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9"/>
    <p:restoredTop sz="94671"/>
  </p:normalViewPr>
  <p:slideViewPr>
    <p:cSldViewPr snapToGrid="0" snapToObjects="1">
      <p:cViewPr varScale="1">
        <p:scale>
          <a:sx n="50" d="100"/>
          <a:sy n="50" d="100"/>
        </p:scale>
        <p:origin x="160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9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9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6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9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9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4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4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1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1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2AE26-91DF-1147-8485-B3D11171D0FE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0FCD-6DDA-0141-9474-56182D62F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8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domandiabetes.blogspot.com/" TargetMode="External"/><Relationship Id="rId3" Type="http://schemas.openxmlformats.org/officeDocument/2006/relationships/hyperlink" Target="http://pedomandiabetes.blogspot.com/2013/04/diet-diabetes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PRAKTIKUM PATOLOGI ENDOKRIN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KARTIKA </a:t>
            </a:r>
            <a:r>
              <a:rPr lang="en-US" dirty="0" smtClean="0"/>
              <a:t>LILISANTOSA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0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0440" y="2967335"/>
            <a:ext cx="3631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15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 TOLERANSI GLUKOSA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en-US" dirty="0" smtClean="0"/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semalam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10-12 jam</a:t>
            </a:r>
          </a:p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endParaRPr lang="en-US" dirty="0" smtClean="0"/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75 gram yang </a:t>
            </a:r>
            <a:r>
              <a:rPr lang="en-US" dirty="0" err="1" smtClean="0"/>
              <a:t>dilarutkan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 250 ml,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diminum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5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Periksa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1 jam </a:t>
            </a:r>
            <a:r>
              <a:rPr lang="en-US" dirty="0" err="1" smtClean="0"/>
              <a:t>dan</a:t>
            </a:r>
            <a:r>
              <a:rPr lang="en-US" dirty="0" smtClean="0"/>
              <a:t> 2 jam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endParaRPr lang="en-US" dirty="0" smtClean="0"/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 TOLERANSI GLUKOSA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NILAI RUJUKAN</a:t>
            </a:r>
          </a:p>
          <a:p>
            <a:pPr lvl="1"/>
            <a:r>
              <a:rPr lang="cs-CZ" dirty="0" err="1" smtClean="0"/>
              <a:t>Puasa</a:t>
            </a:r>
            <a:r>
              <a:rPr lang="cs-CZ" dirty="0" smtClean="0"/>
              <a:t> </a:t>
            </a:r>
            <a:r>
              <a:rPr lang="cs-CZ" dirty="0"/>
              <a:t>: 70 – 110 mg/dl (3.9 – 6.1 </a:t>
            </a:r>
            <a:r>
              <a:rPr lang="cs-CZ" dirty="0" err="1"/>
              <a:t>mmol</a:t>
            </a:r>
            <a:r>
              <a:rPr lang="cs-CZ" dirty="0"/>
              <a:t>/L)</a:t>
            </a:r>
          </a:p>
          <a:p>
            <a:pPr lvl="1"/>
            <a:r>
              <a:rPr lang="cs-CZ" dirty="0" smtClean="0"/>
              <a:t>½ </a:t>
            </a:r>
            <a:r>
              <a:rPr lang="cs-CZ" dirty="0"/>
              <a:t>jam : 110 – 170 mg/dl (6.1 – 9.4 </a:t>
            </a:r>
            <a:r>
              <a:rPr lang="cs-CZ" dirty="0" err="1"/>
              <a:t>mmol</a:t>
            </a:r>
            <a:r>
              <a:rPr lang="cs-CZ" dirty="0"/>
              <a:t>/L)</a:t>
            </a:r>
          </a:p>
          <a:p>
            <a:pPr lvl="1"/>
            <a:r>
              <a:rPr lang="cs-CZ" dirty="0" smtClean="0"/>
              <a:t>1 </a:t>
            </a:r>
            <a:r>
              <a:rPr lang="cs-CZ" dirty="0"/>
              <a:t>jam : 120 – 170 mg/dl (6.7 – 9.4 </a:t>
            </a:r>
            <a:r>
              <a:rPr lang="cs-CZ" dirty="0" err="1"/>
              <a:t>mmol</a:t>
            </a:r>
            <a:r>
              <a:rPr lang="cs-CZ" dirty="0"/>
              <a:t>/L)</a:t>
            </a:r>
          </a:p>
          <a:p>
            <a:pPr lvl="1"/>
            <a:r>
              <a:rPr lang="cs-CZ" dirty="0" smtClean="0"/>
              <a:t>1</a:t>
            </a:r>
            <a:r>
              <a:rPr lang="cs-CZ" dirty="0"/>
              <a:t>½ jam : 100 – 140 mg/dl (5.6 – 7.8 </a:t>
            </a:r>
            <a:r>
              <a:rPr lang="cs-CZ" dirty="0" err="1"/>
              <a:t>mmol</a:t>
            </a:r>
            <a:r>
              <a:rPr lang="cs-CZ" dirty="0"/>
              <a:t>/L)</a:t>
            </a:r>
          </a:p>
          <a:p>
            <a:pPr lvl="1"/>
            <a:r>
              <a:rPr lang="cs-CZ" dirty="0" smtClean="0"/>
              <a:t>2 </a:t>
            </a:r>
            <a:r>
              <a:rPr lang="cs-CZ" dirty="0"/>
              <a:t>jam : 70 – 120 mg/dl (3.9 – 6.7 </a:t>
            </a:r>
            <a:r>
              <a:rPr lang="cs-CZ" dirty="0" err="1"/>
              <a:t>mmol</a:t>
            </a:r>
            <a:r>
              <a:rPr lang="cs-CZ" dirty="0"/>
              <a:t>/L)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NORMAL :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,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puncaknya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 jam,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2 jam yang </a:t>
            </a:r>
            <a:r>
              <a:rPr lang="en-US" dirty="0" err="1"/>
              <a:t>besarnya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126 mg/dl (7.0 </a:t>
            </a:r>
            <a:r>
              <a:rPr lang="en-US" dirty="0" err="1"/>
              <a:t>mmol</a:t>
            </a:r>
            <a:r>
              <a:rPr lang="en-US" dirty="0"/>
              <a:t>/L).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glukosuria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Diabetes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didiagnosis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2 jam di </a:t>
            </a:r>
            <a:r>
              <a:rPr lang="en-US" dirty="0" err="1"/>
              <a:t>atas</a:t>
            </a:r>
            <a:r>
              <a:rPr lang="en-US" dirty="0"/>
              <a:t> 180 mg/dl (10 </a:t>
            </a:r>
            <a:r>
              <a:rPr lang="en-US" dirty="0" err="1"/>
              <a:t>mmol</a:t>
            </a:r>
            <a:r>
              <a:rPr lang="en-US" dirty="0"/>
              <a:t>/L).</a:t>
            </a:r>
          </a:p>
        </p:txBody>
      </p:sp>
    </p:spTree>
    <p:extLst>
      <p:ext uri="{BB962C8B-B14F-4D97-AF65-F5344CB8AC3E}">
        <p14:creationId xmlns:p14="http://schemas.microsoft.com/office/powerpoint/2010/main" val="95834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endParaRPr lang="en-US" dirty="0" smtClean="0"/>
          </a:p>
          <a:p>
            <a:pPr lvl="1"/>
            <a:r>
              <a:rPr lang="en-US" dirty="0" err="1" smtClean="0"/>
              <a:t>Karbohidrat</a:t>
            </a:r>
            <a:r>
              <a:rPr lang="en-US" dirty="0" smtClean="0"/>
              <a:t> 60-70%</a:t>
            </a:r>
          </a:p>
          <a:p>
            <a:pPr lvl="1"/>
            <a:r>
              <a:rPr lang="en-US" dirty="0" smtClean="0"/>
              <a:t>Protein 10-15%</a:t>
            </a:r>
          </a:p>
          <a:p>
            <a:pPr lvl="1"/>
            <a:r>
              <a:rPr lang="en-US" dirty="0" err="1" smtClean="0"/>
              <a:t>Lemak</a:t>
            </a:r>
            <a:r>
              <a:rPr lang="en-US" dirty="0" smtClean="0"/>
              <a:t> 20-25%</a:t>
            </a:r>
          </a:p>
          <a:p>
            <a:pPr lvl="1"/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u="sng" dirty="0" smtClean="0"/>
              <a:t>+</a:t>
            </a:r>
            <a:r>
              <a:rPr lang="en-US" dirty="0" smtClean="0"/>
              <a:t> 25 gram/</a:t>
            </a:r>
            <a:r>
              <a:rPr lang="en-US" dirty="0" err="1" smtClean="0"/>
              <a:t>hari</a:t>
            </a:r>
            <a:endParaRPr lang="en-US" dirty="0" smtClean="0"/>
          </a:p>
          <a:p>
            <a:pPr lvl="1"/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>
                <a:hlinkClick r:id="rId2"/>
              </a:rPr>
              <a:t>Cara Hitung Kalori</a:t>
            </a:r>
            <a:r>
              <a:rPr lang="en-US" dirty="0"/>
              <a:t> - Hal yang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jumlah kalori</a:t>
            </a:r>
            <a:r>
              <a:rPr lang="en-US" dirty="0"/>
              <a:t> </a:t>
            </a:r>
            <a:r>
              <a:rPr lang="en-US" dirty="0" err="1"/>
              <a:t>penderita</a:t>
            </a:r>
            <a:r>
              <a:rPr lang="en-US" dirty="0"/>
              <a:t> diabetes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ideal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kalori</a:t>
            </a:r>
            <a:r>
              <a:rPr lang="en-US" dirty="0"/>
              <a:t> basal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DM.Cara</a:t>
            </a:r>
            <a:r>
              <a:rPr lang="en-US" dirty="0"/>
              <a:t> </a:t>
            </a:r>
            <a:r>
              <a:rPr lang="en-US" dirty="0" err="1"/>
              <a:t>termudah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 </a:t>
            </a:r>
            <a:r>
              <a:rPr lang="en-US" b="1" dirty="0" err="1"/>
              <a:t>Bocca</a:t>
            </a:r>
            <a:r>
              <a:rPr lang="en-US" dirty="0"/>
              <a:t> 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BB Ideal = ( TB </a:t>
            </a:r>
            <a:r>
              <a:rPr lang="en-US" b="1" dirty="0" err="1"/>
              <a:t>dalam</a:t>
            </a:r>
            <a:r>
              <a:rPr lang="en-US" b="1" dirty="0"/>
              <a:t> cm - 100 ) </a:t>
            </a:r>
            <a:r>
              <a:rPr lang="en-US" b="1" dirty="0" smtClean="0"/>
              <a:t>-  </a:t>
            </a:r>
            <a:r>
              <a:rPr lang="en-US" b="1" dirty="0"/>
              <a:t>10% </a:t>
            </a:r>
            <a:r>
              <a:rPr lang="en-US" b="1" dirty="0" smtClean="0"/>
              <a:t>( TB </a:t>
            </a:r>
            <a:r>
              <a:rPr lang="en-US" b="1" dirty="0" err="1" smtClean="0"/>
              <a:t>dalam</a:t>
            </a:r>
            <a:r>
              <a:rPr lang="en-US" b="1" dirty="0" smtClean="0"/>
              <a:t> cm -100)</a:t>
            </a:r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yang </a:t>
            </a:r>
            <a:r>
              <a:rPr lang="en-US" dirty="0" err="1"/>
              <a:t>tingginya</a:t>
            </a:r>
            <a:r>
              <a:rPr lang="en-US" dirty="0"/>
              <a:t> &lt; 160 cm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yang </a:t>
            </a:r>
            <a:r>
              <a:rPr lang="en-US" dirty="0" err="1"/>
              <a:t>tingginya</a:t>
            </a:r>
            <a:r>
              <a:rPr lang="en-US" dirty="0"/>
              <a:t> &lt; 150 cm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BB Ideal = ( TB </a:t>
            </a:r>
            <a:r>
              <a:rPr lang="en-US" b="1" dirty="0" err="1"/>
              <a:t>dalam</a:t>
            </a:r>
            <a:r>
              <a:rPr lang="en-US" b="1" dirty="0"/>
              <a:t> cm - 100 ) x 1 kg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MENGHITUNG KALORI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1.Menghitung </a:t>
            </a:r>
            <a:r>
              <a:rPr lang="en-US" dirty="0" err="1"/>
              <a:t>kebutuhan</a:t>
            </a:r>
            <a:r>
              <a:rPr lang="en-US" dirty="0"/>
              <a:t> basal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mengalikan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ideal </a:t>
            </a:r>
            <a:r>
              <a:rPr lang="en-US" dirty="0" err="1"/>
              <a:t>dengan</a:t>
            </a:r>
            <a:r>
              <a:rPr lang="en-US" dirty="0"/>
              <a:t> 30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25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wanita.Kebutuhan</a:t>
            </a:r>
            <a:r>
              <a:rPr lang="en-US" dirty="0"/>
              <a:t> </a:t>
            </a:r>
            <a:r>
              <a:rPr lang="en-US" dirty="0" err="1"/>
              <a:t>kalori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426561"/>
              </p:ext>
            </p:extLst>
          </p:nvPr>
        </p:nvGraphicFramePr>
        <p:xfrm>
          <a:off x="1854200" y="3630454"/>
          <a:ext cx="8127999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BERAT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100-200 </a:t>
                      </a:r>
                      <a:r>
                        <a:rPr lang="en-US" dirty="0" err="1" smtClean="0"/>
                        <a:t>kkal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jam</a:t>
                      </a:r>
                    </a:p>
                    <a:p>
                      <a:r>
                        <a:rPr lang="en-US" baseline="0" dirty="0" err="1" smtClean="0"/>
                        <a:t>Mengendarai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mobil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Memancing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laboratorium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Kerja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sekretaris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Mengajar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kerja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200-350 </a:t>
                      </a:r>
                      <a:r>
                        <a:rPr lang="en-US" dirty="0" err="1" smtClean="0"/>
                        <a:t>kkal</a:t>
                      </a:r>
                      <a:r>
                        <a:rPr lang="en-US" dirty="0" smtClean="0"/>
                        <a:t>/jam</a:t>
                      </a:r>
                    </a:p>
                    <a:p>
                      <a:r>
                        <a:rPr lang="en-US" dirty="0" err="1" smtClean="0"/>
                        <a:t>Rumah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tangga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Bersepeda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Bowling</a:t>
                      </a:r>
                    </a:p>
                    <a:p>
                      <a:r>
                        <a:rPr lang="en-US" dirty="0" err="1" smtClean="0"/>
                        <a:t>Jalan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cepat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Berkebun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Golf</a:t>
                      </a:r>
                    </a:p>
                    <a:p>
                      <a:r>
                        <a:rPr lang="en-US" dirty="0" smtClean="0"/>
                        <a:t>Sepatu </a:t>
                      </a:r>
                      <a:r>
                        <a:rPr lang="en-US" dirty="0" err="1" smtClean="0"/>
                        <a:t>roda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400-900 </a:t>
                      </a:r>
                      <a:r>
                        <a:rPr lang="en-US" dirty="0" err="1" smtClean="0"/>
                        <a:t>kkal</a:t>
                      </a:r>
                      <a:r>
                        <a:rPr lang="en-US" dirty="0" smtClean="0"/>
                        <a:t>/jam</a:t>
                      </a:r>
                    </a:p>
                    <a:p>
                      <a:r>
                        <a:rPr lang="en-US" dirty="0" err="1" smtClean="0"/>
                        <a:t>Aerobik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Bersepeda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Memanjat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Menari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Lari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Sepak</a:t>
                      </a:r>
                      <a:r>
                        <a:rPr lang="en-US" dirty="0" smtClean="0"/>
                        <a:t> bola</a:t>
                      </a:r>
                    </a:p>
                    <a:p>
                      <a:r>
                        <a:rPr lang="en-US" dirty="0" err="1" smtClean="0"/>
                        <a:t>tenis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2.Kebutuhan basal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kalori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kalori</a:t>
            </a:r>
            <a:r>
              <a:rPr lang="en-US" dirty="0"/>
              <a:t> basal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, </a:t>
            </a:r>
            <a:r>
              <a:rPr lang="en-US" dirty="0" err="1"/>
              <a:t>ditambah</a:t>
            </a:r>
            <a:r>
              <a:rPr lang="en-US" dirty="0"/>
              <a:t> 10%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kalori</a:t>
            </a:r>
            <a:r>
              <a:rPr lang="en-US" dirty="0"/>
              <a:t> basal.</a:t>
            </a:r>
          </a:p>
          <a:p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, </a:t>
            </a:r>
            <a:r>
              <a:rPr lang="en-US" dirty="0" err="1"/>
              <a:t>ditambah</a:t>
            </a:r>
            <a:r>
              <a:rPr lang="en-US" dirty="0"/>
              <a:t> 20%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kalori</a:t>
            </a:r>
            <a:r>
              <a:rPr lang="en-US" dirty="0"/>
              <a:t> basal.</a:t>
            </a:r>
          </a:p>
          <a:p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ditambah</a:t>
            </a:r>
            <a:r>
              <a:rPr lang="en-US" dirty="0"/>
              <a:t> 40 - 100%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kalori</a:t>
            </a:r>
            <a:r>
              <a:rPr lang="en-US" dirty="0"/>
              <a:t> basal</a:t>
            </a:r>
          </a:p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kurus</a:t>
            </a:r>
            <a:r>
              <a:rPr lang="en-US" dirty="0"/>
              <a:t>,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kembang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, </a:t>
            </a:r>
            <a:r>
              <a:rPr lang="en-US" dirty="0" err="1"/>
              <a:t>ditambah</a:t>
            </a:r>
            <a:r>
              <a:rPr lang="en-US" dirty="0"/>
              <a:t> 20 - 30 % </a:t>
            </a:r>
            <a:r>
              <a:rPr lang="en-US" dirty="0" err="1"/>
              <a:t>kalori</a:t>
            </a:r>
            <a:r>
              <a:rPr lang="en-US" dirty="0"/>
              <a:t> basal</a:t>
            </a:r>
          </a:p>
        </p:txBody>
      </p:sp>
    </p:spTree>
    <p:extLst>
      <p:ext uri="{BB962C8B-B14F-4D97-AF65-F5344CB8AC3E}">
        <p14:creationId xmlns:p14="http://schemas.microsoft.com/office/powerpoint/2010/main" val="19933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3.Kebutuhan </a:t>
            </a:r>
            <a:r>
              <a:rPr lang="en-US" dirty="0" err="1"/>
              <a:t>kalori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102952"/>
              </p:ext>
            </p:extLst>
          </p:nvPr>
        </p:nvGraphicFramePr>
        <p:xfrm>
          <a:off x="1219200" y="2462106"/>
          <a:ext cx="8331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2082800"/>
                <a:gridCol w="2082800"/>
                <a:gridCol w="2082800"/>
              </a:tblGrid>
              <a:tr h="0"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Dewasa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Kkal</a:t>
                      </a:r>
                      <a:r>
                        <a:rPr lang="en-US" dirty="0" smtClean="0"/>
                        <a:t>/BB </a:t>
                      </a:r>
                      <a:r>
                        <a:rPr lang="en-US" dirty="0" err="1" smtClean="0"/>
                        <a:t>idaman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santai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sedang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Berat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Gemuk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40-45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1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4.Suatu </a:t>
            </a:r>
            <a:r>
              <a:rPr lang="en-US" dirty="0" err="1"/>
              <a:t>pegangan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br>
              <a:rPr lang="en-US" dirty="0"/>
            </a:b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/>
              <a:t>Kurus</a:t>
            </a:r>
            <a:r>
              <a:rPr lang="en-US" dirty="0"/>
              <a:t>   : 2.300 - 2.500 </a:t>
            </a:r>
            <a:r>
              <a:rPr lang="en-US" dirty="0" err="1"/>
              <a:t>kkal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Normal : 1.700 - 2.100 </a:t>
            </a:r>
            <a:r>
              <a:rPr lang="en-US" dirty="0" err="1"/>
              <a:t>kkal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gemuk</a:t>
            </a:r>
            <a:r>
              <a:rPr lang="en-US" dirty="0"/>
              <a:t>  : 1.300 - 1.500 </a:t>
            </a:r>
            <a:r>
              <a:rPr lang="en-US" dirty="0" err="1"/>
              <a:t>kkal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8905</TotalTime>
  <Words>353</Words>
  <Application>Microsoft Macintosh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PRAKTIKUM PATOLOGI ENDOKRIN</vt:lpstr>
      <vt:lpstr>TES TOLERANSI GLUKOSA</vt:lpstr>
      <vt:lpstr>TES TOLERANSI GLUKOSA</vt:lpstr>
      <vt:lpstr>Perencanaan makan pada penderita DM</vt:lpstr>
      <vt:lpstr>PowerPoint Presentation</vt:lpstr>
      <vt:lpstr>CARA MENGHITUNG KALORI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PATOLOGI ENDOKRIN</dc:title>
  <dc:creator>Microsoft Office User</dc:creator>
  <cp:lastModifiedBy>Microsoft Office User</cp:lastModifiedBy>
  <cp:revision>5</cp:revision>
  <dcterms:created xsi:type="dcterms:W3CDTF">2018-04-11T20:32:09Z</dcterms:created>
  <dcterms:modified xsi:type="dcterms:W3CDTF">2018-04-18T09:22:59Z</dcterms:modified>
</cp:coreProperties>
</file>