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76" r:id="rId7"/>
    <p:sldId id="269" r:id="rId8"/>
    <p:sldId id="270" r:id="rId9"/>
    <p:sldId id="260" r:id="rId10"/>
    <p:sldId id="274" r:id="rId11"/>
    <p:sldId id="272" r:id="rId12"/>
    <p:sldId id="273" r:id="rId13"/>
    <p:sldId id="261" r:id="rId14"/>
    <p:sldId id="275" r:id="rId15"/>
    <p:sldId id="277" r:id="rId16"/>
    <p:sldId id="278" r:id="rId17"/>
    <p:sldId id="262" r:id="rId18"/>
    <p:sldId id="279" r:id="rId19"/>
    <p:sldId id="280" r:id="rId20"/>
    <p:sldId id="263" r:id="rId21"/>
    <p:sldId id="281" r:id="rId22"/>
    <p:sldId id="264" r:id="rId23"/>
    <p:sldId id="283" r:id="rId24"/>
    <p:sldId id="284" r:id="rId25"/>
    <p:sldId id="285" r:id="rId26"/>
    <p:sldId id="286" r:id="rId27"/>
    <p:sldId id="265" r:id="rId28"/>
    <p:sldId id="287" r:id="rId29"/>
    <p:sldId id="289" r:id="rId30"/>
    <p:sldId id="288" r:id="rId31"/>
    <p:sldId id="266" r:id="rId32"/>
    <p:sldId id="290" r:id="rId33"/>
    <p:sldId id="267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9"/>
    <p:restoredTop sz="94671"/>
  </p:normalViewPr>
  <p:slideViewPr>
    <p:cSldViewPr snapToGrid="0" snapToObjects="1">
      <p:cViewPr varScale="1">
        <p:scale>
          <a:sx n="50" d="100"/>
          <a:sy n="50" d="100"/>
        </p:scale>
        <p:origin x="16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7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5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2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329D-5EE0-734A-AE23-D423904395A9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5D5C-551F-BB4A-ABA9-A5A95A9C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PATOLOGI REPRODUKSI PRIA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Kartika </a:t>
            </a:r>
            <a:r>
              <a:rPr lang="en-US" dirty="0" err="1" smtClean="0"/>
              <a:t>Lilisantosa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60400"/>
            <a:ext cx="8839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504824"/>
            <a:ext cx="10515600" cy="60737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bacterial prostatitis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Etiologi</a:t>
            </a:r>
            <a:r>
              <a:rPr lang="en-US" dirty="0" smtClean="0"/>
              <a:t>: </a:t>
            </a:r>
            <a:r>
              <a:rPr lang="en-US" dirty="0" err="1" smtClean="0"/>
              <a:t>Eschericia</a:t>
            </a:r>
            <a:r>
              <a:rPr lang="en-US" dirty="0" smtClean="0"/>
              <a:t> coli, </a:t>
            </a:r>
            <a:r>
              <a:rPr lang="en-US" dirty="0" err="1" smtClean="0"/>
              <a:t>Klebsiella</a:t>
            </a:r>
            <a:r>
              <a:rPr lang="en-US" dirty="0" smtClean="0"/>
              <a:t>, Proteus, Pseudomonas, Enterococcus, Neisseria gonorrhoeae </a:t>
            </a:r>
            <a:r>
              <a:rPr lang="en-US" dirty="0" err="1" smtClean="0"/>
              <a:t>dan</a:t>
            </a:r>
            <a:r>
              <a:rPr lang="en-US" dirty="0" smtClean="0"/>
              <a:t> Chlamydia trachomatis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iritasi</a:t>
            </a:r>
            <a:r>
              <a:rPr lang="en-US" dirty="0" smtClean="0"/>
              <a:t> (</a:t>
            </a:r>
            <a:r>
              <a:rPr lang="en-US" dirty="0" err="1" smtClean="0"/>
              <a:t>frekuensi</a:t>
            </a:r>
            <a:r>
              <a:rPr lang="en-US" dirty="0" smtClean="0"/>
              <a:t>, </a:t>
            </a:r>
            <a:r>
              <a:rPr lang="en-US" dirty="0" err="1" smtClean="0"/>
              <a:t>urgensi</a:t>
            </a:r>
            <a:r>
              <a:rPr lang="en-US" dirty="0" smtClean="0"/>
              <a:t>, dysuria)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obstruktif</a:t>
            </a:r>
            <a:r>
              <a:rPr lang="en-US" dirty="0" smtClean="0"/>
              <a:t> (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mengedan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mengosongkan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suprapubik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perineum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genitalia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Demam</a:t>
            </a:r>
            <a:r>
              <a:rPr lang="en-US" dirty="0" smtClean="0"/>
              <a:t>, malaise, nausea, emesis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sepsis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Chronic bacterial prostatitis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Etiologi</a:t>
            </a:r>
            <a:r>
              <a:rPr lang="en-US" dirty="0" smtClean="0"/>
              <a:t> = acute prostatitis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BAK,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testikular</a:t>
            </a:r>
            <a:r>
              <a:rPr lang="en-US" dirty="0" smtClean="0"/>
              <a:t>, </a:t>
            </a:r>
            <a:r>
              <a:rPr lang="en-US" dirty="0" err="1" smtClean="0"/>
              <a:t>punggung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area perineum, ISK </a:t>
            </a:r>
            <a:r>
              <a:rPr lang="en-US" dirty="0" err="1" smtClean="0"/>
              <a:t>berulang</a:t>
            </a:r>
            <a:r>
              <a:rPr lang="en-US" dirty="0" smtClean="0"/>
              <a:t>, urethritis, </a:t>
            </a:r>
            <a:r>
              <a:rPr lang="en-US" dirty="0" err="1" smtClean="0"/>
              <a:t>epididimytis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distal </a:t>
            </a:r>
            <a:r>
              <a:rPr lang="en-US" dirty="0" err="1" smtClean="0"/>
              <a:t>penil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Chronic pelvic pain syndrome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Penyebab</a:t>
            </a:r>
            <a:r>
              <a:rPr lang="en-US" dirty="0" smtClean="0"/>
              <a:t>: </a:t>
            </a:r>
            <a:r>
              <a:rPr lang="en-US" dirty="0" err="1" smtClean="0"/>
              <a:t>infeksi</a:t>
            </a:r>
            <a:r>
              <a:rPr lang="en-US" dirty="0" smtClean="0"/>
              <a:t>, </a:t>
            </a:r>
            <a:r>
              <a:rPr lang="en-US" dirty="0" err="1" smtClean="0"/>
              <a:t>autoimmun</a:t>
            </a:r>
            <a:r>
              <a:rPr lang="en-US" dirty="0" smtClean="0"/>
              <a:t>, spasm neuromuscular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pelvic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Asymptomatic prostatitis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Incidental finding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infertilitas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Diagnosis: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pre </a:t>
            </a:r>
            <a:r>
              <a:rPr lang="en-US" dirty="0" err="1" smtClean="0"/>
              <a:t>dan</a:t>
            </a:r>
            <a:r>
              <a:rPr lang="en-US" dirty="0" smtClean="0"/>
              <a:t> post massage (massage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teraba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USG </a:t>
            </a:r>
            <a:r>
              <a:rPr lang="en-US" dirty="0" err="1" smtClean="0"/>
              <a:t>transrectal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N.43 Hydrocele and </a:t>
            </a:r>
            <a:r>
              <a:rPr lang="en-US" dirty="0" err="1" smtClean="0"/>
              <a:t>spermatocele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scrotum </a:t>
            </a:r>
            <a:r>
              <a:rPr lang="en-US" dirty="0" err="1" smtClean="0"/>
              <a:t>bagian</a:t>
            </a:r>
            <a:r>
              <a:rPr lang="en-US" dirty="0" smtClean="0"/>
              <a:t> tunica vaginalis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spermatic cord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Etiologi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defek</a:t>
            </a:r>
            <a:r>
              <a:rPr lang="en-US" dirty="0" smtClean="0"/>
              <a:t> </a:t>
            </a:r>
            <a:r>
              <a:rPr lang="en-US" dirty="0" err="1" smtClean="0"/>
              <a:t>patensi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processus</a:t>
            </a:r>
            <a:r>
              <a:rPr lang="en-US" dirty="0" smtClean="0"/>
              <a:t> vaginalis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peritonium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scrotum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: </a:t>
            </a:r>
            <a:r>
              <a:rPr lang="en-US" dirty="0" err="1" smtClean="0"/>
              <a:t>filariasis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Hemiscrotum</a:t>
            </a:r>
            <a:r>
              <a:rPr lang="en-US" dirty="0" smtClean="0"/>
              <a:t> yang </a:t>
            </a:r>
            <a:r>
              <a:rPr lang="en-US" dirty="0" err="1" smtClean="0"/>
              <a:t>teraba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(+) </a:t>
            </a:r>
            <a:r>
              <a:rPr lang="en-US" dirty="0" err="1" smtClean="0"/>
              <a:t>transiluminasi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6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hernia inguinal</a:t>
            </a:r>
          </a:p>
          <a:p>
            <a:pPr lvl="1"/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membaik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endParaRPr lang="en-US" dirty="0" smtClean="0"/>
          </a:p>
          <a:p>
            <a:pPr lvl="1"/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testis</a:t>
            </a:r>
          </a:p>
          <a:p>
            <a:pPr lvl="1"/>
            <a:r>
              <a:rPr lang="en-US" dirty="0" err="1" smtClean="0"/>
              <a:t>Kecurigaan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yang lain,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torsio</a:t>
            </a:r>
            <a:r>
              <a:rPr lang="en-US" dirty="0" smtClean="0"/>
              <a:t>, tumor</a:t>
            </a:r>
          </a:p>
          <a:p>
            <a:pPr lvl="1"/>
            <a:r>
              <a:rPr lang="en-US" dirty="0" err="1" smtClean="0"/>
              <a:t>Nyeri</a:t>
            </a:r>
            <a:endParaRPr lang="en-US" dirty="0" smtClean="0"/>
          </a:p>
          <a:p>
            <a:pPr lvl="1"/>
            <a:r>
              <a:rPr lang="en-US" dirty="0" err="1" smtClean="0"/>
              <a:t>Infertilitas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 smtClean="0"/>
          </a:p>
          <a:p>
            <a:pPr lvl="1"/>
            <a:r>
              <a:rPr lang="en-US" dirty="0" err="1" smtClean="0"/>
              <a:t>cosmesis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33134"/>
            <a:ext cx="4546600" cy="3409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3378200" cy="3937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89" y="3744684"/>
            <a:ext cx="6402023" cy="29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SPERMATOCELE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 </a:t>
            </a:r>
            <a:r>
              <a:rPr lang="en-US" dirty="0" err="1" smtClean="0"/>
              <a:t>Kista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</a:t>
            </a:r>
            <a:r>
              <a:rPr lang="en-US" dirty="0" err="1" smtClean="0"/>
              <a:t>epididimis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duktus</a:t>
            </a:r>
            <a:r>
              <a:rPr lang="en-US" dirty="0" smtClean="0"/>
              <a:t> efferent yang </a:t>
            </a:r>
            <a:r>
              <a:rPr lang="en-US" dirty="0" err="1" smtClean="0"/>
              <a:t>cairannya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spermatozoa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Kista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anterior </a:t>
            </a:r>
            <a:r>
              <a:rPr lang="en-US" dirty="0" err="1" smtClean="0"/>
              <a:t>dari</a:t>
            </a:r>
            <a:r>
              <a:rPr lang="en-US" dirty="0" smtClean="0"/>
              <a:t> testis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  <a:p>
            <a:r>
              <a:rPr lang="en-US" dirty="0" smtClean="0"/>
              <a:t>USG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r>
              <a:rPr lang="en-US" dirty="0" smtClean="0"/>
              <a:t> diagnosis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dihindari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masalh</a:t>
            </a:r>
            <a:r>
              <a:rPr lang="en-US" dirty="0" smtClean="0"/>
              <a:t> </a:t>
            </a:r>
            <a:r>
              <a:rPr lang="en-US" dirty="0" err="1" smtClean="0"/>
              <a:t>fertilitas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: </a:t>
            </a:r>
            <a:r>
              <a:rPr lang="en-US" dirty="0" err="1" smtClean="0"/>
              <a:t>Spermatocelectomy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epididymectomy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7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N.44 Torsion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spermatic cord </a:t>
            </a:r>
            <a:r>
              <a:rPr lang="en-US" dirty="0" err="1" smtClean="0"/>
              <a:t>terputar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terputusnya</a:t>
            </a:r>
            <a:r>
              <a:rPr lang="en-US" dirty="0" smtClean="0"/>
              <a:t> </a:t>
            </a:r>
            <a:r>
              <a:rPr lang="en-US" dirty="0" err="1" smtClean="0"/>
              <a:t>suplai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testis</a:t>
            </a:r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Onset </a:t>
            </a:r>
            <a:r>
              <a:rPr lang="en-US" dirty="0" err="1" smtClean="0"/>
              <a:t>cepat</a:t>
            </a:r>
            <a:r>
              <a:rPr lang="en-US" dirty="0" smtClean="0"/>
              <a:t> (</a:t>
            </a:r>
            <a:r>
              <a:rPr lang="en-US" dirty="0" err="1" smtClean="0"/>
              <a:t>tiba-tiba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testis</a:t>
            </a:r>
          </a:p>
          <a:p>
            <a:pPr lvl="1"/>
            <a:r>
              <a:rPr lang="en-US" dirty="0" err="1" smtClean="0"/>
              <a:t>Posisi</a:t>
            </a:r>
            <a:r>
              <a:rPr lang="en-US" dirty="0" smtClean="0"/>
              <a:t> testis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Muntah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463925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4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trauma </a:t>
            </a:r>
            <a:r>
              <a:rPr lang="en-US" dirty="0" err="1" smtClean="0"/>
              <a:t>atau</a:t>
            </a:r>
            <a:r>
              <a:rPr lang="en-US" dirty="0" smtClean="0"/>
              <a:t> tumor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err="1" smtClean="0"/>
              <a:t>malformasi</a:t>
            </a:r>
            <a:r>
              <a:rPr lang="en-US" dirty="0" smtClean="0"/>
              <a:t> “bell clapper deformity” </a:t>
            </a:r>
            <a:r>
              <a:rPr lang="en-US" dirty="0" err="1" smtClean="0"/>
              <a:t>dimana</a:t>
            </a:r>
            <a:r>
              <a:rPr lang="en-US" dirty="0" smtClean="0"/>
              <a:t> testis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skrotum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terputar</a:t>
            </a:r>
            <a:endParaRPr lang="en-US" dirty="0" smtClean="0"/>
          </a:p>
          <a:p>
            <a:pPr lvl="1"/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r>
              <a:rPr lang="en-US" dirty="0" smtClean="0"/>
              <a:t>USG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endParaRPr lang="en-US" dirty="0" smtClean="0"/>
          </a:p>
          <a:p>
            <a:r>
              <a:rPr lang="en-US" dirty="0" smtClean="0"/>
              <a:t>HARUS SEGERA DIOPERASI (&lt; 6jam)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12 jam </a:t>
            </a:r>
            <a:r>
              <a:rPr lang="en-US" dirty="0" err="1" smtClean="0"/>
              <a:t>lebih</a:t>
            </a:r>
            <a:r>
              <a:rPr lang="en-US" dirty="0" smtClean="0"/>
              <a:t> , </a:t>
            </a:r>
            <a:r>
              <a:rPr lang="en-US" dirty="0" err="1" smtClean="0"/>
              <a:t>kerusakan</a:t>
            </a:r>
            <a:r>
              <a:rPr lang="en-US" dirty="0" smtClean="0"/>
              <a:t> testis </a:t>
            </a:r>
            <a:r>
              <a:rPr lang="en-US" dirty="0" err="1" smtClean="0"/>
              <a:t>irreversibel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TORSIO APPENDIX TESTIS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/>
          <a:lstStyle/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7-14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skrotum</a:t>
            </a:r>
            <a:r>
              <a:rPr lang="en-US" dirty="0" smtClean="0"/>
              <a:t> yang </a:t>
            </a:r>
            <a:r>
              <a:rPr lang="en-US" dirty="0" err="1" smtClean="0"/>
              <a:t>perlahan-lahan</a:t>
            </a:r>
            <a:endParaRPr lang="en-US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palpasi</a:t>
            </a:r>
            <a:r>
              <a:rPr lang="en-US" dirty="0" smtClean="0"/>
              <a:t> </a:t>
            </a:r>
            <a:r>
              <a:rPr lang="en-US" dirty="0" err="1" smtClean="0"/>
              <a:t>skrotum</a:t>
            </a:r>
            <a:r>
              <a:rPr lang="en-US" dirty="0" smtClean="0"/>
              <a:t> (+)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testis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(blue dot sign)</a:t>
            </a:r>
          </a:p>
          <a:p>
            <a:pPr lvl="1"/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cremasteric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5625"/>
            <a:ext cx="38862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08" y="1690688"/>
            <a:ext cx="3967417" cy="46132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525"/>
            <a:ext cx="7607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45 </a:t>
            </a:r>
            <a:r>
              <a:rPr lang="en-US" dirty="0" err="1" smtClean="0"/>
              <a:t>Orchitis</a:t>
            </a:r>
            <a:r>
              <a:rPr lang="en-US" dirty="0" smtClean="0"/>
              <a:t> and epididymitis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Orchitis</a:t>
            </a:r>
            <a:r>
              <a:rPr lang="en-US" dirty="0" smtClean="0"/>
              <a:t>= 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testis</a:t>
            </a:r>
          </a:p>
          <a:p>
            <a:r>
              <a:rPr lang="en-US" dirty="0" smtClean="0"/>
              <a:t>Epididymitis =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epididymitis</a:t>
            </a:r>
          </a:p>
          <a:p>
            <a:r>
              <a:rPr lang="en-US" dirty="0" err="1" smtClean="0"/>
              <a:t>Etiologi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: gonorrhea</a:t>
            </a:r>
          </a:p>
          <a:p>
            <a:pPr lvl="1"/>
            <a:r>
              <a:rPr lang="en-US" dirty="0" smtClean="0"/>
              <a:t>Mumps</a:t>
            </a:r>
          </a:p>
          <a:p>
            <a:pPr lvl="1"/>
            <a:r>
              <a:rPr lang="en-US" dirty="0" smtClean="0"/>
              <a:t>Ischemic </a:t>
            </a:r>
            <a:r>
              <a:rPr lang="en-US" dirty="0" err="1" smtClean="0"/>
              <a:t>orchitis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Hematospermia</a:t>
            </a:r>
            <a:endParaRPr lang="en-US" dirty="0" smtClean="0"/>
          </a:p>
          <a:p>
            <a:pPr lvl="1"/>
            <a:r>
              <a:rPr lang="en-US" dirty="0" smtClean="0"/>
              <a:t>Hematuria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endParaRPr lang="en-US" dirty="0" smtClean="0"/>
          </a:p>
          <a:p>
            <a:pPr lvl="1"/>
            <a:r>
              <a:rPr lang="en-US" dirty="0" smtClean="0"/>
              <a:t>Testis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membengkak</a:t>
            </a:r>
            <a:endParaRPr lang="en-US" dirty="0" smtClean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nodus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r>
              <a:rPr lang="en-US" dirty="0" smtClean="0"/>
              <a:t> inguinal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17" y="1690688"/>
            <a:ext cx="4519083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tamabahan</a:t>
            </a:r>
            <a:endParaRPr lang="en-US" dirty="0" smtClean="0"/>
          </a:p>
          <a:p>
            <a:pPr lvl="1"/>
            <a:r>
              <a:rPr lang="en-US" dirty="0" smtClean="0"/>
              <a:t>ESR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endParaRPr lang="en-US" dirty="0" smtClean="0"/>
          </a:p>
          <a:p>
            <a:pPr lvl="1"/>
            <a:r>
              <a:rPr lang="en-US" dirty="0" smtClean="0"/>
              <a:t>USG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Antibiotik</a:t>
            </a:r>
            <a:endParaRPr lang="en-US" dirty="0" smtClean="0"/>
          </a:p>
          <a:p>
            <a:pPr lvl="1"/>
            <a:r>
              <a:rPr lang="en-US" dirty="0" smtClean="0"/>
              <a:t>NSAID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2006600"/>
            <a:ext cx="4459278" cy="30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N46 Male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ketidakmampuan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subur</a:t>
            </a:r>
            <a:endParaRPr lang="en-US" dirty="0" smtClean="0"/>
          </a:p>
          <a:p>
            <a:r>
              <a:rPr lang="en-US" dirty="0" err="1" smtClean="0"/>
              <a:t>Insidens</a:t>
            </a:r>
            <a:r>
              <a:rPr lang="en-US" dirty="0" smtClean="0"/>
              <a:t>: 7%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Semen analysis,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Oligospermia</a:t>
            </a:r>
            <a:r>
              <a:rPr lang="en-US" dirty="0" smtClean="0"/>
              <a:t>: </a:t>
            </a:r>
            <a:r>
              <a:rPr lang="en-US" dirty="0" err="1" smtClean="0"/>
              <a:t>jumlah</a:t>
            </a:r>
            <a:r>
              <a:rPr lang="en-US" dirty="0" smtClean="0"/>
              <a:t> spermatozoa di semen </a:t>
            </a:r>
            <a:r>
              <a:rPr lang="en-US" dirty="0" err="1" smtClean="0"/>
              <a:t>kurang</a:t>
            </a:r>
            <a:endParaRPr lang="en-US" dirty="0" smtClean="0"/>
          </a:p>
          <a:p>
            <a:pPr lvl="2"/>
            <a:r>
              <a:rPr lang="en-US" dirty="0" err="1" smtClean="0"/>
              <a:t>Aspermia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semen</a:t>
            </a:r>
          </a:p>
          <a:p>
            <a:pPr lvl="2"/>
            <a:r>
              <a:rPr lang="en-US" dirty="0" err="1" smtClean="0"/>
              <a:t>Hypospermia</a:t>
            </a:r>
            <a:r>
              <a:rPr lang="en-US" dirty="0" smtClean="0"/>
              <a:t>: volume seminal </a:t>
            </a:r>
            <a:r>
              <a:rPr lang="en-US" dirty="0" err="1" smtClean="0"/>
              <a:t>kurang</a:t>
            </a:r>
            <a:endParaRPr lang="en-US" dirty="0" smtClean="0"/>
          </a:p>
          <a:p>
            <a:pPr lvl="2"/>
            <a:r>
              <a:rPr lang="en-US" dirty="0" smtClean="0"/>
              <a:t>Azoospermia: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di semen</a:t>
            </a:r>
          </a:p>
          <a:p>
            <a:pPr lvl="2"/>
            <a:r>
              <a:rPr lang="en-US" dirty="0" err="1" smtClean="0"/>
              <a:t>Teratospermia</a:t>
            </a:r>
            <a:r>
              <a:rPr lang="en-US" dirty="0" smtClean="0"/>
              <a:t> :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r>
              <a:rPr lang="en-US" dirty="0" smtClean="0"/>
              <a:t> abnormal</a:t>
            </a:r>
          </a:p>
          <a:p>
            <a:pPr lvl="2"/>
            <a:r>
              <a:rPr lang="en-US" dirty="0" err="1" smtClean="0"/>
              <a:t>Asthenozoospermia</a:t>
            </a:r>
            <a:r>
              <a:rPr lang="en-US" dirty="0" smtClean="0"/>
              <a:t>: </a:t>
            </a:r>
            <a:r>
              <a:rPr lang="en-US" dirty="0" err="1" smtClean="0"/>
              <a:t>motilitas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endParaRPr lang="en-US" dirty="0" smtClean="0"/>
          </a:p>
          <a:p>
            <a:pPr lvl="2"/>
            <a:r>
              <a:rPr lang="en-US" dirty="0" err="1" smtClean="0"/>
              <a:t>Necrozoospermia</a:t>
            </a:r>
            <a:r>
              <a:rPr lang="en-US" dirty="0" smtClean="0"/>
              <a:t>: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yang </a:t>
            </a:r>
            <a:r>
              <a:rPr lang="en-US" dirty="0" err="1" smtClean="0"/>
              <a:t>diejakulasi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endParaRPr lang="en-US" dirty="0" smtClean="0"/>
          </a:p>
          <a:p>
            <a:pPr lvl="2"/>
            <a:r>
              <a:rPr lang="en-US" dirty="0" err="1" smtClean="0"/>
              <a:t>Leucospermia</a:t>
            </a:r>
            <a:r>
              <a:rPr lang="en-US" dirty="0" smtClean="0"/>
              <a:t>: </a:t>
            </a:r>
            <a:r>
              <a:rPr lang="en-US" dirty="0" err="1" smtClean="0"/>
              <a:t>tingginya</a:t>
            </a:r>
            <a:r>
              <a:rPr lang="en-US" dirty="0" smtClean="0"/>
              <a:t> level WBC di semen</a:t>
            </a:r>
          </a:p>
          <a:p>
            <a:pPr lvl="2"/>
            <a:r>
              <a:rPr lang="en-US" dirty="0" err="1" smtClean="0"/>
              <a:t>Normozoospermia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Normospermia</a:t>
            </a:r>
            <a:r>
              <a:rPr lang="en-US" dirty="0" smtClean="0"/>
              <a:t>: normal semen </a:t>
            </a:r>
            <a:r>
              <a:rPr lang="en-US" dirty="0" err="1" smtClean="0"/>
              <a:t>analisis</a:t>
            </a:r>
            <a:endParaRPr lang="en-US" dirty="0" smtClean="0"/>
          </a:p>
          <a:p>
            <a:pPr lvl="1"/>
            <a:r>
              <a:rPr lang="en-US" dirty="0" smtClean="0"/>
              <a:t>Kadar FSH </a:t>
            </a:r>
            <a:r>
              <a:rPr lang="en-US" dirty="0" err="1" smtClean="0"/>
              <a:t>dan</a:t>
            </a:r>
            <a:r>
              <a:rPr lang="en-US" dirty="0" smtClean="0"/>
              <a:t> testosterone</a:t>
            </a:r>
          </a:p>
          <a:p>
            <a:pPr lvl="1"/>
            <a:r>
              <a:rPr lang="en-US" dirty="0" smtClean="0"/>
              <a:t>USG scrotal</a:t>
            </a:r>
          </a:p>
        </p:txBody>
      </p:sp>
    </p:spTree>
    <p:extLst>
      <p:ext uri="{BB962C8B-B14F-4D97-AF65-F5344CB8AC3E}">
        <p14:creationId xmlns:p14="http://schemas.microsoft.com/office/powerpoint/2010/main" val="6799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615141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Penyebab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r>
              <a:rPr lang="en-US" dirty="0"/>
              <a:t> </a:t>
            </a:r>
            <a:r>
              <a:rPr lang="en-US" dirty="0" smtClean="0"/>
              <a:t>(10-30%) :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antisperm</a:t>
            </a:r>
            <a:r>
              <a:rPr lang="en-US" dirty="0" smtClean="0"/>
              <a:t> antibodies  (ASA.</a:t>
            </a:r>
          </a:p>
          <a:p>
            <a:pPr marL="863600" lvl="1" indent="-107950">
              <a:buNone/>
            </a:pPr>
            <a:r>
              <a:rPr lang="en-US" dirty="0"/>
              <a:t>	</a:t>
            </a:r>
            <a:r>
              <a:rPr lang="en-US" dirty="0" smtClean="0"/>
              <a:t>ASA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terpicu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barrier blood-testis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trauma,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orchitis</a:t>
            </a:r>
            <a:r>
              <a:rPr lang="en-US" dirty="0" smtClean="0"/>
              <a:t>, varicocele, infections, prostatitis,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testikular</a:t>
            </a:r>
            <a:endParaRPr lang="en-US" dirty="0" smtClean="0"/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testikular</a:t>
            </a:r>
            <a:endParaRPr lang="en-US" dirty="0" smtClean="0"/>
          </a:p>
          <a:p>
            <a:pPr marL="944563" lvl="1" indent="-487363">
              <a:buNone/>
            </a:pPr>
            <a:r>
              <a:rPr lang="en-US" dirty="0"/>
              <a:t>	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adekuat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</a:p>
          <a:p>
            <a:pPr marL="944563" lvl="1" indent="-487363">
              <a:buNone/>
            </a:pPr>
            <a:r>
              <a:rPr lang="en-US" dirty="0"/>
              <a:t>	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varicocele, </a:t>
            </a:r>
            <a:r>
              <a:rPr lang="en-US" dirty="0" err="1" smtClean="0"/>
              <a:t>usia</a:t>
            </a:r>
            <a:r>
              <a:rPr lang="en-US" dirty="0" smtClean="0"/>
              <a:t>, </a:t>
            </a:r>
            <a:r>
              <a:rPr lang="en-US" dirty="0" err="1" smtClean="0"/>
              <a:t>genetik</a:t>
            </a:r>
            <a:r>
              <a:rPr lang="en-US" dirty="0" smtClean="0"/>
              <a:t>, </a:t>
            </a:r>
            <a:r>
              <a:rPr lang="en-US" dirty="0" err="1" smtClean="0"/>
              <a:t>klinefelter</a:t>
            </a:r>
            <a:r>
              <a:rPr lang="en-US" dirty="0" smtClean="0"/>
              <a:t>, </a:t>
            </a:r>
            <a:r>
              <a:rPr lang="en-US" dirty="0" err="1" smtClean="0"/>
              <a:t>neoplasma</a:t>
            </a:r>
            <a:r>
              <a:rPr lang="en-US" dirty="0" smtClean="0"/>
              <a:t>, hydrocele, trauma, mumps, idiopathic </a:t>
            </a:r>
            <a:r>
              <a:rPr lang="en-US" dirty="0" err="1" smtClean="0"/>
              <a:t>oligospermia</a:t>
            </a:r>
            <a:endParaRPr lang="en-US" dirty="0" smtClean="0"/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pre-</a:t>
            </a:r>
            <a:r>
              <a:rPr lang="en-US" dirty="0" err="1" smtClean="0"/>
              <a:t>testikular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: hypogonadotropic hypogonadism, </a:t>
            </a:r>
            <a:r>
              <a:rPr lang="en-US" dirty="0" err="1" smtClean="0"/>
              <a:t>obesitas</a:t>
            </a:r>
            <a:r>
              <a:rPr lang="en-US" dirty="0" smtClean="0"/>
              <a:t>, </a:t>
            </a:r>
            <a:r>
              <a:rPr lang="en-US" dirty="0" err="1" smtClean="0"/>
              <a:t>alkohol</a:t>
            </a:r>
            <a:r>
              <a:rPr lang="en-US" dirty="0" smtClean="0"/>
              <a:t>, </a:t>
            </a:r>
            <a:r>
              <a:rPr lang="en-US" dirty="0" err="1" smtClean="0"/>
              <a:t>merokok</a:t>
            </a:r>
            <a:r>
              <a:rPr lang="en-US" dirty="0" smtClean="0"/>
              <a:t>, obat2an, </a:t>
            </a:r>
            <a:r>
              <a:rPr lang="en-US" dirty="0" err="1" smtClean="0"/>
              <a:t>bersepeda</a:t>
            </a:r>
            <a:r>
              <a:rPr lang="en-US" dirty="0" smtClean="0"/>
              <a:t>, </a:t>
            </a:r>
            <a:r>
              <a:rPr lang="en-US" dirty="0" err="1" smtClean="0"/>
              <a:t>berkuda</a:t>
            </a:r>
            <a:r>
              <a:rPr lang="en-US" dirty="0" smtClean="0"/>
              <a:t>, </a:t>
            </a:r>
            <a:r>
              <a:rPr lang="en-US" dirty="0" err="1" smtClean="0"/>
              <a:t>kemoterapi</a:t>
            </a:r>
            <a:r>
              <a:rPr lang="en-US" dirty="0" smtClean="0"/>
              <a:t>, steroid, obat2an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Faktor</a:t>
            </a:r>
            <a:r>
              <a:rPr lang="en-US" dirty="0" smtClean="0"/>
              <a:t> post testicular</a:t>
            </a:r>
          </a:p>
          <a:p>
            <a:pPr marL="914400" lvl="2" indent="0">
              <a:buNone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genitalia </a:t>
            </a:r>
            <a:r>
              <a:rPr lang="en-US" dirty="0" err="1" smtClean="0"/>
              <a:t>eksterna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ejakulasi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Disebabkan</a:t>
            </a:r>
            <a:r>
              <a:rPr lang="en-US" dirty="0" smtClean="0"/>
              <a:t>: </a:t>
            </a:r>
            <a:r>
              <a:rPr lang="en-US" dirty="0" err="1" smtClean="0"/>
              <a:t>obstruksi</a:t>
            </a:r>
            <a:r>
              <a:rPr lang="en-US" dirty="0" smtClean="0"/>
              <a:t> vas deferens, </a:t>
            </a:r>
            <a:r>
              <a:rPr lang="en-US" dirty="0" err="1" smtClean="0"/>
              <a:t>infeksi</a:t>
            </a:r>
            <a:r>
              <a:rPr lang="en-US" dirty="0" smtClean="0"/>
              <a:t>, </a:t>
            </a:r>
            <a:r>
              <a:rPr lang="en-US" dirty="0" err="1" smtClean="0"/>
              <a:t>ejakulasi</a:t>
            </a:r>
            <a:r>
              <a:rPr lang="en-US" dirty="0" smtClean="0"/>
              <a:t> retrograde, </a:t>
            </a:r>
            <a:r>
              <a:rPr lang="en-US" dirty="0" err="1" smtClean="0"/>
              <a:t>obstruksi</a:t>
            </a:r>
            <a:r>
              <a:rPr lang="en-US" dirty="0" smtClean="0"/>
              <a:t> ejaculatory ductus, </a:t>
            </a:r>
            <a:r>
              <a:rPr lang="en-US" dirty="0" err="1" smtClean="0"/>
              <a:t>hypospadia</a:t>
            </a:r>
            <a:r>
              <a:rPr lang="en-US" dirty="0" smtClean="0"/>
              <a:t>, </a:t>
            </a:r>
            <a:r>
              <a:rPr lang="en-US" dirty="0" err="1" smtClean="0"/>
              <a:t>impoten</a:t>
            </a:r>
            <a:r>
              <a:rPr lang="en-US" dirty="0" smtClean="0"/>
              <a:t> (erectile dysfunction)</a:t>
            </a:r>
          </a:p>
        </p:txBody>
      </p:sp>
    </p:spTree>
    <p:extLst>
      <p:ext uri="{BB962C8B-B14F-4D97-AF65-F5344CB8AC3E}">
        <p14:creationId xmlns:p14="http://schemas.microsoft.com/office/powerpoint/2010/main" val="12366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42985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, marijuana, </a:t>
            </a:r>
            <a:r>
              <a:rPr lang="en-US" dirty="0" err="1" smtClean="0"/>
              <a:t>alkohol</a:t>
            </a:r>
            <a:endParaRPr lang="en-US" dirty="0" smtClean="0"/>
          </a:p>
          <a:p>
            <a:pPr lvl="1"/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testis</a:t>
            </a:r>
          </a:p>
          <a:p>
            <a:pPr lvl="1"/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10-14 </a:t>
            </a:r>
            <a:r>
              <a:rPr lang="en-US" dirty="0" err="1" smtClean="0"/>
              <a:t>hari</a:t>
            </a:r>
            <a:endParaRPr lang="en-US" dirty="0" smtClean="0"/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proteksi</a:t>
            </a:r>
            <a:r>
              <a:rPr lang="en-US" dirty="0" smtClean="0"/>
              <a:t> testis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endParaRPr lang="en-US" dirty="0" smtClean="0"/>
          </a:p>
          <a:p>
            <a:pPr lvl="1"/>
            <a:r>
              <a:rPr lang="en-US" dirty="0" smtClean="0"/>
              <a:t>Diet omega 3, antioxidant, vitamins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antioxidan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pretesticular </a:t>
            </a:r>
            <a:r>
              <a:rPr lang="en-US" dirty="0" err="1" smtClean="0"/>
              <a:t>faktor</a:t>
            </a:r>
            <a:endParaRPr lang="en-US" dirty="0" smtClean="0"/>
          </a:p>
          <a:p>
            <a:pPr lvl="1"/>
            <a:r>
              <a:rPr lang="en-US" dirty="0" smtClean="0"/>
              <a:t>Intrauterine </a:t>
            </a:r>
            <a:r>
              <a:rPr lang="en-US" dirty="0" err="1" smtClean="0"/>
              <a:t>inseminasi</a:t>
            </a:r>
            <a:r>
              <a:rPr lang="en-US" dirty="0" smtClean="0"/>
              <a:t> (IUI), in vitro fertilization (IVF), Intracytoplasmic sperm injection (ICSI)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N46 Male infertility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6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27710"/>
            <a:ext cx="4959927" cy="371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" y="27709"/>
            <a:ext cx="4839855" cy="362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28" y="3993571"/>
            <a:ext cx="3319317" cy="2489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618" y="3519055"/>
            <a:ext cx="4839855" cy="42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Intrauterine </a:t>
            </a:r>
            <a:r>
              <a:rPr lang="en-US" dirty="0" err="1" smtClean="0"/>
              <a:t>inseminasi</a:t>
            </a:r>
            <a:r>
              <a:rPr lang="en-US" dirty="0" smtClean="0"/>
              <a:t> (IUI) –</a:t>
            </a:r>
            <a:r>
              <a:rPr lang="en-US" dirty="0" err="1" smtClean="0"/>
              <a:t>inseminasi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52145" y="3571008"/>
            <a:ext cx="4839855" cy="42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vitro fertilization (IVF)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29265" y="6535012"/>
            <a:ext cx="4750954" cy="335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mtClean="0"/>
              <a:t>Intracytoplasmic sperm injection (ICSI)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89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N47. Redundant prepuce, phimosis, and </a:t>
            </a:r>
            <a:r>
              <a:rPr lang="en-US" dirty="0" err="1" smtClean="0"/>
              <a:t>paraphimosis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Phimosis=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penis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kebelakang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glans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tahun</a:t>
            </a:r>
            <a:r>
              <a:rPr lang="en-US" dirty="0" smtClean="0"/>
              <a:t>, 90%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kebelakang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99 %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16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glans penis (balanitis)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BAK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ereksi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8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 3 </a:t>
            </a:r>
            <a:r>
              <a:rPr lang="en-US" dirty="0" err="1" smtClean="0"/>
              <a:t>penyebab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Ujung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dilewati</a:t>
            </a:r>
            <a:r>
              <a:rPr lang="en-US" dirty="0" smtClean="0"/>
              <a:t> glans penis. Hal </a:t>
            </a:r>
            <a:r>
              <a:rPr lang="en-US" dirty="0" err="1" smtClean="0"/>
              <a:t>ini</a:t>
            </a:r>
            <a:r>
              <a:rPr lang="en-US" dirty="0" smtClean="0"/>
              <a:t> normal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endParaRPr lang="en-US" dirty="0" smtClean="0"/>
          </a:p>
          <a:p>
            <a:pPr lvl="1"/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</a:t>
            </a:r>
            <a:r>
              <a:rPr lang="en-US" dirty="0" err="1" smtClean="0"/>
              <a:t>menyatu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glans penis</a:t>
            </a:r>
          </a:p>
          <a:p>
            <a:pPr lvl="1"/>
            <a:r>
              <a:rPr lang="en-US" dirty="0" smtClean="0"/>
              <a:t>Frenulum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</a:t>
            </a:r>
            <a:r>
              <a:rPr lang="en-US" dirty="0" err="1" smtClean="0"/>
              <a:t>retraksi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phimosis</a:t>
            </a:r>
          </a:p>
          <a:p>
            <a:pPr lvl="1"/>
            <a:r>
              <a:rPr lang="en-US" dirty="0" smtClean="0"/>
              <a:t>Nonsurgical: </a:t>
            </a:r>
            <a:r>
              <a:rPr lang="en-US" dirty="0" err="1" smtClean="0"/>
              <a:t>topikal</a:t>
            </a:r>
            <a:r>
              <a:rPr lang="en-US" dirty="0" smtClean="0"/>
              <a:t> steroid cream, stretching of </a:t>
            </a:r>
            <a:r>
              <a:rPr lang="en-US" dirty="0" err="1" smtClean="0"/>
              <a:t>prepusium</a:t>
            </a:r>
            <a:endParaRPr lang="en-US" dirty="0" smtClean="0"/>
          </a:p>
          <a:p>
            <a:pPr lvl="1"/>
            <a:r>
              <a:rPr lang="en-US" dirty="0" smtClean="0"/>
              <a:t>Surgical: dorsal slit, ventral slit, </a:t>
            </a:r>
            <a:r>
              <a:rPr lang="en-US" dirty="0" err="1" smtClean="0"/>
              <a:t>sirkumsisi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Paraphimosis</a:t>
            </a:r>
            <a:r>
              <a:rPr lang="en-US" dirty="0" smtClean="0"/>
              <a:t>: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</a:t>
            </a:r>
            <a:r>
              <a:rPr lang="en-US" dirty="0" err="1" smtClean="0"/>
              <a:t>tertarik</a:t>
            </a:r>
            <a:r>
              <a:rPr lang="en-US" dirty="0" smtClean="0"/>
              <a:t> </a:t>
            </a:r>
            <a:r>
              <a:rPr lang="en-US" dirty="0" err="1" smtClean="0"/>
              <a:t>kebelakang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penis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tertahan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yang </a:t>
            </a:r>
            <a:r>
              <a:rPr lang="en-US" dirty="0" err="1" smtClean="0"/>
              <a:t>terretraksi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penis </a:t>
            </a:r>
            <a:r>
              <a:rPr lang="en-US" dirty="0" err="1" smtClean="0"/>
              <a:t>membengkak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,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penis</a:t>
            </a:r>
          </a:p>
          <a:p>
            <a:pPr lvl="1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prepusium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diterapi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 genitalia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 lvl="1"/>
            <a:r>
              <a:rPr lang="en-US" dirty="0" smtClean="0"/>
              <a:t>Penis</a:t>
            </a:r>
          </a:p>
          <a:p>
            <a:pPr lvl="1"/>
            <a:r>
              <a:rPr lang="en-US" dirty="0" smtClean="0"/>
              <a:t>Scrotum, </a:t>
            </a: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testis</a:t>
            </a:r>
          </a:p>
          <a:p>
            <a:r>
              <a:rPr lang="en-US" dirty="0" smtClean="0"/>
              <a:t>Organ genitalia internal</a:t>
            </a:r>
          </a:p>
          <a:p>
            <a:pPr lvl="1"/>
            <a:r>
              <a:rPr lang="en-US" dirty="0" smtClean="0"/>
              <a:t>Epididymis</a:t>
            </a:r>
          </a:p>
          <a:p>
            <a:pPr lvl="1"/>
            <a:r>
              <a:rPr lang="en-US" dirty="0" smtClean="0"/>
              <a:t>Vas deferens</a:t>
            </a:r>
          </a:p>
          <a:p>
            <a:pPr lvl="1"/>
            <a:r>
              <a:rPr lang="en-US" dirty="0" smtClean="0"/>
              <a:t>Accessory gland:</a:t>
            </a:r>
          </a:p>
          <a:p>
            <a:pPr lvl="2"/>
            <a:r>
              <a:rPr lang="en-US" dirty="0" err="1" smtClean="0"/>
              <a:t>Vesikel</a:t>
            </a:r>
            <a:r>
              <a:rPr lang="en-US" dirty="0" smtClean="0"/>
              <a:t> </a:t>
            </a:r>
            <a:r>
              <a:rPr lang="en-US" dirty="0" err="1" smtClean="0"/>
              <a:t>seminalis</a:t>
            </a:r>
            <a:endParaRPr lang="en-US" dirty="0" smtClean="0"/>
          </a:p>
          <a:p>
            <a:pPr lvl="2"/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endParaRPr lang="en-US" dirty="0" smtClean="0"/>
          </a:p>
          <a:p>
            <a:pPr lvl="2"/>
            <a:r>
              <a:rPr lang="en-US" dirty="0" err="1" smtClean="0"/>
              <a:t>Kelenjar</a:t>
            </a:r>
            <a:r>
              <a:rPr lang="en-US" dirty="0" smtClean="0"/>
              <a:t> Bulbourethral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47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0"/>
            <a:ext cx="3269673" cy="24522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8" y="366440"/>
            <a:ext cx="2416248" cy="181218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63" y="3657600"/>
            <a:ext cx="2763012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15" y="-11343"/>
            <a:ext cx="3151909" cy="3151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8" y="2778142"/>
            <a:ext cx="3851564" cy="40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Q53 Undescended testicle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r>
              <a:rPr lang="en-US" dirty="0" err="1" smtClean="0"/>
              <a:t>crytorchidism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1/3 premature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testis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endParaRPr lang="en-US" dirty="0" smtClean="0"/>
          </a:p>
          <a:p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testis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3 </a:t>
            </a:r>
            <a:r>
              <a:rPr lang="en-US" dirty="0" err="1" smtClean="0"/>
              <a:t>bulan</a:t>
            </a:r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fertilitas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USG pelvis</a:t>
            </a:r>
          </a:p>
          <a:p>
            <a:pPr lvl="1"/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testosteron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3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endParaRPr lang="en-US" dirty="0" smtClean="0"/>
          </a:p>
          <a:p>
            <a:pPr lvl="1"/>
            <a:r>
              <a:rPr lang="en-US" dirty="0" smtClean="0"/>
              <a:t>Hormonal </a:t>
            </a:r>
            <a:r>
              <a:rPr lang="en-US" dirty="0" err="1" smtClean="0"/>
              <a:t>hCG</a:t>
            </a:r>
            <a:endParaRPr lang="en-US" dirty="0"/>
          </a:p>
          <a:p>
            <a:pPr lvl="1"/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orchiopexy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01900"/>
            <a:ext cx="5414818" cy="35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Q54 Hypospadias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urethra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tempatnya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glans penis)</a:t>
            </a:r>
          </a:p>
          <a:p>
            <a:r>
              <a:rPr lang="en-US" dirty="0" err="1" smtClean="0"/>
              <a:t>Insidens</a:t>
            </a:r>
            <a:r>
              <a:rPr lang="en-US" dirty="0" smtClean="0"/>
              <a:t> 1/250</a:t>
            </a:r>
            <a:endParaRPr lang="en-US" dirty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Saat</a:t>
            </a:r>
            <a:r>
              <a:rPr lang="en-US" dirty="0" smtClean="0"/>
              <a:t> BAK,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penis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di </a:t>
            </a:r>
            <a:r>
              <a:rPr lang="en-US" dirty="0" err="1" smtClean="0"/>
              <a:t>sirkumsisi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dugunakan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rekonstruksi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659169"/>
            <a:ext cx="4059381" cy="21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1834" y="2967335"/>
            <a:ext cx="5368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SELAMAT BELAJAR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32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 10 Diseases of Male Genital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N40- N51 Diseases of male genital organs</a:t>
            </a:r>
          </a:p>
          <a:p>
            <a:pPr lvl="1"/>
            <a:r>
              <a:rPr lang="en-US" dirty="0" smtClean="0"/>
              <a:t>N40 Hyperplasia prostate</a:t>
            </a:r>
          </a:p>
          <a:p>
            <a:pPr lvl="1"/>
            <a:r>
              <a:rPr lang="en-US" dirty="0" smtClean="0"/>
              <a:t>N41 Inflammatory diseases of prostate</a:t>
            </a:r>
          </a:p>
          <a:p>
            <a:pPr lvl="1"/>
            <a:r>
              <a:rPr lang="en-US" dirty="0" smtClean="0"/>
              <a:t>N42 Other disorders of prostate</a:t>
            </a:r>
          </a:p>
          <a:p>
            <a:pPr lvl="1"/>
            <a:r>
              <a:rPr lang="en-US" dirty="0" smtClean="0"/>
              <a:t>N43 Hydrocele and </a:t>
            </a:r>
            <a:r>
              <a:rPr lang="en-US" dirty="0" err="1" smtClean="0"/>
              <a:t>spermatocele</a:t>
            </a:r>
            <a:endParaRPr lang="en-US" dirty="0" smtClean="0"/>
          </a:p>
          <a:p>
            <a:pPr lvl="1"/>
            <a:r>
              <a:rPr lang="en-US" dirty="0" smtClean="0"/>
              <a:t>N44 torsion of testis</a:t>
            </a:r>
          </a:p>
          <a:p>
            <a:pPr lvl="1"/>
            <a:r>
              <a:rPr lang="en-US" dirty="0" smtClean="0"/>
              <a:t>N45 </a:t>
            </a:r>
            <a:r>
              <a:rPr lang="en-US" dirty="0" err="1" smtClean="0"/>
              <a:t>Orchitis</a:t>
            </a:r>
            <a:r>
              <a:rPr lang="en-US" dirty="0" smtClean="0"/>
              <a:t> and epididymitis</a:t>
            </a:r>
          </a:p>
          <a:p>
            <a:pPr lvl="1"/>
            <a:r>
              <a:rPr lang="en-US" dirty="0" smtClean="0"/>
              <a:t>N46 Male infertility</a:t>
            </a:r>
          </a:p>
          <a:p>
            <a:pPr lvl="1"/>
            <a:r>
              <a:rPr lang="en-US" dirty="0" smtClean="0"/>
              <a:t>N47. Redundant prepuce, phimosis, and </a:t>
            </a:r>
            <a:r>
              <a:rPr lang="en-US" dirty="0" err="1" smtClean="0"/>
              <a:t>paraphimosis</a:t>
            </a:r>
            <a:endParaRPr lang="en-US" dirty="0" smtClean="0"/>
          </a:p>
          <a:p>
            <a:pPr lvl="1"/>
            <a:r>
              <a:rPr lang="en-US" dirty="0" smtClean="0"/>
              <a:t>N48 Other disorders of penis</a:t>
            </a:r>
          </a:p>
          <a:p>
            <a:pPr lvl="1"/>
            <a:r>
              <a:rPr lang="en-US" dirty="0" smtClean="0"/>
              <a:t>N49 Inflammatory disorders of male genital organs, not elsewhere classified</a:t>
            </a:r>
          </a:p>
          <a:p>
            <a:pPr lvl="1"/>
            <a:r>
              <a:rPr lang="en-US" dirty="0" smtClean="0"/>
              <a:t>N50 Other disorders of male genital organ in diseases classified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N40. Hyperplasia of 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=Benign Prostatic Hyperplasia (BPH)</a:t>
            </a:r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obstruksi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endParaRPr lang="en-US" dirty="0"/>
          </a:p>
          <a:p>
            <a:pPr lvl="1"/>
            <a:r>
              <a:rPr lang="en-US" dirty="0" err="1" smtClean="0"/>
              <a:t>Retensi</a:t>
            </a:r>
            <a:r>
              <a:rPr lang="en-US" dirty="0" smtClean="0"/>
              <a:t> urine</a:t>
            </a:r>
          </a:p>
          <a:p>
            <a:pPr lvl="1"/>
            <a:r>
              <a:rPr lang="en-US" dirty="0" smtClean="0"/>
              <a:t>Renal </a:t>
            </a:r>
            <a:r>
              <a:rPr lang="en-US" dirty="0" err="1" smtClean="0"/>
              <a:t>insufisiensi</a:t>
            </a:r>
            <a:endParaRPr lang="en-US" dirty="0" smtClean="0"/>
          </a:p>
          <a:p>
            <a:pPr lvl="1"/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rekurens</a:t>
            </a:r>
            <a:endParaRPr lang="en-US" dirty="0" smtClean="0"/>
          </a:p>
          <a:p>
            <a:pPr lvl="1"/>
            <a:r>
              <a:rPr lang="en-US" dirty="0" smtClean="0"/>
              <a:t>Gross hematuria</a:t>
            </a:r>
          </a:p>
          <a:p>
            <a:pPr lvl="1"/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PROSTATE HYPERPLASIA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4" y="1495029"/>
            <a:ext cx="7467600" cy="49608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28" y="1495029"/>
            <a:ext cx="2822748" cy="50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Sering</a:t>
            </a:r>
            <a:r>
              <a:rPr lang="en-US" dirty="0" smtClean="0"/>
              <a:t> BAK</a:t>
            </a:r>
          </a:p>
          <a:p>
            <a:pPr lvl="1"/>
            <a:r>
              <a:rPr lang="en-US" dirty="0" smtClean="0"/>
              <a:t>Urinary urgency</a:t>
            </a:r>
          </a:p>
          <a:p>
            <a:pPr lvl="1"/>
            <a:r>
              <a:rPr lang="en-US" dirty="0" err="1" smtClean="0"/>
              <a:t>Nocturia</a:t>
            </a:r>
            <a:endParaRPr lang="en-US" dirty="0" smtClean="0"/>
          </a:p>
          <a:p>
            <a:pPr lvl="1"/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BAK, </a:t>
            </a:r>
            <a:r>
              <a:rPr lang="en-US" dirty="0" err="1" smtClean="0"/>
              <a:t>terputus-putus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alirannya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 smtClean="0"/>
          </a:p>
          <a:p>
            <a:pPr lvl="1"/>
            <a:r>
              <a:rPr lang="en-US" dirty="0" err="1" smtClean="0"/>
              <a:t>Mengedan</a:t>
            </a:r>
            <a:r>
              <a:rPr lang="en-US" dirty="0" smtClean="0"/>
              <a:t> (</a:t>
            </a:r>
            <a:r>
              <a:rPr lang="en-US" dirty="0" err="1" smtClean="0"/>
              <a:t>valsava</a:t>
            </a:r>
            <a:r>
              <a:rPr lang="en-US" dirty="0" smtClean="0"/>
              <a:t> maneuver)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BAK</a:t>
            </a:r>
          </a:p>
          <a:p>
            <a:pPr lvl="1"/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menetes</a:t>
            </a:r>
            <a:r>
              <a:rPr lang="en-US" dirty="0" smtClean="0"/>
              <a:t> (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Digital Rectal examination: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mengecek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, </a:t>
            </a:r>
            <a:r>
              <a:rPr lang="en-US" dirty="0" err="1" smtClean="0"/>
              <a:t>kontur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nodules</a:t>
            </a:r>
          </a:p>
          <a:p>
            <a:pPr lvl="1"/>
            <a:r>
              <a:rPr lang="en-US" dirty="0" smtClean="0"/>
              <a:t>Prostate specific antigen (PSA)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keganasan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endParaRPr lang="en-US" dirty="0" smtClean="0"/>
          </a:p>
          <a:p>
            <a:pPr lvl="1"/>
            <a:r>
              <a:rPr lang="en-US" dirty="0" smtClean="0"/>
              <a:t>USG :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hydronephrosis</a:t>
            </a:r>
            <a:endParaRPr lang="en-US" dirty="0" smtClean="0"/>
          </a:p>
          <a:p>
            <a:pPr lvl="1"/>
            <a:r>
              <a:rPr lang="en-US" dirty="0" err="1" smtClean="0"/>
              <a:t>Ureum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kreatinin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renal 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endParaRPr lang="en-US" dirty="0" smtClean="0"/>
          </a:p>
          <a:p>
            <a:pPr lvl="1"/>
            <a:r>
              <a:rPr lang="en-US" dirty="0" err="1" smtClean="0"/>
              <a:t>Farmakologis</a:t>
            </a:r>
            <a:endParaRPr lang="en-US" dirty="0" smtClean="0"/>
          </a:p>
          <a:p>
            <a:pPr lvl="2"/>
            <a:r>
              <a:rPr lang="en-US" dirty="0" smtClean="0"/>
              <a:t>Alpha-adrenergic receptor blockers</a:t>
            </a:r>
          </a:p>
          <a:p>
            <a:pPr lvl="2"/>
            <a:r>
              <a:rPr lang="en-US" dirty="0" smtClean="0"/>
              <a:t>5-alpha reductase inhibitors</a:t>
            </a:r>
          </a:p>
          <a:p>
            <a:pPr lvl="1"/>
            <a:r>
              <a:rPr lang="en-US" dirty="0" err="1" smtClean="0"/>
              <a:t>Operasi</a:t>
            </a:r>
            <a:endParaRPr lang="en-US" dirty="0" smtClean="0"/>
          </a:p>
          <a:p>
            <a:pPr lvl="2"/>
            <a:r>
              <a:rPr lang="en-US" dirty="0" smtClean="0"/>
              <a:t>TURP (transurethral resection of the prostate)</a:t>
            </a:r>
          </a:p>
          <a:p>
            <a:pPr lvl="2"/>
            <a:r>
              <a:rPr lang="en-US" dirty="0" smtClean="0"/>
              <a:t>Open prostatectomy :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(&gt;75gram)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endParaRPr lang="en-US" dirty="0" smtClean="0"/>
          </a:p>
          <a:p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pPr lvl="1"/>
            <a:r>
              <a:rPr lang="en-US" dirty="0" smtClean="0"/>
              <a:t>Acute Prostatitis (N41.0)</a:t>
            </a:r>
          </a:p>
          <a:p>
            <a:pPr lvl="1"/>
            <a:r>
              <a:rPr lang="en-US" dirty="0" smtClean="0"/>
              <a:t>Chronic prostatitis (N41.1)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perineum, </a:t>
            </a:r>
            <a:r>
              <a:rPr lang="en-US" dirty="0" err="1" smtClean="0"/>
              <a:t>punggung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 smtClean="0"/>
          </a:p>
          <a:p>
            <a:pPr lvl="1"/>
            <a:r>
              <a:rPr lang="en-US" dirty="0" smtClean="0"/>
              <a:t>Rasa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kencing</a:t>
            </a:r>
            <a:endParaRPr lang="en-US" dirty="0" smtClean="0"/>
          </a:p>
          <a:p>
            <a:pPr lvl="1"/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ejakulasi</a:t>
            </a:r>
            <a:endParaRPr lang="en-US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prostatitis </a:t>
            </a:r>
            <a:r>
              <a:rPr lang="en-US" dirty="0" err="1" smtClean="0"/>
              <a:t>akut</a:t>
            </a:r>
            <a:r>
              <a:rPr lang="en-US" dirty="0" smtClean="0"/>
              <a:t>: (+) </a:t>
            </a:r>
            <a:r>
              <a:rPr lang="en-US" dirty="0" err="1" smtClean="0"/>
              <a:t>demam</a:t>
            </a:r>
            <a:r>
              <a:rPr lang="en-US" dirty="0" smtClean="0"/>
              <a:t>, </a:t>
            </a:r>
            <a:r>
              <a:rPr lang="en-US" dirty="0" err="1" smtClean="0"/>
              <a:t>menggigil</a:t>
            </a:r>
            <a:r>
              <a:rPr lang="en-US" dirty="0" smtClean="0"/>
              <a:t>, malaise, myalgia,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punggung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obstruksi</a:t>
            </a:r>
            <a:r>
              <a:rPr lang="en-US" dirty="0" smtClean="0"/>
              <a:t> </a:t>
            </a:r>
            <a:r>
              <a:rPr lang="en-US" dirty="0" err="1" smtClean="0"/>
              <a:t>genitourinari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6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1217</Words>
  <Application>Microsoft Macintosh PowerPoint</Application>
  <PresentationFormat>Widescreen</PresentationFormat>
  <Paragraphs>230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Calibri Light</vt:lpstr>
      <vt:lpstr>Wingdings</vt:lpstr>
      <vt:lpstr>Arial</vt:lpstr>
      <vt:lpstr>Office Theme</vt:lpstr>
      <vt:lpstr>PATOLOGI REPRODUKSI PRIA</vt:lpstr>
      <vt:lpstr>ANATOMY</vt:lpstr>
      <vt:lpstr>ANATOMY</vt:lpstr>
      <vt:lpstr>ICD 10 Diseases of Male Genital </vt:lpstr>
      <vt:lpstr>N40. Hyperplasia of prostate</vt:lpstr>
      <vt:lpstr>BENIGN PROSTATE HYPERPLASIA</vt:lpstr>
      <vt:lpstr>PowerPoint Presentation</vt:lpstr>
      <vt:lpstr>PowerPoint Presentation</vt:lpstr>
      <vt:lpstr>Prostatitis</vt:lpstr>
      <vt:lpstr>PowerPoint Presentation</vt:lpstr>
      <vt:lpstr>PowerPoint Presentation</vt:lpstr>
      <vt:lpstr>PROSTATITIS</vt:lpstr>
      <vt:lpstr>N.43 Hydrocele and spermatocele</vt:lpstr>
      <vt:lpstr>PowerPoint Presentation</vt:lpstr>
      <vt:lpstr>PowerPoint Presentation</vt:lpstr>
      <vt:lpstr>SPERMATOCELE</vt:lpstr>
      <vt:lpstr>N.44 Torsion of testis</vt:lpstr>
      <vt:lpstr>PowerPoint Presentation</vt:lpstr>
      <vt:lpstr>TORSIO APPENDIX TESTIS</vt:lpstr>
      <vt:lpstr>N. 45 Orchitis and epididymitis</vt:lpstr>
      <vt:lpstr>PowerPoint Presentation</vt:lpstr>
      <vt:lpstr>N46 Male infertility</vt:lpstr>
      <vt:lpstr>PowerPoint Presentation</vt:lpstr>
      <vt:lpstr>PowerPoint Presentation</vt:lpstr>
      <vt:lpstr>N46 Male infertility</vt:lpstr>
      <vt:lpstr>PowerPoint Presentation</vt:lpstr>
      <vt:lpstr>N47. Redundant prepuce, phimosis, and paraphimosis</vt:lpstr>
      <vt:lpstr>PowerPoint Presentation</vt:lpstr>
      <vt:lpstr>PowerPoint Presentation</vt:lpstr>
      <vt:lpstr>PowerPoint Presentation</vt:lpstr>
      <vt:lpstr>Q53 Undescended testicle</vt:lpstr>
      <vt:lpstr>PowerPoint Presentation</vt:lpstr>
      <vt:lpstr>Q54 Hypospadias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REPRODUKSI PRIA</dc:title>
  <dc:creator>Microsoft Office User</dc:creator>
  <cp:lastModifiedBy>Microsoft Office User</cp:lastModifiedBy>
  <cp:revision>34</cp:revision>
  <dcterms:created xsi:type="dcterms:W3CDTF">2018-05-29T10:47:46Z</dcterms:created>
  <dcterms:modified xsi:type="dcterms:W3CDTF">2018-06-26T10:20:29Z</dcterms:modified>
</cp:coreProperties>
</file>