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84" r:id="rId4"/>
    <p:sldId id="286" r:id="rId5"/>
    <p:sldId id="283" r:id="rId6"/>
    <p:sldId id="288" r:id="rId7"/>
    <p:sldId id="287" r:id="rId8"/>
    <p:sldId id="264" r:id="rId9"/>
    <p:sldId id="295" r:id="rId10"/>
    <p:sldId id="296" r:id="rId11"/>
    <p:sldId id="291" r:id="rId12"/>
    <p:sldId id="292" r:id="rId13"/>
    <p:sldId id="293" r:id="rId14"/>
    <p:sldId id="289" r:id="rId15"/>
    <p:sldId id="265" r:id="rId16"/>
    <p:sldId id="266" r:id="rId17"/>
    <p:sldId id="267" r:id="rId18"/>
    <p:sldId id="281" r:id="rId19"/>
    <p:sldId id="282" r:id="rId20"/>
    <p:sldId id="297" r:id="rId21"/>
    <p:sldId id="298" r:id="rId22"/>
    <p:sldId id="299" r:id="rId23"/>
    <p:sldId id="300" r:id="rId24"/>
    <p:sldId id="301" r:id="rId25"/>
    <p:sldId id="302" r:id="rId26"/>
    <p:sldId id="294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BA6-682A-4E5C-9575-3F141BB2639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9562-5653-4D0D-A8A6-D073334786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82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BA6-682A-4E5C-9575-3F141BB2639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9562-5653-4D0D-A8A6-D07333478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9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BA6-682A-4E5C-9575-3F141BB2639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9562-5653-4D0D-A8A6-D07333478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0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BA6-682A-4E5C-9575-3F141BB2639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9562-5653-4D0D-A8A6-D07333478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2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BA6-682A-4E5C-9575-3F141BB2639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9562-5653-4D0D-A8A6-D073334786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3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BA6-682A-4E5C-9575-3F141BB2639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9562-5653-4D0D-A8A6-D07333478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2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BA6-682A-4E5C-9575-3F141BB2639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9562-5653-4D0D-A8A6-D07333478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3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BA6-682A-4E5C-9575-3F141BB2639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9562-5653-4D0D-A8A6-D07333478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7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BA6-682A-4E5C-9575-3F141BB2639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9562-5653-4D0D-A8A6-D07333478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7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7B40BA6-682A-4E5C-9575-3F141BB2639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0B9562-5653-4D0D-A8A6-D07333478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3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BA6-682A-4E5C-9575-3F141BB2639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9562-5653-4D0D-A8A6-D07333478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2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B40BA6-682A-4E5C-9575-3F141BB2639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0B9562-5653-4D0D-A8A6-D0733347861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2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smtClean="0"/>
              <a:t>BIOLOGI SEL DAN MOLEKULER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 smtClean="0"/>
              <a:t>KIMIAWI SEL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5909" y="6400800"/>
            <a:ext cx="3773511" cy="4314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Tyas Putri Utami, </a:t>
            </a:r>
            <a:r>
              <a:rPr lang="en-ID" dirty="0" err="1" smtClean="0"/>
              <a:t>S.Pd</a:t>
            </a:r>
            <a:r>
              <a:rPr lang="en-ID" dirty="0" smtClean="0"/>
              <a:t>., </a:t>
            </a:r>
            <a:r>
              <a:rPr lang="en-ID" dirty="0" err="1" smtClean="0"/>
              <a:t>M.Biomed</a:t>
            </a:r>
            <a:r>
              <a:rPr lang="en-ID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5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furanosa dan piranos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34" y="868899"/>
            <a:ext cx="6659665" cy="527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4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378" y="1144934"/>
            <a:ext cx="7949069" cy="385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2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Disakarida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74" y="2228044"/>
            <a:ext cx="9035669" cy="325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0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Polisakarida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61" y="1735500"/>
            <a:ext cx="8128332" cy="416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55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441" y="1943424"/>
            <a:ext cx="754380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D" dirty="0" err="1" smtClean="0"/>
              <a:t>Dirangkai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monomer </a:t>
            </a:r>
          </a:p>
          <a:p>
            <a:pPr marL="0" indent="0">
              <a:buNone/>
            </a:pPr>
            <a:r>
              <a:rPr lang="en-ID" dirty="0" err="1" smtClean="0"/>
              <a:t>asam</a:t>
            </a:r>
            <a:r>
              <a:rPr lang="en-ID" dirty="0" smtClean="0"/>
              <a:t> amino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ID" dirty="0" err="1" smtClean="0"/>
              <a:t>Memiliki</a:t>
            </a:r>
            <a:r>
              <a:rPr lang="en-ID" dirty="0" smtClean="0"/>
              <a:t> </a:t>
            </a:r>
            <a:r>
              <a:rPr lang="en-ID" dirty="0" err="1" smtClean="0"/>
              <a:t>banyak</a:t>
            </a:r>
            <a:r>
              <a:rPr lang="en-ID" dirty="0" smtClean="0"/>
              <a:t> </a:t>
            </a:r>
            <a:r>
              <a:rPr lang="en-ID" dirty="0" err="1" smtClean="0"/>
              <a:t>peran</a:t>
            </a:r>
            <a:r>
              <a:rPr lang="en-ID" dirty="0" smtClean="0"/>
              <a:t> </a:t>
            </a:r>
          </a:p>
          <a:p>
            <a:pPr marL="0" indent="0">
              <a:buNone/>
            </a:pPr>
            <a:r>
              <a:rPr lang="en-ID" dirty="0" smtClean="0"/>
              <a:t>di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sel</a:t>
            </a:r>
            <a:endParaRPr lang="en-ID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30" y="80541"/>
            <a:ext cx="4842456" cy="61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3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Asam</a:t>
            </a:r>
            <a:r>
              <a:rPr lang="en-ID" dirty="0" smtClean="0"/>
              <a:t> amino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01" y="2217813"/>
            <a:ext cx="8775510" cy="26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6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60" y="1436525"/>
            <a:ext cx="8773135" cy="3887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60" y="4726546"/>
            <a:ext cx="4020832" cy="74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58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435" y="2498501"/>
            <a:ext cx="4840367" cy="252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5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81" y="286604"/>
            <a:ext cx="3748617" cy="5751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280" y="1429555"/>
            <a:ext cx="4772090" cy="314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20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03" y="141668"/>
            <a:ext cx="8770113" cy="2601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29" y="3168201"/>
            <a:ext cx="8719507" cy="298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Reaksi</a:t>
            </a:r>
            <a:r>
              <a:rPr lang="en-ID" dirty="0" smtClean="0"/>
              <a:t> Kimia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D" dirty="0"/>
              <a:t> </a:t>
            </a:r>
            <a:r>
              <a:rPr lang="en-ID" dirty="0" err="1" smtClean="0"/>
              <a:t>kehidupan</a:t>
            </a:r>
            <a:r>
              <a:rPr lang="en-ID" dirty="0" smtClean="0"/>
              <a:t> </a:t>
            </a:r>
            <a:r>
              <a:rPr lang="en-ID" dirty="0" err="1" smtClean="0"/>
              <a:t>sel</a:t>
            </a:r>
            <a:r>
              <a:rPr lang="en-ID" dirty="0" smtClean="0"/>
              <a:t> </a:t>
            </a:r>
            <a:r>
              <a:rPr lang="en-ID" dirty="0" err="1" smtClean="0"/>
              <a:t>bergantung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ribuan</a:t>
            </a:r>
            <a:r>
              <a:rPr lang="en-ID" dirty="0" smtClean="0"/>
              <a:t> </a:t>
            </a:r>
            <a:r>
              <a:rPr lang="en-ID" dirty="0" err="1" smtClean="0"/>
              <a:t>interaksi</a:t>
            </a:r>
            <a:r>
              <a:rPr lang="en-ID" dirty="0" smtClean="0"/>
              <a:t> </a:t>
            </a:r>
            <a:r>
              <a:rPr lang="en-ID" dirty="0" err="1" smtClean="0"/>
              <a:t>kimia</a:t>
            </a:r>
            <a:r>
              <a:rPr lang="en-ID" dirty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reaksi</a:t>
            </a:r>
            <a:r>
              <a:rPr lang="en-ID" dirty="0" smtClean="0"/>
              <a:t> yang </a:t>
            </a:r>
            <a:r>
              <a:rPr lang="en-ID" dirty="0" err="1" smtClean="0"/>
              <a:t>terkoordinasi</a:t>
            </a:r>
            <a:r>
              <a:rPr lang="en-ID" dirty="0" smtClean="0"/>
              <a:t> </a:t>
            </a:r>
            <a:r>
              <a:rPr lang="en-ID" dirty="0" err="1" smtClean="0"/>
              <a:t>satu</a:t>
            </a:r>
            <a:r>
              <a:rPr lang="en-ID" dirty="0" smtClean="0"/>
              <a:t> </a:t>
            </a:r>
            <a:r>
              <a:rPr lang="en-ID" dirty="0" err="1" smtClean="0"/>
              <a:t>sama</a:t>
            </a:r>
            <a:r>
              <a:rPr lang="en-ID" dirty="0" smtClean="0"/>
              <a:t> lain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pengaruh</a:t>
            </a:r>
            <a:r>
              <a:rPr lang="en-ID" dirty="0" smtClean="0"/>
              <a:t> </a:t>
            </a:r>
            <a:r>
              <a:rPr lang="en-ID" dirty="0" err="1" smtClean="0"/>
              <a:t>instruksi</a:t>
            </a:r>
            <a:r>
              <a:rPr lang="en-ID" dirty="0" smtClean="0"/>
              <a:t> genetic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pengaruh</a:t>
            </a:r>
            <a:r>
              <a:rPr lang="en-ID" dirty="0" smtClean="0"/>
              <a:t> </a:t>
            </a:r>
            <a:r>
              <a:rPr lang="en-ID" dirty="0" err="1" smtClean="0"/>
              <a:t>lingkungan</a:t>
            </a:r>
            <a:endParaRPr lang="en-ID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261" y="2788468"/>
            <a:ext cx="4240193" cy="234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7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Lipid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343" y="2419968"/>
            <a:ext cx="3183061" cy="29828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894" y="1899723"/>
            <a:ext cx="754380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D" sz="2400" dirty="0" err="1" smtClean="0"/>
              <a:t>Biomolekul</a:t>
            </a:r>
            <a:r>
              <a:rPr lang="en-ID" sz="2400" dirty="0" smtClean="0"/>
              <a:t> </a:t>
            </a:r>
            <a:r>
              <a:rPr lang="en-ID" sz="2400" dirty="0" err="1" smtClean="0"/>
              <a:t>hidrokarbon</a:t>
            </a:r>
            <a:r>
              <a:rPr lang="en-ID" sz="2400" dirty="0" smtClean="0"/>
              <a:t> yang </a:t>
            </a:r>
            <a:r>
              <a:rPr lang="en-ID" sz="2400" dirty="0" err="1" smtClean="0"/>
              <a:t>tidak</a:t>
            </a:r>
            <a:r>
              <a:rPr lang="en-ID" sz="2400" dirty="0" smtClean="0"/>
              <a:t> </a:t>
            </a:r>
            <a:r>
              <a:rPr lang="en-ID" sz="2400" dirty="0" err="1" smtClean="0"/>
              <a:t>larut</a:t>
            </a:r>
            <a:r>
              <a:rPr lang="en-ID" sz="2400" dirty="0" smtClean="0"/>
              <a:t> </a:t>
            </a:r>
            <a:r>
              <a:rPr lang="en-ID" sz="2400" dirty="0" err="1" smtClean="0"/>
              <a:t>dalam</a:t>
            </a:r>
            <a:r>
              <a:rPr lang="en-ID" sz="2400" dirty="0" smtClean="0"/>
              <a:t> </a:t>
            </a:r>
            <a:r>
              <a:rPr lang="en-ID" sz="2400" dirty="0" smtClean="0"/>
              <a:t>air</a:t>
            </a:r>
            <a:endParaRPr lang="en-ID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ID" sz="2400" dirty="0" err="1" smtClean="0"/>
              <a:t>Terdiri</a:t>
            </a:r>
            <a:r>
              <a:rPr lang="en-ID" sz="2400" dirty="0" smtClean="0"/>
              <a:t> </a:t>
            </a:r>
            <a:r>
              <a:rPr lang="en-ID" sz="2400" dirty="0" err="1" smtClean="0"/>
              <a:t>dari</a:t>
            </a:r>
            <a:r>
              <a:rPr lang="en-ID" sz="2400" dirty="0" smtClean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D" sz="2000" dirty="0" smtClean="0"/>
              <a:t>Lipid </a:t>
            </a:r>
            <a:r>
              <a:rPr lang="en-ID" sz="2000" dirty="0" err="1" smtClean="0"/>
              <a:t>sederhana</a:t>
            </a:r>
            <a:endParaRPr lang="en-ID" sz="20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ID" sz="2000" dirty="0" smtClean="0"/>
              <a:t>Lipid </a:t>
            </a:r>
            <a:r>
              <a:rPr lang="en-ID" sz="2000" dirty="0" err="1" smtClean="0"/>
              <a:t>kompleks</a:t>
            </a:r>
            <a:endParaRPr lang="en-ID" sz="20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ID" sz="2000" dirty="0" err="1" smtClean="0"/>
              <a:t>Turunan</a:t>
            </a:r>
            <a:r>
              <a:rPr lang="en-ID" sz="2000" dirty="0" smtClean="0"/>
              <a:t> lipid / </a:t>
            </a:r>
            <a:r>
              <a:rPr lang="en-ID" sz="2000" dirty="0" smtClean="0"/>
              <a:t>steroid</a:t>
            </a:r>
            <a:endParaRPr lang="en-ID" sz="2000" dirty="0" smtClean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53" y="4733976"/>
            <a:ext cx="27622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42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Asam</a:t>
            </a:r>
            <a:r>
              <a:rPr lang="en-ID" dirty="0" smtClean="0"/>
              <a:t> </a:t>
            </a:r>
            <a:r>
              <a:rPr lang="en-ID" dirty="0" err="1" smtClean="0"/>
              <a:t>lemak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943" y="2073500"/>
            <a:ext cx="8374322" cy="355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80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826" y="1609858"/>
            <a:ext cx="8597717" cy="447519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76" y="1384279"/>
            <a:ext cx="25050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9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13" y="2395470"/>
            <a:ext cx="8974430" cy="291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54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348" y="132325"/>
            <a:ext cx="4919729" cy="611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10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" y="286604"/>
            <a:ext cx="7543800" cy="1450757"/>
          </a:xfrm>
        </p:spPr>
        <p:txBody>
          <a:bodyPr/>
          <a:lstStyle/>
          <a:p>
            <a:r>
              <a:rPr lang="en-ID" dirty="0" err="1" smtClean="0"/>
              <a:t>Asam</a:t>
            </a:r>
            <a:r>
              <a:rPr lang="en-ID" dirty="0" smtClean="0"/>
              <a:t> </a:t>
            </a:r>
            <a:r>
              <a:rPr lang="en-ID" dirty="0" err="1" smtClean="0"/>
              <a:t>Nukleat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5" y="1896610"/>
            <a:ext cx="7543801" cy="4023360"/>
          </a:xfrm>
        </p:spPr>
        <p:txBody>
          <a:bodyPr/>
          <a:lstStyle/>
          <a:p>
            <a:r>
              <a:rPr lang="en-ID" dirty="0" err="1" smtClean="0"/>
              <a:t>Polimer</a:t>
            </a:r>
            <a:r>
              <a:rPr lang="en-ID" dirty="0" smtClean="0"/>
              <a:t> yang </a:t>
            </a:r>
            <a:r>
              <a:rPr lang="en-ID" dirty="0" err="1" smtClean="0"/>
              <a:t>disusun</a:t>
            </a:r>
            <a:r>
              <a:rPr lang="en-ID" dirty="0" smtClean="0"/>
              <a:t> </a:t>
            </a:r>
          </a:p>
          <a:p>
            <a:r>
              <a:rPr lang="en-ID" dirty="0" err="1" smtClean="0"/>
              <a:t>Atas</a:t>
            </a:r>
            <a:r>
              <a:rPr lang="en-ID" dirty="0" smtClean="0"/>
              <a:t> </a:t>
            </a:r>
            <a:r>
              <a:rPr lang="en-ID" dirty="0" err="1" smtClean="0"/>
              <a:t>nukleotida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934" y="286604"/>
            <a:ext cx="5344733" cy="57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66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885" y="618186"/>
            <a:ext cx="4512034" cy="50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17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408" y="1911022"/>
            <a:ext cx="4739425" cy="395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Ikatan</a:t>
            </a:r>
            <a:r>
              <a:rPr lang="en-ID" dirty="0" smtClean="0"/>
              <a:t> </a:t>
            </a:r>
            <a:r>
              <a:rPr lang="en-ID" dirty="0" err="1" smtClean="0"/>
              <a:t>kimia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D" dirty="0" err="1" smtClean="0"/>
              <a:t>Ikatan</a:t>
            </a:r>
            <a:r>
              <a:rPr lang="en-ID" dirty="0" smtClean="0"/>
              <a:t> </a:t>
            </a:r>
            <a:r>
              <a:rPr lang="en-ID" dirty="0" err="1" smtClean="0"/>
              <a:t>kovalen</a:t>
            </a:r>
            <a:endParaRPr lang="en-ID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ID" dirty="0" err="1" smtClean="0"/>
              <a:t>Ikatan</a:t>
            </a:r>
            <a:r>
              <a:rPr lang="en-ID" dirty="0" smtClean="0"/>
              <a:t> non-</a:t>
            </a:r>
            <a:r>
              <a:rPr lang="en-ID" dirty="0" err="1" smtClean="0"/>
              <a:t>kovalen</a:t>
            </a:r>
            <a:endParaRPr lang="en-ID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ID" dirty="0" err="1" smtClean="0"/>
              <a:t>Ikatan</a:t>
            </a:r>
            <a:r>
              <a:rPr lang="en-ID" dirty="0" smtClean="0"/>
              <a:t> hydrogen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D" dirty="0" err="1" smtClean="0"/>
              <a:t>Ikatan</a:t>
            </a:r>
            <a:r>
              <a:rPr lang="en-ID" dirty="0" smtClean="0"/>
              <a:t> van der </a:t>
            </a:r>
            <a:r>
              <a:rPr lang="en-ID" dirty="0" err="1" smtClean="0"/>
              <a:t>waals</a:t>
            </a:r>
            <a:endParaRPr lang="en-ID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ID" dirty="0" err="1" smtClean="0"/>
              <a:t>Ikatan</a:t>
            </a:r>
            <a:r>
              <a:rPr lang="en-ID" dirty="0" smtClean="0"/>
              <a:t> ionic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D" dirty="0" err="1" smtClean="0"/>
              <a:t>Interaksi</a:t>
            </a:r>
            <a:r>
              <a:rPr lang="en-ID" dirty="0" smtClean="0"/>
              <a:t> </a:t>
            </a:r>
            <a:r>
              <a:rPr lang="en-ID" dirty="0" err="1" smtClean="0"/>
              <a:t>hidrofobik</a:t>
            </a:r>
            <a:endParaRPr lang="en-ID" dirty="0" smtClean="0"/>
          </a:p>
          <a:p>
            <a:pPr marL="201168" lvl="1" indent="0">
              <a:buNone/>
            </a:pPr>
            <a:endParaRPr lang="en-ID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783" y="1853272"/>
            <a:ext cx="4787522" cy="431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0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93" y="201004"/>
            <a:ext cx="8815384" cy="566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ID" dirty="0" smtClean="0"/>
          </a:p>
          <a:p>
            <a:pPr>
              <a:buFont typeface="Wingdings" panose="05000000000000000000" pitchFamily="2" charset="2"/>
              <a:buChar char="§"/>
            </a:pPr>
            <a:endParaRPr lang="en-ID" dirty="0"/>
          </a:p>
          <a:p>
            <a:pPr>
              <a:buFont typeface="Wingdings" panose="05000000000000000000" pitchFamily="2" charset="2"/>
              <a:buChar char="§"/>
            </a:pPr>
            <a:r>
              <a:rPr lang="en-ID" dirty="0" err="1" smtClean="0"/>
              <a:t>Merupakan</a:t>
            </a:r>
            <a:r>
              <a:rPr lang="en-ID" dirty="0" smtClean="0"/>
              <a:t> </a:t>
            </a:r>
            <a:r>
              <a:rPr lang="en-ID" dirty="0" err="1" smtClean="0"/>
              <a:t>pelarut</a:t>
            </a:r>
            <a:r>
              <a:rPr lang="en-ID" dirty="0" smtClean="0"/>
              <a:t> universal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dirty="0" smtClean="0"/>
              <a:t>70-80</a:t>
            </a:r>
            <a:r>
              <a:rPr lang="en-ID" dirty="0"/>
              <a:t>% </a:t>
            </a:r>
            <a:r>
              <a:rPr lang="en-ID" dirty="0" err="1"/>
              <a:t>berat</a:t>
            </a:r>
            <a:r>
              <a:rPr lang="en-ID" dirty="0"/>
              <a:t> </a:t>
            </a:r>
            <a:r>
              <a:rPr lang="en-ID" dirty="0" err="1"/>
              <a:t>sel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 air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dirty="0" err="1" smtClean="0">
                <a:sym typeface="Wingdings" panose="05000000000000000000" pitchFamily="2" charset="2"/>
              </a:rPr>
              <a:t>Banyak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biomolekul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dalam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sel</a:t>
            </a:r>
            <a:endParaRPr lang="en-ID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D" dirty="0" err="1" smtClean="0">
                <a:sym typeface="Wingdings" panose="05000000000000000000" pitchFamily="2" charset="2"/>
              </a:rPr>
              <a:t>Hidrofilik</a:t>
            </a:r>
            <a:r>
              <a:rPr lang="en-ID" dirty="0" smtClean="0">
                <a:sym typeface="Wingdings" panose="05000000000000000000" pitchFamily="2" charset="2"/>
              </a:rPr>
              <a:t>  “</a:t>
            </a:r>
            <a:r>
              <a:rPr lang="en-ID" dirty="0" err="1" smtClean="0">
                <a:sym typeface="Wingdings" panose="05000000000000000000" pitchFamily="2" charset="2"/>
              </a:rPr>
              <a:t>suka</a:t>
            </a:r>
            <a:r>
              <a:rPr lang="en-ID" dirty="0" smtClean="0">
                <a:sym typeface="Wingdings" panose="05000000000000000000" pitchFamily="2" charset="2"/>
              </a:rPr>
              <a:t> air”  </a:t>
            </a:r>
            <a:r>
              <a:rPr lang="en-ID" dirty="0" err="1" smtClean="0">
                <a:sym typeface="Wingdings" panose="05000000000000000000" pitchFamily="2" charset="2"/>
              </a:rPr>
              <a:t>larut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dalam</a:t>
            </a:r>
            <a:r>
              <a:rPr lang="en-ID" dirty="0" smtClean="0">
                <a:sym typeface="Wingdings" panose="05000000000000000000" pitchFamily="2" charset="2"/>
              </a:rPr>
              <a:t> air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D" dirty="0" err="1" smtClean="0">
                <a:sym typeface="Wingdings" panose="05000000000000000000" pitchFamily="2" charset="2"/>
              </a:rPr>
              <a:t>Hidrofobik</a:t>
            </a:r>
            <a:r>
              <a:rPr lang="en-ID" dirty="0" smtClean="0">
                <a:sym typeface="Wingdings" panose="05000000000000000000" pitchFamily="2" charset="2"/>
              </a:rPr>
              <a:t>  “</a:t>
            </a:r>
            <a:r>
              <a:rPr lang="en-ID" dirty="0" err="1" smtClean="0">
                <a:sym typeface="Wingdings" panose="05000000000000000000" pitchFamily="2" charset="2"/>
              </a:rPr>
              <a:t>takut</a:t>
            </a:r>
            <a:r>
              <a:rPr lang="en-ID" dirty="0" smtClean="0">
                <a:sym typeface="Wingdings" panose="05000000000000000000" pitchFamily="2" charset="2"/>
              </a:rPr>
              <a:t> air”  </a:t>
            </a:r>
            <a:r>
              <a:rPr lang="en-ID" dirty="0" err="1" smtClean="0">
                <a:sym typeface="Wingdings" panose="05000000000000000000" pitchFamily="2" charset="2"/>
              </a:rPr>
              <a:t>tdk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larut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dalam</a:t>
            </a:r>
            <a:r>
              <a:rPr lang="en-ID" dirty="0" smtClean="0">
                <a:sym typeface="Wingdings" panose="05000000000000000000" pitchFamily="2" charset="2"/>
              </a:rPr>
              <a:t> air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D" dirty="0" err="1" smtClean="0">
                <a:sym typeface="Wingdings" panose="05000000000000000000" pitchFamily="2" charset="2"/>
              </a:rPr>
              <a:t>Amfifatik</a:t>
            </a:r>
            <a:r>
              <a:rPr lang="en-ID" dirty="0" smtClean="0">
                <a:sym typeface="Wingdings" panose="05000000000000000000" pitchFamily="2" charset="2"/>
              </a:rPr>
              <a:t>  </a:t>
            </a:r>
            <a:r>
              <a:rPr lang="en-ID" dirty="0" err="1" smtClean="0">
                <a:sym typeface="Wingdings" panose="05000000000000000000" pitchFamily="2" charset="2"/>
              </a:rPr>
              <a:t>mengandung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bagian</a:t>
            </a:r>
            <a:r>
              <a:rPr lang="en-ID" dirty="0" smtClean="0">
                <a:sym typeface="Wingdings" panose="05000000000000000000" pitchFamily="2" charset="2"/>
              </a:rPr>
              <a:t> yang </a:t>
            </a:r>
            <a:r>
              <a:rPr lang="en-ID" dirty="0" err="1" smtClean="0">
                <a:sym typeface="Wingdings" panose="05000000000000000000" pitchFamily="2" charset="2"/>
              </a:rPr>
              <a:t>hidrofilik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hidrofobik</a:t>
            </a:r>
            <a:endParaRPr lang="en-ID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064" y="144935"/>
            <a:ext cx="4682342" cy="34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0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971" y="1094699"/>
            <a:ext cx="5365746" cy="434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4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dirty="0" err="1" smtClean="0">
                <a:sym typeface="Wingdings" panose="05000000000000000000" pitchFamily="2" charset="2"/>
              </a:rPr>
              <a:t>Kimiawi</a:t>
            </a:r>
            <a:r>
              <a:rPr lang="en-ID" sz="2800" dirty="0" smtClean="0">
                <a:sym typeface="Wingdings" panose="05000000000000000000" pitchFamily="2" charset="2"/>
              </a:rPr>
              <a:t> </a:t>
            </a:r>
            <a:r>
              <a:rPr lang="en-ID" sz="2800" dirty="0" err="1" smtClean="0">
                <a:sym typeface="Wingdings" panose="05000000000000000000" pitchFamily="2" charset="2"/>
              </a:rPr>
              <a:t>penyusun</a:t>
            </a:r>
            <a:r>
              <a:rPr lang="en-ID" sz="2800" dirty="0" smtClean="0">
                <a:sym typeface="Wingdings" panose="05000000000000000000" pitchFamily="2" charset="2"/>
              </a:rPr>
              <a:t> </a:t>
            </a:r>
            <a:r>
              <a:rPr lang="en-ID" sz="2800" dirty="0" err="1" smtClean="0">
                <a:sym typeface="Wingdings" panose="05000000000000000000" pitchFamily="2" charset="2"/>
              </a:rPr>
              <a:t>sel</a:t>
            </a:r>
            <a:r>
              <a:rPr lang="en-ID" sz="2800" dirty="0" smtClean="0">
                <a:sym typeface="Wingdings" panose="05000000000000000000" pitchFamily="2" charset="2"/>
              </a:rPr>
              <a:t> </a:t>
            </a:r>
            <a:r>
              <a:rPr lang="en-ID" sz="2800" dirty="0" err="1" smtClean="0">
                <a:sym typeface="Wingdings" panose="05000000000000000000" pitchFamily="2" charset="2"/>
              </a:rPr>
              <a:t>lainnya</a:t>
            </a:r>
            <a:r>
              <a:rPr lang="en-ID" sz="2800" dirty="0" smtClean="0">
                <a:sym typeface="Wingdings" panose="05000000000000000000" pitchFamily="2" charset="2"/>
              </a:rPr>
              <a:t> </a:t>
            </a:r>
            <a:r>
              <a:rPr lang="en-ID" sz="2800" dirty="0" err="1">
                <a:sym typeface="Wingdings" panose="05000000000000000000" pitchFamily="2" charset="2"/>
              </a:rPr>
              <a:t>merupakan</a:t>
            </a:r>
            <a:r>
              <a:rPr lang="en-ID" sz="2800" dirty="0">
                <a:sym typeface="Wingdings" panose="05000000000000000000" pitchFamily="2" charset="2"/>
              </a:rPr>
              <a:t> </a:t>
            </a:r>
            <a:r>
              <a:rPr lang="en-ID" sz="2800" dirty="0" err="1">
                <a:sym typeface="Wingdings" panose="05000000000000000000" pitchFamily="2" charset="2"/>
              </a:rPr>
              <a:t>molekul</a:t>
            </a:r>
            <a:r>
              <a:rPr lang="en-ID" sz="2800" dirty="0">
                <a:sym typeface="Wingdings" panose="05000000000000000000" pitchFamily="2" charset="2"/>
              </a:rPr>
              <a:t> </a:t>
            </a:r>
            <a:r>
              <a:rPr lang="en-ID" sz="2800" dirty="0" err="1">
                <a:sym typeface="Wingdings" panose="05000000000000000000" pitchFamily="2" charset="2"/>
              </a:rPr>
              <a:t>anorganik</a:t>
            </a:r>
            <a:r>
              <a:rPr lang="en-ID" sz="2800" dirty="0">
                <a:sym typeface="Wingdings" panose="05000000000000000000" pitchFamily="2" charset="2"/>
              </a:rPr>
              <a:t> </a:t>
            </a:r>
            <a:r>
              <a:rPr lang="en-ID" sz="2800" dirty="0" err="1">
                <a:sym typeface="Wingdings" panose="05000000000000000000" pitchFamily="2" charset="2"/>
              </a:rPr>
              <a:t>dan</a:t>
            </a:r>
            <a:r>
              <a:rPr lang="en-ID" sz="2800" dirty="0">
                <a:sym typeface="Wingdings" panose="05000000000000000000" pitchFamily="2" charset="2"/>
              </a:rPr>
              <a:t> </a:t>
            </a:r>
            <a:r>
              <a:rPr lang="en-ID" sz="2800" dirty="0" err="1">
                <a:sym typeface="Wingdings" panose="05000000000000000000" pitchFamily="2" charset="2"/>
              </a:rPr>
              <a:t>molekul</a:t>
            </a:r>
            <a:r>
              <a:rPr lang="en-ID" sz="2800" dirty="0">
                <a:sym typeface="Wingdings" panose="05000000000000000000" pitchFamily="2" charset="2"/>
              </a:rPr>
              <a:t> organic </a:t>
            </a:r>
            <a:r>
              <a:rPr lang="en-ID" sz="2800" dirty="0" err="1">
                <a:sym typeface="Wingdings" panose="05000000000000000000" pitchFamily="2" charset="2"/>
              </a:rPr>
              <a:t>kecil</a:t>
            </a:r>
            <a:r>
              <a:rPr lang="en-ID" sz="2800" dirty="0">
                <a:sym typeface="Wingdings" panose="05000000000000000000" pitchFamily="2" charset="2"/>
              </a:rPr>
              <a:t> yang </a:t>
            </a:r>
            <a:r>
              <a:rPr lang="en-ID" sz="2800" dirty="0" err="1">
                <a:sym typeface="Wingdings" panose="05000000000000000000" pitchFamily="2" charset="2"/>
              </a:rPr>
              <a:t>menjadi</a:t>
            </a:r>
            <a:r>
              <a:rPr lang="en-ID" sz="2800" dirty="0">
                <a:sym typeface="Wingdings" panose="05000000000000000000" pitchFamily="2" charset="2"/>
              </a:rPr>
              <a:t> subunit </a:t>
            </a:r>
            <a:r>
              <a:rPr lang="en-ID" sz="2800" dirty="0" err="1" smtClean="0">
                <a:sym typeface="Wingdings" panose="05000000000000000000" pitchFamily="2" charset="2"/>
              </a:rPr>
              <a:t>makromolekul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225" y="1875241"/>
            <a:ext cx="8444440" cy="443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6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lipid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8" t="2857" r="1459" b="1905"/>
          <a:stretch/>
        </p:blipFill>
        <p:spPr>
          <a:xfrm>
            <a:off x="244699" y="3052293"/>
            <a:ext cx="6812924" cy="2575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090" y="267938"/>
            <a:ext cx="2971224" cy="2784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314" y="1011982"/>
            <a:ext cx="27622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Karbohidrat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D" sz="2400" dirty="0" err="1" smtClean="0"/>
              <a:t>Polimer</a:t>
            </a:r>
            <a:r>
              <a:rPr lang="en-ID" sz="2400" dirty="0" smtClean="0"/>
              <a:t> yang </a:t>
            </a:r>
            <a:r>
              <a:rPr lang="en-ID" sz="2400" dirty="0" err="1" smtClean="0"/>
              <a:t>tersusun</a:t>
            </a:r>
            <a:r>
              <a:rPr lang="en-ID" sz="2400" dirty="0" smtClean="0"/>
              <a:t> </a:t>
            </a:r>
            <a:r>
              <a:rPr lang="en-ID" sz="2400" dirty="0" err="1" smtClean="0"/>
              <a:t>atas</a:t>
            </a:r>
            <a:r>
              <a:rPr lang="en-ID" sz="2400" dirty="0" smtClean="0"/>
              <a:t> </a:t>
            </a:r>
            <a:r>
              <a:rPr lang="en-ID" sz="2400" dirty="0" err="1" smtClean="0"/>
              <a:t>monosakarida</a:t>
            </a:r>
            <a:endParaRPr lang="en-ID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ID" sz="2400" dirty="0" err="1" smtClean="0"/>
              <a:t>Monosakarida</a:t>
            </a:r>
            <a:endParaRPr lang="en-ID" sz="24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ID" sz="2000" dirty="0" err="1" smtClean="0"/>
              <a:t>Berdasarkan</a:t>
            </a:r>
            <a:r>
              <a:rPr lang="en-ID" sz="2000" dirty="0" smtClean="0"/>
              <a:t> </a:t>
            </a:r>
            <a:r>
              <a:rPr lang="en-ID" sz="2000" dirty="0" err="1" smtClean="0"/>
              <a:t>gugus</a:t>
            </a:r>
            <a:endParaRPr lang="en-ID" sz="20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ID" sz="2000" dirty="0" err="1" smtClean="0"/>
              <a:t>Berdasarkan</a:t>
            </a:r>
            <a:r>
              <a:rPr lang="en-ID" sz="2000" dirty="0" smtClean="0"/>
              <a:t> </a:t>
            </a:r>
            <a:r>
              <a:rPr lang="en-ID" sz="2000" dirty="0" err="1" smtClean="0"/>
              <a:t>rantai</a:t>
            </a:r>
            <a:endParaRPr lang="en-ID" sz="16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ID" sz="2000" dirty="0" err="1" smtClean="0"/>
              <a:t>Berdasarkan</a:t>
            </a:r>
            <a:r>
              <a:rPr lang="en-ID" sz="2000" dirty="0" smtClean="0"/>
              <a:t> </a:t>
            </a:r>
            <a:r>
              <a:rPr lang="en-ID" sz="2000" dirty="0" err="1" smtClean="0"/>
              <a:t>jumlah</a:t>
            </a:r>
            <a:r>
              <a:rPr lang="en-ID" sz="2000" dirty="0" smtClean="0"/>
              <a:t> atom C </a:t>
            </a:r>
            <a:r>
              <a:rPr lang="en-ID" sz="2000" dirty="0" err="1" smtClean="0"/>
              <a:t>penyusunnya</a:t>
            </a:r>
            <a:r>
              <a:rPr lang="en-ID" sz="2000" dirty="0" smtClean="0"/>
              <a:t>:</a:t>
            </a:r>
          </a:p>
          <a:p>
            <a:pPr marL="384048" lvl="2" indent="0">
              <a:buNone/>
            </a:pPr>
            <a:endParaRPr lang="en-ID" sz="1600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737" y="2471728"/>
            <a:ext cx="3179972" cy="1385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59" y="4354619"/>
            <a:ext cx="26193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927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274</TotalTime>
  <Words>176</Words>
  <Application>Microsoft Office PowerPoint</Application>
  <PresentationFormat>On-screen Show (4:3)</PresentationFormat>
  <Paragraphs>48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Calibri Light</vt:lpstr>
      <vt:lpstr>Wingdings</vt:lpstr>
      <vt:lpstr>Retrospect</vt:lpstr>
      <vt:lpstr>BIOLOGI SEL DAN MOLEKULER</vt:lpstr>
      <vt:lpstr>Reaksi Kimia dalam Sel</vt:lpstr>
      <vt:lpstr>Ikatan kimia</vt:lpstr>
      <vt:lpstr>PowerPoint Presentation</vt:lpstr>
      <vt:lpstr>Air</vt:lpstr>
      <vt:lpstr>PowerPoint Presentation</vt:lpstr>
      <vt:lpstr>Kimiawi penyusun sel lainnya merupakan molekul anorganik dan molekul organic kecil yang menjadi subunit makromolekul</vt:lpstr>
      <vt:lpstr>lipid</vt:lpstr>
      <vt:lpstr>Karbohidrat</vt:lpstr>
      <vt:lpstr>PowerPoint Presentation</vt:lpstr>
      <vt:lpstr>PowerPoint Presentation</vt:lpstr>
      <vt:lpstr>Disakarida</vt:lpstr>
      <vt:lpstr>Polisakarida</vt:lpstr>
      <vt:lpstr>Protein</vt:lpstr>
      <vt:lpstr>Asam amino</vt:lpstr>
      <vt:lpstr>PowerPoint Presentation</vt:lpstr>
      <vt:lpstr>PowerPoint Presentation</vt:lpstr>
      <vt:lpstr>PowerPoint Presentation</vt:lpstr>
      <vt:lpstr>PowerPoint Presentation</vt:lpstr>
      <vt:lpstr>Lipid</vt:lpstr>
      <vt:lpstr>Asam lemak</vt:lpstr>
      <vt:lpstr>PowerPoint Presentation</vt:lpstr>
      <vt:lpstr>PowerPoint Presentation</vt:lpstr>
      <vt:lpstr>PowerPoint Presentation</vt:lpstr>
      <vt:lpstr>Asam Nukleat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 SEL DAN MOLEKULER</dc:title>
  <dc:creator>Tyas Putri Utami</dc:creator>
  <cp:lastModifiedBy>Tyas Putri Utami</cp:lastModifiedBy>
  <cp:revision>36</cp:revision>
  <dcterms:created xsi:type="dcterms:W3CDTF">2018-09-12T09:21:37Z</dcterms:created>
  <dcterms:modified xsi:type="dcterms:W3CDTF">2018-10-18T02:32:49Z</dcterms:modified>
</cp:coreProperties>
</file>