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6" r:id="rId4"/>
    <p:sldId id="312" r:id="rId5"/>
    <p:sldId id="313" r:id="rId6"/>
    <p:sldId id="314" r:id="rId7"/>
    <p:sldId id="318" r:id="rId8"/>
    <p:sldId id="319" r:id="rId9"/>
    <p:sldId id="320" r:id="rId10"/>
    <p:sldId id="321" r:id="rId11"/>
    <p:sldId id="322" r:id="rId12"/>
    <p:sldId id="325" r:id="rId13"/>
    <p:sldId id="294" r:id="rId14"/>
    <p:sldId id="299" r:id="rId15"/>
    <p:sldId id="283" r:id="rId16"/>
    <p:sldId id="327" r:id="rId17"/>
    <p:sldId id="329" r:id="rId18"/>
    <p:sldId id="331" r:id="rId19"/>
    <p:sldId id="335" r:id="rId20"/>
    <p:sldId id="340" r:id="rId21"/>
    <p:sldId id="301" r:id="rId22"/>
    <p:sldId id="302" r:id="rId23"/>
    <p:sldId id="300" r:id="rId24"/>
    <p:sldId id="309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CE394-7DF0-47DD-A5D9-59FE364E4C65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E0732-F5EA-449A-BA76-E5E9712D9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70FED-7151-4FAF-9F25-9AB230644F10}" type="slidenum">
              <a:rPr lang="en-US"/>
              <a:pPr/>
              <a:t>14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03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22, Respiratory System </a:t>
            </a:r>
          </a:p>
        </p:txBody>
      </p:sp>
      <p:sp>
        <p:nvSpPr>
          <p:cNvPr id="164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298C7-4ADE-4A5F-B6E5-92DC3D308C38}" type="slidenum">
              <a:rPr lang="en-US"/>
              <a:pPr/>
              <a:t>23</a:t>
            </a:fld>
            <a:endParaRPr lang="en-US"/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706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07B5-6140-4C4B-84CD-B968EC0B95B8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ANFISMAN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Tyas Putri Utami, </a:t>
            </a:r>
            <a:r>
              <a:rPr lang="en-US" dirty="0" err="1" smtClean="0"/>
              <a:t>S.Pd</a:t>
            </a:r>
            <a:r>
              <a:rPr lang="en-US" dirty="0" smtClean="0"/>
              <a:t>., </a:t>
            </a:r>
            <a:r>
              <a:rPr lang="en-US" dirty="0" err="1" smtClean="0"/>
              <a:t>M.Biomed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563" t="14583" r="9375" b="18750"/>
          <a:stretch>
            <a:fillRect/>
          </a:stretch>
        </p:blipFill>
        <p:spPr bwMode="auto">
          <a:xfrm>
            <a:off x="1009194" y="457200"/>
            <a:ext cx="7068006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95800" y="4191000"/>
            <a:ext cx="38862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err="1" smtClean="0"/>
              <a:t>Bronkus</a:t>
            </a:r>
            <a:endParaRPr lang="en-US" b="1" u="sng" dirty="0" smtClean="0"/>
          </a:p>
          <a:p>
            <a:pPr>
              <a:buNone/>
            </a:pPr>
            <a:endParaRPr lang="en-US" b="1" u="sng" dirty="0" smtClean="0"/>
          </a:p>
          <a:p>
            <a:r>
              <a:rPr lang="en-US" dirty="0" smtClean="0"/>
              <a:t>Carina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memisahkan</a:t>
            </a:r>
            <a:r>
              <a:rPr lang="en-US" dirty="0" smtClean="0">
                <a:sym typeface="Wingdings" pitchFamily="2" charset="2"/>
              </a:rPr>
              <a:t> 2 </a:t>
            </a:r>
            <a:r>
              <a:rPr lang="en-US" dirty="0" err="1" smtClean="0">
                <a:sym typeface="Wingdings" pitchFamily="2" charset="2"/>
              </a:rPr>
              <a:t>bronkus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kanan-kiri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cincin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kartilago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berbentuk</a:t>
            </a:r>
            <a:r>
              <a:rPr lang="en-US" dirty="0" smtClean="0">
                <a:sym typeface="Wingdings" pitchFamily="2" charset="2"/>
              </a:rPr>
              <a:t> C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ujung-ujung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overlap</a:t>
            </a:r>
          </a:p>
          <a:p>
            <a:r>
              <a:rPr lang="en-US" dirty="0" err="1" smtClean="0">
                <a:sym typeface="Wingdings" pitchFamily="2" charset="2"/>
              </a:rPr>
              <a:t>Bronkus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mensuplai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udara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paru-paru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bronkus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mensuplai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udara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paru-paru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kiri</a:t>
            </a:r>
            <a:endParaRPr lang="en-US" dirty="0" smtClean="0"/>
          </a:p>
          <a:p>
            <a:r>
              <a:rPr lang="en-US" dirty="0" err="1" smtClean="0"/>
              <a:t>Øbronkus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&gt; </a:t>
            </a:r>
            <a:r>
              <a:rPr lang="en-US" dirty="0" err="1" smtClean="0"/>
              <a:t>Øbronkus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Bronkus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trakea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 descr="http://www.infokedokteran.com/wp-content/uploads/2012/09/Percabangan-Bronku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91400" cy="562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Paru-paru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Berbentuk menyerupai kerucut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Memiliki dasar lebar, konkaf berada sepanjang diagfragma 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Kedua paru2 dibatasi oleh dinding toraks anterior, lateral &amp; posterior dan dilindungi oleh tulang rusuk</a:t>
            </a:r>
          </a:p>
          <a:p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Paru2 dipisahkan satu sama lain oleh mediastinum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3" y="2119863"/>
            <a:ext cx="3753374" cy="348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Pleura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t="1215" b="4761"/>
          <a:stretch>
            <a:fillRect/>
          </a:stretch>
        </p:blipFill>
        <p:spPr bwMode="auto">
          <a:xfrm>
            <a:off x="5105400" y="2846388"/>
            <a:ext cx="403860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001000" cy="266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Dua</a:t>
            </a:r>
            <a:r>
              <a:rPr lang="en-US" sz="2400" dirty="0" smtClean="0"/>
              <a:t> lapis </a:t>
            </a:r>
            <a:r>
              <a:rPr lang="en-US" sz="2400" dirty="0" err="1" smtClean="0"/>
              <a:t>selaput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mengelilingi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paru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Pleura parietal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Pleura </a:t>
            </a:r>
            <a:r>
              <a:rPr lang="en-US" sz="2400" dirty="0" err="1" smtClean="0"/>
              <a:t>viseral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Rongga</a:t>
            </a:r>
            <a:r>
              <a:rPr lang="en-US" sz="2400" dirty="0" smtClean="0"/>
              <a:t> pleura –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pleura </a:t>
            </a:r>
            <a:r>
              <a:rPr lang="en-US" sz="2400" dirty="0" err="1" smtClean="0"/>
              <a:t>viseral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parietal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688" t="11458" r="11719" b="6250"/>
          <a:stretch>
            <a:fillRect/>
          </a:stretch>
        </p:blipFill>
        <p:spPr bwMode="auto">
          <a:xfrm>
            <a:off x="1295400" y="0"/>
            <a:ext cx="6518369" cy="686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Respirasi</a:t>
            </a:r>
            <a:r>
              <a:rPr lang="en-US" dirty="0" smtClean="0"/>
              <a:t> – 4 </a:t>
            </a:r>
            <a:r>
              <a:rPr lang="en-US" dirty="0" err="1" smtClean="0"/>
              <a:t>proses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Ventilasi</a:t>
            </a:r>
            <a:r>
              <a:rPr lang="en-US" dirty="0" smtClean="0"/>
              <a:t> </a:t>
            </a:r>
            <a:r>
              <a:rPr lang="en-US" dirty="0" err="1" smtClean="0"/>
              <a:t>pulmonal</a:t>
            </a:r>
            <a:r>
              <a:rPr lang="en-US" dirty="0" smtClean="0"/>
              <a:t> – </a:t>
            </a:r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endParaRPr lang="en-US" dirty="0" smtClean="0"/>
          </a:p>
          <a:p>
            <a:pPr lvl="1"/>
            <a:r>
              <a:rPr lang="en-US" dirty="0" err="1" smtClean="0"/>
              <a:t>Respirasi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– </a:t>
            </a:r>
            <a:r>
              <a:rPr lang="en-US" dirty="0" err="1" smtClean="0"/>
              <a:t>pertukaran</a:t>
            </a:r>
            <a:r>
              <a:rPr lang="en-US" dirty="0" smtClean="0"/>
              <a:t> gas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pPr lvl="1"/>
            <a:r>
              <a:rPr lang="en-US" dirty="0" smtClean="0"/>
              <a:t>Transport gas – transport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lvl="1"/>
            <a:r>
              <a:rPr lang="en-US" dirty="0" err="1" smtClean="0"/>
              <a:t>Respirasi</a:t>
            </a:r>
            <a:r>
              <a:rPr lang="en-US" dirty="0" smtClean="0"/>
              <a:t> internal – </a:t>
            </a:r>
            <a:r>
              <a:rPr lang="en-US" dirty="0" err="1" smtClean="0"/>
              <a:t>pertukaran</a:t>
            </a:r>
            <a:r>
              <a:rPr lang="en-US" dirty="0" smtClean="0"/>
              <a:t> gas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Tekanan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2133600"/>
            <a:ext cx="2743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	3 </a:t>
            </a:r>
            <a:r>
              <a:rPr lang="en-US" sz="2000" b="1" dirty="0" err="1" smtClean="0">
                <a:latin typeface="Arial Narrow" pitchFamily="34" charset="0"/>
              </a:rPr>
              <a:t>Tekanan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Penting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pada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proses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Ventilasi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>
                <a:latin typeface="Arial Narrow" pitchFamily="34" charset="0"/>
              </a:rPr>
              <a:t>Tekanan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atmosfir</a:t>
            </a:r>
            <a:r>
              <a:rPr lang="en-US" sz="2000" dirty="0" smtClean="0">
                <a:latin typeface="Arial Narrow" pitchFamily="34" charset="0"/>
              </a:rPr>
              <a:t> : 760 mmHg</a:t>
            </a:r>
            <a:endParaRPr lang="en-US" sz="2000" dirty="0" smtClean="0"/>
          </a:p>
          <a:p>
            <a:r>
              <a:rPr lang="en-US" sz="2000" dirty="0" err="1" smtClean="0">
                <a:latin typeface="Arial Narrow" pitchFamily="34" charset="0"/>
              </a:rPr>
              <a:t>Tekanan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intrapulmo</a:t>
            </a:r>
            <a:r>
              <a:rPr lang="en-US" sz="2000" dirty="0" smtClean="0">
                <a:latin typeface="Arial Narrow" pitchFamily="34" charset="0"/>
              </a:rPr>
              <a:t>/</a:t>
            </a:r>
            <a:r>
              <a:rPr lang="en-US" sz="2000" dirty="0" err="1" smtClean="0">
                <a:latin typeface="Arial Narrow" pitchFamily="34" charset="0"/>
              </a:rPr>
              <a:t>intraalveolus</a:t>
            </a:r>
            <a:endParaRPr lang="en-US" sz="2000" dirty="0" smtClean="0">
              <a:latin typeface="Arial Narrow" pitchFamily="34" charset="0"/>
            </a:endParaRPr>
          </a:p>
          <a:p>
            <a:r>
              <a:rPr lang="en-US" sz="2000" dirty="0" err="1" smtClean="0">
                <a:latin typeface="Arial Narrow" pitchFamily="34" charset="0"/>
              </a:rPr>
              <a:t>Tekanan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intrapleura</a:t>
            </a:r>
            <a:r>
              <a:rPr lang="en-US" sz="2000" dirty="0" smtClean="0">
                <a:latin typeface="Arial Narrow" pitchFamily="34" charset="0"/>
              </a:rPr>
              <a:t>/</a:t>
            </a:r>
            <a:r>
              <a:rPr lang="en-US" sz="2000" dirty="0" err="1" smtClean="0">
                <a:latin typeface="Arial Narrow" pitchFamily="34" charset="0"/>
              </a:rPr>
              <a:t>tek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intratoraks</a:t>
            </a:r>
            <a:r>
              <a:rPr lang="en-US" sz="2000" dirty="0" smtClean="0">
                <a:latin typeface="Arial Narrow" pitchFamily="34" charset="0"/>
              </a:rPr>
              <a:t> 756 mmHg</a:t>
            </a:r>
            <a:endParaRPr lang="en-US" sz="2000" dirty="0" smtClean="0"/>
          </a:p>
          <a:p>
            <a:endParaRPr lang="en-US" sz="20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Arial Narrow" pitchFamily="34" charset="0"/>
              </a:rPr>
              <a:t>	</a:t>
            </a:r>
            <a:endParaRPr lang="en-US" sz="2000" dirty="0" smtClean="0">
              <a:latin typeface="Arial Narrow" pitchFamily="34" charset="0"/>
            </a:endParaRPr>
          </a:p>
          <a:p>
            <a:pPr marL="609600" indent="-609600" defTabSz="365760">
              <a:lnSpc>
                <a:spcPct val="90000"/>
              </a:lnSpc>
              <a:buFont typeface="+mj-lt"/>
              <a:buAutoNum type="arabicPeriod"/>
            </a:pPr>
            <a:endParaRPr lang="en-US" sz="2000" dirty="0" smtClean="0">
              <a:latin typeface="Arial Narrow" pitchFamily="34" charset="0"/>
            </a:endParaRPr>
          </a:p>
          <a:p>
            <a:pPr defTabSz="365760"/>
            <a:endParaRPr lang="en-US" sz="2000" dirty="0"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26847" y="1905000"/>
            <a:ext cx="6217153" cy="3733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otot-otot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531" t="12500" r="3125" b="27083"/>
          <a:stretch>
            <a:fillRect/>
          </a:stretch>
        </p:blipFill>
        <p:spPr bwMode="auto">
          <a:xfrm>
            <a:off x="800088" y="1653369"/>
            <a:ext cx="7543824" cy="441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napas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1800" dirty="0" err="1">
                <a:latin typeface="Arial Rounded MT Bold" panose="020F0704030504030204" pitchFamily="34" charset="0"/>
              </a:rPr>
              <a:t>Adl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obstruksi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aliran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udara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oleh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saluran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napas</a:t>
            </a:r>
            <a:r>
              <a:rPr lang="en-US" sz="1800" dirty="0">
                <a:latin typeface="Arial Rounded MT Bold" panose="020F0704030504030204" pitchFamily="34" charset="0"/>
              </a:rPr>
              <a:t>, </a:t>
            </a:r>
            <a:r>
              <a:rPr lang="en-US" sz="1800" dirty="0" err="1">
                <a:latin typeface="Arial Rounded MT Bold" panose="020F0704030504030204" pitchFamily="34" charset="0"/>
              </a:rPr>
              <a:t>terutama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ditentukan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oleh</a:t>
            </a:r>
            <a:r>
              <a:rPr lang="en-US" sz="1800" dirty="0">
                <a:latin typeface="Arial Rounded MT Bold" panose="020F0704030504030204" pitchFamily="34" charset="0"/>
              </a:rPr>
              <a:t> jari2 </a:t>
            </a:r>
            <a:r>
              <a:rPr lang="en-US" sz="1800" dirty="0" err="1">
                <a:latin typeface="Arial Rounded MT Bold" panose="020F0704030504030204" pitchFamily="34" charset="0"/>
              </a:rPr>
              <a:t>saluran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napas</a:t>
            </a: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sz="1800" dirty="0" err="1">
                <a:latin typeface="Arial Rounded MT Bold" panose="020F0704030504030204" pitchFamily="34" charset="0"/>
              </a:rPr>
              <a:t>Pada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keadaan</a:t>
            </a:r>
            <a:r>
              <a:rPr lang="en-US" sz="1800" dirty="0">
                <a:latin typeface="Arial Rounded MT Bold" panose="020F0704030504030204" pitchFamily="34" charset="0"/>
              </a:rPr>
              <a:t> normal jari2 </a:t>
            </a:r>
            <a:r>
              <a:rPr lang="en-US" sz="1800" dirty="0" err="1">
                <a:latin typeface="Arial Rounded MT Bold" panose="020F0704030504030204" pitchFamily="34" charset="0"/>
              </a:rPr>
              <a:t>sal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pernapasan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cukup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besar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shg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resistensinya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rendah</a:t>
            </a:r>
            <a:r>
              <a:rPr lang="en-US" sz="1800" dirty="0">
                <a:latin typeface="Arial Rounded MT Bold" panose="020F0704030504030204" pitchFamily="34" charset="0"/>
              </a:rPr>
              <a:t>. </a:t>
            </a:r>
            <a:r>
              <a:rPr lang="en-US" sz="1800" dirty="0" err="1">
                <a:latin typeface="Arial Rounded MT Bold" panose="020F0704030504030204" pitchFamily="34" charset="0"/>
              </a:rPr>
              <a:t>Diperlukan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hy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sedikit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gradien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tek</a:t>
            </a:r>
            <a:r>
              <a:rPr lang="en-US" sz="1800" dirty="0">
                <a:latin typeface="Arial Rounded MT Bold" panose="020F0704030504030204" pitchFamily="34" charset="0"/>
              </a:rPr>
              <a:t> (1-2mmHg) </a:t>
            </a:r>
            <a:r>
              <a:rPr lang="en-US" sz="1800" dirty="0" err="1">
                <a:latin typeface="Arial Rounded MT Bold" panose="020F0704030504030204" pitchFamily="34" charset="0"/>
              </a:rPr>
              <a:t>utk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menghasilkan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laju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aliran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udara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yg</a:t>
            </a:r>
            <a:r>
              <a:rPr lang="en-US" sz="1800" dirty="0"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</a:rPr>
              <a:t>adekuat</a:t>
            </a:r>
            <a:endParaRPr lang="en-US" sz="1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5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gas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sirkulasi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Menggerakkan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gas </a:t>
            </a:r>
            <a:r>
              <a:rPr lang="en-US" dirty="0" err="1" smtClean="0"/>
              <a:t>paru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dehidrasi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invasi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bau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olfaktori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superior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Surfaktan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688" y="2079385"/>
            <a:ext cx="5321087" cy="3204980"/>
          </a:xfrm>
        </p:spPr>
      </p:pic>
    </p:spTree>
    <p:extLst>
      <p:ext uri="{BB962C8B-B14F-4D97-AF65-F5344CB8AC3E}">
        <p14:creationId xmlns:p14="http://schemas.microsoft.com/office/powerpoint/2010/main" val="41499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Chapter 22, Respiratory System 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8DBE1C-E4EF-47A2-8323-43089CE1CB29}" type="slidenum">
              <a:rPr lang="en-US"/>
              <a:pPr/>
              <a:t>21</a:t>
            </a:fld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4213" name="Picture 3" descr="17765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000"/>
          <a:stretch>
            <a:fillRect/>
          </a:stretch>
        </p:blipFill>
        <p:spPr>
          <a:xfrm>
            <a:off x="2690813" y="762000"/>
            <a:ext cx="3836987" cy="5791200"/>
          </a:xfr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Chapter 22, Respiratory System </a:t>
            </a:r>
          </a:p>
        </p:txBody>
      </p:sp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1177D8-C49A-4C64-962C-E5231931EA76}" type="slidenum">
              <a:rPr lang="en-US"/>
              <a:pPr/>
              <a:t>22</a:t>
            </a:fld>
            <a:endParaRPr lang="en-US"/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Transport and Exchange of Carbon Dioxide</a:t>
            </a:r>
            <a:endParaRPr lang="en-US" b="0" smtClean="0"/>
          </a:p>
        </p:txBody>
      </p:sp>
      <p:sp>
        <p:nvSpPr>
          <p:cNvPr id="117765" name="Text Box 3"/>
          <p:cNvSpPr txBox="1">
            <a:spLocks noChangeArrowheads="1"/>
          </p:cNvSpPr>
          <p:nvPr/>
        </p:nvSpPr>
        <p:spPr bwMode="auto">
          <a:xfrm>
            <a:off x="7696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Figure 22.22a</a:t>
            </a:r>
          </a:p>
        </p:txBody>
      </p:sp>
      <p:pic>
        <p:nvPicPr>
          <p:cNvPr id="1177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31938"/>
            <a:ext cx="8534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Chapter 22, Respiratory System 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DCCD30-EE65-44EF-843A-EC866170CED3}" type="slidenum">
              <a:rPr lang="en-US"/>
              <a:pPr/>
              <a:t>23</a:t>
            </a:fld>
            <a:endParaRPr lang="en-US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Partial Pressure Gradients</a:t>
            </a:r>
          </a:p>
        </p:txBody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7696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Figure 22.17</a:t>
            </a:r>
          </a:p>
        </p:txBody>
      </p:sp>
      <p:pic>
        <p:nvPicPr>
          <p:cNvPr id="931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723900"/>
            <a:ext cx="32369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smtClean="0"/>
              <a:t>Spirogram of Lung Volumes and Capacities</a:t>
            </a:r>
          </a:p>
        </p:txBody>
      </p:sp>
      <p:pic>
        <p:nvPicPr>
          <p:cNvPr id="35844" name="Picture 5" descr="23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1744663"/>
            <a:ext cx="771842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Chapter 22, Respiratory System </a:t>
            </a: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03060-6ED1-46B5-9701-C5A0C75BE262}" type="slidenum">
              <a:rPr lang="en-US"/>
              <a:pPr/>
              <a:t>25</a:t>
            </a:fld>
            <a:endParaRPr lang="en-US"/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7696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Figure 22.24</a:t>
            </a:r>
          </a:p>
        </p:txBody>
      </p:sp>
      <p:sp>
        <p:nvSpPr>
          <p:cNvPr id="562179" name="Line 3"/>
          <p:cNvSpPr>
            <a:spLocks noChangeShapeType="1"/>
          </p:cNvSpPr>
          <p:nvPr/>
        </p:nvSpPr>
        <p:spPr bwMode="auto">
          <a:xfrm>
            <a:off x="152400" y="1066800"/>
            <a:ext cx="8991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6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Control of Respiration: </a:t>
            </a:r>
            <a:br>
              <a:rPr lang="en-US" dirty="0" smtClean="0"/>
            </a:br>
            <a:r>
              <a:rPr lang="en-US" dirty="0" err="1" smtClean="0"/>
              <a:t>Medullary</a:t>
            </a:r>
            <a:r>
              <a:rPr lang="en-US" dirty="0" smtClean="0"/>
              <a:t> Respiratory Centers</a:t>
            </a:r>
          </a:p>
        </p:txBody>
      </p:sp>
      <p:pic>
        <p:nvPicPr>
          <p:cNvPr id="12800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143000"/>
            <a:ext cx="29527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98637"/>
            <a:ext cx="4038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r>
              <a:rPr lang="en-US" dirty="0" smtClean="0"/>
              <a:t> :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respirasi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b="1" dirty="0" smtClean="0"/>
              <a:t>: </a:t>
            </a:r>
            <a:r>
              <a:rPr lang="en-US" dirty="0" err="1" smtClean="0"/>
              <a:t>hidung</a:t>
            </a:r>
            <a:r>
              <a:rPr lang="en-US" dirty="0" smtClean="0"/>
              <a:t>,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r>
              <a:rPr lang="en-US" dirty="0" smtClean="0"/>
              <a:t>, sinus </a:t>
            </a:r>
            <a:r>
              <a:rPr lang="en-US" dirty="0" err="1" smtClean="0"/>
              <a:t>paranasal</a:t>
            </a:r>
            <a:r>
              <a:rPr lang="en-US" dirty="0" smtClean="0"/>
              <a:t>, faring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menyaring</a:t>
            </a:r>
            <a:r>
              <a:rPr lang="en-US" b="1" dirty="0" smtClean="0">
                <a:sym typeface="Wingdings" pitchFamily="2" charset="2"/>
              </a:rPr>
              <a:t>, </a:t>
            </a:r>
            <a:r>
              <a:rPr lang="en-US" b="1" dirty="0" err="1" smtClean="0">
                <a:sym typeface="Wingdings" pitchFamily="2" charset="2"/>
              </a:rPr>
              <a:t>menghangatkan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dan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melembabkan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udara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masuk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melindungi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saluran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pernapasan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bawah</a:t>
            </a:r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ym typeface="Wingdings" pitchFamily="2" charset="2"/>
              </a:rPr>
              <a:t>Sistem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respirasi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bawah</a:t>
            </a:r>
            <a:r>
              <a:rPr lang="en-US" b="1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laring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trakea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bronkus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bronkiolus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alveolus</a:t>
            </a:r>
            <a:endParaRPr lang="en-US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5781" t="14583" r="23438" b="8333"/>
          <a:stretch>
            <a:fillRect/>
          </a:stretch>
        </p:blipFill>
        <p:spPr bwMode="auto">
          <a:xfrm>
            <a:off x="3962400" y="152400"/>
            <a:ext cx="5247153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6482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Gambaran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38" t="26042" r="3906" b="13542"/>
          <a:stretch>
            <a:fillRect/>
          </a:stretch>
        </p:blipFill>
        <p:spPr bwMode="auto">
          <a:xfrm>
            <a:off x="-19777" y="838201"/>
            <a:ext cx="916377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mage.slidesharecdn.com/sistemarespiratoriusnew-121220021859-phpapp02/95/sistema-respiratorius-new-10-638.jpg?cb=135597014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2" t="5769" r="2080" b="5257"/>
          <a:stretch/>
        </p:blipFill>
        <p:spPr bwMode="auto">
          <a:xfrm>
            <a:off x="1371600" y="1524000"/>
            <a:ext cx="6509783" cy="43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firzandinata.files.wordpress.com/2012/02/sinuses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17" y="1676400"/>
            <a:ext cx="6105783" cy="42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313" t="12500" r="3906" b="22917"/>
          <a:stretch>
            <a:fillRect/>
          </a:stretch>
        </p:blipFill>
        <p:spPr bwMode="auto">
          <a:xfrm>
            <a:off x="79383" y="579437"/>
            <a:ext cx="8988417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875" t="20833" r="3125" b="37500"/>
          <a:stretch>
            <a:fillRect/>
          </a:stretch>
        </p:blipFill>
        <p:spPr bwMode="auto">
          <a:xfrm>
            <a:off x="0" y="1577163"/>
            <a:ext cx="9144000" cy="38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err="1" smtClean="0"/>
              <a:t>Trakea</a:t>
            </a:r>
            <a:endParaRPr lang="en-US" b="1" u="sng" dirty="0" smtClean="0"/>
          </a:p>
          <a:p>
            <a:pPr>
              <a:buNone/>
            </a:pPr>
            <a:endParaRPr lang="en-US" b="1" u="sng" dirty="0" smtClean="0"/>
          </a:p>
          <a:p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fleksibel</a:t>
            </a:r>
            <a:r>
              <a:rPr lang="en-US" dirty="0" smtClean="0"/>
              <a:t> p=11 cm </a:t>
            </a:r>
            <a:r>
              <a:rPr lang="en-US" dirty="0" err="1" smtClean="0"/>
              <a:t>dan</a:t>
            </a:r>
            <a:r>
              <a:rPr lang="en-US" dirty="0" smtClean="0"/>
              <a:t> Ø2,5 cm</a:t>
            </a:r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VC6 – VT5 (</a:t>
            </a:r>
            <a:r>
              <a:rPr lang="en-US" dirty="0" err="1" smtClean="0"/>
              <a:t>di</a:t>
            </a:r>
            <a:r>
              <a:rPr lang="en-US" dirty="0" smtClean="0"/>
              <a:t> VT5 </a:t>
            </a:r>
            <a:r>
              <a:rPr lang="en-US" dirty="0" err="1" smtClean="0"/>
              <a:t>bercabang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bronkus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Mengandung</a:t>
            </a:r>
            <a:r>
              <a:rPr lang="en-US" b="1" dirty="0" smtClean="0"/>
              <a:t> 15-20 </a:t>
            </a:r>
            <a:r>
              <a:rPr lang="en-US" b="1" dirty="0" err="1" smtClean="0"/>
              <a:t>kartilago</a:t>
            </a:r>
            <a:r>
              <a:rPr lang="en-US" b="1" dirty="0" smtClean="0"/>
              <a:t> </a:t>
            </a:r>
            <a:r>
              <a:rPr lang="en-US" b="1" dirty="0" err="1" smtClean="0"/>
              <a:t>trakea</a:t>
            </a:r>
            <a:r>
              <a:rPr lang="en-US" b="1" dirty="0" smtClean="0"/>
              <a:t> </a:t>
            </a:r>
            <a:r>
              <a:rPr lang="en-US" b="1" dirty="0" err="1" smtClean="0"/>
              <a:t>berbentuk</a:t>
            </a:r>
            <a:r>
              <a:rPr lang="en-US" b="1" dirty="0" smtClean="0"/>
              <a:t> C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menegakkan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dinding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trakea</a:t>
            </a:r>
            <a:r>
              <a:rPr lang="en-US" b="1" dirty="0" smtClean="0">
                <a:sym typeface="Wingdings" pitchFamily="2" charset="2"/>
              </a:rPr>
              <a:t>, </a:t>
            </a:r>
            <a:r>
              <a:rPr lang="en-US" b="1" dirty="0" err="1" smtClean="0">
                <a:sym typeface="Wingdings" pitchFamily="2" charset="2"/>
              </a:rPr>
              <a:t>perlindungan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jalur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udara</a:t>
            </a:r>
            <a:r>
              <a:rPr lang="en-US" b="1" dirty="0" smtClean="0">
                <a:sym typeface="Wingdings" pitchFamily="2" charset="2"/>
              </a:rPr>
              <a:t>, </a:t>
            </a:r>
            <a:r>
              <a:rPr lang="en-US" b="1" dirty="0" err="1" smtClean="0">
                <a:sym typeface="Wingdings" pitchFamily="2" charset="2"/>
              </a:rPr>
              <a:t>mencegah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kolaps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akibat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perubahan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tekanan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sistem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respirasi</a:t>
            </a:r>
            <a:endParaRPr lang="en-US" b="1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Ligamen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elastis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otot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polos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trakea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menghubungkan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ujung-ujung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kartilago</a:t>
            </a:r>
            <a:r>
              <a:rPr lang="en-US" dirty="0" smtClean="0">
                <a:sym typeface="Wingdings" pitchFamily="2" charset="2"/>
              </a:rPr>
              <a:t> 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443</Words>
  <Application>Microsoft Office PowerPoint</Application>
  <PresentationFormat>On-screen Show (4:3)</PresentationFormat>
  <Paragraphs>73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Andalus</vt:lpstr>
      <vt:lpstr>Arial</vt:lpstr>
      <vt:lpstr>Arial Narrow</vt:lpstr>
      <vt:lpstr>Arial Rounded MT Bold</vt:lpstr>
      <vt:lpstr>Calibri</vt:lpstr>
      <vt:lpstr>Times New Roman</vt:lpstr>
      <vt:lpstr>Wingdings</vt:lpstr>
      <vt:lpstr>Office Theme</vt:lpstr>
      <vt:lpstr>ANFISMAN (Sistem Respirasi)</vt:lpstr>
      <vt:lpstr>Gambaran umum dan fungsi</vt:lpstr>
      <vt:lpstr>Gambaran umum dan fungsi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Paru-paru</vt:lpstr>
      <vt:lpstr>Pleura</vt:lpstr>
      <vt:lpstr>PowerPoint Presentation</vt:lpstr>
      <vt:lpstr>PowerPoint Presentation</vt:lpstr>
      <vt:lpstr>Tekanan</vt:lpstr>
      <vt:lpstr>Gambaran anatomi otot-otot rangka yang berperan dalam respirasi</vt:lpstr>
      <vt:lpstr>Tahanan jalan napas</vt:lpstr>
      <vt:lpstr>Surfaktan</vt:lpstr>
      <vt:lpstr>PowerPoint Presentation</vt:lpstr>
      <vt:lpstr>Transport and Exchange of Carbon Dioxide</vt:lpstr>
      <vt:lpstr>Partial Pressure Gradients</vt:lpstr>
      <vt:lpstr>Spirogram of Lung Volumes and Capacities</vt:lpstr>
      <vt:lpstr>Control of Respiration:  Medullary Respiratory Centers</vt:lpstr>
    </vt:vector>
  </TitlesOfParts>
  <Company>021.7000.5358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 (pertemuan ke-2)</dc:title>
  <dc:creator>BATAVIA COMPUTER</dc:creator>
  <cp:lastModifiedBy>Tyas Putri Utami</cp:lastModifiedBy>
  <cp:revision>142</cp:revision>
  <dcterms:created xsi:type="dcterms:W3CDTF">2015-09-20T23:58:40Z</dcterms:created>
  <dcterms:modified xsi:type="dcterms:W3CDTF">2019-01-03T03:20:02Z</dcterms:modified>
</cp:coreProperties>
</file>