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304" r:id="rId3"/>
    <p:sldId id="305" r:id="rId4"/>
    <p:sldId id="321" r:id="rId5"/>
    <p:sldId id="318" r:id="rId6"/>
    <p:sldId id="319" r:id="rId7"/>
    <p:sldId id="320" r:id="rId8"/>
    <p:sldId id="310" r:id="rId9"/>
    <p:sldId id="307" r:id="rId10"/>
    <p:sldId id="324" r:id="rId11"/>
    <p:sldId id="313" r:id="rId12"/>
    <p:sldId id="325" r:id="rId13"/>
    <p:sldId id="326" r:id="rId14"/>
    <p:sldId id="327" r:id="rId15"/>
    <p:sldId id="349" r:id="rId16"/>
    <p:sldId id="350" r:id="rId17"/>
    <p:sldId id="351" r:id="rId18"/>
    <p:sldId id="352" r:id="rId19"/>
    <p:sldId id="355" r:id="rId20"/>
    <p:sldId id="358" r:id="rId21"/>
    <p:sldId id="360" r:id="rId22"/>
    <p:sldId id="362" r:id="rId23"/>
    <p:sldId id="365" r:id="rId24"/>
    <p:sldId id="364" r:id="rId25"/>
    <p:sldId id="366" r:id="rId26"/>
    <p:sldId id="367" r:id="rId27"/>
    <p:sldId id="328" r:id="rId28"/>
    <p:sldId id="329" r:id="rId29"/>
    <p:sldId id="331" r:id="rId30"/>
    <p:sldId id="332" r:id="rId31"/>
    <p:sldId id="338" r:id="rId32"/>
    <p:sldId id="340" r:id="rId33"/>
    <p:sldId id="3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9E81A-E76C-42E3-8E6B-CE02E2CC0EDE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FA97-812A-451C-8B3E-32369D77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81FF-355E-4A50-B28C-1130C2F37E86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iki/Vertebra" TargetMode="External"/><Relationship Id="rId3" Type="http://schemas.openxmlformats.org/officeDocument/2006/relationships/hyperlink" Target="http://id.wikipedia.org/wiki/Hati" TargetMode="External"/><Relationship Id="rId7" Type="http://schemas.openxmlformats.org/officeDocument/2006/relationships/hyperlink" Target="http://id.wikipedia.org/w/index.php?title=Rongga_abdomen&amp;action=edit" TargetMode="External"/><Relationship Id="rId2" Type="http://schemas.openxmlformats.org/officeDocument/2006/relationships/hyperlink" Target="http://id.wikipedia.org/w/index.php?title=Tulang_belakang&amp;action=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/index.php?title=Peritoneum&amp;action=edit" TargetMode="External"/><Relationship Id="rId5" Type="http://schemas.openxmlformats.org/officeDocument/2006/relationships/hyperlink" Target="http://id.wikipedia.org/wiki/Kelenjar_adrenal" TargetMode="External"/><Relationship Id="rId4" Type="http://schemas.openxmlformats.org/officeDocument/2006/relationships/hyperlink" Target="http://id.wikipedia.org/wiki/Limpa" TargetMode="External"/><Relationship Id="rId9" Type="http://schemas.openxmlformats.org/officeDocument/2006/relationships/hyperlink" Target="http://id.wikipedia.org/wiki/Ig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ANATOMI FISIOLOGI MANUSIA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Urologi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Tyas Putri Utami, </a:t>
            </a:r>
            <a:r>
              <a:rPr lang="en-US" dirty="0" err="1" smtClean="0"/>
              <a:t>S.Pd</a:t>
            </a:r>
            <a:r>
              <a:rPr lang="en-US" dirty="0" smtClean="0"/>
              <a:t>., </a:t>
            </a:r>
            <a:r>
              <a:rPr lang="en-US" dirty="0" err="1" smtClean="0"/>
              <a:t>M.Biomed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Struktur mikroskopis ginjal :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</a:rPr>
              <a:t>Satuan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fungsional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disebut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nefron</a:t>
            </a: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002060"/>
                </a:solidFill>
              </a:rPr>
              <a:t>Jumlah </a:t>
            </a:r>
            <a:r>
              <a:rPr lang="id-ID" sz="2800" dirty="0">
                <a:solidFill>
                  <a:srgbClr val="002060"/>
                </a:solidFill>
              </a:rPr>
              <a:t>nefron 1,3 juta tiap ginjal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002060"/>
                </a:solidFill>
              </a:rPr>
              <a:t>Tiap </a:t>
            </a:r>
            <a:r>
              <a:rPr lang="id-ID" sz="2800" dirty="0">
                <a:solidFill>
                  <a:srgbClr val="002060"/>
                </a:solidFill>
              </a:rPr>
              <a:t>nefron memiliki 1 </a:t>
            </a:r>
            <a:r>
              <a:rPr lang="id-ID" sz="2800" dirty="0" smtClean="0">
                <a:solidFill>
                  <a:srgbClr val="002060"/>
                </a:solidFill>
              </a:rPr>
              <a:t>komponen </a:t>
            </a:r>
            <a:r>
              <a:rPr lang="nn-NO" sz="2800" dirty="0" smtClean="0">
                <a:solidFill>
                  <a:srgbClr val="002060"/>
                </a:solidFill>
              </a:rPr>
              <a:t>vaskuler </a:t>
            </a:r>
            <a:r>
              <a:rPr lang="nn-NO" sz="2800" dirty="0">
                <a:solidFill>
                  <a:srgbClr val="002060"/>
                </a:solidFill>
              </a:rPr>
              <a:t>(kapilar) dan 1 </a:t>
            </a:r>
            <a:r>
              <a:rPr lang="nn-NO" sz="2800" dirty="0" smtClean="0">
                <a:solidFill>
                  <a:srgbClr val="002060"/>
                </a:solidFill>
              </a:rPr>
              <a:t>komponen</a:t>
            </a:r>
            <a:r>
              <a:rPr lang="id-ID" sz="2800" dirty="0" smtClean="0">
                <a:solidFill>
                  <a:srgbClr val="002060"/>
                </a:solidFill>
              </a:rPr>
              <a:t> tubular.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800" dirty="0">
                <a:solidFill>
                  <a:srgbClr val="002060"/>
                </a:solidFill>
              </a:rPr>
              <a:t>Nefron terdiri dari 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id-ID" sz="2800" b="1" dirty="0">
                <a:solidFill>
                  <a:srgbClr val="002060"/>
                </a:solidFill>
              </a:rPr>
              <a:t>Glomerulus, </a:t>
            </a:r>
            <a:r>
              <a:rPr lang="id-ID" sz="2800" dirty="0">
                <a:solidFill>
                  <a:srgbClr val="002060"/>
                </a:solidFill>
              </a:rPr>
              <a:t>tempat pertama filtrasi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id-ID" sz="2800" b="1" dirty="0">
                <a:solidFill>
                  <a:srgbClr val="002060"/>
                </a:solidFill>
              </a:rPr>
              <a:t>Tubulus panjang, terdiri dari</a:t>
            </a:r>
            <a:r>
              <a:rPr lang="id-ID" sz="2800" dirty="0">
                <a:solidFill>
                  <a:srgbClr val="002060"/>
                </a:solidFill>
              </a:rPr>
              <a:t>:</a:t>
            </a:r>
          </a:p>
          <a:p>
            <a:pPr lvl="2"/>
            <a:r>
              <a:rPr lang="id-ID" sz="2800" dirty="0">
                <a:solidFill>
                  <a:srgbClr val="002060"/>
                </a:solidFill>
              </a:rPr>
              <a:t>1. tubulus proksimalis,</a:t>
            </a:r>
          </a:p>
          <a:p>
            <a:pPr lvl="2"/>
            <a:r>
              <a:rPr lang="id-ID" sz="2800" dirty="0">
                <a:solidFill>
                  <a:srgbClr val="002060"/>
                </a:solidFill>
              </a:rPr>
              <a:t>2. loop of henle,</a:t>
            </a:r>
          </a:p>
          <a:p>
            <a:pPr lvl="2"/>
            <a:r>
              <a:rPr lang="id-ID" sz="2800" dirty="0">
                <a:solidFill>
                  <a:srgbClr val="002060"/>
                </a:solidFill>
              </a:rPr>
              <a:t>3. tubulus distalis,</a:t>
            </a:r>
          </a:p>
          <a:p>
            <a:pPr lvl="2"/>
            <a:r>
              <a:rPr lang="id-ID" sz="2800" dirty="0">
                <a:solidFill>
                  <a:srgbClr val="002060"/>
                </a:solidFill>
              </a:rPr>
              <a:t>4. tubulus koligentes</a:t>
            </a:r>
          </a:p>
          <a:p>
            <a:pPr marL="285750" indent="-285750">
              <a:buFont typeface="Arial" pitchFamily="34" charset="0"/>
              <a:buChar char="•"/>
            </a:pPr>
            <a:endParaRPr lang="id-ID" sz="28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1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908300"/>
            <a:ext cx="3008313" cy="3683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Nefron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6464300"/>
            <a:ext cx="7086600" cy="622300"/>
          </a:xfrm>
        </p:spPr>
        <p:txBody>
          <a:bodyPr/>
          <a:lstStyle/>
          <a:p>
            <a:r>
              <a:rPr lang="en-US" b="1" dirty="0" err="1" smtClean="0"/>
              <a:t>Nefron</a:t>
            </a:r>
            <a:r>
              <a:rPr lang="en-US" b="1" dirty="0" smtClean="0"/>
              <a:t> </a:t>
            </a:r>
            <a:r>
              <a:rPr lang="en-US" b="1" dirty="0" err="1" smtClean="0"/>
              <a:t>merupakan</a:t>
            </a:r>
            <a:r>
              <a:rPr lang="en-US" b="1" dirty="0" smtClean="0"/>
              <a:t> unit </a:t>
            </a:r>
            <a:r>
              <a:rPr lang="en-US" b="1" dirty="0" err="1" smtClean="0"/>
              <a:t>struktural</a:t>
            </a:r>
            <a:r>
              <a:rPr lang="en-US" b="1" dirty="0" smtClean="0"/>
              <a:t> </a:t>
            </a:r>
            <a:r>
              <a:rPr lang="en-US" b="1" dirty="0" err="1" smtClean="0"/>
              <a:t>fungsional</a:t>
            </a:r>
            <a:r>
              <a:rPr lang="en-US" b="1" dirty="0" smtClean="0"/>
              <a:t> </a:t>
            </a:r>
            <a:r>
              <a:rPr lang="en-US" b="1" dirty="0" err="1" smtClean="0"/>
              <a:t>terkecil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ginjal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13542" r="9375" b="11458"/>
          <a:stretch>
            <a:fillRect/>
          </a:stretch>
        </p:blipFill>
        <p:spPr bwMode="auto">
          <a:xfrm>
            <a:off x="1905000" y="76200"/>
            <a:ext cx="7162800" cy="63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4800" b="1" dirty="0" smtClean="0">
                <a:solidFill>
                  <a:srgbClr val="002060"/>
                </a:solidFill>
              </a:rPr>
              <a:t>Glomerulus:</a:t>
            </a:r>
            <a:endParaRPr lang="id-ID" sz="4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830" y="15240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Merupakan </a:t>
            </a:r>
            <a:r>
              <a:rPr lang="id-ID" sz="2400" dirty="0">
                <a:solidFill>
                  <a:srgbClr val="002060"/>
                </a:solidFill>
              </a:rPr>
              <a:t>gulungan/anyaman kapiler </a:t>
            </a:r>
            <a:r>
              <a:rPr lang="id-ID" sz="2400" dirty="0" smtClean="0">
                <a:solidFill>
                  <a:srgbClr val="002060"/>
                </a:solidFill>
              </a:rPr>
              <a:t>yang </a:t>
            </a:r>
            <a:r>
              <a:rPr lang="it-IT" sz="2400" dirty="0" smtClean="0">
                <a:solidFill>
                  <a:srgbClr val="002060"/>
                </a:solidFill>
              </a:rPr>
              <a:t>terletak </a:t>
            </a:r>
            <a:r>
              <a:rPr lang="it-IT" sz="2400" dirty="0">
                <a:solidFill>
                  <a:srgbClr val="002060"/>
                </a:solidFill>
              </a:rPr>
              <a:t>di dalam kapsula bowman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Menerima </a:t>
            </a:r>
            <a:r>
              <a:rPr lang="id-ID" sz="2400" dirty="0">
                <a:solidFill>
                  <a:srgbClr val="002060"/>
                </a:solidFill>
              </a:rPr>
              <a:t>darah dari arteriol aferen </a:t>
            </a:r>
            <a:r>
              <a:rPr lang="id-ID" sz="2400" dirty="0" smtClean="0">
                <a:solidFill>
                  <a:srgbClr val="002060"/>
                </a:solidFill>
              </a:rPr>
              <a:t>dan meneruskan </a:t>
            </a:r>
            <a:r>
              <a:rPr lang="id-ID" sz="2400" dirty="0">
                <a:solidFill>
                  <a:srgbClr val="002060"/>
                </a:solidFill>
              </a:rPr>
              <a:t>ke arteriol eferen selanjutnya </a:t>
            </a:r>
            <a:r>
              <a:rPr lang="id-ID" sz="2400" dirty="0" smtClean="0">
                <a:solidFill>
                  <a:srgbClr val="002060"/>
                </a:solidFill>
              </a:rPr>
              <a:t>ke sistem </a:t>
            </a:r>
            <a:r>
              <a:rPr lang="id-ID" sz="2400" dirty="0">
                <a:solidFill>
                  <a:srgbClr val="002060"/>
                </a:solidFill>
              </a:rPr>
              <a:t>vena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Kapsula </a:t>
            </a:r>
            <a:r>
              <a:rPr lang="id-ID" sz="2400" dirty="0">
                <a:solidFill>
                  <a:srgbClr val="002060"/>
                </a:solidFill>
              </a:rPr>
              <a:t>bowman adalah ujung buntu </a:t>
            </a:r>
            <a:r>
              <a:rPr lang="id-ID" sz="2400" dirty="0" smtClean="0">
                <a:solidFill>
                  <a:srgbClr val="002060"/>
                </a:solidFill>
              </a:rPr>
              <a:t>tubulus </a:t>
            </a:r>
            <a:r>
              <a:rPr lang="de-DE" sz="2400" dirty="0" smtClean="0">
                <a:solidFill>
                  <a:srgbClr val="002060"/>
                </a:solidFill>
              </a:rPr>
              <a:t>ginjal</a:t>
            </a:r>
            <a:r>
              <a:rPr lang="de-DE" sz="2400" dirty="0">
                <a:solidFill>
                  <a:srgbClr val="002060"/>
                </a:solidFill>
              </a:rPr>
              <a:t>, berbentuk kapsula cekung. Diameter </a:t>
            </a:r>
            <a:r>
              <a:rPr lang="de-DE" sz="2400" dirty="0" smtClean="0">
                <a:solidFill>
                  <a:srgbClr val="002060"/>
                </a:solidFill>
              </a:rPr>
              <a:t>200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μ</a:t>
            </a:r>
            <a:r>
              <a:rPr lang="id-ID" sz="2400" dirty="0">
                <a:solidFill>
                  <a:srgbClr val="002060"/>
                </a:solidFill>
              </a:rPr>
              <a:t>m.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95400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84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Tubulus proksimal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97675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Tubulus </a:t>
            </a:r>
            <a:r>
              <a:rPr lang="id-ID" sz="2400" dirty="0">
                <a:solidFill>
                  <a:srgbClr val="002060"/>
                </a:solidFill>
              </a:rPr>
              <a:t>ginjal yang langsung </a:t>
            </a:r>
            <a:r>
              <a:rPr lang="id-ID" sz="2400" dirty="0" smtClean="0">
                <a:solidFill>
                  <a:srgbClr val="002060"/>
                </a:solidFill>
              </a:rPr>
              <a:t>berhubungan dengan </a:t>
            </a:r>
            <a:r>
              <a:rPr lang="id-ID" sz="2400" dirty="0">
                <a:solidFill>
                  <a:srgbClr val="002060"/>
                </a:solidFill>
              </a:rPr>
              <a:t>kapsula bowman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Panjang </a:t>
            </a:r>
            <a:r>
              <a:rPr lang="id-ID" sz="2400" dirty="0">
                <a:solidFill>
                  <a:srgbClr val="002060"/>
                </a:solidFill>
              </a:rPr>
              <a:t>15 mm, diameter 55</a:t>
            </a:r>
            <a:r>
              <a:rPr lang="el-GR" sz="2400" dirty="0">
                <a:solidFill>
                  <a:srgbClr val="002060"/>
                </a:solidFill>
              </a:rPr>
              <a:t>μ</a:t>
            </a:r>
            <a:r>
              <a:rPr lang="id-ID" sz="2400" dirty="0">
                <a:solidFill>
                  <a:srgbClr val="002060"/>
                </a:solidFill>
              </a:rPr>
              <a:t>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2060"/>
                </a:solidFill>
              </a:rPr>
              <a:t>Berkelok-kelok </a:t>
            </a:r>
            <a:r>
              <a:rPr lang="nl-NL" sz="2400" dirty="0">
                <a:solidFill>
                  <a:srgbClr val="002060"/>
                </a:solidFill>
              </a:rPr>
              <a:t>dari kortek ke medula </a:t>
            </a:r>
            <a:r>
              <a:rPr lang="nl-NL" sz="2400" dirty="0" smtClean="0">
                <a:solidFill>
                  <a:srgbClr val="002060"/>
                </a:solidFill>
              </a:rPr>
              <a:t>dan</a:t>
            </a:r>
            <a:r>
              <a:rPr lang="id-ID" sz="2400" dirty="0" smtClean="0">
                <a:solidFill>
                  <a:srgbClr val="002060"/>
                </a:solidFill>
              </a:rPr>
              <a:t> kembali </a:t>
            </a:r>
            <a:r>
              <a:rPr lang="id-ID" sz="2400" dirty="0">
                <a:solidFill>
                  <a:srgbClr val="002060"/>
                </a:solidFill>
              </a:rPr>
              <a:t>ke kortek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Terjadi </a:t>
            </a:r>
            <a:r>
              <a:rPr lang="id-ID" sz="2400" dirty="0">
                <a:solidFill>
                  <a:srgbClr val="002060"/>
                </a:solidFill>
              </a:rPr>
              <a:t>proses transport aktif natrium dan kalium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495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id-ID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2060"/>
                </a:solidFill>
              </a:rPr>
              <a:t>diteruskan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fi-FI" sz="2400" dirty="0" smtClean="0">
                <a:solidFill>
                  <a:srgbClr val="002060"/>
                </a:solidFill>
              </a:rPr>
              <a:t>ke </a:t>
            </a:r>
            <a:r>
              <a:rPr lang="fi-FI" sz="2400" dirty="0">
                <a:solidFill>
                  <a:srgbClr val="002060"/>
                </a:solidFill>
              </a:rPr>
              <a:t>segmen tipis dilanjutkan </a:t>
            </a:r>
            <a:r>
              <a:rPr lang="fi-FI" sz="2400" dirty="0" smtClean="0">
                <a:solidFill>
                  <a:srgbClr val="002060"/>
                </a:solidFill>
              </a:rPr>
              <a:t>ke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fi-FI" sz="2400" dirty="0" smtClean="0">
                <a:solidFill>
                  <a:srgbClr val="002060"/>
                </a:solidFill>
              </a:rPr>
              <a:t>segmen </a:t>
            </a:r>
            <a:r>
              <a:rPr lang="fi-FI" sz="2400" dirty="0">
                <a:solidFill>
                  <a:srgbClr val="002060"/>
                </a:solidFill>
              </a:rPr>
              <a:t>tebal panjangnya 12 </a:t>
            </a:r>
            <a:r>
              <a:rPr lang="fi-FI" sz="2400" dirty="0" smtClean="0">
                <a:solidFill>
                  <a:srgbClr val="002060"/>
                </a:solidFill>
              </a:rPr>
              <a:t>mm.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total </a:t>
            </a:r>
            <a:r>
              <a:rPr lang="id-ID" sz="2400" dirty="0">
                <a:solidFill>
                  <a:srgbClr val="002060"/>
                </a:solidFill>
              </a:rPr>
              <a:t>panjang ansa henle 2-14 mm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4470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solidFill>
                  <a:srgbClr val="002060"/>
                </a:solidFill>
              </a:rPr>
              <a:t>Lengkung henle </a:t>
            </a:r>
            <a:endParaRPr lang="id-ID" b="1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3581400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41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Tubulus distal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21642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2060"/>
                </a:solidFill>
              </a:rPr>
              <a:t>Bagian </a:t>
            </a:r>
            <a:r>
              <a:rPr lang="nl-NL" sz="2400" dirty="0">
                <a:solidFill>
                  <a:srgbClr val="002060"/>
                </a:solidFill>
              </a:rPr>
              <a:t>ginjal yang berbelok-belok dan </a:t>
            </a:r>
            <a:r>
              <a:rPr lang="nl-NL" sz="2400" dirty="0" smtClean="0">
                <a:solidFill>
                  <a:srgbClr val="002060"/>
                </a:solidFill>
              </a:rPr>
              <a:t>letaknya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fi-FI" sz="2400" dirty="0" smtClean="0">
                <a:solidFill>
                  <a:srgbClr val="002060"/>
                </a:solidFill>
              </a:rPr>
              <a:t>jauh </a:t>
            </a:r>
            <a:r>
              <a:rPr lang="fi-FI" sz="2400" dirty="0">
                <a:solidFill>
                  <a:srgbClr val="002060"/>
                </a:solidFill>
              </a:rPr>
              <a:t>dari kapsula </a:t>
            </a:r>
            <a:r>
              <a:rPr lang="fi-FI" sz="2400" dirty="0" smtClean="0">
                <a:solidFill>
                  <a:srgbClr val="002060"/>
                </a:solidFill>
              </a:rPr>
              <a:t>bowman,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fi-FI" sz="2400" dirty="0" smtClean="0">
                <a:solidFill>
                  <a:srgbClr val="002060"/>
                </a:solidFill>
              </a:rPr>
              <a:t>panjangnya </a:t>
            </a:r>
            <a:r>
              <a:rPr lang="fi-FI" sz="2400" dirty="0">
                <a:solidFill>
                  <a:srgbClr val="002060"/>
                </a:solidFill>
              </a:rPr>
              <a:t>5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Tubulus </a:t>
            </a:r>
            <a:r>
              <a:rPr lang="id-ID" sz="2400" dirty="0">
                <a:solidFill>
                  <a:srgbClr val="002060"/>
                </a:solidFill>
              </a:rPr>
              <a:t>distal dari masing-masing </a:t>
            </a:r>
            <a:r>
              <a:rPr lang="id-ID" sz="2400" dirty="0" smtClean="0">
                <a:solidFill>
                  <a:srgbClr val="002060"/>
                </a:solidFill>
              </a:rPr>
              <a:t>nefron bermuara </a:t>
            </a:r>
            <a:r>
              <a:rPr lang="id-ID" sz="2400" dirty="0">
                <a:solidFill>
                  <a:srgbClr val="002060"/>
                </a:solidFill>
              </a:rPr>
              <a:t>pada duktus koligentes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solidFill>
                  <a:srgbClr val="002060"/>
                </a:solidFill>
              </a:rPr>
              <a:t>Duktus koligentes </a:t>
            </a:r>
            <a:endParaRPr lang="id-ID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3352800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3164" y="4343400"/>
            <a:ext cx="8087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rgbClr val="002060"/>
                </a:solidFill>
              </a:rPr>
              <a:t>Masing-masing </a:t>
            </a:r>
            <a:r>
              <a:rPr lang="id-ID" sz="2400" dirty="0">
                <a:solidFill>
                  <a:srgbClr val="002060"/>
                </a:solidFill>
              </a:rPr>
              <a:t>duktus koligentes berjalan </a:t>
            </a:r>
            <a:r>
              <a:rPr lang="id-ID" sz="2400" dirty="0" smtClean="0">
                <a:solidFill>
                  <a:srgbClr val="002060"/>
                </a:solidFill>
              </a:rPr>
              <a:t>melalui kortek </a:t>
            </a:r>
            <a:r>
              <a:rPr lang="id-ID" sz="2400" dirty="0">
                <a:solidFill>
                  <a:srgbClr val="002060"/>
                </a:solidFill>
              </a:rPr>
              <a:t>dan medula ginjal </a:t>
            </a:r>
            <a:r>
              <a:rPr lang="id-ID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id-ID" sz="2400" dirty="0">
                <a:solidFill>
                  <a:srgbClr val="002060"/>
                </a:solidFill>
              </a:rPr>
              <a:t>duktus </a:t>
            </a:r>
            <a:r>
              <a:rPr lang="en-US" sz="2400" dirty="0" err="1" smtClean="0">
                <a:solidFill>
                  <a:srgbClr val="002060"/>
                </a:solidFill>
              </a:rPr>
              <a:t>papilari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id-ID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d-ID" sz="2400" dirty="0" smtClean="0">
                <a:solidFill>
                  <a:srgbClr val="002060"/>
                </a:solidFill>
              </a:rPr>
              <a:t>kalik</a:t>
            </a:r>
            <a:r>
              <a:rPr lang="en-US" sz="2400" dirty="0" smtClean="0">
                <a:solidFill>
                  <a:srgbClr val="002060"/>
                </a:solidFill>
              </a:rPr>
              <a:t>s</a:t>
            </a:r>
            <a:r>
              <a:rPr lang="id-ID" sz="2400" dirty="0" smtClean="0">
                <a:solidFill>
                  <a:srgbClr val="002060"/>
                </a:solidFill>
              </a:rPr>
              <a:t> minor </a:t>
            </a:r>
            <a:r>
              <a:rPr lang="id-ID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d-ID" sz="2400" dirty="0" smtClean="0">
                <a:solidFill>
                  <a:srgbClr val="002060"/>
                </a:solidFill>
              </a:rPr>
              <a:t>kalik</a:t>
            </a:r>
            <a:r>
              <a:rPr lang="en-US" sz="2400" dirty="0" smtClean="0">
                <a:solidFill>
                  <a:srgbClr val="002060"/>
                </a:solidFill>
              </a:rPr>
              <a:t>s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id-ID" sz="2400" dirty="0">
                <a:solidFill>
                  <a:srgbClr val="002060"/>
                </a:solidFill>
              </a:rPr>
              <a:t>mayor </a:t>
            </a:r>
            <a:r>
              <a:rPr lang="id-ID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d-ID" sz="2400" dirty="0" smtClean="0">
                <a:solidFill>
                  <a:srgbClr val="002060"/>
                </a:solidFill>
              </a:rPr>
              <a:t> </a:t>
            </a:r>
            <a:r>
              <a:rPr lang="id-ID" sz="2400" dirty="0">
                <a:solidFill>
                  <a:srgbClr val="002060"/>
                </a:solidFill>
              </a:rPr>
              <a:t>pelvis renalis 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d-ID" sz="2400" dirty="0" smtClean="0">
                <a:solidFill>
                  <a:srgbClr val="002060"/>
                </a:solidFill>
              </a:rPr>
              <a:t>ureter</a:t>
            </a:r>
            <a:endParaRPr lang="id-ID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344" t="10417" r="35937" b="33333"/>
          <a:stretch>
            <a:fillRect/>
          </a:stretch>
        </p:blipFill>
        <p:spPr bwMode="auto">
          <a:xfrm>
            <a:off x="4388803" y="0"/>
            <a:ext cx="4755197" cy="54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7344" t="66667" r="35937" b="8333"/>
          <a:stretch>
            <a:fillRect/>
          </a:stretch>
        </p:blipFill>
        <p:spPr bwMode="auto">
          <a:xfrm>
            <a:off x="1" y="4251005"/>
            <a:ext cx="5105400" cy="260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Picture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7097" y="76200"/>
            <a:ext cx="7350703" cy="67362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3197352" cy="160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Gaya-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gaya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Berperan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Filtrasi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Glomerolus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600200"/>
            <a:ext cx="2286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Martini and </a:t>
            </a:r>
            <a:r>
              <a:rPr lang="en-US" dirty="0" err="1" smtClean="0">
                <a:latin typeface="Arial Narrow" pitchFamily="34" charset="0"/>
              </a:rPr>
              <a:t>Nath</a:t>
            </a:r>
            <a:r>
              <a:rPr lang="en-US" dirty="0" smtClean="0">
                <a:latin typeface="Arial Narrow" pitchFamily="34" charset="0"/>
              </a:rPr>
              <a:t>, 9</a:t>
            </a:r>
            <a:r>
              <a:rPr lang="en-US" baseline="30000" dirty="0" smtClean="0">
                <a:latin typeface="Arial Narrow" pitchFamily="34" charset="0"/>
              </a:rPr>
              <a:t>th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ed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Pengaturan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LFG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3400" y="1524000"/>
            <a:ext cx="3886200" cy="640080"/>
          </a:xfrm>
        </p:spPr>
        <p:txBody>
          <a:bodyPr/>
          <a:lstStyle/>
          <a:p>
            <a:r>
              <a:rPr lang="en-US" dirty="0" err="1" smtClean="0">
                <a:latin typeface="Arial Narrow" pitchFamily="34" charset="0"/>
              </a:rPr>
              <a:t>Luas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Permukaan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Filtrasi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2050" name="Picture 2" descr="C:\Users\user\Pictures\Picture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8111" y="2724217"/>
            <a:ext cx="4947290" cy="2990783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934200" y="22098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Narrow" pitchFamily="34" charset="0"/>
              </a:rPr>
              <a:t>Ganong</a:t>
            </a:r>
            <a:r>
              <a:rPr lang="en-US" dirty="0" smtClean="0">
                <a:latin typeface="Arial Narrow" pitchFamily="34" charset="0"/>
              </a:rPr>
              <a:t>, 23</a:t>
            </a:r>
            <a:r>
              <a:rPr lang="en-US" baseline="30000" dirty="0" smtClean="0">
                <a:latin typeface="Arial Narrow" pitchFamily="34" charset="0"/>
              </a:rPr>
              <a:t>rd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ed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6324600"/>
            <a:ext cx="3505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Sherwood, cells to systems, 7</a:t>
            </a:r>
            <a:r>
              <a:rPr lang="en-US" baseline="30000" dirty="0" smtClean="0">
                <a:latin typeface="Arial Narrow" pitchFamily="34" charset="0"/>
              </a:rPr>
              <a:t>th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ed</a:t>
            </a:r>
            <a:r>
              <a:rPr lang="en-US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2" name="Picture 4" descr="F:\Scan\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286000"/>
            <a:ext cx="3886200" cy="222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:\Scan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3584" y="4581128"/>
            <a:ext cx="3989784" cy="17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Pengaturan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LFG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Arial Narrow" pitchFamily="34" charset="0"/>
              </a:rPr>
              <a:t>Tekanan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Hidrostatik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Osmotik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5" name="Picture 3" descr="C:\Users\user\Pictures\Picture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080" y="2438400"/>
            <a:ext cx="8288920" cy="2139950"/>
          </a:xfrm>
          <a:prstGeom prst="rect">
            <a:avLst/>
          </a:prstGeom>
          <a:noFill/>
        </p:spPr>
      </p:pic>
      <p:pic>
        <p:nvPicPr>
          <p:cNvPr id="3076" name="Picture 4" descr="C:\Users\user\Pictures\Pictur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9814" y="4619323"/>
            <a:ext cx="4915586" cy="2162477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381000" y="6324600"/>
            <a:ext cx="3505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Sherwood, cells to systems, 7</a:t>
            </a:r>
            <a:r>
              <a:rPr lang="en-US" baseline="30000" dirty="0" smtClean="0">
                <a:latin typeface="Arial Narrow" pitchFamily="34" charset="0"/>
              </a:rPr>
              <a:t>th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ed</a:t>
            </a:r>
            <a:r>
              <a:rPr lang="en-US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1600" y="1981200"/>
            <a:ext cx="3657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Vander’s renal physiology, 6</a:t>
            </a:r>
            <a:r>
              <a:rPr lang="en-US" baseline="30000" dirty="0" smtClean="0">
                <a:latin typeface="Arial Narrow" pitchFamily="34" charset="0"/>
              </a:rPr>
              <a:t>th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ed</a:t>
            </a:r>
            <a:r>
              <a:rPr lang="en-US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Lanjutan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….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Mekanisme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Otoregulasi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LFG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Arial Narrow" pitchFamily="34" charset="0"/>
              </a:rPr>
              <a:t>Dua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mekanisme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intrarenal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berperan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otoregulasi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Mekanisme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miogenik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berespon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terhadap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perubahan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tekanan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komponen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vaskular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nefron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Mekanisme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umpan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tubuloglomerolus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mendeteksi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perubahan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kadar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garam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cairan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mengalir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melalui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komponen</a:t>
            </a:r>
            <a:r>
              <a:rPr lang="en-US" dirty="0" smtClean="0">
                <a:latin typeface="Arial Narrow" pitchFamily="34" charset="0"/>
              </a:rPr>
              <a:t> tubular </a:t>
            </a:r>
            <a:r>
              <a:rPr lang="en-US" dirty="0" err="1" smtClean="0">
                <a:latin typeface="Arial Narrow" pitchFamily="34" charset="0"/>
              </a:rPr>
              <a:t>nefron</a:t>
            </a:r>
            <a:endParaRPr 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Pengaturan</a:t>
            </a:r>
            <a:r>
              <a:rPr lang="en-US" dirty="0" smtClean="0"/>
              <a:t> volume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ekstraselular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osmolaritas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Pengaturan</a:t>
            </a:r>
            <a:r>
              <a:rPr lang="en-US" dirty="0" smtClean="0"/>
              <a:t> homeostasis 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Ekskresi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Pictures\Picture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54566" cy="61722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5562600" y="6400800"/>
            <a:ext cx="3505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Sherwood, cells to systems, 7</a:t>
            </a:r>
            <a:r>
              <a:rPr lang="en-US" baseline="30000" dirty="0" smtClean="0">
                <a:latin typeface="Arial Narrow" pitchFamily="34" charset="0"/>
              </a:rPr>
              <a:t>th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ed</a:t>
            </a:r>
            <a:r>
              <a:rPr lang="en-US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Kontrol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Ekstrinsik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Simpatis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LFG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>
                <a:latin typeface="Arial Narrow" pitchFamily="34" charset="0"/>
              </a:rPr>
              <a:t>Kontrol ekstrinsik LFG diperantarai oleh perangsangan sistem saraf simpatis pada arteriol aferen.</a:t>
            </a:r>
          </a:p>
          <a:p>
            <a:pPr>
              <a:buNone/>
            </a:pPr>
            <a:r>
              <a:rPr lang="id-ID" i="1" dirty="0" smtClean="0">
                <a:latin typeface="Arial Narrow" pitchFamily="34" charset="0"/>
              </a:rPr>
              <a:t>	*Sistem saraf parasimpatis tidak memiliki pengaruh apapun pada ginjal.</a:t>
            </a:r>
            <a:endParaRPr lang="en-US" i="1" dirty="0" smtClean="0">
              <a:latin typeface="Arial Narrow" pitchFamily="34" charset="0"/>
            </a:endParaRPr>
          </a:p>
          <a:p>
            <a:pPr>
              <a:buNone/>
            </a:pPr>
            <a:endParaRPr lang="en-US" i="1" dirty="0" smtClean="0">
              <a:latin typeface="Arial Narrow" pitchFamily="34" charset="0"/>
            </a:endParaRPr>
          </a:p>
          <a:p>
            <a:r>
              <a:rPr lang="en-US" dirty="0" err="1" smtClean="0">
                <a:latin typeface="Arial Narrow" pitchFamily="34" charset="0"/>
              </a:rPr>
              <a:t>Aktivasi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saraf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simpatis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memiliki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efek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langsung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terhadap</a:t>
            </a:r>
            <a:r>
              <a:rPr lang="en-US" dirty="0" smtClean="0">
                <a:latin typeface="Arial Narrow" pitchFamily="34" charset="0"/>
              </a:rPr>
              <a:t> LFG &gt;&gt; </a:t>
            </a:r>
            <a:r>
              <a:rPr lang="en-US" dirty="0" err="1" smtClean="0">
                <a:latin typeface="Arial Narrow" pitchFamily="34" charset="0"/>
              </a:rPr>
              <a:t>menghasilkan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vasokonstriksi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kuat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arteriol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aferen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Times New Roman"/>
              </a:rPr>
              <a:t>→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mengurangi</a:t>
            </a:r>
            <a:r>
              <a:rPr lang="en-US" dirty="0" smtClean="0">
                <a:latin typeface="Arial Narrow" pitchFamily="34" charset="0"/>
              </a:rPr>
              <a:t> LFG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produksi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filtrat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err="1" smtClean="0">
                <a:latin typeface="Arial Narrow" pitchFamily="34" charset="0"/>
              </a:rPr>
              <a:t>Aktivasi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saraf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simpatis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dipicu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tekanan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darah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turun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drastis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r>
              <a:rPr lang="en-US" dirty="0" err="1" smtClean="0">
                <a:latin typeface="Arial Narrow" pitchFamily="34" charset="0"/>
              </a:rPr>
              <a:t>Jika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fase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krisis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sudah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lewat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rangsangan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simpatis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berkurang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secara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bertahap</a:t>
            </a:r>
            <a:r>
              <a:rPr lang="en-US" dirty="0" smtClean="0">
                <a:latin typeface="Arial Narrow" pitchFamily="34" charset="0"/>
              </a:rPr>
              <a:t> LFG </a:t>
            </a:r>
            <a:r>
              <a:rPr lang="en-US" dirty="0" err="1" smtClean="0">
                <a:latin typeface="Arial Narrow" pitchFamily="34" charset="0"/>
              </a:rPr>
              <a:t>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kembali</a:t>
            </a:r>
            <a:r>
              <a:rPr lang="en-US" dirty="0" smtClean="0">
                <a:latin typeface="Arial Narrow" pitchFamily="34" charset="0"/>
              </a:rPr>
              <a:t>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Kontrol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hormonal LFG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 Narrow" pitchFamily="34" charset="0"/>
              </a:rPr>
              <a:t>Beberapa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hormon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mempengaruhi</a:t>
            </a:r>
            <a:r>
              <a:rPr lang="en-US" dirty="0" smtClean="0">
                <a:latin typeface="Arial Narrow" pitchFamily="34" charset="0"/>
              </a:rPr>
              <a:t> LFG</a:t>
            </a:r>
          </a:p>
          <a:p>
            <a:r>
              <a:rPr lang="en-US" dirty="0" smtClean="0">
                <a:latin typeface="Arial Narrow" pitchFamily="34" charset="0"/>
              </a:rPr>
              <a:t>Norepinephrine, Epinephrine,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Endothelin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Angiotensin </a:t>
            </a:r>
            <a:r>
              <a:rPr lang="en-US" dirty="0" smtClean="0">
                <a:latin typeface="Arial Narrow" pitchFamily="34" charset="0"/>
              </a:rPr>
              <a:t>II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Endothelial-Derived Nitric </a:t>
            </a:r>
            <a:r>
              <a:rPr lang="en-US" dirty="0" smtClean="0">
                <a:latin typeface="Arial Narrow" pitchFamily="34" charset="0"/>
              </a:rPr>
              <a:t>Oxide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Prostaglandins and </a:t>
            </a:r>
            <a:r>
              <a:rPr lang="en-US" dirty="0" smtClean="0">
                <a:latin typeface="Arial Narrow" pitchFamily="34" charset="0"/>
              </a:rPr>
              <a:t>Bradykinin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906" t="42708" r="7031" b="12500"/>
          <a:stretch>
            <a:fillRect/>
          </a:stretch>
        </p:blipFill>
        <p:spPr bwMode="auto">
          <a:xfrm>
            <a:off x="2220577" y="1661307"/>
            <a:ext cx="4713623" cy="40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Tubulus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Sekresi</a:t>
            </a:r>
            <a:r>
              <a:rPr lang="en-US" dirty="0" smtClean="0"/>
              <a:t> ion H</a:t>
            </a:r>
            <a:r>
              <a:rPr lang="en-US" baseline="30000" dirty="0" smtClean="0"/>
              <a:t>+</a:t>
            </a:r>
          </a:p>
          <a:p>
            <a:r>
              <a:rPr lang="en-US" dirty="0" err="1" smtClean="0"/>
              <a:t>Sekresi</a:t>
            </a:r>
            <a:r>
              <a:rPr lang="en-US" dirty="0" smtClean="0"/>
              <a:t> ion K+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pengaruh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aldosteron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0469" t="17708" r="31250" b="13542"/>
          <a:stretch>
            <a:fillRect/>
          </a:stretch>
        </p:blipFill>
        <p:spPr bwMode="auto">
          <a:xfrm>
            <a:off x="4372293" y="304800"/>
            <a:ext cx="469550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volume </a:t>
            </a:r>
            <a:r>
              <a:rPr lang="en-US" dirty="0" err="1" smtClean="0"/>
              <a:t>urin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44" t="16667" r="18750" b="28125"/>
          <a:stretch>
            <a:fillRect/>
          </a:stretch>
        </p:blipFill>
        <p:spPr bwMode="auto">
          <a:xfrm>
            <a:off x="1143000" y="1295400"/>
            <a:ext cx="714268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volume </a:t>
            </a:r>
            <a:r>
              <a:rPr lang="en-US" dirty="0" err="1" smtClean="0"/>
              <a:t>urin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44" t="25000" r="16406" b="20833"/>
          <a:stretch>
            <a:fillRect/>
          </a:stretch>
        </p:blipFill>
        <p:spPr bwMode="auto">
          <a:xfrm>
            <a:off x="1014092" y="1219200"/>
            <a:ext cx="759650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50292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7. </a:t>
            </a:r>
            <a:r>
              <a:rPr lang="id-ID" sz="4000" b="1" dirty="0" smtClean="0">
                <a:solidFill>
                  <a:srgbClr val="002060"/>
                </a:solidFill>
              </a:rPr>
              <a:t>Ureter </a:t>
            </a:r>
            <a:endParaRPr lang="id-ID" sz="4000" b="1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429000" cy="62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6096000"/>
            <a:ext cx="1524000" cy="418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282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rgbClr val="002060"/>
                </a:solidFill>
              </a:rPr>
              <a:t>Ureter :</a:t>
            </a:r>
            <a:endParaRPr lang="id-ID" sz="5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866" y="14478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dirty="0">
                <a:solidFill>
                  <a:srgbClr val="002060"/>
                </a:solidFill>
              </a:rPr>
              <a:t>Organ berbentuk tabung kecil </a:t>
            </a:r>
            <a:r>
              <a:rPr lang="id-ID" sz="2800" dirty="0" smtClean="0">
                <a:solidFill>
                  <a:srgbClr val="002060"/>
                </a:solidFill>
              </a:rPr>
              <a:t>untuk </a:t>
            </a:r>
            <a:r>
              <a:rPr lang="it-IT" sz="2800" dirty="0" smtClean="0">
                <a:solidFill>
                  <a:srgbClr val="002060"/>
                </a:solidFill>
              </a:rPr>
              <a:t>mengalirkan </a:t>
            </a:r>
            <a:r>
              <a:rPr lang="it-IT" sz="2800" dirty="0">
                <a:solidFill>
                  <a:srgbClr val="002060"/>
                </a:solidFill>
              </a:rPr>
              <a:t>urine dari ginjal ke </a:t>
            </a:r>
            <a:r>
              <a:rPr lang="it-IT" sz="2800" dirty="0" smtClean="0">
                <a:solidFill>
                  <a:srgbClr val="002060"/>
                </a:solidFill>
              </a:rPr>
              <a:t>dalam</a:t>
            </a:r>
            <a:r>
              <a:rPr lang="id-ID" sz="2800" dirty="0" smtClean="0">
                <a:solidFill>
                  <a:srgbClr val="002060"/>
                </a:solidFill>
              </a:rPr>
              <a:t> vesika urinaria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002060"/>
                </a:solidFill>
              </a:rPr>
              <a:t>Perpanjangan </a:t>
            </a:r>
            <a:r>
              <a:rPr lang="id-ID" sz="2800" dirty="0">
                <a:solidFill>
                  <a:srgbClr val="002060"/>
                </a:solidFill>
              </a:rPr>
              <a:t>tubular </a:t>
            </a:r>
            <a:r>
              <a:rPr lang="id-ID" sz="2800" dirty="0" smtClean="0">
                <a:solidFill>
                  <a:srgbClr val="002060"/>
                </a:solidFill>
              </a:rPr>
              <a:t>berpasangan </a:t>
            </a:r>
            <a:r>
              <a:rPr lang="sv-SE" sz="2800" dirty="0" smtClean="0">
                <a:solidFill>
                  <a:srgbClr val="002060"/>
                </a:solidFill>
              </a:rPr>
              <a:t>dan berotot dari pelvis renalis yang</a:t>
            </a:r>
            <a:r>
              <a:rPr lang="id-ID" sz="2800" dirty="0" smtClean="0">
                <a:solidFill>
                  <a:srgbClr val="002060"/>
                </a:solidFill>
              </a:rPr>
              <a:t> merentang </a:t>
            </a:r>
            <a:r>
              <a:rPr lang="id-ID" sz="2800" dirty="0">
                <a:solidFill>
                  <a:srgbClr val="002060"/>
                </a:solidFill>
              </a:rPr>
              <a:t>sampai vesika </a:t>
            </a:r>
            <a:r>
              <a:rPr lang="id-ID" sz="2800" dirty="0" smtClean="0">
                <a:solidFill>
                  <a:srgbClr val="002060"/>
                </a:solidFill>
              </a:rPr>
              <a:t>urinaria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n-NO" sz="2800" dirty="0" smtClean="0">
                <a:solidFill>
                  <a:srgbClr val="002060"/>
                </a:solidFill>
              </a:rPr>
              <a:t>Tiap </a:t>
            </a:r>
            <a:r>
              <a:rPr lang="nn-NO" sz="2800" dirty="0">
                <a:solidFill>
                  <a:srgbClr val="002060"/>
                </a:solidFill>
              </a:rPr>
              <a:t>ureter panjangnya ± 25-30 </a:t>
            </a:r>
            <a:r>
              <a:rPr lang="nn-NO" sz="2800" dirty="0" smtClean="0">
                <a:solidFill>
                  <a:srgbClr val="002060"/>
                </a:solidFill>
              </a:rPr>
              <a:t>cm,</a:t>
            </a:r>
            <a:r>
              <a:rPr lang="id-ID" sz="2800" dirty="0" smtClean="0">
                <a:solidFill>
                  <a:srgbClr val="002060"/>
                </a:solidFill>
              </a:rPr>
              <a:t> diameter </a:t>
            </a:r>
            <a:r>
              <a:rPr lang="id-ID" sz="2800" dirty="0">
                <a:solidFill>
                  <a:srgbClr val="002060"/>
                </a:solidFill>
              </a:rPr>
              <a:t>4-6 mm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95400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82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6000" b="1" dirty="0">
                <a:solidFill>
                  <a:srgbClr val="002060"/>
                </a:solidFill>
              </a:rPr>
              <a:t>Ureter :</a:t>
            </a:r>
            <a:endParaRPr lang="id-ID" sz="6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Dindingnya </a:t>
            </a:r>
            <a:r>
              <a:rPr lang="id-ID" sz="2400" dirty="0">
                <a:solidFill>
                  <a:srgbClr val="002060"/>
                </a:solidFill>
              </a:rPr>
              <a:t>Terdiri atas 3 </a:t>
            </a:r>
            <a:r>
              <a:rPr lang="id-ID" sz="2400" dirty="0" smtClean="0">
                <a:solidFill>
                  <a:srgbClr val="002060"/>
                </a:solidFill>
              </a:rPr>
              <a:t>lapisan jaringan</a:t>
            </a:r>
            <a:r>
              <a:rPr lang="id-ID" sz="2400" dirty="0">
                <a:solidFill>
                  <a:srgbClr val="002060"/>
                </a:solidFill>
              </a:rPr>
              <a:t>. Lapisan fibrosa (luar</a:t>
            </a:r>
            <a:r>
              <a:rPr lang="id-ID" sz="2400" dirty="0" smtClean="0">
                <a:solidFill>
                  <a:srgbClr val="002060"/>
                </a:solidFill>
              </a:rPr>
              <a:t>), muskularis </a:t>
            </a:r>
            <a:r>
              <a:rPr lang="id-ID" sz="2400" dirty="0">
                <a:solidFill>
                  <a:srgbClr val="002060"/>
                </a:solidFill>
              </a:rPr>
              <a:t>longitudinal dan otot </a:t>
            </a:r>
            <a:r>
              <a:rPr lang="id-ID" sz="2400" dirty="0" smtClean="0">
                <a:solidFill>
                  <a:srgbClr val="002060"/>
                </a:solidFill>
              </a:rPr>
              <a:t>polos sirkuler </a:t>
            </a:r>
            <a:r>
              <a:rPr lang="id-ID" sz="2400" dirty="0">
                <a:solidFill>
                  <a:srgbClr val="002060"/>
                </a:solidFill>
              </a:rPr>
              <a:t>(bagian tengah), </a:t>
            </a:r>
            <a:r>
              <a:rPr lang="id-ID" sz="2400" dirty="0" smtClean="0">
                <a:solidFill>
                  <a:srgbClr val="002060"/>
                </a:solidFill>
              </a:rPr>
              <a:t>epitelium mukosa </a:t>
            </a:r>
            <a:r>
              <a:rPr lang="id-ID" sz="2400" dirty="0">
                <a:solidFill>
                  <a:srgbClr val="002060"/>
                </a:solidFill>
              </a:rPr>
              <a:t>(bag dalam).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</a:rPr>
              <a:t>Lapisan </a:t>
            </a:r>
            <a:r>
              <a:rPr lang="id-ID" sz="2400" dirty="0">
                <a:solidFill>
                  <a:srgbClr val="002060"/>
                </a:solidFill>
              </a:rPr>
              <a:t>otot memiliki </a:t>
            </a:r>
            <a:r>
              <a:rPr lang="id-ID" sz="2400" dirty="0" smtClean="0">
                <a:solidFill>
                  <a:srgbClr val="002060"/>
                </a:solidFill>
              </a:rPr>
              <a:t>aktivitas perista</a:t>
            </a:r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id-ID" sz="2400" dirty="0" smtClean="0">
                <a:solidFill>
                  <a:srgbClr val="002060"/>
                </a:solidFill>
              </a:rPr>
              <a:t>tik</a:t>
            </a:r>
            <a:r>
              <a:rPr lang="id-ID" sz="2400" dirty="0">
                <a:solidFill>
                  <a:srgbClr val="002060"/>
                </a:solidFill>
              </a:rPr>
              <a:t>. Gelombang </a:t>
            </a:r>
            <a:r>
              <a:rPr lang="id-ID" sz="2400" dirty="0" smtClean="0">
                <a:solidFill>
                  <a:srgbClr val="002060"/>
                </a:solidFill>
              </a:rPr>
              <a:t>peristaltik </a:t>
            </a:r>
            <a:r>
              <a:rPr lang="fi-FI" sz="2400" dirty="0" smtClean="0">
                <a:solidFill>
                  <a:srgbClr val="002060"/>
                </a:solidFill>
              </a:rPr>
              <a:t>mengalirkan urine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solidFill>
                  <a:srgbClr val="002060"/>
                </a:solidFill>
              </a:rPr>
              <a:t>setiap ureter akan masuk ke kandung kemih melalui </a:t>
            </a:r>
            <a:r>
              <a:rPr lang="id-ID" sz="2400" i="1" dirty="0">
                <a:solidFill>
                  <a:srgbClr val="002060"/>
                </a:solidFill>
              </a:rPr>
              <a:t>sfingter</a:t>
            </a:r>
            <a:r>
              <a:rPr lang="id-ID" sz="2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solidFill>
                  <a:srgbClr val="002060"/>
                </a:solidFill>
              </a:rPr>
              <a:t>sfingter adalah suatu struktur </a:t>
            </a:r>
            <a:r>
              <a:rPr lang="id-ID" sz="2400" i="1" dirty="0">
                <a:solidFill>
                  <a:srgbClr val="002060"/>
                </a:solidFill>
              </a:rPr>
              <a:t>muskuler </a:t>
            </a:r>
            <a:r>
              <a:rPr lang="id-ID" sz="2400" dirty="0">
                <a:solidFill>
                  <a:srgbClr val="002060"/>
                </a:solidFill>
              </a:rPr>
              <a:t>(berotot) yang bisa membuka (sehingga air kemih bisa lewat) dan menutup.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solidFill>
                  <a:srgbClr val="002060"/>
                </a:solidFill>
              </a:rPr>
              <a:t>air kemih yang secara teratur mengalir akan terkumpul di dalam kandung kemih</a:t>
            </a:r>
          </a:p>
          <a:p>
            <a:pPr marL="285750" indent="-285750">
              <a:buFont typeface="Arial" pitchFamily="34" charset="0"/>
              <a:buChar char="•"/>
            </a:pPr>
            <a:endParaRPr lang="id-ID" sz="24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266967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4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4953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Ginjal</a:t>
            </a:r>
            <a:r>
              <a:rPr lang="en-US" dirty="0" smtClean="0"/>
              <a:t>;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Ureter</a:t>
            </a:r>
            <a:r>
              <a:rPr lang="en-US" dirty="0" smtClean="0"/>
              <a:t>; </a:t>
            </a:r>
            <a:r>
              <a:rPr lang="en-US" dirty="0" err="1" smtClean="0"/>
              <a:t>menyalurkan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kandung</a:t>
            </a:r>
            <a:r>
              <a:rPr lang="en-US" b="1" dirty="0" smtClean="0"/>
              <a:t> </a:t>
            </a:r>
            <a:r>
              <a:rPr lang="en-US" b="1" dirty="0" err="1" smtClean="0"/>
              <a:t>kemih</a:t>
            </a:r>
            <a:r>
              <a:rPr lang="en-US" dirty="0" smtClean="0"/>
              <a:t>;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Uretra</a:t>
            </a:r>
            <a:r>
              <a:rPr lang="en-US" dirty="0" smtClean="0"/>
              <a:t>;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8906" t="30209" r="37500" b="11458"/>
          <a:stretch>
            <a:fillRect/>
          </a:stretch>
        </p:blipFill>
        <p:spPr bwMode="auto">
          <a:xfrm>
            <a:off x="228600" y="1729593"/>
            <a:ext cx="3276624" cy="42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09048"/>
            <a:ext cx="539173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4572000"/>
            <a:ext cx="3200400" cy="775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54122" y="1975514"/>
            <a:ext cx="4572000" cy="259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8. </a:t>
            </a:r>
            <a:r>
              <a:rPr lang="id-ID" sz="3600" b="1" dirty="0" smtClean="0">
                <a:solidFill>
                  <a:srgbClr val="002060"/>
                </a:solidFill>
              </a:rPr>
              <a:t>Vesika urinaria </a:t>
            </a:r>
            <a:endParaRPr lang="id-ID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5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0857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75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4295"/>
            <a:ext cx="60198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9. </a:t>
            </a:r>
            <a:r>
              <a:rPr lang="id-ID" sz="4000" b="1" dirty="0" smtClean="0">
                <a:solidFill>
                  <a:srgbClr val="002060"/>
                </a:solidFill>
              </a:rPr>
              <a:t>Uretra</a:t>
            </a:r>
            <a:endParaRPr lang="id-ID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429000" cy="62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44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813" t="14583" r="21094" b="10417"/>
          <a:stretch>
            <a:fillRect/>
          </a:stretch>
        </p:blipFill>
        <p:spPr bwMode="auto">
          <a:xfrm>
            <a:off x="1600200" y="76200"/>
            <a:ext cx="5486400" cy="66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00800" y="64770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Ginjal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8906" t="32292" r="34375" b="10417"/>
          <a:stretch>
            <a:fillRect/>
          </a:stretch>
        </p:blipFill>
        <p:spPr bwMode="auto">
          <a:xfrm>
            <a:off x="685788" y="1767706"/>
            <a:ext cx="3581424" cy="41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5313" t="25000" r="19531" b="29167"/>
          <a:stretch>
            <a:fillRect/>
          </a:stretch>
        </p:blipFill>
        <p:spPr bwMode="auto">
          <a:xfrm>
            <a:off x="4953012" y="2186793"/>
            <a:ext cx="3428976" cy="335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6000" b="1" dirty="0">
                <a:solidFill>
                  <a:srgbClr val="002060"/>
                </a:solidFill>
              </a:rPr>
              <a:t>Tampilan </a:t>
            </a:r>
            <a:r>
              <a:rPr lang="id-ID" sz="6000" b="1" dirty="0" smtClean="0">
                <a:solidFill>
                  <a:srgbClr val="002060"/>
                </a:solidFill>
              </a:rPr>
              <a:t>:</a:t>
            </a:r>
            <a:endParaRPr lang="id-ID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Berbentuk </a:t>
            </a:r>
            <a:r>
              <a:rPr lang="id-ID" dirty="0">
                <a:solidFill>
                  <a:srgbClr val="002060"/>
                </a:solidFill>
              </a:rPr>
              <a:t>seperti kacang,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Berwarna </a:t>
            </a:r>
            <a:r>
              <a:rPr lang="id-ID" dirty="0">
                <a:solidFill>
                  <a:srgbClr val="002060"/>
                </a:solidFill>
              </a:rPr>
              <a:t>merah tua,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Sisi </a:t>
            </a:r>
            <a:r>
              <a:rPr lang="id-ID" dirty="0">
                <a:solidFill>
                  <a:srgbClr val="002060"/>
                </a:solidFill>
              </a:rPr>
              <a:t>cekung menghadap medial,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Panjang </a:t>
            </a:r>
            <a:r>
              <a:rPr lang="id-ID" dirty="0">
                <a:solidFill>
                  <a:srgbClr val="002060"/>
                </a:solidFill>
              </a:rPr>
              <a:t>± 12,5 cm, tebal 2,5 cm (±</a:t>
            </a:r>
            <a:r>
              <a:rPr lang="id-ID" dirty="0" smtClean="0">
                <a:solidFill>
                  <a:srgbClr val="002060"/>
                </a:solidFill>
              </a:rPr>
              <a:t>sebesar kepalan</a:t>
            </a:r>
            <a:r>
              <a:rPr lang="id-ID" dirty="0">
                <a:solidFill>
                  <a:srgbClr val="002060"/>
                </a:solidFill>
              </a:rPr>
              <a:t> </a:t>
            </a:r>
            <a:r>
              <a:rPr lang="id-ID" dirty="0" smtClean="0">
                <a:solidFill>
                  <a:srgbClr val="002060"/>
                </a:solidFill>
              </a:rPr>
              <a:t>tangan</a:t>
            </a:r>
            <a:r>
              <a:rPr lang="id-ID" dirty="0">
                <a:solidFill>
                  <a:srgbClr val="002060"/>
                </a:solidFill>
              </a:rPr>
              <a:t>),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Berat </a:t>
            </a:r>
            <a:r>
              <a:rPr lang="id-ID" dirty="0">
                <a:solidFill>
                  <a:srgbClr val="002060"/>
                </a:solidFill>
              </a:rPr>
              <a:t>125 g - 175 g (pria dewasa : 150-170 </a:t>
            </a:r>
            <a:r>
              <a:rPr lang="id-ID" dirty="0" smtClean="0">
                <a:solidFill>
                  <a:srgbClr val="002060"/>
                </a:solidFill>
              </a:rPr>
              <a:t>g, wanita</a:t>
            </a:r>
            <a:r>
              <a:rPr lang="id-ID" dirty="0">
                <a:solidFill>
                  <a:srgbClr val="002060"/>
                </a:solidFill>
              </a:rPr>
              <a:t> </a:t>
            </a:r>
            <a:r>
              <a:rPr lang="id-ID" dirty="0" smtClean="0">
                <a:solidFill>
                  <a:srgbClr val="002060"/>
                </a:solidFill>
              </a:rPr>
              <a:t>dewasa </a:t>
            </a:r>
            <a:r>
              <a:rPr lang="id-ID" dirty="0">
                <a:solidFill>
                  <a:srgbClr val="002060"/>
                </a:solidFill>
              </a:rPr>
              <a:t>: 115-155 g).</a:t>
            </a:r>
          </a:p>
        </p:txBody>
      </p:sp>
    </p:spTree>
    <p:extLst>
      <p:ext uri="{BB962C8B-B14F-4D97-AF65-F5344CB8AC3E}">
        <p14:creationId xmlns:p14="http://schemas.microsoft.com/office/powerpoint/2010/main" val="198942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sz="7300" b="1" dirty="0">
                <a:solidFill>
                  <a:srgbClr val="002060"/>
                </a:solidFill>
              </a:rPr>
              <a:t>Letak 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Rongga </a:t>
            </a:r>
            <a:r>
              <a:rPr lang="id-ID" dirty="0">
                <a:solidFill>
                  <a:srgbClr val="002060"/>
                </a:solidFill>
              </a:rPr>
              <a:t>peritoneal, sebelah kanan dan </a:t>
            </a:r>
            <a:r>
              <a:rPr lang="id-ID" dirty="0" smtClean="0">
                <a:solidFill>
                  <a:srgbClr val="002060"/>
                </a:solidFill>
              </a:rPr>
              <a:t>kiri </a:t>
            </a:r>
            <a:r>
              <a:rPr lang="nl-NL" dirty="0" smtClean="0">
                <a:solidFill>
                  <a:srgbClr val="002060"/>
                </a:solidFill>
              </a:rPr>
              <a:t>kolumna </a:t>
            </a:r>
            <a:r>
              <a:rPr lang="nl-NL" dirty="0">
                <a:solidFill>
                  <a:srgbClr val="002060"/>
                </a:solidFill>
              </a:rPr>
              <a:t>vertebralis di kelilingi lemak </a:t>
            </a:r>
            <a:r>
              <a:rPr lang="nl-NL" dirty="0" smtClean="0">
                <a:solidFill>
                  <a:srgbClr val="002060"/>
                </a:solidFill>
              </a:rPr>
              <a:t>dan</a:t>
            </a:r>
            <a:r>
              <a:rPr lang="id-ID" dirty="0" smtClean="0">
                <a:solidFill>
                  <a:srgbClr val="002060"/>
                </a:solidFill>
              </a:rPr>
              <a:t> jaringan ikat</a:t>
            </a:r>
            <a:endParaRPr lang="id-ID" dirty="0">
              <a:solidFill>
                <a:srgbClr val="002060"/>
              </a:solidFill>
            </a:endParaRPr>
          </a:p>
          <a:p>
            <a:r>
              <a:rPr lang="id-ID" dirty="0" smtClean="0">
                <a:solidFill>
                  <a:srgbClr val="002060"/>
                </a:solidFill>
              </a:rPr>
              <a:t>Pada </a:t>
            </a:r>
            <a:r>
              <a:rPr lang="id-ID" dirty="0">
                <a:solidFill>
                  <a:srgbClr val="002060"/>
                </a:solidFill>
              </a:rPr>
              <a:t>bagian atas terdapat kelenjar </a:t>
            </a:r>
            <a:r>
              <a:rPr lang="id-ID" dirty="0" smtClean="0">
                <a:solidFill>
                  <a:srgbClr val="002060"/>
                </a:solidFill>
              </a:rPr>
              <a:t>suprarenal</a:t>
            </a:r>
            <a:endParaRPr lang="id-ID" dirty="0">
              <a:solidFill>
                <a:srgbClr val="002060"/>
              </a:solidFill>
            </a:endParaRPr>
          </a:p>
          <a:p>
            <a:r>
              <a:rPr lang="id-ID" dirty="0" smtClean="0">
                <a:solidFill>
                  <a:srgbClr val="002060"/>
                </a:solidFill>
              </a:rPr>
              <a:t>Ginjal </a:t>
            </a:r>
            <a:r>
              <a:rPr lang="id-ID" dirty="0">
                <a:solidFill>
                  <a:srgbClr val="002060"/>
                </a:solidFill>
              </a:rPr>
              <a:t>kanan terletak agak di </a:t>
            </a:r>
            <a:r>
              <a:rPr lang="id-ID" dirty="0" smtClean="0">
                <a:solidFill>
                  <a:srgbClr val="002060"/>
                </a:solidFill>
              </a:rPr>
              <a:t>bawah dibandingkan </a:t>
            </a:r>
            <a:r>
              <a:rPr lang="id-ID" dirty="0">
                <a:solidFill>
                  <a:srgbClr val="002060"/>
                </a:solidFill>
              </a:rPr>
              <a:t>ginjal kiri karena ada hati pada </a:t>
            </a:r>
            <a:r>
              <a:rPr lang="id-ID" dirty="0" smtClean="0">
                <a:solidFill>
                  <a:srgbClr val="002060"/>
                </a:solidFill>
              </a:rPr>
              <a:t>sisi kanan</a:t>
            </a:r>
            <a:r>
              <a:rPr lang="id-ID" dirty="0">
                <a:solidFill>
                  <a:srgbClr val="002060"/>
                </a:solidFill>
              </a:rPr>
              <a:t>.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Batas </a:t>
            </a:r>
            <a:r>
              <a:rPr lang="id-ID" dirty="0">
                <a:solidFill>
                  <a:srgbClr val="002060"/>
                </a:solidFill>
              </a:rPr>
              <a:t>atas ginjal kiri setinggi iga ke-11 dan </a:t>
            </a:r>
            <a:r>
              <a:rPr lang="id-ID" dirty="0" smtClean="0">
                <a:solidFill>
                  <a:srgbClr val="002060"/>
                </a:solidFill>
              </a:rPr>
              <a:t>ginjal kanan </a:t>
            </a:r>
            <a:r>
              <a:rPr lang="id-ID" dirty="0">
                <a:solidFill>
                  <a:srgbClr val="002060"/>
                </a:solidFill>
              </a:rPr>
              <a:t>setinggi iga ke-12 dan batas bawah </a:t>
            </a:r>
            <a:r>
              <a:rPr lang="id-ID" dirty="0" smtClean="0">
                <a:solidFill>
                  <a:srgbClr val="002060"/>
                </a:solidFill>
              </a:rPr>
              <a:t>ginjal kiri </a:t>
            </a:r>
            <a:r>
              <a:rPr lang="id-ID" dirty="0">
                <a:solidFill>
                  <a:srgbClr val="002060"/>
                </a:solidFill>
              </a:rPr>
              <a:t>setinggi vertebrae lumbalis ke-3</a:t>
            </a:r>
          </a:p>
        </p:txBody>
      </p:sp>
    </p:spTree>
    <p:extLst>
      <p:ext uri="{BB962C8B-B14F-4D97-AF65-F5344CB8AC3E}">
        <p14:creationId xmlns:p14="http://schemas.microsoft.com/office/powerpoint/2010/main" val="416133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ini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terletak</a:t>
            </a:r>
            <a:r>
              <a:rPr lang="en-US" sz="2800" dirty="0">
                <a:solidFill>
                  <a:srgbClr val="002060"/>
                </a:solidFill>
              </a:rPr>
              <a:t> di </a:t>
            </a:r>
            <a:r>
              <a:rPr lang="en-US" sz="2800" dirty="0" err="1">
                <a:solidFill>
                  <a:srgbClr val="002060"/>
                </a:solidFill>
              </a:rPr>
              <a:t>kanan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kiri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2" tooltip="Tulang belakang"/>
              </a:rPr>
              <a:t>tulang</a:t>
            </a:r>
            <a:r>
              <a:rPr lang="en-US" sz="2800" dirty="0">
                <a:solidFill>
                  <a:srgbClr val="002060"/>
                </a:solidFill>
                <a:hlinkClick r:id="rId2" tooltip="Tulang belakang"/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2" tooltip="Tulang belakang"/>
              </a:rPr>
              <a:t>belakang</a:t>
            </a:r>
            <a:r>
              <a:rPr lang="en-US" sz="2800" dirty="0">
                <a:solidFill>
                  <a:srgbClr val="002060"/>
                </a:solidFill>
              </a:rPr>
              <a:t>, di </a:t>
            </a:r>
            <a:r>
              <a:rPr lang="en-US" sz="2800" dirty="0" err="1">
                <a:solidFill>
                  <a:srgbClr val="002060"/>
                </a:solidFill>
              </a:rPr>
              <a:t>bawah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3" tooltip="Hati"/>
              </a:rPr>
              <a:t>hati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4" tooltip="Limpa"/>
              </a:rPr>
              <a:t>limpa</a:t>
            </a:r>
            <a:r>
              <a:rPr lang="en-US" sz="2800" dirty="0">
                <a:solidFill>
                  <a:srgbClr val="002060"/>
                </a:solidFill>
              </a:rPr>
              <a:t>. Di </a:t>
            </a:r>
            <a:r>
              <a:rPr lang="en-US" sz="2800" dirty="0" err="1">
                <a:solidFill>
                  <a:srgbClr val="002060"/>
                </a:solidFill>
              </a:rPr>
              <a:t>bagian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atas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i="1" dirty="0">
                <a:solidFill>
                  <a:srgbClr val="002060"/>
                </a:solidFill>
              </a:rPr>
              <a:t>superior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terdapat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5" tooltip="Kelenjar adrenal"/>
              </a:rPr>
              <a:t>kelenjar</a:t>
            </a:r>
            <a:r>
              <a:rPr lang="en-US" sz="2800" dirty="0">
                <a:solidFill>
                  <a:srgbClr val="002060"/>
                </a:solidFill>
                <a:hlinkClick r:id="rId5" tooltip="Kelenjar adrenal"/>
              </a:rPr>
              <a:t> adrenal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juga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disebut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kelenjar</a:t>
            </a:r>
            <a:r>
              <a:rPr lang="en-US" sz="2800" i="1" dirty="0">
                <a:solidFill>
                  <a:srgbClr val="002060"/>
                </a:solidFill>
              </a:rPr>
              <a:t> suprarenal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  <a:endParaRPr lang="id-ID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bersifat</a:t>
            </a:r>
            <a:r>
              <a:rPr lang="en-US" sz="2800" dirty="0">
                <a:solidFill>
                  <a:srgbClr val="002060"/>
                </a:solidFill>
              </a:rPr>
              <a:t> retroperitoneal, yang </a:t>
            </a:r>
            <a:r>
              <a:rPr lang="en-US" sz="2800" dirty="0" err="1">
                <a:solidFill>
                  <a:srgbClr val="002060"/>
                </a:solidFill>
              </a:rPr>
              <a:t>berarti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terletak</a:t>
            </a:r>
            <a:r>
              <a:rPr lang="en-US" sz="2800" dirty="0">
                <a:solidFill>
                  <a:srgbClr val="002060"/>
                </a:solidFill>
              </a:rPr>
              <a:t> di </a:t>
            </a:r>
            <a:r>
              <a:rPr lang="en-US" sz="2800" dirty="0" err="1">
                <a:solidFill>
                  <a:srgbClr val="002060"/>
                </a:solidFill>
              </a:rPr>
              <a:t>belakang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  <a:hlinkClick r:id="rId6" tooltip="Peritoneum"/>
              </a:rPr>
              <a:t>peritoneum</a:t>
            </a:r>
            <a:r>
              <a:rPr lang="en-US" sz="2800" dirty="0">
                <a:solidFill>
                  <a:srgbClr val="002060"/>
                </a:solidFill>
              </a:rPr>
              <a:t> yang </a:t>
            </a:r>
            <a:r>
              <a:rPr lang="en-US" sz="2800" dirty="0" err="1">
                <a:solidFill>
                  <a:srgbClr val="002060"/>
                </a:solidFill>
              </a:rPr>
              <a:t>melapisi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7" tooltip="Rongga abdomen"/>
              </a:rPr>
              <a:t>rongga</a:t>
            </a:r>
            <a:r>
              <a:rPr lang="en-US" sz="2800" dirty="0">
                <a:solidFill>
                  <a:srgbClr val="002060"/>
                </a:solidFill>
                <a:hlinkClick r:id="rId7" tooltip="Rongga abdomen"/>
              </a:rPr>
              <a:t> abdomen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Kedua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terletak</a:t>
            </a:r>
            <a:r>
              <a:rPr lang="en-US" sz="2800" dirty="0">
                <a:solidFill>
                  <a:srgbClr val="002060"/>
                </a:solidFill>
              </a:rPr>
              <a:t> di </a:t>
            </a:r>
            <a:r>
              <a:rPr lang="en-US" sz="2800" dirty="0" err="1">
                <a:solidFill>
                  <a:srgbClr val="002060"/>
                </a:solidFill>
              </a:rPr>
              <a:t>sekitar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  <a:hlinkClick r:id="rId8" tooltip="Vertebra"/>
              </a:rPr>
              <a:t>vertebra</a:t>
            </a:r>
            <a:r>
              <a:rPr lang="en-US" sz="2800" dirty="0">
                <a:solidFill>
                  <a:srgbClr val="002060"/>
                </a:solidFill>
              </a:rPr>
              <a:t> T12 </a:t>
            </a:r>
            <a:r>
              <a:rPr lang="en-US" sz="2800" dirty="0" err="1">
                <a:solidFill>
                  <a:srgbClr val="002060"/>
                </a:solidFill>
              </a:rPr>
              <a:t>hingga</a:t>
            </a:r>
            <a:r>
              <a:rPr lang="en-US" sz="2800" dirty="0">
                <a:solidFill>
                  <a:srgbClr val="002060"/>
                </a:solidFill>
              </a:rPr>
              <a:t> L3. </a:t>
            </a: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kanan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biasanya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terletak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sedikit</a:t>
            </a:r>
            <a:r>
              <a:rPr lang="en-US" sz="2800" dirty="0">
                <a:solidFill>
                  <a:srgbClr val="002060"/>
                </a:solidFill>
              </a:rPr>
              <a:t> di </a:t>
            </a:r>
            <a:r>
              <a:rPr lang="en-US" sz="2800" dirty="0" err="1">
                <a:solidFill>
                  <a:srgbClr val="002060"/>
                </a:solidFill>
              </a:rPr>
              <a:t>bawah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kiri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untuk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memberi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tempat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untuk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3" tooltip="Hati"/>
              </a:rPr>
              <a:t>hati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id-ID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002060"/>
                </a:solidFill>
              </a:rPr>
              <a:t>Sebagian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dari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bagian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atas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terlindungi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oleh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hlinkClick r:id="rId9" tooltip="Iga"/>
              </a:rPr>
              <a:t>iga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sebelas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duabelas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Kedua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ginjal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dibungkus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oleh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dua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lapisan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lemak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lemak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perirenal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lemak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pararenal</a:t>
            </a:r>
            <a:r>
              <a:rPr lang="en-US" sz="2800" dirty="0">
                <a:solidFill>
                  <a:srgbClr val="002060"/>
                </a:solidFill>
              </a:rPr>
              <a:t>) yang </a:t>
            </a:r>
            <a:r>
              <a:rPr lang="en-US" sz="2800" dirty="0" err="1">
                <a:solidFill>
                  <a:srgbClr val="002060"/>
                </a:solidFill>
              </a:rPr>
              <a:t>membantu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meredam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goncangan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2133600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4572000"/>
            <a:ext cx="82296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3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057400" cy="1143000"/>
          </a:xfrm>
        </p:spPr>
        <p:txBody>
          <a:bodyPr/>
          <a:lstStyle/>
          <a:p>
            <a:r>
              <a:rPr lang="en-US" dirty="0" err="1" smtClean="0"/>
              <a:t>Ginjal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8125" t="26042" r="23438" b="14583"/>
          <a:stretch>
            <a:fillRect/>
          </a:stretch>
        </p:blipFill>
        <p:spPr bwMode="auto">
          <a:xfrm>
            <a:off x="2185800" y="582556"/>
            <a:ext cx="6577200" cy="604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7543800" y="990600"/>
            <a:ext cx="990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43800" y="1447800"/>
            <a:ext cx="1219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43800" y="1905000"/>
            <a:ext cx="1219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43800" y="3124200"/>
            <a:ext cx="1219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43800" y="3962400"/>
            <a:ext cx="914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43800" y="4495800"/>
            <a:ext cx="1219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38400" y="2590800"/>
            <a:ext cx="990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62200" y="3505200"/>
            <a:ext cx="10668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43200" y="3810000"/>
            <a:ext cx="6858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0" y="4114800"/>
            <a:ext cx="11430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Ginjal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b="1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medula</a:t>
            </a:r>
            <a:endParaRPr lang="en-US" b="1" dirty="0" smtClean="0"/>
          </a:p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b="1" dirty="0" err="1" smtClean="0"/>
              <a:t>nefron</a:t>
            </a:r>
            <a:endParaRPr lang="en-US" b="1" dirty="0" smtClean="0"/>
          </a:p>
          <a:p>
            <a:r>
              <a:rPr lang="en-US" dirty="0" smtClean="0"/>
              <a:t>80% </a:t>
            </a:r>
            <a:r>
              <a:rPr lang="en-US" dirty="0" err="1" smtClean="0"/>
              <a:t>nefron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nefron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kortikal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20% </a:t>
            </a:r>
            <a:r>
              <a:rPr lang="en-US" dirty="0" err="1" smtClean="0">
                <a:sym typeface="Wingdings" pitchFamily="2" charset="2"/>
              </a:rPr>
              <a:t>nefron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ginjal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agak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turun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bawah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sampai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medula</a:t>
            </a:r>
            <a:r>
              <a:rPr lang="en-US" dirty="0" smtClean="0">
                <a:sym typeface="Wingdings" pitchFamily="2" charset="2"/>
              </a:rPr>
              <a:t> 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nefron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jukstamedularis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5313" t="25000" r="19531" b="29167"/>
          <a:stretch>
            <a:fillRect/>
          </a:stretch>
        </p:blipFill>
        <p:spPr bwMode="auto">
          <a:xfrm>
            <a:off x="381000" y="1600200"/>
            <a:ext cx="342896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12192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800</Words>
  <Application>Microsoft Office PowerPoint</Application>
  <PresentationFormat>On-screen Show (4:3)</PresentationFormat>
  <Paragraphs>117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Andalus</vt:lpstr>
      <vt:lpstr>Arial</vt:lpstr>
      <vt:lpstr>Arial Narrow</vt:lpstr>
      <vt:lpstr>Calibri</vt:lpstr>
      <vt:lpstr>Times New Roman</vt:lpstr>
      <vt:lpstr>Wingdings</vt:lpstr>
      <vt:lpstr>Office Theme</vt:lpstr>
      <vt:lpstr>ANATOMI FISIOLOGI MANUSIA (Urologi)</vt:lpstr>
      <vt:lpstr>Fungsi</vt:lpstr>
      <vt:lpstr>Komponen sistem kemih</vt:lpstr>
      <vt:lpstr>Ginjal</vt:lpstr>
      <vt:lpstr>Tampilan :</vt:lpstr>
      <vt:lpstr>Letak </vt:lpstr>
      <vt:lpstr>PowerPoint Presentation</vt:lpstr>
      <vt:lpstr>Ginjal</vt:lpstr>
      <vt:lpstr>Ginjal</vt:lpstr>
      <vt:lpstr>Struktur mikroskopis ginjal :</vt:lpstr>
      <vt:lpstr>Nefron</vt:lpstr>
      <vt:lpstr>Glomerulus:</vt:lpstr>
      <vt:lpstr>Tubulus proksimal</vt:lpstr>
      <vt:lpstr>Tubulus distal</vt:lpstr>
      <vt:lpstr>PowerPoint Presentation</vt:lpstr>
      <vt:lpstr>Gaya-gaya yang Berperan Dalam Filtrasi Glomerolus</vt:lpstr>
      <vt:lpstr>Pengaturan LFG</vt:lpstr>
      <vt:lpstr>Pengaturan LFG</vt:lpstr>
      <vt:lpstr>Lanjutan…. Mekanisme Otoregulasi LFG</vt:lpstr>
      <vt:lpstr>PowerPoint Presentation</vt:lpstr>
      <vt:lpstr>Kontrol Ekstrinsik Simpatis Terhadap LFG</vt:lpstr>
      <vt:lpstr>Kontrol hormonal LFG</vt:lpstr>
      <vt:lpstr>PowerPoint Presentation</vt:lpstr>
      <vt:lpstr>Sekresi Tubulus</vt:lpstr>
      <vt:lpstr>Pengaturan volume urin</vt:lpstr>
      <vt:lpstr>Pengaturan volume urin</vt:lpstr>
      <vt:lpstr>7. Ureter </vt:lpstr>
      <vt:lpstr>Ureter :</vt:lpstr>
      <vt:lpstr>Ureter :</vt:lpstr>
      <vt:lpstr>PowerPoint Presentation</vt:lpstr>
      <vt:lpstr>PowerPoint Presentation</vt:lpstr>
      <vt:lpstr>9. Uretra</vt:lpstr>
      <vt:lpstr>PowerPoint Presentation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BATAVIA COMPUTER</dc:creator>
  <cp:lastModifiedBy>Tyas Putri Utami</cp:lastModifiedBy>
  <cp:revision>143</cp:revision>
  <dcterms:created xsi:type="dcterms:W3CDTF">2015-11-21T13:37:39Z</dcterms:created>
  <dcterms:modified xsi:type="dcterms:W3CDTF">2019-01-03T03:25:33Z</dcterms:modified>
</cp:coreProperties>
</file>