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70" r:id="rId9"/>
    <p:sldId id="273" r:id="rId10"/>
    <p:sldId id="276" r:id="rId11"/>
    <p:sldId id="275" r:id="rId12"/>
    <p:sldId id="292" r:id="rId13"/>
    <p:sldId id="278" r:id="rId14"/>
    <p:sldId id="283" r:id="rId15"/>
    <p:sldId id="288" r:id="rId16"/>
    <p:sldId id="291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2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13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4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4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8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0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7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7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5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0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8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5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60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ANATOMI FISIOLOGI MANUSIA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 smtClean="0"/>
              <a:t>Tyas</a:t>
            </a:r>
            <a:r>
              <a:rPr lang="en-ID" dirty="0" smtClean="0"/>
              <a:t> </a:t>
            </a:r>
            <a:r>
              <a:rPr lang="en-ID" dirty="0" err="1" smtClean="0"/>
              <a:t>Putri</a:t>
            </a:r>
            <a:r>
              <a:rPr lang="en-ID" dirty="0" smtClean="0"/>
              <a:t> </a:t>
            </a:r>
            <a:r>
              <a:rPr lang="en-ID" dirty="0" err="1" smtClean="0"/>
              <a:t>Utami</a:t>
            </a:r>
            <a:r>
              <a:rPr lang="en-ID" dirty="0" smtClean="0"/>
              <a:t>, </a:t>
            </a:r>
            <a:r>
              <a:rPr lang="en-ID" dirty="0" err="1" smtClean="0"/>
              <a:t>S.Pd</a:t>
            </a:r>
            <a:r>
              <a:rPr lang="en-ID" dirty="0" smtClean="0"/>
              <a:t>., </a:t>
            </a:r>
            <a:r>
              <a:rPr lang="en-ID" dirty="0" err="1" smtClean="0"/>
              <a:t>M.Biomed</a:t>
            </a:r>
            <a:r>
              <a:rPr lang="en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endParaRPr lang="en-US" dirty="0"/>
          </a:p>
        </p:txBody>
      </p:sp>
      <p:pic>
        <p:nvPicPr>
          <p:cNvPr id="43011" name="Content Placeholder 3" descr="Potensial aksi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75" y="1285876"/>
            <a:ext cx="7500938" cy="5072063"/>
          </a:xfrm>
        </p:spPr>
      </p:pic>
    </p:spTree>
    <p:extLst>
      <p:ext uri="{BB962C8B-B14F-4D97-AF65-F5344CB8AC3E}">
        <p14:creationId xmlns:p14="http://schemas.microsoft.com/office/powerpoint/2010/main" val="196054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7" y="2274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Pengaruh</a:t>
            </a:r>
            <a:r>
              <a:rPr lang="en-US" dirty="0"/>
              <a:t> stimulus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aksi</a:t>
            </a:r>
            <a:endParaRPr lang="en-US" dirty="0"/>
          </a:p>
        </p:txBody>
      </p:sp>
      <p:pic>
        <p:nvPicPr>
          <p:cNvPr id="37891" name="Content Placeholder 5" descr="Potensial aksi 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7081" y="990601"/>
            <a:ext cx="8432295" cy="5510213"/>
          </a:xfrm>
        </p:spPr>
      </p:pic>
    </p:spTree>
    <p:extLst>
      <p:ext uri="{BB962C8B-B14F-4D97-AF65-F5344CB8AC3E}">
        <p14:creationId xmlns:p14="http://schemas.microsoft.com/office/powerpoint/2010/main" val="399489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endParaRPr lang="en-US" dirty="0"/>
          </a:p>
        </p:txBody>
      </p:sp>
      <p:pic>
        <p:nvPicPr>
          <p:cNvPr id="43011" name="Content Placeholder 3" descr="Potensial aksi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75" y="1285876"/>
            <a:ext cx="7500938" cy="5072063"/>
          </a:xfrm>
        </p:spPr>
      </p:pic>
    </p:spTree>
    <p:extLst>
      <p:ext uri="{BB962C8B-B14F-4D97-AF65-F5344CB8AC3E}">
        <p14:creationId xmlns:p14="http://schemas.microsoft.com/office/powerpoint/2010/main" val="246741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Penjalaran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77334" y="1682278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Ada 2 </a:t>
            </a:r>
            <a:r>
              <a:rPr lang="en-US" sz="2800" dirty="0" err="1" smtClean="0"/>
              <a:t>tipe</a:t>
            </a:r>
            <a:r>
              <a:rPr lang="en-US" sz="2800" dirty="0" smtClean="0"/>
              <a:t> :</a:t>
            </a:r>
          </a:p>
          <a:p>
            <a:pPr lvl="1" algn="just"/>
            <a:r>
              <a:rPr lang="en-US" sz="2800" b="1" i="1" dirty="0" smtClean="0">
                <a:solidFill>
                  <a:srgbClr val="FFFF00"/>
                </a:solidFill>
              </a:rPr>
              <a:t>Continuous conduction 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r>
              <a:rPr lang="en-US" sz="2800" dirty="0" smtClean="0"/>
              <a:t> </a:t>
            </a:r>
          </a:p>
          <a:p>
            <a:pPr lvl="1" algn="just"/>
            <a:r>
              <a:rPr lang="en-US" sz="2800" b="1" i="1" dirty="0" err="1" smtClean="0">
                <a:solidFill>
                  <a:srgbClr val="FFFF00"/>
                </a:solidFill>
              </a:rPr>
              <a:t>Saltatory</a:t>
            </a:r>
            <a:r>
              <a:rPr lang="en-US" sz="2800" b="1" i="1" dirty="0" smtClean="0">
                <a:solidFill>
                  <a:srgbClr val="FFFF00"/>
                </a:solidFill>
              </a:rPr>
              <a:t> conduction</a:t>
            </a:r>
          </a:p>
          <a:p>
            <a:pPr lvl="2" algn="just"/>
            <a:endParaRPr lang="en-US" sz="2800" dirty="0"/>
          </a:p>
          <a:p>
            <a:pPr lvl="1">
              <a:buFont typeface="Verdana" pitchFamily="34" charset="0"/>
              <a:buNone/>
            </a:pPr>
            <a:endParaRPr lang="en-US" sz="2800" i="1" dirty="0" smtClean="0"/>
          </a:p>
          <a:p>
            <a:pPr lvl="1">
              <a:buFont typeface="Verdana" pitchFamily="34" charset="0"/>
              <a:buNone/>
            </a:pPr>
            <a:endParaRPr lang="en-US" sz="2800" i="1" dirty="0" smtClean="0"/>
          </a:p>
          <a:p>
            <a:pPr lvl="1">
              <a:buFont typeface="Verdana" pitchFamily="34" charset="0"/>
              <a:buNone/>
            </a:pPr>
            <a:endParaRPr lang="en-US" sz="2800" i="1" dirty="0" smtClean="0"/>
          </a:p>
          <a:p>
            <a:pPr lvl="1">
              <a:buFont typeface="Verdana" pitchFamily="34" charset="0"/>
              <a:buNone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919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4995" name="Content Placeholder 3" descr="sina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40" y="14068"/>
            <a:ext cx="10356586" cy="6811089"/>
          </a:xfrm>
        </p:spPr>
      </p:pic>
    </p:spTree>
    <p:extLst>
      <p:ext uri="{BB962C8B-B14F-4D97-AF65-F5344CB8AC3E}">
        <p14:creationId xmlns:p14="http://schemas.microsoft.com/office/powerpoint/2010/main" val="36195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7168" y="2139462"/>
            <a:ext cx="8757169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d-ID" sz="2800" dirty="0"/>
              <a:t>Adalah suatu depolarisasi yang besarnya tidak cukup menyebabkan terjadinya suatu potensial aksi. Meskipun sel yang dirangsang tersebut tidak membentuk potensial aksi, terjadi peningkatan kepekaannya ( ambang rangsangnya menurun 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800" dirty="0"/>
              <a:t>Jika sel tersebut dirangsang berbarengan dengan arus arus yang masing masing sebenarnya tidak mencapai ambang rangsang, potensial aksi dapat terjadi.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800" dirty="0"/>
              <a:t>Disini terjadi sumasi.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neurotransmiter</a:t>
            </a:r>
            <a:r>
              <a:rPr lang="en-US" sz="2800" dirty="0"/>
              <a:t>: </a:t>
            </a:r>
            <a:r>
              <a:rPr lang="en-US" sz="2800" dirty="0" err="1"/>
              <a:t>asetilkolin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glutamat</a:t>
            </a:r>
            <a:endParaRPr lang="en-US" sz="2800" dirty="0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457169" y="276664"/>
            <a:ext cx="77860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3600" dirty="0">
                <a:solidFill>
                  <a:schemeClr val="tx2"/>
                </a:solidFill>
              </a:rPr>
              <a:t>E P S P </a:t>
            </a:r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id-ID" sz="3600" dirty="0">
                <a:solidFill>
                  <a:schemeClr val="tx2"/>
                </a:solidFill>
              </a:rPr>
              <a:t>( Excitatory Post Synaptic Potential )</a:t>
            </a:r>
            <a:br>
              <a:rPr lang="id-ID" sz="3600" dirty="0">
                <a:solidFill>
                  <a:schemeClr val="tx2"/>
                </a:solidFill>
              </a:rPr>
            </a:br>
            <a:endParaRPr lang="id-ID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8" y="228600"/>
            <a:ext cx="89916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 P S P </a:t>
            </a:r>
            <a:br>
              <a:rPr lang="en-US" dirty="0" smtClean="0"/>
            </a:br>
            <a:r>
              <a:rPr lang="en-US" sz="4000" dirty="0"/>
              <a:t>(Inhibitory Post Synaptic Potential)</a:t>
            </a:r>
            <a:endParaRPr lang="id-ID" dirty="0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560363" y="2209800"/>
            <a:ext cx="8229600" cy="4114800"/>
          </a:xfrm>
        </p:spPr>
        <p:txBody>
          <a:bodyPr/>
          <a:lstStyle/>
          <a:p>
            <a:pPr>
              <a:lnSpc>
                <a:spcPts val="3360"/>
              </a:lnSpc>
              <a:buNone/>
              <a:defRPr/>
            </a:pPr>
            <a:r>
              <a:rPr lang="en-US" sz="2800" dirty="0"/>
              <a:t>   </a:t>
            </a:r>
            <a:r>
              <a:rPr lang="id-ID" sz="2800" dirty="0"/>
              <a:t>Ada sel-sel neuron presinaptik yang bila dirangsang akan melepaskan suatu neurotransmitter yang menyebabkan terjadinya hiperpolarisasi neuron postsinaptik.</a:t>
            </a:r>
          </a:p>
          <a:p>
            <a:pPr>
              <a:lnSpc>
                <a:spcPts val="3360"/>
              </a:lnSpc>
              <a:defRPr/>
            </a:pPr>
            <a:r>
              <a:rPr lang="id-ID" sz="2800" dirty="0"/>
              <a:t>Ini menyebabkan neuron postsinaptik menjadi lebih sulit dirangsang.</a:t>
            </a:r>
            <a:endParaRPr lang="en-US" sz="2800" dirty="0"/>
          </a:p>
          <a:p>
            <a:pPr>
              <a:lnSpc>
                <a:spcPts val="3360"/>
              </a:lnSpc>
              <a:defRPr/>
            </a:pPr>
            <a:r>
              <a:rPr lang="en-US" sz="2800" dirty="0" err="1"/>
              <a:t>Contoh</a:t>
            </a:r>
            <a:r>
              <a:rPr lang="en-US" sz="2800" dirty="0"/>
              <a:t> GABA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6603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id-ID" sz="5400" dirty="0">
                <a:solidFill>
                  <a:schemeClr val="bg1"/>
                </a:solidFill>
              </a:rPr>
              <a:t>Organisasi sistem saraf</a:t>
            </a:r>
            <a:endParaRPr lang="id-ID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752600" y="1219200"/>
            <a:ext cx="25146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/>
              <a:t>Otak </a:t>
            </a:r>
            <a:endParaRPr lang="id-ID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800600" y="1219200"/>
            <a:ext cx="2514600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Susunan saraf pusat  (SSP)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0500" y="1219200"/>
            <a:ext cx="25146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Medula spinalis </a:t>
            </a:r>
            <a:endParaRPr lang="id-ID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52600" y="2743200"/>
            <a:ext cx="25146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Divisi aferen </a:t>
            </a:r>
            <a:endParaRPr lang="id-ID" b="1" dirty="0"/>
          </a:p>
        </p:txBody>
      </p:sp>
      <p:sp>
        <p:nvSpPr>
          <p:cNvPr id="8" name="Rectangle 7"/>
          <p:cNvSpPr/>
          <p:nvPr/>
        </p:nvSpPr>
        <p:spPr>
          <a:xfrm>
            <a:off x="7779327" y="2743200"/>
            <a:ext cx="25146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Divisi Eferen </a:t>
            </a:r>
            <a:endParaRPr lang="id-ID" b="1" dirty="0"/>
          </a:p>
        </p:txBody>
      </p:sp>
      <p:sp>
        <p:nvSpPr>
          <p:cNvPr id="9" name="Rectangle 8"/>
          <p:cNvSpPr/>
          <p:nvPr/>
        </p:nvSpPr>
        <p:spPr>
          <a:xfrm>
            <a:off x="5181600" y="2743200"/>
            <a:ext cx="1645226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Susunan saraf tepi 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4419600"/>
            <a:ext cx="12573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Rangsangan sensorik</a:t>
            </a:r>
            <a:endParaRPr lang="id-ID" sz="1600" dirty="0"/>
          </a:p>
        </p:txBody>
      </p:sp>
      <p:sp>
        <p:nvSpPr>
          <p:cNvPr id="11" name="Rectangle 10"/>
          <p:cNvSpPr/>
          <p:nvPr/>
        </p:nvSpPr>
        <p:spPr>
          <a:xfrm>
            <a:off x="3193473" y="4419600"/>
            <a:ext cx="12573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Rangsangan viseral </a:t>
            </a:r>
            <a:endParaRPr lang="id-ID" sz="1600" dirty="0"/>
          </a:p>
        </p:txBody>
      </p:sp>
      <p:sp>
        <p:nvSpPr>
          <p:cNvPr id="12" name="Rectangle 11"/>
          <p:cNvSpPr/>
          <p:nvPr/>
        </p:nvSpPr>
        <p:spPr>
          <a:xfrm>
            <a:off x="6464879" y="4042065"/>
            <a:ext cx="1714499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Sistem saraf somatik </a:t>
            </a:r>
            <a:endParaRPr lang="id-ID" sz="1600" dirty="0"/>
          </a:p>
        </p:txBody>
      </p:sp>
      <p:sp>
        <p:nvSpPr>
          <p:cNvPr id="13" name="Rectangle 12"/>
          <p:cNvSpPr/>
          <p:nvPr/>
        </p:nvSpPr>
        <p:spPr>
          <a:xfrm>
            <a:off x="8382000" y="4038600"/>
            <a:ext cx="16764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Sistem saraf otonom</a:t>
            </a:r>
            <a:endParaRPr lang="id-ID" sz="1600" dirty="0"/>
          </a:p>
        </p:txBody>
      </p:sp>
      <p:sp>
        <p:nvSpPr>
          <p:cNvPr id="14" name="Rectangle 13"/>
          <p:cNvSpPr/>
          <p:nvPr/>
        </p:nvSpPr>
        <p:spPr>
          <a:xfrm>
            <a:off x="6198176" y="6172200"/>
            <a:ext cx="12573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</a:rPr>
              <a:t>Neuron motorik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5195456"/>
            <a:ext cx="1257300" cy="6147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Sistem saraf simpatis </a:t>
            </a:r>
            <a:endParaRPr lang="id-ID" sz="1600" dirty="0"/>
          </a:p>
        </p:txBody>
      </p:sp>
      <p:sp>
        <p:nvSpPr>
          <p:cNvPr id="16" name="Rectangle 15"/>
          <p:cNvSpPr/>
          <p:nvPr/>
        </p:nvSpPr>
        <p:spPr>
          <a:xfrm>
            <a:off x="9296400" y="5195456"/>
            <a:ext cx="1257300" cy="6147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Sistem saraf parasimpatis </a:t>
            </a:r>
            <a:endParaRPr lang="id-ID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267200" y="3238500"/>
            <a:ext cx="9144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26826" y="3238500"/>
            <a:ext cx="9144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1655618"/>
            <a:ext cx="5334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15200" y="1648691"/>
            <a:ext cx="5334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610600" y="4509657"/>
            <a:ext cx="0" cy="68579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26826" y="4533900"/>
            <a:ext cx="0" cy="16383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904268" y="4509657"/>
            <a:ext cx="0" cy="68579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448800" y="3733801"/>
            <a:ext cx="0" cy="30480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001000" y="3733800"/>
            <a:ext cx="0" cy="30480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0"/>
          </p:cNvCxnSpPr>
          <p:nvPr/>
        </p:nvCxnSpPr>
        <p:spPr>
          <a:xfrm flipH="1" flipV="1">
            <a:off x="3808269" y="3733802"/>
            <a:ext cx="13855" cy="685799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367396" y="3733802"/>
            <a:ext cx="13855" cy="685799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745432" y="2209800"/>
            <a:ext cx="1447800" cy="533400"/>
          </a:xfrm>
          <a:prstGeom prst="curvedConnector3">
            <a:avLst>
              <a:gd name="adj1" fmla="val 98804"/>
            </a:avLst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flipV="1">
            <a:off x="2895600" y="2133600"/>
            <a:ext cx="1905000" cy="606136"/>
          </a:xfrm>
          <a:prstGeom prst="curvedConnector3">
            <a:avLst>
              <a:gd name="adj1" fmla="val 99455"/>
            </a:avLst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id-ID" sz="6000" b="1" dirty="0">
                <a:solidFill>
                  <a:schemeClr val="bg1"/>
                </a:solidFill>
              </a:rPr>
              <a:t>Sistem Saraf </a:t>
            </a:r>
            <a:r>
              <a:rPr lang="id-ID" sz="6000" b="1" dirty="0">
                <a:solidFill>
                  <a:schemeClr val="bg1"/>
                </a:solidFill>
              </a:rPr>
              <a:t>Pusat (SSP)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524000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dirty="0"/>
              <a:t>Terdiri dari: otak </a:t>
            </a:r>
            <a:r>
              <a:rPr lang="id-ID" sz="2800" dirty="0"/>
              <a:t>&amp; medula spinalis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/>
              <a:t>Mrpkn </a:t>
            </a:r>
            <a:r>
              <a:rPr lang="id-ID" sz="2800" dirty="0"/>
              <a:t>organ kompleks: </a:t>
            </a:r>
            <a:r>
              <a:rPr lang="id-ID" sz="2800" dirty="0"/>
              <a:t>jar.saraf, pembuluh </a:t>
            </a:r>
            <a:r>
              <a:rPr lang="id-ID" sz="2800" dirty="0"/>
              <a:t>darah, jar.ikat pelindung </a:t>
            </a:r>
            <a:r>
              <a:rPr lang="id-ID" sz="2800" dirty="0"/>
              <a:t>&amp; Pendukung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dirty="0"/>
              <a:t>Fungsi</a:t>
            </a:r>
            <a:r>
              <a:rPr lang="id-ID" sz="2800" dirty="0"/>
              <a:t>: mengintegrasi, memproses, </a:t>
            </a:r>
            <a:r>
              <a:rPr lang="id-ID" sz="2800" dirty="0"/>
              <a:t>dan mengkoordinasi </a:t>
            </a:r>
            <a:r>
              <a:rPr lang="id-ID" sz="2800" dirty="0"/>
              <a:t>data sensorik </a:t>
            </a:r>
            <a:r>
              <a:rPr lang="id-ID" sz="2800" dirty="0"/>
              <a:t>dgn perintah </a:t>
            </a:r>
            <a:r>
              <a:rPr lang="id-ID" sz="2800" dirty="0"/>
              <a:t>motorik</a:t>
            </a:r>
          </a:p>
        </p:txBody>
      </p:sp>
      <p:pic>
        <p:nvPicPr>
          <p:cNvPr id="6" name="Picture 5" descr="Hasil gambar untuk wallpaper sara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94364"/>
            <a:ext cx="2514600" cy="293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9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18371" r="32120" b="17460"/>
          <a:stretch/>
        </p:blipFill>
        <p:spPr bwMode="auto">
          <a:xfrm>
            <a:off x="1981200" y="228600"/>
            <a:ext cx="843548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70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jaringan saraf anim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28" y="-19050"/>
            <a:ext cx="8588622" cy="644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084" y="3116907"/>
            <a:ext cx="8596668" cy="3880773"/>
          </a:xfrm>
        </p:spPr>
        <p:txBody>
          <a:bodyPr>
            <a:normAutofit/>
          </a:bodyPr>
          <a:lstStyle/>
          <a:p>
            <a:r>
              <a:rPr lang="en-ID" sz="2400" dirty="0" err="1" smtClean="0"/>
              <a:t>Struktur</a:t>
            </a:r>
            <a:r>
              <a:rPr lang="en-ID" sz="2400" dirty="0" smtClean="0"/>
              <a:t> neuron </a:t>
            </a:r>
            <a:r>
              <a:rPr lang="en-ID" sz="2400" dirty="0" err="1" smtClean="0"/>
              <a:t>dan</a:t>
            </a:r>
            <a:r>
              <a:rPr lang="en-ID" sz="2400" dirty="0" smtClean="0"/>
              <a:t> glia</a:t>
            </a:r>
          </a:p>
          <a:p>
            <a:r>
              <a:rPr lang="en-ID" sz="2400" dirty="0" err="1" smtClean="0"/>
              <a:t>Mekanisme</a:t>
            </a:r>
            <a:r>
              <a:rPr lang="en-ID" sz="2400" dirty="0" smtClean="0"/>
              <a:t> </a:t>
            </a:r>
            <a:r>
              <a:rPr lang="en-ID" sz="2400" dirty="0" err="1" smtClean="0"/>
              <a:t>kerja</a:t>
            </a:r>
            <a:r>
              <a:rPr lang="en-ID" sz="2400" dirty="0" smtClean="0"/>
              <a:t> neuron</a:t>
            </a:r>
          </a:p>
          <a:p>
            <a:r>
              <a:rPr lang="en-ID" sz="2400" dirty="0" smtClean="0"/>
              <a:t>IPSP </a:t>
            </a:r>
            <a:r>
              <a:rPr lang="en-ID" sz="2400" dirty="0" err="1" smtClean="0"/>
              <a:t>dan</a:t>
            </a:r>
            <a:r>
              <a:rPr lang="en-ID" sz="2400" dirty="0" smtClean="0"/>
              <a:t> EPSP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4" y="609600"/>
            <a:ext cx="8596668" cy="1320800"/>
          </a:xfrm>
        </p:spPr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Saraf</a:t>
            </a:r>
            <a:r>
              <a:rPr lang="en-ID" dirty="0" smtClean="0"/>
              <a:t/>
            </a:r>
            <a:br>
              <a:rPr lang="en-ID" dirty="0" smtClean="0"/>
            </a:br>
            <a:r>
              <a:rPr lang="en-ID" dirty="0" smtClean="0"/>
              <a:t>(</a:t>
            </a:r>
            <a:r>
              <a:rPr lang="en-ID" dirty="0" err="1" smtClean="0"/>
              <a:t>Pertemuan</a:t>
            </a:r>
            <a:r>
              <a:rPr lang="en-ID" dirty="0" smtClean="0"/>
              <a:t> ke-1)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d-ID" sz="6600" b="1" dirty="0">
                <a:solidFill>
                  <a:schemeClr val="bg1"/>
                </a:solidFill>
              </a:rPr>
              <a:t>Sistem Saraf Tepi</a:t>
            </a:r>
            <a:endParaRPr lang="id-ID" sz="6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499" y="2424447"/>
            <a:ext cx="8229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/>
              <a:t>Meliputi </a:t>
            </a:r>
            <a:r>
              <a:rPr lang="id-ID" sz="2400" dirty="0"/>
              <a:t>semua jaringan saraf di luar </a:t>
            </a:r>
            <a:r>
              <a:rPr lang="id-ID" sz="2400" dirty="0"/>
              <a:t>SSP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/>
              <a:t>Fungsi</a:t>
            </a:r>
            <a:r>
              <a:rPr lang="id-ID" sz="2400" dirty="0"/>
              <a:t>: menerima rangsang, </a:t>
            </a:r>
            <a:r>
              <a:rPr lang="id-ID" sz="2400" dirty="0"/>
              <a:t>menghantarkan informasi </a:t>
            </a:r>
            <a:r>
              <a:rPr lang="id-ID" sz="2400" dirty="0"/>
              <a:t>sensorik, dan membawa perintah </a:t>
            </a:r>
            <a:r>
              <a:rPr lang="id-ID" sz="2400" dirty="0"/>
              <a:t>motorik </a:t>
            </a:r>
            <a:r>
              <a:rPr lang="nl-NL" sz="2400" dirty="0"/>
              <a:t>ke </a:t>
            </a:r>
            <a:r>
              <a:rPr lang="nl-NL" sz="2400" dirty="0"/>
              <a:t>jaringan dan sistem </a:t>
            </a:r>
            <a:r>
              <a:rPr lang="nl-NL" sz="2400" dirty="0"/>
              <a:t>perifer</a:t>
            </a:r>
            <a:r>
              <a:rPr lang="id-ID" sz="2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/>
              <a:t>Berkas </a:t>
            </a:r>
            <a:r>
              <a:rPr lang="id-ID" sz="2400" dirty="0"/>
              <a:t>akson (serat saraf): membawa </a:t>
            </a:r>
            <a:r>
              <a:rPr lang="id-ID" sz="2400" dirty="0"/>
              <a:t>informasi sensorik </a:t>
            </a:r>
            <a:r>
              <a:rPr lang="id-ID" sz="2400" dirty="0"/>
              <a:t>dan perintah </a:t>
            </a:r>
            <a:r>
              <a:rPr lang="id-ID" sz="2400" dirty="0"/>
              <a:t>motorik.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/>
              <a:t>Setiap </a:t>
            </a:r>
            <a:r>
              <a:rPr lang="id-ID" sz="2400" dirty="0"/>
              <a:t>berkas saraf berhubungan dg pemb.darah </a:t>
            </a:r>
            <a:r>
              <a:rPr lang="id-ID" sz="2400" dirty="0"/>
              <a:t>&amp; jar</a:t>
            </a:r>
            <a:r>
              <a:rPr lang="id-ID" sz="2400" dirty="0"/>
              <a:t>. Ikat ⇒ saraf tepi (</a:t>
            </a:r>
            <a:r>
              <a:rPr lang="id-ID" sz="2400" dirty="0"/>
              <a:t>nerves)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/>
              <a:t>Nerves </a:t>
            </a:r>
            <a:r>
              <a:rPr lang="id-ID" sz="2400" dirty="0"/>
              <a:t>yang keluar dari otak ⇒ </a:t>
            </a:r>
            <a:r>
              <a:rPr lang="id-ID" sz="2800" b="1" dirty="0"/>
              <a:t>saraf </a:t>
            </a:r>
            <a:r>
              <a:rPr lang="id-ID" sz="2800" b="1" dirty="0"/>
              <a:t>kranial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/>
              <a:t>Nerves </a:t>
            </a:r>
            <a:r>
              <a:rPr lang="id-ID" sz="2400" dirty="0"/>
              <a:t>yang keluar dari medula spinalis ⇒ </a:t>
            </a:r>
            <a:r>
              <a:rPr lang="id-ID" sz="2800" b="1" dirty="0"/>
              <a:t>saraf spinal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104967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d-ID" sz="6600" b="1" dirty="0">
                <a:solidFill>
                  <a:schemeClr val="bg1"/>
                </a:solidFill>
              </a:rPr>
              <a:t>Divisi aferen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1859342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800" dirty="0"/>
              <a:t>Saraf tepi </a:t>
            </a:r>
            <a:r>
              <a:rPr lang="id-ID" sz="2800" dirty="0"/>
              <a:t>yang menghantarkan </a:t>
            </a:r>
            <a:r>
              <a:rPr lang="id-ID" sz="2800" dirty="0"/>
              <a:t>informasi sensorik dari </a:t>
            </a:r>
            <a:r>
              <a:rPr lang="id-ID" sz="2800" dirty="0"/>
              <a:t>reseptor (</a:t>
            </a:r>
            <a:r>
              <a:rPr lang="id-ID" sz="2800" dirty="0"/>
              <a:t>somatik </a:t>
            </a:r>
            <a:r>
              <a:rPr lang="id-ID" sz="2800" dirty="0"/>
              <a:t>&amp; </a:t>
            </a:r>
            <a:r>
              <a:rPr lang="id-ID" sz="2800" dirty="0"/>
              <a:t>viseral) di jaringan</a:t>
            </a:r>
            <a:r>
              <a:rPr lang="id-ID" sz="2800" dirty="0"/>
              <a:t>/ organ </a:t>
            </a:r>
            <a:r>
              <a:rPr lang="id-ID" sz="2800" dirty="0"/>
              <a:t>perifer </a:t>
            </a:r>
            <a:r>
              <a:rPr lang="id-ID" sz="2800" dirty="0"/>
              <a:t>ke SSP ⇒ </a:t>
            </a:r>
            <a:r>
              <a:rPr lang="id-ID" sz="2800" dirty="0"/>
              <a:t>neuron sensorik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/>
              <a:t>Reseptor</a:t>
            </a:r>
            <a:r>
              <a:rPr lang="id-ID" sz="2800" dirty="0"/>
              <a:t>: struktur </a:t>
            </a:r>
            <a:r>
              <a:rPr lang="id-ID" sz="2800" dirty="0"/>
              <a:t>sensorik yang mendeteksi </a:t>
            </a:r>
            <a:r>
              <a:rPr lang="id-ID" sz="2800" dirty="0"/>
              <a:t>adanya perubahan </a:t>
            </a:r>
            <a:r>
              <a:rPr lang="id-ID" sz="2800" dirty="0"/>
              <a:t>lingkungan internal </a:t>
            </a:r>
            <a:r>
              <a:rPr lang="id-ID" sz="2800" dirty="0"/>
              <a:t>atau yang </a:t>
            </a:r>
            <a:r>
              <a:rPr lang="id-ID" sz="2800" dirty="0"/>
              <a:t>menerima rangsang tertentu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/>
              <a:t>Reseptor </a:t>
            </a:r>
            <a:r>
              <a:rPr lang="id-ID" sz="2800" dirty="0"/>
              <a:t>dpt berupa neuron (</a:t>
            </a:r>
            <a:r>
              <a:rPr lang="id-ID" sz="2800" dirty="0"/>
              <a:t>biasanya berupa dendrit</a:t>
            </a:r>
            <a:r>
              <a:rPr lang="id-ID" sz="2800" dirty="0"/>
              <a:t>) atau sell khusus dr </a:t>
            </a:r>
            <a:r>
              <a:rPr lang="id-ID" sz="2800" dirty="0"/>
              <a:t>jar. Lain </a:t>
            </a:r>
            <a:r>
              <a:rPr lang="sv-SE" sz="2800" dirty="0"/>
              <a:t>(misalnya sel Merkel di epidermis</a:t>
            </a:r>
            <a:r>
              <a:rPr lang="sv-SE" sz="2800" dirty="0"/>
              <a:t>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799053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44" t="16477" r="44112" b="12500"/>
          <a:stretch/>
        </p:blipFill>
        <p:spPr bwMode="auto">
          <a:xfrm rot="5400000">
            <a:off x="3163443" y="-738896"/>
            <a:ext cx="5867401" cy="838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75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d-ID" sz="6600" b="1" dirty="0">
                <a:solidFill>
                  <a:schemeClr val="bg1"/>
                </a:solidFill>
              </a:rPr>
              <a:t>Divisi eferen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647" y="2347174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dirty="0"/>
              <a:t>Membawa </a:t>
            </a:r>
            <a:r>
              <a:rPr lang="id-ID" sz="2400" dirty="0"/>
              <a:t>perintah motorik ke otot &amp; kelenjar </a:t>
            </a:r>
            <a:r>
              <a:rPr lang="id-ID" sz="2400" dirty="0"/>
              <a:t>⇒ neuron motorik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/>
              <a:t>Dibagi </a:t>
            </a:r>
            <a:r>
              <a:rPr lang="id-ID" sz="2400" dirty="0"/>
              <a:t>menjadi: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sz="2400" dirty="0"/>
              <a:t>sistem </a:t>
            </a:r>
            <a:r>
              <a:rPr lang="id-ID" sz="2400" dirty="0"/>
              <a:t>saraf motorik </a:t>
            </a:r>
            <a:r>
              <a:rPr lang="id-ID" sz="2400" dirty="0"/>
              <a:t>somatik mengontrol </a:t>
            </a:r>
            <a:r>
              <a:rPr lang="id-ID" sz="2400" dirty="0"/>
              <a:t>kontraksi otot rangka </a:t>
            </a:r>
            <a:r>
              <a:rPr lang="id-ID" sz="2400" dirty="0"/>
              <a:t>scr volunter</a:t>
            </a:r>
            <a:r>
              <a:rPr lang="id-ID" sz="2400" dirty="0"/>
              <a:t>/ sadar; dan involunter berupa </a:t>
            </a:r>
            <a:r>
              <a:rPr lang="id-ID" sz="2400" dirty="0"/>
              <a:t>respons yg </a:t>
            </a:r>
            <a:r>
              <a:rPr lang="id-ID" sz="2400" dirty="0"/>
              <a:t>sederhana &amp; otomatis, atau </a:t>
            </a:r>
            <a:r>
              <a:rPr lang="id-ID" sz="2400" dirty="0"/>
              <a:t>gerakan </a:t>
            </a:r>
            <a:r>
              <a:rPr lang="nn-NO" sz="2400" dirty="0"/>
              <a:t>kompleks </a:t>
            </a:r>
            <a:r>
              <a:rPr lang="nn-NO" sz="2400" dirty="0"/>
              <a:t>yg di luar kesadaran (</a:t>
            </a:r>
            <a:r>
              <a:rPr lang="nn-NO" sz="2400" dirty="0"/>
              <a:t>refleks)</a:t>
            </a:r>
            <a:endParaRPr lang="id-ID" sz="2400" dirty="0"/>
          </a:p>
          <a:p>
            <a:pPr marL="800100" lvl="1" indent="-342900">
              <a:buFont typeface="+mj-lt"/>
              <a:buAutoNum type="arabicPeriod"/>
            </a:pPr>
            <a:r>
              <a:rPr lang="id-ID" sz="2400" dirty="0"/>
              <a:t>sistem saraf motorik otonom</a:t>
            </a:r>
            <a:r>
              <a:rPr lang="id-ID" sz="2400" dirty="0"/>
              <a:t>/ </a:t>
            </a:r>
            <a:r>
              <a:rPr lang="id-ID" sz="2400" dirty="0"/>
              <a:t>sistem saraf motorik viseral </a:t>
            </a:r>
            <a:r>
              <a:rPr lang="fi-FI" sz="2400" dirty="0"/>
              <a:t>mengontrol </a:t>
            </a:r>
            <a:r>
              <a:rPr lang="fi-FI" sz="2400" dirty="0"/>
              <a:t>kontraksi otomatis otot polos, </a:t>
            </a:r>
            <a:r>
              <a:rPr lang="fi-FI" sz="2400" dirty="0"/>
              <a:t>otot</a:t>
            </a:r>
            <a:r>
              <a:rPr lang="id-ID" sz="2400" dirty="0"/>
              <a:t> jantung</a:t>
            </a:r>
            <a:r>
              <a:rPr lang="id-ID" sz="2400" dirty="0"/>
              <a:t>, &amp; sekresi kelenjar tanpa </a:t>
            </a:r>
            <a:r>
              <a:rPr lang="id-ID" sz="2400" dirty="0"/>
              <a:t>disadari; tdd </a:t>
            </a:r>
            <a:r>
              <a:rPr lang="id-ID" sz="2400" dirty="0"/>
              <a:t>saraf simpatis &amp; parasimpatis yg </a:t>
            </a:r>
            <a:r>
              <a:rPr lang="id-ID" sz="2400" dirty="0"/>
              <a:t>berefek antagonis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22447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d-ID" sz="6000" b="1" dirty="0">
                <a:solidFill>
                  <a:schemeClr val="bg1"/>
                </a:solidFill>
              </a:rPr>
              <a:t>Sistem saraf tepi</a:t>
            </a:r>
            <a:endParaRPr lang="id-ID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6466" y="779647"/>
            <a:ext cx="4841505" cy="731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7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Saraf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tubuh</a:t>
            </a:r>
            <a:endParaRPr lang="en-US" sz="2400" dirty="0" smtClean="0"/>
          </a:p>
          <a:p>
            <a:r>
              <a:rPr lang="en-ID" sz="2400" dirty="0" err="1" smtClean="0"/>
              <a:t>Tersusun</a:t>
            </a:r>
            <a:r>
              <a:rPr lang="en-ID" sz="2400" dirty="0" smtClean="0"/>
              <a:t> </a:t>
            </a:r>
            <a:r>
              <a:rPr lang="en-ID" sz="2400" dirty="0" err="1" smtClean="0"/>
              <a:t>atas</a:t>
            </a:r>
            <a:r>
              <a:rPr lang="en-ID" sz="2400" dirty="0" smtClean="0"/>
              <a:t>: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Unit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= </a:t>
            </a:r>
            <a:r>
              <a:rPr lang="en-US" sz="2400" b="1" dirty="0" smtClean="0"/>
              <a:t>NEURON</a:t>
            </a: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>
                <a:sym typeface="Wingdings" pitchFamily="2" charset="2"/>
              </a:rPr>
              <a:t>Sel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pendukung</a:t>
            </a:r>
            <a:r>
              <a:rPr lang="en-US" sz="2400" dirty="0">
                <a:sym typeface="Wingdings" pitchFamily="2" charset="2"/>
              </a:rPr>
              <a:t> = </a:t>
            </a:r>
            <a:r>
              <a:rPr lang="en-US" sz="2400" b="1" dirty="0">
                <a:sym typeface="Wingdings" pitchFamily="2" charset="2"/>
              </a:rPr>
              <a:t>NEUROGLIA (</a:t>
            </a:r>
            <a:r>
              <a:rPr lang="en-US" sz="2400" b="1" dirty="0" err="1">
                <a:sym typeface="Wingdings" pitchFamily="2" charset="2"/>
              </a:rPr>
              <a:t>sel</a:t>
            </a:r>
            <a:r>
              <a:rPr lang="en-US" sz="2400" b="1" dirty="0">
                <a:sym typeface="Wingdings" pitchFamily="2" charset="2"/>
              </a:rPr>
              <a:t> glia</a:t>
            </a:r>
            <a:r>
              <a:rPr lang="en-US" sz="2400" b="1" dirty="0" smtClean="0">
                <a:sym typeface="Wingdings" pitchFamily="2" charset="2"/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7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39051"/>
            <a:ext cx="3806652" cy="1320800"/>
          </a:xfrm>
        </p:spPr>
        <p:txBody>
          <a:bodyPr/>
          <a:lstStyle/>
          <a:p>
            <a:pPr algn="ctr"/>
            <a:r>
              <a:rPr lang="en-ID" dirty="0" smtClean="0"/>
              <a:t>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84" y="903289"/>
            <a:ext cx="8596668" cy="388077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/>
              <a:t>Neuron: unit fungsional dasar sistem saraf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/>
              <a:t>Terdiri dari 3 bagian: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sz="2400" dirty="0"/>
              <a:t>badan sel (soma/perikaryon)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sz="2400" dirty="0"/>
              <a:t>dendrit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d-ID" sz="2400" dirty="0"/>
              <a:t>axon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5" y="2552700"/>
            <a:ext cx="85534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Jenis</a:t>
            </a:r>
            <a:r>
              <a:rPr lang="en-ID" dirty="0" smtClean="0"/>
              <a:t> Neuron</a:t>
            </a:r>
            <a:br>
              <a:rPr lang="en-ID" dirty="0" smtClean="0"/>
            </a:br>
            <a:r>
              <a:rPr lang="en-ID" dirty="0" err="1" smtClean="0"/>
              <a:t>berdasarkan</a:t>
            </a:r>
            <a:r>
              <a:rPr lang="en-ID" dirty="0" smtClean="0"/>
              <a:t> </a:t>
            </a:r>
            <a:r>
              <a:rPr lang="en-ID" dirty="0" err="1" smtClean="0"/>
              <a:t>struktur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id-ID" sz="2400" b="1" dirty="0" smtClean="0">
                <a:solidFill>
                  <a:srgbClr val="00B050"/>
                </a:solidFill>
              </a:rPr>
              <a:t>Anaxonik</a:t>
            </a:r>
            <a:endParaRPr lang="id-ID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s-ES" sz="2400" b="1" dirty="0">
                <a:solidFill>
                  <a:srgbClr val="00B050"/>
                </a:solidFill>
              </a:rPr>
              <a:t>Unipolar</a:t>
            </a:r>
            <a:r>
              <a:rPr lang="es-ES" sz="2400" dirty="0">
                <a:solidFill>
                  <a:srgbClr val="00B050"/>
                </a:solidFill>
              </a:rPr>
              <a:t> (</a:t>
            </a:r>
            <a:r>
              <a:rPr lang="es-ES" sz="2400" dirty="0" err="1" smtClean="0">
                <a:solidFill>
                  <a:srgbClr val="00B050"/>
                </a:solidFill>
              </a:rPr>
              <a:t>pseudounipolar</a:t>
            </a:r>
            <a:endParaRPr lang="id-ID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s-ES" sz="2400" b="1" dirty="0" smtClean="0">
                <a:solidFill>
                  <a:srgbClr val="00B050"/>
                </a:solidFill>
              </a:rPr>
              <a:t>Bipolar</a:t>
            </a:r>
            <a:endParaRPr lang="id-ID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id-ID" sz="2400" b="1" dirty="0" smtClean="0">
                <a:solidFill>
                  <a:srgbClr val="00B050"/>
                </a:solidFill>
              </a:rPr>
              <a:t>Multipolar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99474"/>
            <a:ext cx="8596668" cy="1320800"/>
          </a:xfrm>
        </p:spPr>
        <p:txBody>
          <a:bodyPr/>
          <a:lstStyle/>
          <a:p>
            <a:r>
              <a:rPr lang="en-ID" dirty="0" err="1"/>
              <a:t>Jenis</a:t>
            </a:r>
            <a:r>
              <a:rPr lang="en-ID" dirty="0"/>
              <a:t> Neuron</a:t>
            </a:r>
            <a:br>
              <a:rPr lang="en-ID" dirty="0"/>
            </a:b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 smtClean="0"/>
              <a:t>fungsinya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337925"/>
            <a:ext cx="11252069" cy="38807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sz="2400" b="1" dirty="0" err="1">
                <a:solidFill>
                  <a:srgbClr val="00B050"/>
                </a:solidFill>
              </a:rPr>
              <a:t>Neuron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err="1">
                <a:solidFill>
                  <a:srgbClr val="00B050"/>
                </a:solidFill>
              </a:rPr>
              <a:t>Sensoris</a:t>
            </a:r>
            <a:r>
              <a:rPr lang="fr-FR" sz="2400" b="1" dirty="0">
                <a:solidFill>
                  <a:srgbClr val="00B050"/>
                </a:solidFill>
              </a:rPr>
              <a:t> (</a:t>
            </a:r>
            <a:r>
              <a:rPr lang="fr-FR" sz="2400" b="1" dirty="0" err="1" smtClean="0">
                <a:solidFill>
                  <a:srgbClr val="00B050"/>
                </a:solidFill>
              </a:rPr>
              <a:t>aferen</a:t>
            </a:r>
            <a:endParaRPr lang="id-ID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id-ID" sz="2400" b="1" dirty="0">
                <a:solidFill>
                  <a:srgbClr val="00B050"/>
                </a:solidFill>
              </a:rPr>
              <a:t>Neuron Motorik (</a:t>
            </a:r>
            <a:r>
              <a:rPr lang="id-ID" sz="2400" b="1" dirty="0" smtClean="0">
                <a:solidFill>
                  <a:srgbClr val="00B050"/>
                </a:solidFill>
              </a:rPr>
              <a:t>eferen</a:t>
            </a:r>
            <a:endParaRPr lang="id-ID" sz="24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it-IT" sz="2400" b="1" dirty="0" smtClean="0">
                <a:solidFill>
                  <a:srgbClr val="00B050"/>
                </a:solidFill>
              </a:rPr>
              <a:t>Interneuron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161366" cy="1320800"/>
          </a:xfrm>
        </p:spPr>
        <p:txBody>
          <a:bodyPr>
            <a:normAutofit fontScale="90000"/>
          </a:bodyPr>
          <a:lstStyle/>
          <a:p>
            <a:r>
              <a:rPr lang="en-ID" dirty="0" err="1" smtClean="0"/>
              <a:t>Mekanisme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r>
              <a:rPr lang="en-ID" dirty="0" smtClean="0"/>
              <a:t> neuron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menghantarkan</a:t>
            </a:r>
            <a:r>
              <a:rPr lang="en-ID" dirty="0" smtClean="0"/>
              <a:t> </a:t>
            </a:r>
            <a:r>
              <a:rPr lang="en-ID" dirty="0" err="1" smtClean="0"/>
              <a:t>rangsang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84" y="2977227"/>
            <a:ext cx="4736484" cy="3880773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1026" name="Picture 2" descr="Hasil gambar untuk neuron action potential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834900"/>
            <a:ext cx="7118694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63" y="246743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istirahat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220" y="2160589"/>
            <a:ext cx="6318553" cy="388077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Potensial</a:t>
            </a:r>
            <a:r>
              <a:rPr lang="en-US" sz="2800" dirty="0" smtClean="0"/>
              <a:t> </a:t>
            </a:r>
            <a:r>
              <a:rPr lang="en-US" sz="2800" dirty="0" err="1" smtClean="0"/>
              <a:t>membran</a:t>
            </a:r>
            <a:r>
              <a:rPr lang="en-US" sz="2800" dirty="0" smtClean="0"/>
              <a:t> </a:t>
            </a:r>
            <a:r>
              <a:rPr lang="en-US" sz="2800" dirty="0" err="1" smtClean="0"/>
              <a:t>istirahat</a:t>
            </a:r>
            <a:r>
              <a:rPr lang="en-US" sz="2800" dirty="0" smtClean="0"/>
              <a:t> </a:t>
            </a:r>
            <a:r>
              <a:rPr lang="en-US" sz="2800" dirty="0" err="1" smtClean="0"/>
              <a:t>terbentuk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3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endParaRPr lang="en-US" sz="2800" dirty="0" smtClean="0"/>
          </a:p>
        </p:txBody>
      </p:sp>
      <p:pic>
        <p:nvPicPr>
          <p:cNvPr id="3074" name="Picture 2" descr="Hasil gambar untuk membrane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7" y="696683"/>
            <a:ext cx="5344431" cy="61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6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290286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sz="3800" dirty="0" err="1"/>
              <a:t>Aliran</a:t>
            </a:r>
            <a:r>
              <a:rPr lang="en-US" sz="3800" dirty="0"/>
              <a:t> </a:t>
            </a:r>
            <a:r>
              <a:rPr lang="en-US" sz="3800" dirty="0" err="1"/>
              <a:t>arus</a:t>
            </a:r>
            <a:r>
              <a:rPr lang="en-US" sz="3800" dirty="0"/>
              <a:t> </a:t>
            </a:r>
            <a:r>
              <a:rPr lang="en-US" sz="3800" dirty="0" err="1"/>
              <a:t>pada</a:t>
            </a:r>
            <a:r>
              <a:rPr lang="en-US" sz="3800" dirty="0"/>
              <a:t> </a:t>
            </a:r>
            <a:r>
              <a:rPr lang="en-US" sz="3800" dirty="0" err="1"/>
              <a:t>potensial</a:t>
            </a:r>
            <a:r>
              <a:rPr lang="en-US" sz="3800" dirty="0"/>
              <a:t> </a:t>
            </a:r>
            <a:r>
              <a:rPr lang="en-US" sz="3800" dirty="0" err="1"/>
              <a:t>bertingkat</a:t>
            </a:r>
            <a:endParaRPr lang="en-US" sz="3800" dirty="0"/>
          </a:p>
        </p:txBody>
      </p:sp>
      <p:pic>
        <p:nvPicPr>
          <p:cNvPr id="35843" name="Content Placeholder 3" descr="graded potential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6669" y="1285875"/>
            <a:ext cx="7558767" cy="5463268"/>
          </a:xfrm>
        </p:spPr>
      </p:pic>
    </p:spTree>
    <p:extLst>
      <p:ext uri="{BB962C8B-B14F-4D97-AF65-F5344CB8AC3E}">
        <p14:creationId xmlns:p14="http://schemas.microsoft.com/office/powerpoint/2010/main" val="39707013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539</Words>
  <Application>Microsoft Office PowerPoint</Application>
  <PresentationFormat>Widescreen</PresentationFormat>
  <Paragraphs>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Trebuchet MS</vt:lpstr>
      <vt:lpstr>Verdana</vt:lpstr>
      <vt:lpstr>Wingdings</vt:lpstr>
      <vt:lpstr>Wingdings 3</vt:lpstr>
      <vt:lpstr>Facet</vt:lpstr>
      <vt:lpstr>ANATOMI FISIOLOGI MANUSIA</vt:lpstr>
      <vt:lpstr>Sistem Saraf (Pertemuan ke-1)</vt:lpstr>
      <vt:lpstr>Sistem Saraf</vt:lpstr>
      <vt:lpstr>NEURON</vt:lpstr>
      <vt:lpstr>Jenis Neuron berdasarkan struktur</vt:lpstr>
      <vt:lpstr>Jenis Neuron berdasarkan fungsinya</vt:lpstr>
      <vt:lpstr>Mekanisme kerja neuron dalam menghantarkan rangsang</vt:lpstr>
      <vt:lpstr>Potensial membran istirahat</vt:lpstr>
      <vt:lpstr>Aliran arus pada potensial bertingkat</vt:lpstr>
      <vt:lpstr>Potensial Aksi</vt:lpstr>
      <vt:lpstr>Pengaruh stimulus terhadap potensial aksi</vt:lpstr>
      <vt:lpstr>Potensial Aksi</vt:lpstr>
      <vt:lpstr>Penjalaran potensial aksi</vt:lpstr>
      <vt:lpstr>PowerPoint Presentation</vt:lpstr>
      <vt:lpstr>PowerPoint Presentation</vt:lpstr>
      <vt:lpstr>I P S P  (Inhibitory Post Synaptic Potential)</vt:lpstr>
      <vt:lpstr>Organisasi sistem saraf</vt:lpstr>
      <vt:lpstr>Sistem Saraf Pusat (SSP)</vt:lpstr>
      <vt:lpstr>PowerPoint Presentation</vt:lpstr>
      <vt:lpstr>Sistem Saraf Tepi</vt:lpstr>
      <vt:lpstr>Divisi aferen</vt:lpstr>
      <vt:lpstr>PowerPoint Presentation</vt:lpstr>
      <vt:lpstr>Divisi eferen</vt:lpstr>
      <vt:lpstr>Sistem saraf tepi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FISIOLOGI MANUSIA</dc:title>
  <dc:creator>lenovo</dc:creator>
  <cp:lastModifiedBy>Tyas Putri Utami</cp:lastModifiedBy>
  <cp:revision>41</cp:revision>
  <dcterms:created xsi:type="dcterms:W3CDTF">2017-03-06T08:01:52Z</dcterms:created>
  <dcterms:modified xsi:type="dcterms:W3CDTF">2018-10-18T03:39:03Z</dcterms:modified>
</cp:coreProperties>
</file>