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2" r:id="rId3"/>
    <p:sldId id="314" r:id="rId4"/>
    <p:sldId id="313" r:id="rId5"/>
    <p:sldId id="315" r:id="rId6"/>
    <p:sldId id="303" r:id="rId7"/>
    <p:sldId id="304" r:id="rId8"/>
    <p:sldId id="305" r:id="rId9"/>
    <p:sldId id="324" r:id="rId10"/>
    <p:sldId id="306" r:id="rId11"/>
    <p:sldId id="325" r:id="rId12"/>
    <p:sldId id="307" r:id="rId13"/>
    <p:sldId id="308" r:id="rId14"/>
    <p:sldId id="310" r:id="rId15"/>
    <p:sldId id="311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6BF9F-E907-4B07-96A4-790F3276D6FC}" type="doc">
      <dgm:prSet loTypeId="urn:microsoft.com/office/officeart/2005/8/layout/process2" loCatId="process" qsTypeId="urn:microsoft.com/office/officeart/2005/8/quickstyle/3d2" qsCatId="3D" csTypeId="urn:microsoft.com/office/officeart/2005/8/colors/accent1_2" csCatId="accent1" phldr="1"/>
      <dgm:spPr/>
    </dgm:pt>
    <dgm:pt modelId="{BE7F2959-79D2-4DA0-ACC4-0F2FFDE4F7E6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d-ID" dirty="0" smtClean="0"/>
            <a:t>Kelenjer endokrin  mensekresi substansi kimia yang langsung dikeluarkan kedalam pembuluh darah yg bekerja pada sel sasaran </a:t>
          </a:r>
          <a:endParaRPr lang="id-ID" dirty="0"/>
        </a:p>
      </dgm:t>
    </dgm:pt>
    <dgm:pt modelId="{816B4269-F483-4D93-AEEC-0C6D0B12E2F1}" type="parTrans" cxnId="{764F69A1-53DB-4425-8F52-7BCA2569CD26}">
      <dgm:prSet/>
      <dgm:spPr/>
      <dgm:t>
        <a:bodyPr/>
        <a:lstStyle/>
        <a:p>
          <a:endParaRPr lang="id-ID"/>
        </a:p>
      </dgm:t>
    </dgm:pt>
    <dgm:pt modelId="{1DAF9FB8-C6B4-46B5-8174-18E01CF89329}" type="sibTrans" cxnId="{764F69A1-53DB-4425-8F52-7BCA2569CD26}">
      <dgm:prSet/>
      <dgm:spPr>
        <a:solidFill>
          <a:schemeClr val="bg1"/>
        </a:solidFill>
      </dgm:spPr>
      <dgm:t>
        <a:bodyPr/>
        <a:lstStyle/>
        <a:p>
          <a:endParaRPr lang="id-ID"/>
        </a:p>
      </dgm:t>
    </dgm:pt>
    <dgm:pt modelId="{29A4E021-B865-4D57-9BEB-E087D36A6E0E}">
      <dgm:prSet phldrT="[Text]" custT="1"/>
      <dgm:spPr>
        <a:solidFill>
          <a:schemeClr val="tx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id-ID" sz="6000" b="1" dirty="0" smtClean="0"/>
            <a:t>Hormon </a:t>
          </a:r>
          <a:endParaRPr lang="id-ID" sz="6000" b="1" dirty="0"/>
        </a:p>
      </dgm:t>
    </dgm:pt>
    <dgm:pt modelId="{00B678C9-F25C-4BE6-8D73-2E7E5540352A}" type="parTrans" cxnId="{CDB3EF4A-4C1F-4A7D-96E0-F78C0AFEDAD2}">
      <dgm:prSet/>
      <dgm:spPr/>
      <dgm:t>
        <a:bodyPr/>
        <a:lstStyle/>
        <a:p>
          <a:endParaRPr lang="id-ID"/>
        </a:p>
      </dgm:t>
    </dgm:pt>
    <dgm:pt modelId="{137AABBD-7DFD-4C3F-B72E-FAC4CE5D1404}" type="sibTrans" cxnId="{CDB3EF4A-4C1F-4A7D-96E0-F78C0AFEDAD2}">
      <dgm:prSet/>
      <dgm:spPr/>
      <dgm:t>
        <a:bodyPr/>
        <a:lstStyle/>
        <a:p>
          <a:endParaRPr lang="id-ID"/>
        </a:p>
      </dgm:t>
    </dgm:pt>
    <dgm:pt modelId="{60F3E41C-D4D3-4DDB-972A-1955600FAF20}" type="pres">
      <dgm:prSet presAssocID="{EF46BF9F-E907-4B07-96A4-790F3276D6FC}" presName="linearFlow" presStyleCnt="0">
        <dgm:presLayoutVars>
          <dgm:resizeHandles val="exact"/>
        </dgm:presLayoutVars>
      </dgm:prSet>
      <dgm:spPr/>
    </dgm:pt>
    <dgm:pt modelId="{EFE8D000-ADE8-408A-80FF-9E7329560835}" type="pres">
      <dgm:prSet presAssocID="{BE7F2959-79D2-4DA0-ACC4-0F2FFDE4F7E6}" presName="node" presStyleLbl="node1" presStyleIdx="0" presStyleCnt="2" custScaleX="197391" custScaleY="479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08D6D8-3908-4EA1-AA1E-EED7273BEA7F}" type="pres">
      <dgm:prSet presAssocID="{1DAF9FB8-C6B4-46B5-8174-18E01CF89329}" presName="sibTrans" presStyleLbl="sibTrans2D1" presStyleIdx="0" presStyleCnt="1" custScaleX="117431" custScaleY="53979" custLinFactNeighborX="2031" custLinFactNeighborY="4970"/>
      <dgm:spPr/>
      <dgm:t>
        <a:bodyPr/>
        <a:lstStyle/>
        <a:p>
          <a:endParaRPr lang="id-ID"/>
        </a:p>
      </dgm:t>
    </dgm:pt>
    <dgm:pt modelId="{60ED030A-80F1-429B-A333-1030F53C77C3}" type="pres">
      <dgm:prSet presAssocID="{1DAF9FB8-C6B4-46B5-8174-18E01CF89329}" presName="connectorText" presStyleLbl="sibTrans2D1" presStyleIdx="0" presStyleCnt="1"/>
      <dgm:spPr/>
      <dgm:t>
        <a:bodyPr/>
        <a:lstStyle/>
        <a:p>
          <a:endParaRPr lang="id-ID"/>
        </a:p>
      </dgm:t>
    </dgm:pt>
    <dgm:pt modelId="{1976B42C-FD5C-4DEB-BC3E-ED0A384FC3F3}" type="pres">
      <dgm:prSet presAssocID="{29A4E021-B865-4D57-9BEB-E087D36A6E0E}" presName="node" presStyleLbl="node1" presStyleIdx="1" presStyleCnt="2" custScaleX="62142" custScaleY="43062" custLinFactNeighborX="603" custLinFactNeighborY="-1672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3A21FFB-687B-405D-8FAC-3E4AFB0DE97B}" type="presOf" srcId="{29A4E021-B865-4D57-9BEB-E087D36A6E0E}" destId="{1976B42C-FD5C-4DEB-BC3E-ED0A384FC3F3}" srcOrd="0" destOrd="0" presId="urn:microsoft.com/office/officeart/2005/8/layout/process2"/>
    <dgm:cxn modelId="{764F69A1-53DB-4425-8F52-7BCA2569CD26}" srcId="{EF46BF9F-E907-4B07-96A4-790F3276D6FC}" destId="{BE7F2959-79D2-4DA0-ACC4-0F2FFDE4F7E6}" srcOrd="0" destOrd="0" parTransId="{816B4269-F483-4D93-AEEC-0C6D0B12E2F1}" sibTransId="{1DAF9FB8-C6B4-46B5-8174-18E01CF89329}"/>
    <dgm:cxn modelId="{CDB3EF4A-4C1F-4A7D-96E0-F78C0AFEDAD2}" srcId="{EF46BF9F-E907-4B07-96A4-790F3276D6FC}" destId="{29A4E021-B865-4D57-9BEB-E087D36A6E0E}" srcOrd="1" destOrd="0" parTransId="{00B678C9-F25C-4BE6-8D73-2E7E5540352A}" sibTransId="{137AABBD-7DFD-4C3F-B72E-FAC4CE5D1404}"/>
    <dgm:cxn modelId="{69447A1F-53B4-42A6-90FD-5BB99E30CA2A}" type="presOf" srcId="{EF46BF9F-E907-4B07-96A4-790F3276D6FC}" destId="{60F3E41C-D4D3-4DDB-972A-1955600FAF20}" srcOrd="0" destOrd="0" presId="urn:microsoft.com/office/officeart/2005/8/layout/process2"/>
    <dgm:cxn modelId="{7B326AA3-3B16-4E78-A112-7CDA0B38B86A}" type="presOf" srcId="{1DAF9FB8-C6B4-46B5-8174-18E01CF89329}" destId="{60ED030A-80F1-429B-A333-1030F53C77C3}" srcOrd="1" destOrd="0" presId="urn:microsoft.com/office/officeart/2005/8/layout/process2"/>
    <dgm:cxn modelId="{F5BD3A67-A124-4965-A798-9F281D3ECCDF}" type="presOf" srcId="{BE7F2959-79D2-4DA0-ACC4-0F2FFDE4F7E6}" destId="{EFE8D000-ADE8-408A-80FF-9E7329560835}" srcOrd="0" destOrd="0" presId="urn:microsoft.com/office/officeart/2005/8/layout/process2"/>
    <dgm:cxn modelId="{D2D55247-0708-4F82-BB96-98E1F27C5F24}" type="presOf" srcId="{1DAF9FB8-C6B4-46B5-8174-18E01CF89329}" destId="{3A08D6D8-3908-4EA1-AA1E-EED7273BEA7F}" srcOrd="0" destOrd="0" presId="urn:microsoft.com/office/officeart/2005/8/layout/process2"/>
    <dgm:cxn modelId="{3F84BCCB-858F-490E-AE5E-8CB598E52814}" type="presParOf" srcId="{60F3E41C-D4D3-4DDB-972A-1955600FAF20}" destId="{EFE8D000-ADE8-408A-80FF-9E7329560835}" srcOrd="0" destOrd="0" presId="urn:microsoft.com/office/officeart/2005/8/layout/process2"/>
    <dgm:cxn modelId="{F15082CE-6CD7-4EB0-B8BF-2B4C92037952}" type="presParOf" srcId="{60F3E41C-D4D3-4DDB-972A-1955600FAF20}" destId="{3A08D6D8-3908-4EA1-AA1E-EED7273BEA7F}" srcOrd="1" destOrd="0" presId="urn:microsoft.com/office/officeart/2005/8/layout/process2"/>
    <dgm:cxn modelId="{2B4877FD-1C33-4FDB-88F0-A7BF148FDBEA}" type="presParOf" srcId="{3A08D6D8-3908-4EA1-AA1E-EED7273BEA7F}" destId="{60ED030A-80F1-429B-A333-1030F53C77C3}" srcOrd="0" destOrd="0" presId="urn:microsoft.com/office/officeart/2005/8/layout/process2"/>
    <dgm:cxn modelId="{C0098677-F0D2-4839-AB60-DECDCC3B2B95}" type="presParOf" srcId="{60F3E41C-D4D3-4DDB-972A-1955600FAF20}" destId="{1976B42C-FD5C-4DEB-BC3E-ED0A384FC3F3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8D000-ADE8-408A-80FF-9E7329560835}">
      <dsp:nvSpPr>
        <dsp:cNvPr id="0" name=""/>
        <dsp:cNvSpPr/>
      </dsp:nvSpPr>
      <dsp:spPr>
        <a:xfrm>
          <a:off x="0" y="1243"/>
          <a:ext cx="8229600" cy="168254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Kelenjer endokrin  mensekresi substansi kimia yang langsung dikeluarkan kedalam pembuluh darah yg bekerja pada sel sasaran </a:t>
          </a:r>
          <a:endParaRPr lang="id-ID" sz="3100" kern="1200" dirty="0"/>
        </a:p>
      </dsp:txBody>
      <dsp:txXfrm>
        <a:off x="49280" y="50523"/>
        <a:ext cx="8131040" cy="1583987"/>
      </dsp:txXfrm>
    </dsp:sp>
    <dsp:sp modelId="{3A08D6D8-3908-4EA1-AA1E-EED7273BEA7F}">
      <dsp:nvSpPr>
        <dsp:cNvPr id="0" name=""/>
        <dsp:cNvSpPr/>
      </dsp:nvSpPr>
      <dsp:spPr>
        <a:xfrm rot="5353359">
          <a:off x="3619206" y="1941740"/>
          <a:ext cx="1067379" cy="85298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500" kern="1200"/>
        </a:p>
      </dsp:txBody>
      <dsp:txXfrm rot="-5400000">
        <a:off x="3895263" y="1834556"/>
        <a:ext cx="511792" cy="811483"/>
      </dsp:txXfrm>
    </dsp:sp>
    <dsp:sp modelId="{1976B42C-FD5C-4DEB-BC3E-ED0A384FC3F3}">
      <dsp:nvSpPr>
        <dsp:cNvPr id="0" name=""/>
        <dsp:cNvSpPr/>
      </dsp:nvSpPr>
      <dsp:spPr>
        <a:xfrm>
          <a:off x="2188954" y="2895602"/>
          <a:ext cx="3927920" cy="151216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000" b="1" kern="1200" dirty="0" smtClean="0"/>
            <a:t>Hormon </a:t>
          </a:r>
          <a:endParaRPr lang="id-ID" sz="6000" b="1" kern="1200" dirty="0"/>
        </a:p>
      </dsp:txBody>
      <dsp:txXfrm>
        <a:off x="2233244" y="2939892"/>
        <a:ext cx="3839340" cy="1423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62D-3ECA-421C-AACB-16084845D840}" type="datetimeFigureOut">
              <a:rPr lang="id-ID" smtClean="0"/>
              <a:pPr/>
              <a:t>18/10/2018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1A2-BE4A-43D9-AAF1-28D1506F7A2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7727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62D-3ECA-421C-AACB-16084845D840}" type="datetimeFigureOut">
              <a:rPr lang="id-ID" smtClean="0"/>
              <a:pPr/>
              <a:t>18/10/2018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1A2-BE4A-43D9-AAF1-28D1506F7A2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7187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62D-3ECA-421C-AACB-16084845D840}" type="datetimeFigureOut">
              <a:rPr lang="id-ID" smtClean="0"/>
              <a:pPr/>
              <a:t>18/10/2018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1A2-BE4A-43D9-AAF1-28D1506F7A2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233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62D-3ECA-421C-AACB-16084845D840}" type="datetimeFigureOut">
              <a:rPr lang="id-ID" smtClean="0"/>
              <a:pPr/>
              <a:t>18/10/2018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1A2-BE4A-43D9-AAF1-28D1506F7A2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6194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62D-3ECA-421C-AACB-16084845D840}" type="datetimeFigureOut">
              <a:rPr lang="id-ID" smtClean="0"/>
              <a:pPr/>
              <a:t>18/10/2018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1A2-BE4A-43D9-AAF1-28D1506F7A2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404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62D-3ECA-421C-AACB-16084845D840}" type="datetimeFigureOut">
              <a:rPr lang="id-ID" smtClean="0"/>
              <a:pPr/>
              <a:t>18/10/2018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1A2-BE4A-43D9-AAF1-28D1506F7A2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7434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62D-3ECA-421C-AACB-16084845D840}" type="datetimeFigureOut">
              <a:rPr lang="id-ID" smtClean="0"/>
              <a:pPr/>
              <a:t>18/10/2018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1A2-BE4A-43D9-AAF1-28D1506F7A2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207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62D-3ECA-421C-AACB-16084845D840}" type="datetimeFigureOut">
              <a:rPr lang="id-ID" smtClean="0"/>
              <a:pPr/>
              <a:t>18/10/2018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1A2-BE4A-43D9-AAF1-28D1506F7A2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826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62D-3ECA-421C-AACB-16084845D840}" type="datetimeFigureOut">
              <a:rPr lang="id-ID" smtClean="0"/>
              <a:pPr/>
              <a:t>18/10/2018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1A2-BE4A-43D9-AAF1-28D1506F7A2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0615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62D-3ECA-421C-AACB-16084845D840}" type="datetimeFigureOut">
              <a:rPr lang="id-ID" smtClean="0"/>
              <a:pPr/>
              <a:t>18/10/2018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1A2-BE4A-43D9-AAF1-28D1506F7A2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5577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62D-3ECA-421C-AACB-16084845D840}" type="datetimeFigureOut">
              <a:rPr lang="id-ID" smtClean="0"/>
              <a:pPr/>
              <a:t>18/10/2018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1A2-BE4A-43D9-AAF1-28D1506F7A2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776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81FF-355E-4A50-B28C-1130C2F37E86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481FF-355E-4A50-B28C-1130C2F37E86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96FDD-9D7E-40AE-B5C5-47636A0328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62D-3ECA-421C-AACB-16084845D840}" type="datetimeFigureOut">
              <a:rPr lang="id-ID" smtClean="0"/>
              <a:pPr/>
              <a:t>18/10/2018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3E1A2-BE4A-43D9-AAF1-28D1506F7A2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8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err="1" smtClean="0"/>
              <a:t>Sistem</a:t>
            </a:r>
            <a:r>
              <a:rPr lang="en-US" sz="7200" dirty="0" smtClean="0"/>
              <a:t> </a:t>
            </a:r>
            <a:r>
              <a:rPr lang="en-US" sz="7200" dirty="0" err="1" smtClean="0"/>
              <a:t>Endokrin</a:t>
            </a:r>
            <a:endParaRPr lang="en-US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30556" r="29722" b="8333"/>
          <a:stretch/>
        </p:blipFill>
        <p:spPr bwMode="auto">
          <a:xfrm>
            <a:off x="762000" y="683111"/>
            <a:ext cx="7643288" cy="556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906" t="18750" r="8594" b="40625"/>
          <a:stretch>
            <a:fillRect/>
          </a:stretch>
        </p:blipFill>
        <p:spPr bwMode="auto">
          <a:xfrm>
            <a:off x="228600" y="1371600"/>
            <a:ext cx="859692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Kelenjar</a:t>
            </a:r>
            <a:r>
              <a:rPr lang="en-US" dirty="0" smtClean="0"/>
              <a:t> adrenal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813" t="38542" r="9375" b="15625"/>
          <a:stretch>
            <a:fillRect/>
          </a:stretch>
        </p:blipFill>
        <p:spPr bwMode="auto">
          <a:xfrm>
            <a:off x="963536" y="1928031"/>
            <a:ext cx="7266064" cy="432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9600" y="4495800"/>
            <a:ext cx="37338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Kelenjar</a:t>
            </a:r>
            <a:r>
              <a:rPr lang="en-US" dirty="0" smtClean="0"/>
              <a:t> Pineal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kacang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terbenam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60938" t="18750" r="8594" b="28125"/>
          <a:stretch>
            <a:fillRect/>
          </a:stretch>
        </p:blipFill>
        <p:spPr bwMode="auto">
          <a:xfrm>
            <a:off x="4444586" y="630408"/>
            <a:ext cx="4470814" cy="584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343" t="55208" r="8594" b="11458"/>
          <a:stretch>
            <a:fillRect/>
          </a:stretch>
        </p:blipFill>
        <p:spPr bwMode="auto">
          <a:xfrm>
            <a:off x="187617" y="2057400"/>
            <a:ext cx="872778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688" t="61458" r="9375" b="11458"/>
          <a:stretch>
            <a:fillRect/>
          </a:stretch>
        </p:blipFill>
        <p:spPr bwMode="auto">
          <a:xfrm>
            <a:off x="0" y="21336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900427"/>
              </p:ext>
            </p:extLst>
          </p:nvPr>
        </p:nvGraphicFramePr>
        <p:xfrm>
          <a:off x="457200" y="2286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4"/>
          <p:cNvGrpSpPr/>
          <p:nvPr/>
        </p:nvGrpSpPr>
        <p:grpSpPr>
          <a:xfrm>
            <a:off x="609600" y="5459301"/>
            <a:ext cx="8001000" cy="1005840"/>
            <a:chOff x="3449368" y="1211580"/>
            <a:chExt cx="4779235" cy="16154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3449368" y="1211580"/>
              <a:ext cx="4779235" cy="161544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528227" y="1290439"/>
              <a:ext cx="4621517" cy="14577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600" kern="1200" dirty="0" smtClean="0"/>
                <a:t>Penghantar (transmitter) kimiawi yang dilepas dari sel-sel khusus kedalam aliran darah.</a:t>
              </a:r>
              <a:endParaRPr lang="id-ID" sz="2600" kern="1200" dirty="0"/>
            </a:p>
          </p:txBody>
        </p:sp>
      </p:grpSp>
      <p:sp>
        <p:nvSpPr>
          <p:cNvPr id="11" name="Down Arrow 10"/>
          <p:cNvSpPr/>
          <p:nvPr/>
        </p:nvSpPr>
        <p:spPr>
          <a:xfrm>
            <a:off x="4253484" y="4751499"/>
            <a:ext cx="713232" cy="658701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70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d-ID" sz="5400" b="1" dirty="0" smtClean="0">
                <a:solidFill>
                  <a:schemeClr val="tx2">
                    <a:lumMod val="50000"/>
                  </a:schemeClr>
                </a:solidFill>
              </a:rPr>
              <a:t>Fungsi sistem endokrin </a:t>
            </a:r>
            <a:endParaRPr lang="id-ID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400" dirty="0" smtClean="0">
                <a:solidFill>
                  <a:schemeClr val="bg1"/>
                </a:solidFill>
              </a:rPr>
              <a:t>Mengatur metabolisme organik serta keseimbangan H2O dan elektrolit yg secara kolektif penting dalam mempertahankan lingkungan internal yang konstan.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>
                <a:solidFill>
                  <a:schemeClr val="bg1"/>
                </a:solidFill>
              </a:rPr>
              <a:t>Menginduksi perubahan adaptif untuk membantu tubuh menghadapi situasi stres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>
                <a:solidFill>
                  <a:schemeClr val="bg1"/>
                </a:solidFill>
              </a:rPr>
              <a:t>Mendorong tumbuh kembang yang lancar dan berurutan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>
                <a:solidFill>
                  <a:schemeClr val="bg1"/>
                </a:solidFill>
              </a:rPr>
              <a:t>Mengontrol reproduksi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>
                <a:solidFill>
                  <a:schemeClr val="bg1"/>
                </a:solidFill>
              </a:rPr>
              <a:t>Mengatur produksi sel darah merah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>
                <a:solidFill>
                  <a:schemeClr val="bg1"/>
                </a:solidFill>
              </a:rPr>
              <a:t>Bersama sistem saraf otonom </a:t>
            </a:r>
            <a:r>
              <a:rPr lang="id-ID" sz="2400" dirty="0" smtClean="0">
                <a:solidFill>
                  <a:schemeClr val="bg1"/>
                </a:solidFill>
                <a:sym typeface="Wingdings" pitchFamily="2" charset="2"/>
              </a:rPr>
              <a:t> mengontrol dan mengintegrasikan sirkulasi dan pencernaan serta penyerapan makanan</a:t>
            </a:r>
            <a:endParaRPr lang="id-ID" sz="2400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838200"/>
            <a:ext cx="397006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2" t="13690" r="32639" b="6250"/>
          <a:stretch/>
        </p:blipFill>
        <p:spPr bwMode="auto">
          <a:xfrm>
            <a:off x="457200" y="193963"/>
            <a:ext cx="8229600" cy="660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5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Hipotalamus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906" t="25000" r="8594" b="9375"/>
          <a:stretch>
            <a:fillRect/>
          </a:stretch>
        </p:blipFill>
        <p:spPr bwMode="auto">
          <a:xfrm>
            <a:off x="989793" y="609600"/>
            <a:ext cx="783771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4219" t="19792" r="6250" b="23958"/>
          <a:stretch>
            <a:fillRect/>
          </a:stretch>
        </p:blipFill>
        <p:spPr bwMode="auto">
          <a:xfrm>
            <a:off x="200378" y="762000"/>
            <a:ext cx="879122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906" t="31250" r="35156" b="10417"/>
          <a:stretch>
            <a:fillRect/>
          </a:stretch>
        </p:blipFill>
        <p:spPr bwMode="auto">
          <a:xfrm>
            <a:off x="1828800" y="92889"/>
            <a:ext cx="5486400" cy="667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13690" r="29722" b="22420"/>
          <a:stretch/>
        </p:blipFill>
        <p:spPr bwMode="auto">
          <a:xfrm>
            <a:off x="76200" y="76200"/>
            <a:ext cx="895440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tiroid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8906" t="30208" r="32813" b="18750"/>
          <a:stretch>
            <a:fillRect/>
          </a:stretch>
        </p:blipFill>
        <p:spPr bwMode="auto">
          <a:xfrm>
            <a:off x="137352" y="1661288"/>
            <a:ext cx="4968048" cy="496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352800" y="1600200"/>
            <a:ext cx="1066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5938" t="48958" r="39843" b="17708"/>
          <a:stretch>
            <a:fillRect/>
          </a:stretch>
        </p:blipFill>
        <p:spPr bwMode="auto">
          <a:xfrm>
            <a:off x="5181600" y="2406398"/>
            <a:ext cx="3352812" cy="346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109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1_Office Theme</vt:lpstr>
      <vt:lpstr>Sistem Endokrin</vt:lpstr>
      <vt:lpstr>PowerPoint Presentation</vt:lpstr>
      <vt:lpstr>Fungsi sistem endokrin </vt:lpstr>
      <vt:lpstr>PowerPoint Presentation</vt:lpstr>
      <vt:lpstr>Hipotalamus</vt:lpstr>
      <vt:lpstr>PowerPoint Presentation</vt:lpstr>
      <vt:lpstr>PowerPoint Presentation</vt:lpstr>
      <vt:lpstr>PowerPoint Presentation</vt:lpstr>
      <vt:lpstr>Kelenjar tiroid</vt:lpstr>
      <vt:lpstr>PowerPoint Presentation</vt:lpstr>
      <vt:lpstr>PowerPoint Presentation</vt:lpstr>
      <vt:lpstr>Kelenjar adrenal</vt:lpstr>
      <vt:lpstr>Kelenjar Pineal</vt:lpstr>
      <vt:lpstr>PowerPoint Presentation</vt:lpstr>
      <vt:lpstr>PowerPoint Presentation</vt:lpstr>
    </vt:vector>
  </TitlesOfParts>
  <Company>021.7000.5358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BATAVIA COMPUTER</dc:creator>
  <cp:lastModifiedBy>Tyas Putri Utami</cp:lastModifiedBy>
  <cp:revision>78</cp:revision>
  <dcterms:created xsi:type="dcterms:W3CDTF">2015-11-21T13:37:39Z</dcterms:created>
  <dcterms:modified xsi:type="dcterms:W3CDTF">2018-10-18T03:46:05Z</dcterms:modified>
</cp:coreProperties>
</file>