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0" r:id="rId5"/>
    <p:sldId id="265" r:id="rId6"/>
    <p:sldId id="273" r:id="rId7"/>
    <p:sldId id="272" r:id="rId8"/>
    <p:sldId id="271" r:id="rId9"/>
    <p:sldId id="276" r:id="rId10"/>
    <p:sldId id="275" r:id="rId11"/>
    <p:sldId id="274" r:id="rId12"/>
    <p:sldId id="258" r:id="rId13"/>
    <p:sldId id="277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E394-7DF0-47DD-A5D9-59FE364E4C65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E0732-F5EA-449A-BA76-E5E9712D97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D07B5-6140-4C4B-84CD-B968EC0B95B8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8162-99DC-4410-9BDC-29FF7D9D0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Integumen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Tyas</a:t>
            </a:r>
            <a:r>
              <a:rPr lang="en-US" dirty="0" smtClean="0"/>
              <a:t> </a:t>
            </a:r>
            <a:r>
              <a:rPr lang="en-US" dirty="0" err="1" smtClean="0"/>
              <a:t>Putri</a:t>
            </a:r>
            <a:r>
              <a:rPr lang="en-US" dirty="0" smtClean="0"/>
              <a:t> </a:t>
            </a:r>
            <a:r>
              <a:rPr lang="en-US" dirty="0" err="1" smtClean="0"/>
              <a:t>Utami</a:t>
            </a:r>
            <a:r>
              <a:rPr lang="en-US" dirty="0" smtClean="0"/>
              <a:t>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17637"/>
            <a:ext cx="4038600" cy="4525963"/>
          </a:xfrm>
        </p:spPr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penyimpanan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lemak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Variasi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antara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laki-laki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perempuan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056" t="27083" r="36749" b="17708"/>
          <a:stretch>
            <a:fillRect/>
          </a:stretch>
        </p:blipFill>
        <p:spPr bwMode="auto">
          <a:xfrm>
            <a:off x="3398648" y="3092327"/>
            <a:ext cx="5364352" cy="33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Derivat</a:t>
            </a:r>
            <a:r>
              <a:rPr lang="en-US" dirty="0" smtClean="0"/>
              <a:t> Epidermis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Derivat</a:t>
            </a:r>
            <a:r>
              <a:rPr lang="en-US" dirty="0" smtClean="0"/>
              <a:t> epidermis yang </a:t>
            </a:r>
            <a:r>
              <a:rPr lang="en-US" dirty="0" err="1" smtClean="0"/>
              <a:t>meluas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dermis,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Rambut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Kuku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Rambut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bagian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Folikel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lapis </a:t>
            </a:r>
            <a:r>
              <a:rPr lang="en-US" dirty="0" err="1" smtClean="0"/>
              <a:t>konsentrik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Medula</a:t>
            </a:r>
            <a:endParaRPr lang="en-US" dirty="0" smtClean="0"/>
          </a:p>
          <a:p>
            <a:pPr lvl="1"/>
            <a:r>
              <a:rPr lang="en-US" dirty="0" err="1" smtClean="0"/>
              <a:t>Korteks</a:t>
            </a:r>
            <a:endParaRPr lang="en-US" dirty="0" smtClean="0"/>
          </a:p>
          <a:p>
            <a:pPr lvl="1"/>
            <a:r>
              <a:rPr lang="en-US" dirty="0" err="1" smtClean="0"/>
              <a:t>kutikula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 </a:t>
            </a:r>
            <a:r>
              <a:rPr lang="en-US" dirty="0" err="1" smtClean="0"/>
              <a:t>tipe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Lanugo</a:t>
            </a:r>
            <a:endParaRPr lang="en-US" dirty="0" smtClean="0"/>
          </a:p>
          <a:p>
            <a:pPr lvl="1"/>
            <a:r>
              <a:rPr lang="en-US" dirty="0" err="1" smtClean="0"/>
              <a:t>Vellus</a:t>
            </a:r>
            <a:endParaRPr lang="en-US" dirty="0" smtClean="0"/>
          </a:p>
          <a:p>
            <a:pPr lvl="1"/>
            <a:r>
              <a:rPr lang="en-US" dirty="0" smtClean="0"/>
              <a:t>terminal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956" t="13542" r="45534" b="9375"/>
          <a:stretch>
            <a:fillRect/>
          </a:stretch>
        </p:blipFill>
        <p:spPr bwMode="auto">
          <a:xfrm>
            <a:off x="65820" y="1752600"/>
            <a:ext cx="43825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956" t="13542" r="45534" b="9375"/>
          <a:stretch>
            <a:fillRect/>
          </a:stretch>
        </p:blipFill>
        <p:spPr bwMode="auto">
          <a:xfrm>
            <a:off x="533400" y="-112185"/>
            <a:ext cx="7772400" cy="71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Kuku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Keratin kuku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matriks</a:t>
            </a:r>
            <a:r>
              <a:rPr lang="en-US" dirty="0" smtClean="0">
                <a:sym typeface="Wingdings" pitchFamily="2" charset="2"/>
              </a:rPr>
              <a:t> kuku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proksimal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lunula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Kuku </a:t>
            </a:r>
            <a:r>
              <a:rPr lang="en-US" dirty="0" err="1" smtClean="0">
                <a:sym typeface="Wingdings" pitchFamily="2" charset="2"/>
              </a:rPr>
              <a:t>tumbuh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sepanjang</a:t>
            </a:r>
            <a:r>
              <a:rPr lang="en-US" dirty="0" smtClean="0">
                <a:sym typeface="Wingdings" pitchFamily="2" charset="2"/>
              </a:rPr>
              <a:t> nail bed  </a:t>
            </a:r>
            <a:r>
              <a:rPr lang="en-US" dirty="0" err="1" smtClean="0">
                <a:sym typeface="Wingdings" pitchFamily="2" charset="2"/>
              </a:rPr>
              <a:t>punya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sedikit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kemampuan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matriks</a:t>
            </a:r>
            <a:r>
              <a:rPr lang="en-US" dirty="0" smtClean="0">
                <a:sym typeface="Wingdings" pitchFamily="2" charset="2"/>
              </a:rPr>
              <a:t> kuku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5769" t="31250" r="30893" b="13542"/>
          <a:stretch>
            <a:fillRect/>
          </a:stretch>
        </p:blipFill>
        <p:spPr bwMode="auto">
          <a:xfrm>
            <a:off x="457200" y="2416927"/>
            <a:ext cx="4038600" cy="289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± 15% </a:t>
            </a:r>
            <a:r>
              <a:rPr lang="en-US" dirty="0" err="1" smtClean="0">
                <a:sym typeface="Wingdings" pitchFamily="2" charset="2"/>
              </a:rPr>
              <a:t>berat</a:t>
            </a:r>
            <a:r>
              <a:rPr lang="en-US" dirty="0" smtClean="0">
                <a:sym typeface="Wingdings" pitchFamily="2" charset="2"/>
              </a:rPr>
              <a:t> total ± 4 kg, </a:t>
            </a:r>
            <a:r>
              <a:rPr lang="en-US" dirty="0" err="1" smtClean="0">
                <a:sym typeface="Wingdings" pitchFamily="2" charset="2"/>
              </a:rPr>
              <a:t>meliputi</a:t>
            </a:r>
            <a:r>
              <a:rPr lang="en-US" dirty="0" smtClean="0">
                <a:sym typeface="Wingdings" pitchFamily="2" charset="2"/>
              </a:rPr>
              <a:t> area ± 21 m</a:t>
            </a:r>
            <a:r>
              <a:rPr lang="en-US" baseline="30000" dirty="0" smtClean="0">
                <a:sym typeface="Wingdings" pitchFamily="2" charset="2"/>
              </a:rPr>
              <a:t>2</a:t>
            </a:r>
          </a:p>
          <a:p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1 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rata-rata 55 cm </a:t>
            </a:r>
            <a:r>
              <a:rPr lang="en-US" dirty="0" err="1" smtClean="0">
                <a:sym typeface="Wingdings" pitchFamily="2" charset="2"/>
              </a:rPr>
              <a:t>serat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saraf</a:t>
            </a:r>
            <a:r>
              <a:rPr lang="en-US" dirty="0" smtClean="0">
                <a:sym typeface="Wingdings" pitchFamily="2" charset="2"/>
              </a:rPr>
              <a:t>, 70 cm </a:t>
            </a:r>
            <a:r>
              <a:rPr lang="en-US" dirty="0" err="1" smtClean="0">
                <a:sym typeface="Wingdings" pitchFamily="2" charset="2"/>
              </a:rPr>
              <a:t>pembuluh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darah</a:t>
            </a:r>
            <a:r>
              <a:rPr lang="en-US" dirty="0" smtClean="0">
                <a:sym typeface="Wingdings" pitchFamily="2" charset="2"/>
              </a:rPr>
              <a:t>, 15 cm </a:t>
            </a:r>
            <a:r>
              <a:rPr lang="en-US" dirty="0" err="1" smtClean="0">
                <a:sym typeface="Wingdings" pitchFamily="2" charset="2"/>
              </a:rPr>
              <a:t>kelenjar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minyak</a:t>
            </a:r>
            <a:r>
              <a:rPr lang="en-US" dirty="0" smtClean="0">
                <a:sym typeface="Wingdings" pitchFamily="2" charset="2"/>
              </a:rPr>
              <a:t>, 100 cm </a:t>
            </a:r>
            <a:r>
              <a:rPr lang="en-US" dirty="0" err="1" smtClean="0">
                <a:sym typeface="Wingdings" pitchFamily="2" charset="2"/>
              </a:rPr>
              <a:t>kelenjar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keringat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&gt; 200 cm </a:t>
            </a:r>
            <a:r>
              <a:rPr lang="en-US" dirty="0" err="1" smtClean="0">
                <a:sym typeface="Wingdings" pitchFamily="2" charset="2"/>
              </a:rPr>
              <a:t>reseptor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sensorik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endParaRPr lang="en-US" dirty="0" smtClean="0"/>
          </a:p>
          <a:p>
            <a:pPr lvl="1"/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air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lvl="1"/>
            <a:r>
              <a:rPr lang="en-US" b="1" dirty="0" err="1" smtClean="0"/>
              <a:t>Termoregulasi</a:t>
            </a:r>
            <a:endParaRPr lang="en-US" b="1" dirty="0" smtClean="0"/>
          </a:p>
          <a:p>
            <a:pPr lvl="1"/>
            <a:r>
              <a:rPr lang="en-US" b="1" dirty="0" err="1" smtClean="0"/>
              <a:t>Ekskresi</a:t>
            </a:r>
            <a:r>
              <a:rPr lang="en-US" b="1" dirty="0" smtClean="0"/>
              <a:t> </a:t>
            </a:r>
            <a:r>
              <a:rPr lang="en-US" b="1" dirty="0" err="1" smtClean="0"/>
              <a:t>keringat</a:t>
            </a:r>
            <a:endParaRPr lang="en-US" b="1" dirty="0" smtClean="0"/>
          </a:p>
          <a:p>
            <a:pPr lvl="1"/>
            <a:r>
              <a:rPr lang="en-US" dirty="0" err="1" smtClean="0"/>
              <a:t>Produksi</a:t>
            </a:r>
            <a:r>
              <a:rPr lang="en-US" dirty="0" smtClean="0"/>
              <a:t> vitamin D</a:t>
            </a:r>
          </a:p>
          <a:p>
            <a:pPr lvl="1"/>
            <a:r>
              <a:rPr lang="en-US" b="1" dirty="0" err="1" smtClean="0"/>
              <a:t>Sensasi</a:t>
            </a:r>
            <a:r>
              <a:rPr lang="en-US" b="1" dirty="0" smtClean="0"/>
              <a:t> </a:t>
            </a:r>
            <a:r>
              <a:rPr lang="en-US" b="1" dirty="0" err="1" smtClean="0"/>
              <a:t>sensorik</a:t>
            </a:r>
            <a:endParaRPr lang="en-US" b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641" t="25000" r="39092" b="14583"/>
          <a:stretch>
            <a:fillRect/>
          </a:stretch>
        </p:blipFill>
        <p:spPr bwMode="auto">
          <a:xfrm>
            <a:off x="876266" y="1524000"/>
            <a:ext cx="7048534" cy="51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3 </a:t>
            </a:r>
            <a:r>
              <a:rPr lang="en-US" dirty="0" err="1" smtClean="0"/>
              <a:t>lapisan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Epidermis (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terluar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Dermis (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Hipodermis</a:t>
            </a:r>
            <a:r>
              <a:rPr lang="en-US" dirty="0" smtClean="0"/>
              <a:t> (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subkutan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lemak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Ketebalan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: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lvl="1"/>
            <a:r>
              <a:rPr lang="en-US" dirty="0" smtClean="0"/>
              <a:t>Epidermis </a:t>
            </a:r>
            <a:r>
              <a:rPr lang="en-US" dirty="0" err="1" smtClean="0"/>
              <a:t>kelopak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: 0,1 mm</a:t>
            </a:r>
          </a:p>
          <a:p>
            <a:pPr lvl="1"/>
            <a:r>
              <a:rPr lang="en-US" dirty="0" smtClean="0"/>
              <a:t>Epidermis </a:t>
            </a:r>
            <a:r>
              <a:rPr lang="en-US" dirty="0" err="1" smtClean="0"/>
              <a:t>telapak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kaki: 1,5 mm</a:t>
            </a:r>
          </a:p>
          <a:p>
            <a:pPr lvl="1"/>
            <a:endParaRPr lang="en-US" dirty="0" smtClean="0"/>
          </a:p>
          <a:p>
            <a:pPr marL="971550" lvl="1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056" t="27083" r="36749" b="17708"/>
          <a:stretch>
            <a:fillRect/>
          </a:stretch>
        </p:blipFill>
        <p:spPr bwMode="auto">
          <a:xfrm>
            <a:off x="145784" y="590874"/>
            <a:ext cx="8845816" cy="55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787" t="25790" r="38666" b="16490"/>
          <a:stretch>
            <a:fillRect/>
          </a:stretch>
        </p:blipFill>
        <p:spPr bwMode="auto">
          <a:xfrm>
            <a:off x="1524000" y="102961"/>
            <a:ext cx="5257800" cy="66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5-04_ThickThinSkn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071"/>
          <a:stretch>
            <a:fillRect/>
          </a:stretch>
        </p:blipFill>
        <p:spPr bwMode="auto">
          <a:xfrm>
            <a:off x="0" y="304800"/>
            <a:ext cx="9155934" cy="60087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67200" y="1295400"/>
            <a:ext cx="838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0" y="1828800"/>
            <a:ext cx="8382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ikat</a:t>
            </a:r>
            <a:r>
              <a:rPr lang="en-US" dirty="0" smtClean="0"/>
              <a:t> </a:t>
            </a:r>
            <a:r>
              <a:rPr lang="en-US" dirty="0" err="1" smtClean="0"/>
              <a:t>longgar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lapis: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Papillary – </a:t>
            </a:r>
            <a:r>
              <a:rPr lang="en-US" sz="2400" dirty="0" err="1" smtClean="0"/>
              <a:t>areolar</a:t>
            </a:r>
            <a:r>
              <a:rPr lang="en-US" sz="2400" dirty="0" smtClean="0"/>
              <a:t> connective tissue; includes dermal papillae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Reticular – “reticulum” (network) of collagen  and reticular fibers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4056" t="27083" r="36749" b="17708"/>
          <a:stretch>
            <a:fillRect/>
          </a:stretch>
        </p:blipFill>
        <p:spPr bwMode="auto">
          <a:xfrm>
            <a:off x="4065756" y="1981201"/>
            <a:ext cx="5002044" cy="31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266" t="11458" r="12738" b="8333"/>
          <a:stretch>
            <a:fillRect/>
          </a:stretch>
        </p:blipFill>
        <p:spPr bwMode="auto">
          <a:xfrm>
            <a:off x="3048001" y="76200"/>
            <a:ext cx="6019799" cy="662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81000" y="3048000"/>
            <a:ext cx="2667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" y="4953000"/>
            <a:ext cx="2667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4800600"/>
            <a:ext cx="1905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Pleksus</a:t>
            </a:r>
            <a:r>
              <a:rPr lang="en-US" b="1" dirty="0" smtClean="0"/>
              <a:t> </a:t>
            </a:r>
            <a:r>
              <a:rPr lang="en-US" b="1" dirty="0" err="1" smtClean="0"/>
              <a:t>Bawah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04800" y="2819400"/>
            <a:ext cx="1905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Pleksus</a:t>
            </a:r>
            <a:r>
              <a:rPr lang="en-US" b="1" dirty="0" smtClean="0"/>
              <a:t> </a:t>
            </a:r>
            <a:r>
              <a:rPr lang="en-US" b="1" dirty="0" err="1" smtClean="0"/>
              <a:t>Superfisial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254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Integumen</vt:lpstr>
      <vt:lpstr>1. Gambaran Umum dan Fungsi</vt:lpstr>
      <vt:lpstr>2. Gambaran Anatomi Kulit</vt:lpstr>
      <vt:lpstr>3. Tiga Lapisan Kulit</vt:lpstr>
      <vt:lpstr>PowerPoint Presentation</vt:lpstr>
      <vt:lpstr>PowerPoint Presentation</vt:lpstr>
      <vt:lpstr>PowerPoint Presentation</vt:lpstr>
      <vt:lpstr>DERMIS</vt:lpstr>
      <vt:lpstr>PowerPoint Presentation</vt:lpstr>
      <vt:lpstr>HIPODERMIS</vt:lpstr>
      <vt:lpstr>4. Derivat Epidermis</vt:lpstr>
      <vt:lpstr>Rambut</vt:lpstr>
      <vt:lpstr>PowerPoint Presentation</vt:lpstr>
      <vt:lpstr>Kuku</vt:lpstr>
    </vt:vector>
  </TitlesOfParts>
  <Company>021.7000.5358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(pertemuan ke-2)</dc:title>
  <dc:creator>BATAVIA COMPUTER</dc:creator>
  <cp:lastModifiedBy>Tyas Putri Utami</cp:lastModifiedBy>
  <cp:revision>70</cp:revision>
  <dcterms:created xsi:type="dcterms:W3CDTF">2015-09-20T23:58:40Z</dcterms:created>
  <dcterms:modified xsi:type="dcterms:W3CDTF">2018-10-18T03:48:12Z</dcterms:modified>
</cp:coreProperties>
</file>