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3" r:id="rId2"/>
    <p:sldId id="264" r:id="rId3"/>
    <p:sldId id="308" r:id="rId4"/>
    <p:sldId id="310" r:id="rId5"/>
    <p:sldId id="312" r:id="rId6"/>
    <p:sldId id="314" r:id="rId7"/>
    <p:sldId id="318" r:id="rId8"/>
    <p:sldId id="265" r:id="rId9"/>
    <p:sldId id="279" r:id="rId10"/>
    <p:sldId id="268" r:id="rId11"/>
    <p:sldId id="270" r:id="rId12"/>
    <p:sldId id="284" r:id="rId13"/>
    <p:sldId id="266" r:id="rId14"/>
    <p:sldId id="285" r:id="rId15"/>
    <p:sldId id="281" r:id="rId16"/>
    <p:sldId id="282" r:id="rId17"/>
    <p:sldId id="287" r:id="rId18"/>
    <p:sldId id="288" r:id="rId19"/>
    <p:sldId id="321" r:id="rId20"/>
    <p:sldId id="322" r:id="rId21"/>
    <p:sldId id="328" r:id="rId22"/>
    <p:sldId id="332" r:id="rId23"/>
    <p:sldId id="334" r:id="rId24"/>
    <p:sldId id="335" r:id="rId25"/>
    <p:sldId id="336" r:id="rId26"/>
    <p:sldId id="339" r:id="rId27"/>
    <p:sldId id="348" r:id="rId28"/>
    <p:sldId id="357" r:id="rId29"/>
    <p:sldId id="363" r:id="rId30"/>
    <p:sldId id="366" r:id="rId31"/>
    <p:sldId id="293" r:id="rId32"/>
    <p:sldId id="294" r:id="rId33"/>
    <p:sldId id="296" r:id="rId34"/>
    <p:sldId id="297" r:id="rId35"/>
    <p:sldId id="29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darah</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2"/>
                <c:pt idx="0">
                  <c:v>plasma darah</c:v>
                </c:pt>
                <c:pt idx="1">
                  <c:v>sel darah</c:v>
                </c:pt>
              </c:strCache>
            </c:strRef>
          </c:cat>
          <c:val>
            <c:numRef>
              <c:f>Sheet1!$B$2:$B$5</c:f>
              <c:numCache>
                <c:formatCode>General</c:formatCode>
                <c:ptCount val="4"/>
                <c:pt idx="0">
                  <c:v>55</c:v>
                </c:pt>
                <c:pt idx="1">
                  <c:v>45</c:v>
                </c:pt>
              </c:numCache>
            </c:numRef>
          </c:val>
        </c:ser>
        <c:dLbls>
          <c:showLegendKey val="0"/>
          <c:showVal val="0"/>
          <c:showCatName val="0"/>
          <c:showSerName val="0"/>
          <c:showPercent val="0"/>
          <c:showBubbleSize val="0"/>
          <c:showLeaderLines val="1"/>
        </c:dLbls>
      </c:pie3DChart>
    </c:plotArea>
    <c:legend>
      <c:legendPos val="r"/>
      <c:legendEntry>
        <c:idx val="2"/>
        <c:delete val="1"/>
      </c:legendEntry>
      <c:legendEntry>
        <c:idx val="3"/>
        <c:delete val="1"/>
      </c:legendEntry>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sel-sel darah</c:v>
                </c:pt>
              </c:strCache>
            </c:strRef>
          </c:tx>
          <c:dLbls>
            <c:dLbl>
              <c:idx val="0"/>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eritrosit</c:v>
                </c:pt>
                <c:pt idx="1">
                  <c:v>Leukosit</c:v>
                </c:pt>
                <c:pt idx="2">
                  <c:v>Trombosit</c:v>
                </c:pt>
              </c:strCache>
            </c:strRef>
          </c:cat>
          <c:val>
            <c:numRef>
              <c:f>Sheet1!$B$2:$B$4</c:f>
              <c:numCache>
                <c:formatCode>General</c:formatCode>
                <c:ptCount val="3"/>
                <c:pt idx="0">
                  <c:v>96</c:v>
                </c:pt>
                <c:pt idx="1">
                  <c:v>3</c:v>
                </c:pt>
                <c:pt idx="2">
                  <c:v>1</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0.08929</cdr:x>
      <cdr:y>0.42857</cdr:y>
    </cdr:from>
    <cdr:to>
      <cdr:x>0.21429</cdr:x>
      <cdr:y>0.55102</cdr:y>
    </cdr:to>
    <cdr:sp macro="" textlink="">
      <cdr:nvSpPr>
        <cdr:cNvPr id="2" name="Oval 1"/>
        <cdr:cNvSpPr/>
      </cdr:nvSpPr>
      <cdr:spPr>
        <a:xfrm xmlns:a="http://schemas.openxmlformats.org/drawingml/2006/main">
          <a:off x="381000" y="1066800"/>
          <a:ext cx="533400" cy="304800"/>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CE394-7DF0-47DD-A5D9-59FE364E4C65}" type="datetimeFigureOut">
              <a:rPr lang="en-US" smtClean="0"/>
              <a:pPr/>
              <a:t>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E0732-F5EA-449A-BA76-E5E9712D973A}" type="slidenum">
              <a:rPr lang="en-US" smtClean="0"/>
              <a:pPr/>
              <a:t>‹#›</a:t>
            </a:fld>
            <a:endParaRPr lang="en-US"/>
          </a:p>
        </p:txBody>
      </p:sp>
    </p:spTree>
    <p:extLst>
      <p:ext uri="{BB962C8B-B14F-4D97-AF65-F5344CB8AC3E}">
        <p14:creationId xmlns:p14="http://schemas.microsoft.com/office/powerpoint/2010/main" val="193812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Otot jantung memiliki periode refrakter yang lebih lama dibandingkan otot rangka, berlangsung sekitar 250 milidetik karena memanjangnya fase datar potensial aksi. Hal ini hampir selama periode kontraksi yg dipicu oleh potensial aksi yg bersangkutan; kontraksi satu serat otot jantung berlangsung rerata 300 milidetik. Karena itu, otot jantung tidak dapat dirangsang kembali sampai kontraksi hampir selesai sehingga tdk terjadi penjumlahan kontraksi dan tetanus otot jantung. Hal ini merupakan suatu mekanisme protektif penting karena pemompaan darah memerlukan periode kontraksi (pengosongan) dan relaksasi (pengisian) yg bergantian. Kontraksi tetanik yg berkepanjangan akan menyebabkan kematian karena rongga-rongga jantung tidak dpt terisi dan mengosongkan dirinya.</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976566-273E-488A-88F6-ADE1E3C97619}" type="slidenum">
              <a:rPr lang="en-US"/>
              <a:pPr eaLnBrk="1" hangingPunct="1"/>
              <a:t>28</a:t>
            </a:fld>
            <a:endParaRPr lang="en-US"/>
          </a:p>
        </p:txBody>
      </p:sp>
    </p:spTree>
    <p:extLst>
      <p:ext uri="{BB962C8B-B14F-4D97-AF65-F5344CB8AC3E}">
        <p14:creationId xmlns:p14="http://schemas.microsoft.com/office/powerpoint/2010/main" val="283952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9D07B5-6140-4C4B-84CD-B968EC0B95B8}"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E8162-99DC-4410-9BDC-29FF7D9D0C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D07B5-6140-4C4B-84CD-B968EC0B95B8}"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E8162-99DC-4410-9BDC-29FF7D9D0C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D07B5-6140-4C4B-84CD-B968EC0B95B8}"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E8162-99DC-4410-9BDC-29FF7D9D0C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D07B5-6140-4C4B-84CD-B968EC0B95B8}"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E8162-99DC-4410-9BDC-29FF7D9D0C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D07B5-6140-4C4B-84CD-B968EC0B95B8}"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E8162-99DC-4410-9BDC-29FF7D9D0C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9D07B5-6140-4C4B-84CD-B968EC0B95B8}" type="datetimeFigureOut">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E8162-99DC-4410-9BDC-29FF7D9D0C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9D07B5-6140-4C4B-84CD-B968EC0B95B8}" type="datetimeFigureOut">
              <a:rPr lang="en-US" smtClean="0"/>
              <a:pPr/>
              <a:t>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E8162-99DC-4410-9BDC-29FF7D9D0C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D07B5-6140-4C4B-84CD-B968EC0B95B8}" type="datetimeFigureOut">
              <a:rPr lang="en-US" smtClean="0"/>
              <a:pPr/>
              <a:t>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E8162-99DC-4410-9BDC-29FF7D9D0C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D07B5-6140-4C4B-84CD-B968EC0B95B8}" type="datetimeFigureOut">
              <a:rPr lang="en-US" smtClean="0"/>
              <a:pPr/>
              <a:t>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E8162-99DC-4410-9BDC-29FF7D9D0C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D07B5-6140-4C4B-84CD-B968EC0B95B8}" type="datetimeFigureOut">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E8162-99DC-4410-9BDC-29FF7D9D0C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D07B5-6140-4C4B-84CD-B968EC0B95B8}" type="datetimeFigureOut">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E8162-99DC-4410-9BDC-29FF7D9D0C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D07B5-6140-4C4B-84CD-B968EC0B95B8}" type="datetimeFigureOut">
              <a:rPr lang="en-US" smtClean="0"/>
              <a:pPr/>
              <a:t>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E8162-99DC-4410-9BDC-29FF7D9D0C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D" dirty="0" smtClean="0"/>
              <a:t>DARAH DAN KARDIOVASKULAR</a:t>
            </a:r>
            <a:endParaRPr lang="en-US" dirty="0"/>
          </a:p>
        </p:txBody>
      </p:sp>
      <p:sp>
        <p:nvSpPr>
          <p:cNvPr id="3" name="Subtitle 2"/>
          <p:cNvSpPr>
            <a:spLocks noGrp="1"/>
          </p:cNvSpPr>
          <p:nvPr>
            <p:ph type="subTitle" idx="1"/>
          </p:nvPr>
        </p:nvSpPr>
        <p:spPr/>
        <p:txBody>
          <a:bodyPr/>
          <a:lstStyle/>
          <a:p>
            <a:r>
              <a:rPr lang="en-ID" dirty="0" smtClean="0">
                <a:solidFill>
                  <a:schemeClr val="tx1"/>
                </a:solidFill>
              </a:rPr>
              <a:t>Tyas Putri Utami, </a:t>
            </a:r>
            <a:r>
              <a:rPr lang="en-ID" dirty="0" err="1" smtClean="0">
                <a:solidFill>
                  <a:schemeClr val="tx1"/>
                </a:solidFill>
              </a:rPr>
              <a:t>S.Pd</a:t>
            </a:r>
            <a:r>
              <a:rPr lang="en-ID" dirty="0" smtClean="0">
                <a:solidFill>
                  <a:schemeClr val="tx1"/>
                </a:solidFill>
              </a:rPr>
              <a:t>., </a:t>
            </a:r>
            <a:r>
              <a:rPr lang="en-ID" dirty="0" err="1" smtClean="0">
                <a:solidFill>
                  <a:schemeClr val="tx1"/>
                </a:solidFill>
              </a:rPr>
              <a:t>M.Biomed</a:t>
            </a:r>
            <a:endParaRPr lang="en-US" dirty="0">
              <a:solidFill>
                <a:schemeClr val="tx1"/>
              </a:solidFill>
            </a:endParaRPr>
          </a:p>
        </p:txBody>
      </p:sp>
    </p:spTree>
    <p:extLst>
      <p:ext uri="{BB962C8B-B14F-4D97-AF65-F5344CB8AC3E}">
        <p14:creationId xmlns:p14="http://schemas.microsoft.com/office/powerpoint/2010/main" val="1797665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idx="1"/>
          </p:nvPr>
        </p:nvPicPr>
        <p:blipFill>
          <a:blip r:embed="rId2"/>
          <a:srcRect l="24597" t="10417" r="1025" b="6250"/>
          <a:stretch>
            <a:fillRect/>
          </a:stretch>
        </p:blipFill>
        <p:spPr bwMode="auto">
          <a:xfrm>
            <a:off x="0" y="366205"/>
            <a:ext cx="9144000" cy="5759958"/>
          </a:xfrm>
          <a:prstGeom prst="rect">
            <a:avLst/>
          </a:prstGeom>
          <a:noFill/>
          <a:ln w="9525">
            <a:noFill/>
            <a:miter lim="800000"/>
            <a:headEnd/>
            <a:tailEnd/>
          </a:ln>
          <a:effectLst/>
        </p:spPr>
      </p:pic>
      <p:sp>
        <p:nvSpPr>
          <p:cNvPr id="9" name="Rectangle 8"/>
          <p:cNvSpPr/>
          <p:nvPr/>
        </p:nvSpPr>
        <p:spPr>
          <a:xfrm>
            <a:off x="0" y="4800600"/>
            <a:ext cx="36576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21287" y="76200"/>
            <a:ext cx="3008313" cy="260350"/>
          </a:xfrm>
        </p:spPr>
        <p:txBody>
          <a:bodyPr>
            <a:normAutofit fontScale="90000"/>
          </a:bodyPr>
          <a:lstStyle/>
          <a:p>
            <a:r>
              <a:rPr lang="en-US" dirty="0" err="1" smtClean="0"/>
              <a:t>Ruang</a:t>
            </a:r>
            <a:r>
              <a:rPr lang="en-US" dirty="0" smtClean="0"/>
              <a:t> </a:t>
            </a:r>
            <a:r>
              <a:rPr lang="en-US" dirty="0" err="1" smtClean="0"/>
              <a:t>jantung</a:t>
            </a:r>
            <a:endParaRPr lang="en-US" dirty="0"/>
          </a:p>
        </p:txBody>
      </p:sp>
      <p:sp>
        <p:nvSpPr>
          <p:cNvPr id="9" name="Text Placeholder 8"/>
          <p:cNvSpPr>
            <a:spLocks noGrp="1"/>
          </p:cNvSpPr>
          <p:nvPr>
            <p:ph type="body" sz="half" idx="2"/>
          </p:nvPr>
        </p:nvSpPr>
        <p:spPr>
          <a:xfrm>
            <a:off x="304800" y="261937"/>
            <a:ext cx="3008313" cy="4691063"/>
          </a:xfrm>
        </p:spPr>
        <p:txBody>
          <a:bodyPr>
            <a:noAutofit/>
          </a:bodyPr>
          <a:lstStyle/>
          <a:p>
            <a:pPr>
              <a:buFont typeface="Wingdings" pitchFamily="2" charset="2"/>
              <a:buChar char="à"/>
            </a:pPr>
            <a:r>
              <a:rPr lang="en-US" sz="2000" dirty="0" err="1" smtClean="0">
                <a:sym typeface="Wingdings" pitchFamily="2" charset="2"/>
              </a:rPr>
              <a:t>Terdiri</a:t>
            </a:r>
            <a:r>
              <a:rPr lang="en-US" sz="2000" dirty="0" smtClean="0">
                <a:sym typeface="Wingdings" pitchFamily="2" charset="2"/>
              </a:rPr>
              <a:t> </a:t>
            </a:r>
            <a:r>
              <a:rPr lang="en-US" sz="2000" dirty="0" err="1" smtClean="0">
                <a:sym typeface="Wingdings" pitchFamily="2" charset="2"/>
              </a:rPr>
              <a:t>dari</a:t>
            </a:r>
            <a:r>
              <a:rPr lang="en-US" sz="2000" dirty="0" smtClean="0">
                <a:sym typeface="Wingdings" pitchFamily="2" charset="2"/>
              </a:rPr>
              <a:t> 4 </a:t>
            </a:r>
            <a:r>
              <a:rPr lang="en-US" sz="2000" dirty="0" err="1" smtClean="0">
                <a:sym typeface="Wingdings" pitchFamily="2" charset="2"/>
              </a:rPr>
              <a:t>ruang</a:t>
            </a:r>
            <a:r>
              <a:rPr lang="en-US" sz="2000" dirty="0" smtClean="0">
                <a:sym typeface="Wingdings" pitchFamily="2" charset="2"/>
              </a:rPr>
              <a:t>:</a:t>
            </a:r>
          </a:p>
          <a:p>
            <a:pPr marL="685800" lvl="1" indent="-228600">
              <a:buFont typeface="+mj-lt"/>
              <a:buAutoNum type="arabicPeriod"/>
            </a:pPr>
            <a:r>
              <a:rPr lang="en-US" sz="2000" dirty="0" smtClean="0">
                <a:sym typeface="Wingdings" pitchFamily="2" charset="2"/>
              </a:rPr>
              <a:t>Atrium </a:t>
            </a:r>
            <a:r>
              <a:rPr lang="en-US" sz="2000" dirty="0" err="1" smtClean="0">
                <a:sym typeface="Wingdings" pitchFamily="2" charset="2"/>
              </a:rPr>
              <a:t>dekster</a:t>
            </a:r>
            <a:endParaRPr lang="en-US" sz="2000" dirty="0" smtClean="0">
              <a:sym typeface="Wingdings" pitchFamily="2" charset="2"/>
            </a:endParaRPr>
          </a:p>
          <a:p>
            <a:pPr marL="685800" lvl="1" indent="-228600">
              <a:buFont typeface="+mj-lt"/>
              <a:buAutoNum type="arabicPeriod"/>
            </a:pPr>
            <a:r>
              <a:rPr lang="en-US" sz="2000" dirty="0" smtClean="0">
                <a:sym typeface="Wingdings" pitchFamily="2" charset="2"/>
              </a:rPr>
              <a:t>Atrium sinister</a:t>
            </a:r>
          </a:p>
          <a:p>
            <a:pPr marL="685800" lvl="1" indent="-228600">
              <a:buFont typeface="+mj-lt"/>
              <a:buAutoNum type="arabicPeriod"/>
            </a:pPr>
            <a:r>
              <a:rPr lang="en-US" sz="2000" dirty="0" err="1" smtClean="0">
                <a:sym typeface="Wingdings" pitchFamily="2" charset="2"/>
              </a:rPr>
              <a:t>Ventrikel</a:t>
            </a:r>
            <a:r>
              <a:rPr lang="en-US" sz="2000" dirty="0" smtClean="0">
                <a:sym typeface="Wingdings" pitchFamily="2" charset="2"/>
              </a:rPr>
              <a:t> </a:t>
            </a:r>
            <a:r>
              <a:rPr lang="en-US" sz="2000" dirty="0" err="1" smtClean="0">
                <a:sym typeface="Wingdings" pitchFamily="2" charset="2"/>
              </a:rPr>
              <a:t>dekster</a:t>
            </a:r>
            <a:endParaRPr lang="en-US" sz="2000" dirty="0" smtClean="0">
              <a:sym typeface="Wingdings" pitchFamily="2" charset="2"/>
            </a:endParaRPr>
          </a:p>
          <a:p>
            <a:pPr marL="685800" lvl="1" indent="-228600">
              <a:buFont typeface="+mj-lt"/>
              <a:buAutoNum type="arabicPeriod"/>
            </a:pPr>
            <a:r>
              <a:rPr lang="en-US" sz="2000" dirty="0" err="1" smtClean="0">
                <a:sym typeface="Wingdings" pitchFamily="2" charset="2"/>
              </a:rPr>
              <a:t>Ventrikel</a:t>
            </a:r>
            <a:r>
              <a:rPr lang="en-US" sz="2000" dirty="0" smtClean="0">
                <a:sym typeface="Wingdings" pitchFamily="2" charset="2"/>
              </a:rPr>
              <a:t> sinister</a:t>
            </a:r>
          </a:p>
          <a:p>
            <a:pPr>
              <a:buFont typeface="Wingdings" pitchFamily="2" charset="2"/>
              <a:buChar char="à"/>
            </a:pPr>
            <a:r>
              <a:rPr lang="en-US" sz="2000" dirty="0" err="1" smtClean="0">
                <a:sym typeface="Wingdings" pitchFamily="2" charset="2"/>
              </a:rPr>
              <a:t>Katup</a:t>
            </a:r>
            <a:endParaRPr lang="en-US" sz="2000" dirty="0" smtClean="0">
              <a:sym typeface="Wingdings" pitchFamily="2" charset="2"/>
            </a:endParaRPr>
          </a:p>
          <a:p>
            <a:pPr marL="685800" lvl="1" indent="-228600">
              <a:buFont typeface="+mj-lt"/>
              <a:buAutoNum type="arabicPeriod"/>
            </a:pPr>
            <a:r>
              <a:rPr lang="en-US" sz="2000" dirty="0" smtClean="0">
                <a:sym typeface="Wingdings" pitchFamily="2" charset="2"/>
              </a:rPr>
              <a:t>AV (</a:t>
            </a:r>
            <a:r>
              <a:rPr lang="en-US" sz="2000" dirty="0" err="1" smtClean="0">
                <a:sym typeface="Wingdings" pitchFamily="2" charset="2"/>
              </a:rPr>
              <a:t>atrioventrikular</a:t>
            </a:r>
            <a:r>
              <a:rPr lang="en-US" sz="2000" dirty="0" smtClean="0">
                <a:sym typeface="Wingdings" pitchFamily="2" charset="2"/>
              </a:rPr>
              <a:t>)</a:t>
            </a:r>
          </a:p>
          <a:p>
            <a:pPr marL="685800" lvl="1" indent="-228600">
              <a:buFont typeface="+mj-lt"/>
              <a:buAutoNum type="arabicPeriod"/>
            </a:pPr>
            <a:r>
              <a:rPr lang="en-US" sz="2000" dirty="0" err="1" smtClean="0">
                <a:sym typeface="Wingdings" pitchFamily="2" charset="2"/>
              </a:rPr>
              <a:t>semilunar</a:t>
            </a:r>
            <a:endParaRPr lang="en-US" sz="2000" dirty="0" smtClean="0">
              <a:sym typeface="Wingdings" pitchFamily="2" charset="2"/>
            </a:endParaRPr>
          </a:p>
          <a:p>
            <a:pPr>
              <a:buFont typeface="Wingdings" pitchFamily="2" charset="2"/>
              <a:buChar char="à"/>
            </a:pPr>
            <a:r>
              <a:rPr lang="en-US" sz="2000" dirty="0" err="1" smtClean="0">
                <a:sym typeface="Wingdings" pitchFamily="2" charset="2"/>
              </a:rPr>
              <a:t>Pembuluh</a:t>
            </a:r>
            <a:r>
              <a:rPr lang="en-US" sz="2000" dirty="0" smtClean="0">
                <a:sym typeface="Wingdings" pitchFamily="2" charset="2"/>
              </a:rPr>
              <a:t> </a:t>
            </a:r>
            <a:r>
              <a:rPr lang="en-US" sz="2000" dirty="0" err="1" smtClean="0">
                <a:sym typeface="Wingdings" pitchFamily="2" charset="2"/>
              </a:rPr>
              <a:t>besar</a:t>
            </a:r>
            <a:endParaRPr lang="en-US" sz="2000" dirty="0" smtClean="0">
              <a:sym typeface="Wingdings" pitchFamily="2" charset="2"/>
            </a:endParaRPr>
          </a:p>
          <a:p>
            <a:pPr marL="685800" lvl="1" indent="-228600">
              <a:buFont typeface="+mj-lt"/>
              <a:buAutoNum type="arabicPeriod"/>
            </a:pPr>
            <a:r>
              <a:rPr lang="en-US" sz="2000" dirty="0" err="1" smtClean="0">
                <a:sym typeface="Wingdings" pitchFamily="2" charset="2"/>
              </a:rPr>
              <a:t>Arteri</a:t>
            </a:r>
            <a:r>
              <a:rPr lang="en-US" sz="2000" dirty="0" smtClean="0">
                <a:sym typeface="Wingdings" pitchFamily="2" charset="2"/>
              </a:rPr>
              <a:t> </a:t>
            </a:r>
            <a:r>
              <a:rPr lang="en-US" sz="2000" dirty="0" err="1" smtClean="0">
                <a:sym typeface="Wingdings" pitchFamily="2" charset="2"/>
              </a:rPr>
              <a:t>besar</a:t>
            </a:r>
            <a:endParaRPr lang="en-US" sz="2000" dirty="0" smtClean="0">
              <a:sym typeface="Wingdings" pitchFamily="2" charset="2"/>
            </a:endParaRPr>
          </a:p>
          <a:p>
            <a:pPr marL="1143000" lvl="2" indent="-228600">
              <a:buFont typeface="Wingdings" pitchFamily="2" charset="2"/>
              <a:buChar char="§"/>
            </a:pPr>
            <a:r>
              <a:rPr lang="en-US" sz="2000" dirty="0" smtClean="0">
                <a:sym typeface="Wingdings" pitchFamily="2" charset="2"/>
              </a:rPr>
              <a:t>Aorta</a:t>
            </a:r>
          </a:p>
          <a:p>
            <a:pPr marL="1143000" lvl="2" indent="-228600">
              <a:buFont typeface="Wingdings" pitchFamily="2" charset="2"/>
              <a:buChar char="§"/>
            </a:pPr>
            <a:r>
              <a:rPr lang="en-US" sz="2000" dirty="0" err="1" smtClean="0">
                <a:sym typeface="Wingdings" pitchFamily="2" charset="2"/>
              </a:rPr>
              <a:t>Arteri</a:t>
            </a:r>
            <a:r>
              <a:rPr lang="en-US" sz="2000" dirty="0" smtClean="0">
                <a:sym typeface="Wingdings" pitchFamily="2" charset="2"/>
              </a:rPr>
              <a:t> </a:t>
            </a:r>
            <a:r>
              <a:rPr lang="en-US" sz="2000" dirty="0" err="1" smtClean="0">
                <a:sym typeface="Wingdings" pitchFamily="2" charset="2"/>
              </a:rPr>
              <a:t>pulmonalis</a:t>
            </a:r>
            <a:endParaRPr lang="en-US" sz="2000" dirty="0" smtClean="0">
              <a:sym typeface="Wingdings" pitchFamily="2" charset="2"/>
            </a:endParaRPr>
          </a:p>
          <a:p>
            <a:pPr marL="685800" lvl="1" indent="-228600">
              <a:buFont typeface="+mj-lt"/>
              <a:buAutoNum type="arabicPeriod"/>
            </a:pPr>
            <a:r>
              <a:rPr lang="en-US" sz="2000" dirty="0" smtClean="0">
                <a:sym typeface="Wingdings" pitchFamily="2" charset="2"/>
              </a:rPr>
              <a:t>Vena </a:t>
            </a:r>
            <a:r>
              <a:rPr lang="en-US" sz="2000" dirty="0" err="1" smtClean="0">
                <a:sym typeface="Wingdings" pitchFamily="2" charset="2"/>
              </a:rPr>
              <a:t>besar</a:t>
            </a:r>
            <a:endParaRPr lang="en-US" sz="2000" dirty="0" smtClean="0">
              <a:sym typeface="Wingdings" pitchFamily="2" charset="2"/>
            </a:endParaRPr>
          </a:p>
          <a:p>
            <a:pPr marL="1143000" lvl="2" indent="-228600">
              <a:buFont typeface="Wingdings" pitchFamily="2" charset="2"/>
              <a:buChar char="§"/>
            </a:pPr>
            <a:r>
              <a:rPr lang="en-US" sz="2000" dirty="0" smtClean="0">
                <a:sym typeface="Wingdings" pitchFamily="2" charset="2"/>
              </a:rPr>
              <a:t>Vena cava</a:t>
            </a:r>
          </a:p>
          <a:p>
            <a:pPr marL="1143000" lvl="2" indent="-228600">
              <a:buFont typeface="Wingdings" pitchFamily="2" charset="2"/>
              <a:buChar char="§"/>
            </a:pPr>
            <a:r>
              <a:rPr lang="en-US" sz="2000" dirty="0" smtClean="0">
                <a:sym typeface="Wingdings" pitchFamily="2" charset="2"/>
              </a:rPr>
              <a:t>Vena </a:t>
            </a:r>
            <a:r>
              <a:rPr lang="en-US" sz="2000" dirty="0" err="1" smtClean="0">
                <a:sym typeface="Wingdings" pitchFamily="2" charset="2"/>
              </a:rPr>
              <a:t>pulmonalis</a:t>
            </a:r>
            <a:endParaRPr lang="en-US" sz="2000" dirty="0" smtClean="0">
              <a:sym typeface="Wingdings" pitchFamily="2" charset="2"/>
            </a:endParaRPr>
          </a:p>
          <a:p>
            <a:pPr>
              <a:buFont typeface="Wingdings" pitchFamily="2" charset="2"/>
              <a:buChar char="à"/>
            </a:pPr>
            <a:endParaRPr lang="en-US" sz="2000" dirty="0" smtClean="0">
              <a:sym typeface="Wingdings" pitchFamily="2" charset="2"/>
            </a:endParaRPr>
          </a:p>
          <a:p>
            <a:pPr>
              <a:buFont typeface="Wingdings" pitchFamily="2" charset="2"/>
              <a:buChar char="à"/>
            </a:pPr>
            <a:endParaRPr lang="en-US" sz="2000" dirty="0"/>
          </a:p>
        </p:txBody>
      </p:sp>
      <p:pic>
        <p:nvPicPr>
          <p:cNvPr id="10" name="Picture 2"/>
          <p:cNvPicPr>
            <a:picLocks noGrp="1" noChangeAspect="1" noChangeArrowheads="1"/>
          </p:cNvPicPr>
          <p:nvPr>
            <p:ph idx="1"/>
          </p:nvPr>
        </p:nvPicPr>
        <p:blipFill>
          <a:blip r:embed="rId2"/>
          <a:srcRect l="30454" t="14583" r="29722" b="9375"/>
          <a:stretch>
            <a:fillRect/>
          </a:stretch>
        </p:blipFill>
        <p:spPr bwMode="auto">
          <a:xfrm>
            <a:off x="3575049" y="455766"/>
            <a:ext cx="5466793" cy="586883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04800" y="2408237"/>
            <a:ext cx="4038600" cy="2773363"/>
          </a:xfrm>
        </p:spPr>
        <p:txBody>
          <a:bodyPr/>
          <a:lstStyle/>
          <a:p>
            <a:r>
              <a:rPr lang="en-US" dirty="0" err="1" smtClean="0"/>
              <a:t>Dinding</a:t>
            </a:r>
            <a:r>
              <a:rPr lang="en-US" dirty="0" smtClean="0"/>
              <a:t> </a:t>
            </a:r>
            <a:r>
              <a:rPr lang="en-US" dirty="0" err="1" smtClean="0"/>
              <a:t>ventrikel</a:t>
            </a:r>
            <a:r>
              <a:rPr lang="en-US" dirty="0" smtClean="0"/>
              <a:t> </a:t>
            </a:r>
            <a:r>
              <a:rPr lang="en-US" dirty="0" err="1" smtClean="0"/>
              <a:t>kiri</a:t>
            </a:r>
            <a:r>
              <a:rPr lang="en-US" dirty="0" smtClean="0"/>
              <a:t> </a:t>
            </a:r>
            <a:r>
              <a:rPr lang="en-US" dirty="0" err="1" smtClean="0"/>
              <a:t>lebih</a:t>
            </a:r>
            <a:r>
              <a:rPr lang="en-US" dirty="0" smtClean="0"/>
              <a:t> </a:t>
            </a:r>
            <a:r>
              <a:rPr lang="en-US" dirty="0" err="1" smtClean="0"/>
              <a:t>tebal</a:t>
            </a:r>
            <a:r>
              <a:rPr lang="en-US" dirty="0" smtClean="0"/>
              <a:t> </a:t>
            </a:r>
            <a:r>
              <a:rPr lang="en-US" dirty="0" err="1" smtClean="0"/>
              <a:t>dari</a:t>
            </a:r>
            <a:r>
              <a:rPr lang="en-US" dirty="0" smtClean="0"/>
              <a:t> </a:t>
            </a:r>
            <a:r>
              <a:rPr lang="en-US" dirty="0" err="1" smtClean="0"/>
              <a:t>dinding</a:t>
            </a:r>
            <a:r>
              <a:rPr lang="en-US" dirty="0" smtClean="0"/>
              <a:t> </a:t>
            </a:r>
            <a:r>
              <a:rPr lang="en-US" dirty="0" err="1" smtClean="0"/>
              <a:t>ventrikel</a:t>
            </a:r>
            <a:r>
              <a:rPr lang="en-US" dirty="0" smtClean="0"/>
              <a:t> </a:t>
            </a:r>
            <a:r>
              <a:rPr lang="en-US" dirty="0" err="1" smtClean="0"/>
              <a:t>kanan</a:t>
            </a:r>
            <a:endParaRPr lang="en-US" dirty="0" smtClean="0"/>
          </a:p>
          <a:p>
            <a:endParaRPr lang="en-US" dirty="0" smtClean="0"/>
          </a:p>
          <a:p>
            <a:endParaRPr lang="en-US" dirty="0"/>
          </a:p>
        </p:txBody>
      </p:sp>
      <p:pic>
        <p:nvPicPr>
          <p:cNvPr id="10" name="Picture 2"/>
          <p:cNvPicPr>
            <a:picLocks noGrp="1" noChangeAspect="1" noChangeArrowheads="1"/>
          </p:cNvPicPr>
          <p:nvPr>
            <p:ph sz="half" idx="2"/>
          </p:nvPr>
        </p:nvPicPr>
        <p:blipFill>
          <a:blip r:embed="rId2"/>
          <a:srcRect l="34553" t="13542" r="38507" b="6250"/>
          <a:stretch>
            <a:fillRect/>
          </a:stretch>
        </p:blipFill>
        <p:spPr bwMode="auto">
          <a:xfrm>
            <a:off x="4969423" y="0"/>
            <a:ext cx="4005964"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3. </a:t>
            </a:r>
            <a:r>
              <a:rPr lang="en-US" dirty="0" err="1" smtClean="0"/>
              <a:t>Pembuluh</a:t>
            </a:r>
            <a:r>
              <a:rPr lang="en-US" dirty="0" smtClean="0"/>
              <a:t> </a:t>
            </a:r>
            <a:r>
              <a:rPr lang="en-US" dirty="0" err="1" smtClean="0"/>
              <a:t>darah</a:t>
            </a:r>
            <a:endParaRPr lang="en-US" dirty="0"/>
          </a:p>
        </p:txBody>
      </p:sp>
      <p:pic>
        <p:nvPicPr>
          <p:cNvPr id="7" name="Picture 2"/>
          <p:cNvPicPr>
            <a:picLocks noGrp="1" noChangeAspect="1" noChangeArrowheads="1"/>
          </p:cNvPicPr>
          <p:nvPr>
            <p:ph sz="half" idx="1"/>
          </p:nvPr>
        </p:nvPicPr>
        <p:blipFill>
          <a:blip r:embed="rId2"/>
          <a:srcRect l="32796" t="12500" r="42606" b="6250"/>
          <a:stretch>
            <a:fillRect/>
          </a:stretch>
        </p:blipFill>
        <p:spPr bwMode="auto">
          <a:xfrm>
            <a:off x="0" y="729486"/>
            <a:ext cx="3300055" cy="6128514"/>
          </a:xfrm>
          <a:prstGeom prst="rect">
            <a:avLst/>
          </a:prstGeom>
          <a:noFill/>
          <a:ln w="9525">
            <a:noFill/>
            <a:miter lim="800000"/>
            <a:headEnd/>
            <a:tailEnd/>
          </a:ln>
          <a:effectLst/>
        </p:spPr>
      </p:pic>
      <p:pic>
        <p:nvPicPr>
          <p:cNvPr id="6" name="Picture 2"/>
          <p:cNvPicPr>
            <a:picLocks noGrp="1" noChangeAspect="1" noChangeArrowheads="1"/>
          </p:cNvPicPr>
          <p:nvPr>
            <p:ph sz="half" idx="2"/>
          </p:nvPr>
        </p:nvPicPr>
        <p:blipFill>
          <a:blip r:embed="rId3"/>
          <a:srcRect l="10542" t="32292" r="46120" b="13542"/>
          <a:stretch>
            <a:fillRect/>
          </a:stretch>
        </p:blipFill>
        <p:spPr bwMode="auto">
          <a:xfrm>
            <a:off x="3382601" y="1567625"/>
            <a:ext cx="5685199" cy="3994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idx="1"/>
          </p:nvPr>
        </p:nvPicPr>
        <p:blipFill>
          <a:blip r:embed="rId2"/>
          <a:srcRect l="34553" t="19792" r="12152" b="10417"/>
          <a:stretch>
            <a:fillRect/>
          </a:stretch>
        </p:blipFill>
        <p:spPr bwMode="auto">
          <a:xfrm>
            <a:off x="381000" y="381000"/>
            <a:ext cx="8430447" cy="62068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C:\Users\user\Pictures\Picture1.png"/>
          <p:cNvPicPr>
            <a:picLocks noGrp="1"/>
          </p:cNvPicPr>
          <p:nvPr>
            <p:ph idx="1"/>
          </p:nvPr>
        </p:nvPicPr>
        <p:blipFill>
          <a:blip r:embed="rId2"/>
          <a:srcRect/>
          <a:stretch>
            <a:fillRect/>
          </a:stretch>
        </p:blipFill>
        <p:spPr bwMode="auto">
          <a:xfrm>
            <a:off x="1728431" y="1"/>
            <a:ext cx="5586769"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Fungsi</a:t>
            </a:r>
            <a:r>
              <a:rPr lang="en-US" dirty="0" smtClean="0"/>
              <a:t> </a:t>
            </a:r>
            <a:r>
              <a:rPr lang="en-US" dirty="0" err="1" smtClean="0"/>
              <a:t>katup</a:t>
            </a:r>
            <a:r>
              <a:rPr lang="en-US" dirty="0" smtClean="0"/>
              <a:t> </a:t>
            </a:r>
            <a:r>
              <a:rPr lang="en-US" dirty="0" err="1" smtClean="0"/>
              <a:t>pada</a:t>
            </a:r>
            <a:r>
              <a:rPr lang="en-US" dirty="0" smtClean="0"/>
              <a:t> vena</a:t>
            </a:r>
            <a:endParaRPr lang="en-US" dirty="0"/>
          </a:p>
        </p:txBody>
      </p:sp>
      <p:pic>
        <p:nvPicPr>
          <p:cNvPr id="7" name="Picture 2"/>
          <p:cNvPicPr>
            <a:picLocks noGrp="1" noChangeAspect="1" noChangeArrowheads="1"/>
          </p:cNvPicPr>
          <p:nvPr>
            <p:ph idx="1"/>
          </p:nvPr>
        </p:nvPicPr>
        <p:blipFill>
          <a:blip r:embed="rId2"/>
          <a:srcRect l="62079" t="23958" r="6881" b="16667"/>
          <a:stretch>
            <a:fillRect/>
          </a:stretch>
        </p:blipFill>
        <p:spPr bwMode="auto">
          <a:xfrm>
            <a:off x="2552669" y="1691481"/>
            <a:ext cx="4038661"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Tipe</a:t>
            </a:r>
            <a:r>
              <a:rPr lang="en-US" dirty="0" smtClean="0"/>
              <a:t> </a:t>
            </a:r>
            <a:r>
              <a:rPr lang="en-US" dirty="0" err="1" smtClean="0"/>
              <a:t>Kapiler</a:t>
            </a:r>
            <a:endParaRPr lang="en-US" dirty="0"/>
          </a:p>
        </p:txBody>
      </p:sp>
      <p:pic>
        <p:nvPicPr>
          <p:cNvPr id="5" name="Picture 2"/>
          <p:cNvPicPr>
            <a:picLocks noGrp="1" noChangeAspect="1" noChangeArrowheads="1"/>
          </p:cNvPicPr>
          <p:nvPr>
            <p:ph idx="1"/>
          </p:nvPr>
        </p:nvPicPr>
        <p:blipFill>
          <a:blip r:embed="rId2"/>
          <a:srcRect l="34553" t="16667" r="11567" b="21875"/>
          <a:stretch>
            <a:fillRect/>
          </a:stretch>
        </p:blipFill>
        <p:spPr bwMode="auto">
          <a:xfrm>
            <a:off x="685800" y="1492558"/>
            <a:ext cx="7772400" cy="49844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Kapiler</a:t>
            </a:r>
            <a:endParaRPr lang="en-US" dirty="0"/>
          </a:p>
        </p:txBody>
      </p:sp>
      <p:pic>
        <p:nvPicPr>
          <p:cNvPr id="5" name="Picture 2"/>
          <p:cNvPicPr>
            <a:picLocks noGrp="1" noChangeAspect="1" noChangeArrowheads="1"/>
          </p:cNvPicPr>
          <p:nvPr>
            <p:ph idx="1"/>
          </p:nvPr>
        </p:nvPicPr>
        <p:blipFill>
          <a:blip r:embed="rId2"/>
          <a:srcRect l="31040" t="17708" r="8053" b="17708"/>
          <a:stretch>
            <a:fillRect/>
          </a:stretch>
        </p:blipFill>
        <p:spPr bwMode="auto">
          <a:xfrm>
            <a:off x="776118" y="1600200"/>
            <a:ext cx="759176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solidFill>
                  <a:schemeClr val="tx2">
                    <a:satMod val="130000"/>
                  </a:schemeClr>
                </a:solidFill>
              </a:rPr>
              <a:t>Mekanisme</a:t>
            </a:r>
            <a:r>
              <a:rPr lang="en-US" dirty="0" smtClean="0">
                <a:solidFill>
                  <a:schemeClr val="tx2">
                    <a:satMod val="130000"/>
                  </a:schemeClr>
                </a:solidFill>
              </a:rPr>
              <a:t> </a:t>
            </a:r>
            <a:r>
              <a:rPr lang="en-US" dirty="0" err="1" smtClean="0">
                <a:solidFill>
                  <a:schemeClr val="tx2">
                    <a:satMod val="130000"/>
                  </a:schemeClr>
                </a:solidFill>
              </a:rPr>
              <a:t>kerja</a:t>
            </a:r>
            <a:r>
              <a:rPr lang="en-US" dirty="0" smtClean="0">
                <a:solidFill>
                  <a:schemeClr val="tx2">
                    <a:satMod val="130000"/>
                  </a:schemeClr>
                </a:solidFill>
              </a:rPr>
              <a:t> </a:t>
            </a:r>
            <a:r>
              <a:rPr lang="en-US" dirty="0" err="1" smtClean="0">
                <a:solidFill>
                  <a:schemeClr val="tx2">
                    <a:satMod val="130000"/>
                  </a:schemeClr>
                </a:solidFill>
              </a:rPr>
              <a:t>Jantung</a:t>
            </a:r>
            <a:endParaRPr lang="en-US" dirty="0">
              <a:solidFill>
                <a:schemeClr val="tx2">
                  <a:satMod val="130000"/>
                </a:schemeClr>
              </a:solidFill>
            </a:endParaRPr>
          </a:p>
        </p:txBody>
      </p:sp>
      <p:sp>
        <p:nvSpPr>
          <p:cNvPr id="3" name="Content Placeholder 2"/>
          <p:cNvSpPr>
            <a:spLocks noGrp="1"/>
          </p:cNvSpPr>
          <p:nvPr>
            <p:ph idx="1"/>
          </p:nvPr>
        </p:nvSpPr>
        <p:spPr/>
        <p:txBody>
          <a:bodyPr>
            <a:normAutofit/>
          </a:bodyPr>
          <a:lstStyle/>
          <a:p>
            <a:pPr marL="274320" indent="-212598" algn="just">
              <a:buFont typeface="Wingdings 2"/>
              <a:buChar char=""/>
              <a:defRPr/>
            </a:pPr>
            <a:r>
              <a:rPr lang="en-US" sz="2400" dirty="0" err="1" smtClean="0"/>
              <a:t>Jantung</a:t>
            </a:r>
            <a:r>
              <a:rPr lang="en-US" sz="2400" dirty="0" smtClean="0"/>
              <a:t> </a:t>
            </a:r>
            <a:r>
              <a:rPr lang="en-US" sz="2400" dirty="0" err="1" smtClean="0"/>
              <a:t>dibentuk</a:t>
            </a:r>
            <a:r>
              <a:rPr lang="en-US" sz="2400" dirty="0" smtClean="0"/>
              <a:t> </a:t>
            </a:r>
            <a:r>
              <a:rPr lang="en-US" sz="2400" dirty="0" err="1" smtClean="0"/>
              <a:t>oleh</a:t>
            </a:r>
            <a:r>
              <a:rPr lang="en-US" sz="2400" dirty="0" smtClean="0"/>
              <a:t> </a:t>
            </a:r>
            <a:r>
              <a:rPr lang="en-US" sz="2400" dirty="0" err="1" smtClean="0"/>
              <a:t>sel</a:t>
            </a:r>
            <a:r>
              <a:rPr lang="en-US" sz="2400" dirty="0" smtClean="0"/>
              <a:t> </a:t>
            </a:r>
            <a:r>
              <a:rPr lang="en-US" sz="2400" dirty="0" err="1" smtClean="0"/>
              <a:t>otot</a:t>
            </a:r>
            <a:r>
              <a:rPr lang="en-US" sz="2400" dirty="0" smtClean="0"/>
              <a:t> </a:t>
            </a:r>
            <a:r>
              <a:rPr lang="en-US" sz="2400" dirty="0" err="1" smtClean="0"/>
              <a:t>jantung</a:t>
            </a:r>
            <a:r>
              <a:rPr lang="en-US" sz="2400" dirty="0" smtClean="0"/>
              <a:t> (</a:t>
            </a:r>
            <a:r>
              <a:rPr lang="en-US" sz="2400" dirty="0" err="1" smtClean="0"/>
              <a:t>miokardium</a:t>
            </a:r>
            <a:r>
              <a:rPr lang="en-US" sz="2400" dirty="0" smtClean="0"/>
              <a:t>)</a:t>
            </a:r>
          </a:p>
          <a:p>
            <a:pPr marL="61722" indent="0" algn="just">
              <a:buNone/>
              <a:defRPr/>
            </a:pPr>
            <a:endParaRPr lang="en-US" sz="2400" dirty="0" smtClean="0"/>
          </a:p>
          <a:p>
            <a:pPr marL="274320" indent="-212598" algn="just">
              <a:buFont typeface="Wingdings 2"/>
              <a:buChar char=""/>
              <a:defRPr/>
            </a:pPr>
            <a:r>
              <a:rPr lang="en-US" sz="2400" dirty="0" err="1" smtClean="0"/>
              <a:t>Otot</a:t>
            </a:r>
            <a:r>
              <a:rPr lang="en-US" sz="2400" dirty="0" smtClean="0"/>
              <a:t> </a:t>
            </a:r>
            <a:r>
              <a:rPr lang="en-US" sz="2400" dirty="0" err="1" smtClean="0"/>
              <a:t>jantung</a:t>
            </a:r>
            <a:r>
              <a:rPr lang="en-US" sz="2400" dirty="0" smtClean="0"/>
              <a:t> = </a:t>
            </a:r>
            <a:r>
              <a:rPr lang="en-US" sz="2400" dirty="0" err="1" smtClean="0"/>
              <a:t>otot</a:t>
            </a:r>
            <a:r>
              <a:rPr lang="en-US" sz="2400" dirty="0" smtClean="0"/>
              <a:t> skeletal &gt; </a:t>
            </a:r>
            <a:r>
              <a:rPr lang="en-US" sz="2400" dirty="0" err="1" smtClean="0"/>
              <a:t>kontraktil</a:t>
            </a:r>
            <a:endParaRPr lang="en-US" sz="2400" dirty="0" smtClean="0"/>
          </a:p>
          <a:p>
            <a:pPr marL="61722" indent="0" algn="just">
              <a:buNone/>
              <a:defRPr/>
            </a:pPr>
            <a:endParaRPr lang="en-US" sz="2400" dirty="0" smtClean="0"/>
          </a:p>
          <a:p>
            <a:pPr marL="274320" indent="-212598" algn="just">
              <a:buFont typeface="Wingdings 2"/>
              <a:buChar char=""/>
              <a:defRPr/>
            </a:pPr>
            <a:r>
              <a:rPr lang="en-US" sz="2400" dirty="0" err="1" smtClean="0"/>
              <a:t>Sinyal</a:t>
            </a:r>
            <a:r>
              <a:rPr lang="en-US" sz="2400" dirty="0" smtClean="0"/>
              <a:t> </a:t>
            </a:r>
            <a:r>
              <a:rPr lang="en-US" sz="2400" dirty="0" err="1" smtClean="0"/>
              <a:t>untuk</a:t>
            </a:r>
            <a:r>
              <a:rPr lang="en-US" sz="2400" dirty="0" smtClean="0"/>
              <a:t> </a:t>
            </a:r>
            <a:r>
              <a:rPr lang="en-US" sz="2400" dirty="0" err="1" smtClean="0"/>
              <a:t>kontraksi</a:t>
            </a:r>
            <a:r>
              <a:rPr lang="en-US" sz="2400" dirty="0" smtClean="0"/>
              <a:t> </a:t>
            </a:r>
            <a:r>
              <a:rPr lang="en-US" sz="2400" dirty="0" err="1" smtClean="0"/>
              <a:t>jantung</a:t>
            </a:r>
            <a:r>
              <a:rPr lang="en-US" sz="2400" dirty="0" smtClean="0"/>
              <a:t> </a:t>
            </a:r>
            <a:r>
              <a:rPr lang="en-US" sz="2400" dirty="0" err="1" smtClean="0"/>
              <a:t>bersifat</a:t>
            </a:r>
            <a:r>
              <a:rPr lang="en-US" sz="2400" dirty="0" smtClean="0"/>
              <a:t> </a:t>
            </a:r>
            <a:r>
              <a:rPr lang="en-US" sz="2400" dirty="0" err="1" smtClean="0"/>
              <a:t>miogenik</a:t>
            </a:r>
            <a:endParaRPr lang="en-US" sz="2400" dirty="0" smtClean="0"/>
          </a:p>
        </p:txBody>
      </p:sp>
    </p:spTree>
    <p:extLst>
      <p:ext uri="{BB962C8B-B14F-4D97-AF65-F5344CB8AC3E}">
        <p14:creationId xmlns:p14="http://schemas.microsoft.com/office/powerpoint/2010/main" val="134636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1. </a:t>
            </a:r>
            <a:r>
              <a:rPr lang="en-US" dirty="0" err="1" smtClean="0"/>
              <a:t>Gambaran</a:t>
            </a:r>
            <a:r>
              <a:rPr lang="en-US" dirty="0" smtClean="0"/>
              <a:t> </a:t>
            </a:r>
            <a:r>
              <a:rPr lang="en-US" dirty="0" err="1" smtClean="0"/>
              <a:t>umum</a:t>
            </a:r>
            <a:r>
              <a:rPr lang="en-US" dirty="0" smtClean="0"/>
              <a:t> </a:t>
            </a:r>
            <a:r>
              <a:rPr lang="en-US" dirty="0" err="1" smtClean="0"/>
              <a:t>dan</a:t>
            </a:r>
            <a:r>
              <a:rPr lang="en-US" dirty="0" smtClean="0"/>
              <a:t> </a:t>
            </a:r>
            <a:r>
              <a:rPr lang="en-US" dirty="0" err="1" smtClean="0"/>
              <a:t>fungsi</a:t>
            </a:r>
            <a:endParaRPr lang="en-US" dirty="0"/>
          </a:p>
        </p:txBody>
      </p:sp>
      <p:pic>
        <p:nvPicPr>
          <p:cNvPr id="9" name="Picture 2"/>
          <p:cNvPicPr>
            <a:picLocks noGrp="1" noChangeAspect="1" noChangeArrowheads="1"/>
          </p:cNvPicPr>
          <p:nvPr>
            <p:ph sz="half" idx="2"/>
          </p:nvPr>
        </p:nvPicPr>
        <p:blipFill>
          <a:blip r:embed="rId2"/>
          <a:srcRect l="38653" t="19792" r="18594" b="8333"/>
          <a:stretch>
            <a:fillRect/>
          </a:stretch>
        </p:blipFill>
        <p:spPr bwMode="auto">
          <a:xfrm>
            <a:off x="3178253" y="1219200"/>
            <a:ext cx="5965747" cy="5638800"/>
          </a:xfrm>
          <a:prstGeom prst="rect">
            <a:avLst/>
          </a:prstGeom>
          <a:noFill/>
          <a:ln w="9525">
            <a:noFill/>
            <a:miter lim="800000"/>
            <a:headEnd/>
            <a:tailEnd/>
          </a:ln>
          <a:effectLst/>
        </p:spPr>
      </p:pic>
      <p:sp>
        <p:nvSpPr>
          <p:cNvPr id="8" name="Content Placeholder 7"/>
          <p:cNvSpPr>
            <a:spLocks noGrp="1"/>
          </p:cNvSpPr>
          <p:nvPr>
            <p:ph sz="half" idx="1"/>
          </p:nvPr>
        </p:nvSpPr>
        <p:spPr>
          <a:xfrm>
            <a:off x="76200" y="2027237"/>
            <a:ext cx="4038600" cy="4525963"/>
          </a:xfrm>
        </p:spPr>
        <p:txBody>
          <a:bodyPr/>
          <a:lstStyle/>
          <a:p>
            <a:pPr>
              <a:buNone/>
            </a:pPr>
            <a:r>
              <a:rPr lang="en-US" dirty="0" err="1" smtClean="0"/>
              <a:t>Fungsi</a:t>
            </a:r>
            <a:r>
              <a:rPr lang="en-US" dirty="0" smtClean="0"/>
              <a:t>:</a:t>
            </a:r>
          </a:p>
          <a:p>
            <a:pPr>
              <a:buNone/>
            </a:pPr>
            <a:r>
              <a:rPr lang="en-US" dirty="0" smtClean="0"/>
              <a:t>	</a:t>
            </a:r>
            <a:r>
              <a:rPr lang="en-US" dirty="0" err="1" smtClean="0"/>
              <a:t>Mengedarkan</a:t>
            </a:r>
            <a:r>
              <a:rPr lang="en-US" dirty="0" smtClean="0"/>
              <a:t> </a:t>
            </a:r>
            <a:r>
              <a:rPr lang="en-US" dirty="0" err="1" smtClean="0"/>
              <a:t>darah</a:t>
            </a:r>
            <a:r>
              <a:rPr lang="en-US" dirty="0" smtClean="0"/>
              <a:t> </a:t>
            </a:r>
            <a:r>
              <a:rPr lang="en-US" dirty="0" err="1" smtClean="0"/>
              <a:t>ke</a:t>
            </a:r>
            <a:r>
              <a:rPr lang="en-US" dirty="0" smtClean="0"/>
              <a:t> </a:t>
            </a:r>
            <a:r>
              <a:rPr lang="en-US" dirty="0" err="1" smtClean="0"/>
              <a:t>seluruh</a:t>
            </a:r>
            <a:r>
              <a:rPr lang="en-US" dirty="0" smtClean="0"/>
              <a:t> </a:t>
            </a:r>
            <a:r>
              <a:rPr lang="en-US" dirty="0" err="1" smtClean="0"/>
              <a:t>tubuh</a:t>
            </a:r>
            <a:endParaRPr lang="en-US" dirty="0" smtClean="0"/>
          </a:p>
          <a:p>
            <a:pPr>
              <a:buFont typeface="Wingdings" pitchFamily="2" charset="2"/>
              <a:buChar char="à"/>
            </a:pPr>
            <a:r>
              <a:rPr lang="en-US" dirty="0" err="1" smtClean="0">
                <a:sym typeface="Wingdings" pitchFamily="2" charset="2"/>
              </a:rPr>
              <a:t>Melalui</a:t>
            </a:r>
            <a:r>
              <a:rPr lang="en-US" dirty="0" smtClean="0">
                <a:sym typeface="Wingdings" pitchFamily="2" charset="2"/>
              </a:rPr>
              <a:t> 2 </a:t>
            </a:r>
            <a:r>
              <a:rPr lang="en-US" dirty="0" err="1" smtClean="0">
                <a:sym typeface="Wingdings" pitchFamily="2" charset="2"/>
              </a:rPr>
              <a:t>sirkuit</a:t>
            </a:r>
            <a:endParaRPr lang="en-US" dirty="0" smtClean="0">
              <a:sym typeface="Wingdings" pitchFamily="2" charset="2"/>
            </a:endParaRPr>
          </a:p>
          <a:p>
            <a:pPr lvl="1">
              <a:buFont typeface="Arial" pitchFamily="34" charset="0"/>
              <a:buChar char="•"/>
            </a:pPr>
            <a:r>
              <a:rPr lang="en-US" dirty="0" err="1" smtClean="0"/>
              <a:t>Sirkulasi</a:t>
            </a:r>
            <a:r>
              <a:rPr lang="en-US" dirty="0" smtClean="0"/>
              <a:t> </a:t>
            </a:r>
            <a:r>
              <a:rPr lang="en-US" dirty="0" err="1" smtClean="0"/>
              <a:t>pulmonal</a:t>
            </a:r>
            <a:endParaRPr lang="en-US" dirty="0" smtClean="0"/>
          </a:p>
          <a:p>
            <a:pPr lvl="1">
              <a:buFont typeface="Arial" pitchFamily="34" charset="0"/>
              <a:buChar char="•"/>
            </a:pPr>
            <a:r>
              <a:rPr lang="en-US" dirty="0" err="1" smtClean="0"/>
              <a:t>Sirkulasi</a:t>
            </a:r>
            <a:r>
              <a:rPr lang="en-US" dirty="0" smtClean="0"/>
              <a:t> </a:t>
            </a:r>
            <a:r>
              <a:rPr lang="en-US" dirty="0" err="1" smtClean="0"/>
              <a:t>sistemik</a:t>
            </a:r>
            <a:endParaRPr lang="en-US" dirty="0" smtClean="0">
              <a:sym typeface="Wingdings" pitchFamily="2" charset="2"/>
            </a:endParaRPr>
          </a:p>
          <a:p>
            <a:pPr>
              <a:buFont typeface="Wingdings" pitchFamily="2" charset="2"/>
              <a:buChar char="à"/>
            </a:pPr>
            <a:r>
              <a:rPr lang="en-US" dirty="0" err="1" smtClean="0">
                <a:sym typeface="Wingdings" pitchFamily="2" charset="2"/>
              </a:rPr>
              <a:t>Melibatkan</a:t>
            </a:r>
            <a:r>
              <a:rPr lang="en-US" dirty="0" smtClean="0">
                <a:sym typeface="Wingdings" pitchFamily="2" charset="2"/>
              </a:rPr>
              <a:t> </a:t>
            </a:r>
            <a:r>
              <a:rPr lang="en-US" dirty="0" err="1" smtClean="0">
                <a:sym typeface="Wingdings" pitchFamily="2" charset="2"/>
              </a:rPr>
              <a:t>jantung</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pembuluh</a:t>
            </a:r>
            <a:r>
              <a:rPr lang="en-US" dirty="0" smtClean="0">
                <a:sym typeface="Wingdings" pitchFamily="2" charset="2"/>
              </a:rPr>
              <a:t> </a:t>
            </a:r>
            <a:r>
              <a:rPr lang="en-US" dirty="0" err="1" smtClean="0">
                <a:sym typeface="Wingdings" pitchFamily="2" charset="2"/>
              </a:rPr>
              <a:t>darah</a:t>
            </a:r>
            <a:endParaRPr lang="en-US" dirty="0" smtClean="0">
              <a:sym typeface="Wingdings" pitchFamily="2" charset="2"/>
            </a:endParaRPr>
          </a:p>
          <a:p>
            <a:pPr>
              <a:buFont typeface="Wingdings" pitchFamily="2" charset="2"/>
              <a:buChar char="à"/>
            </a:pPr>
            <a:endParaRPr lang="en-US" dirty="0" smtClean="0">
              <a:sym typeface="Wingdings" pitchFamily="2" charset="2"/>
            </a:endParaRPr>
          </a:p>
          <a:p>
            <a:pPr>
              <a:buFont typeface="Wingdings" pitchFamily="2" charset="2"/>
              <a:buChar char="à"/>
            </a:pPr>
            <a:endParaRPr lang="en-US" dirty="0" smtClean="0">
              <a:sym typeface="Wingdings" pitchFamily="2" charset="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Sel</a:t>
            </a:r>
            <a:r>
              <a:rPr lang="en-US" dirty="0" smtClean="0"/>
              <a:t> </a:t>
            </a:r>
            <a:r>
              <a:rPr lang="en-US" dirty="0" err="1" smtClean="0"/>
              <a:t>otot</a:t>
            </a:r>
            <a:r>
              <a:rPr lang="en-US" dirty="0" smtClean="0"/>
              <a:t> </a:t>
            </a:r>
            <a:r>
              <a:rPr lang="en-US" dirty="0" err="1" smtClean="0"/>
              <a:t>jantung</a:t>
            </a:r>
            <a:endParaRPr lang="en-US" dirty="0"/>
          </a:p>
        </p:txBody>
      </p:sp>
      <p:pic>
        <p:nvPicPr>
          <p:cNvPr id="11267" name="Picture 4" descr="14-18_1.jpg                                                    00003877Sarah                          B9D5FA8B:"/>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243" b="13953"/>
          <a:stretch>
            <a:fillRect/>
          </a:stretch>
        </p:blipFill>
        <p:spPr>
          <a:xfrm>
            <a:off x="508000" y="2150492"/>
            <a:ext cx="5624513" cy="3069431"/>
          </a:xfrm>
          <a:noFill/>
        </p:spPr>
      </p:pic>
    </p:spTree>
    <p:extLst>
      <p:ext uri="{BB962C8B-B14F-4D97-AF65-F5344CB8AC3E}">
        <p14:creationId xmlns:p14="http://schemas.microsoft.com/office/powerpoint/2010/main" val="512163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2">
                    <a:satMod val="130000"/>
                  </a:schemeClr>
                </a:solidFill>
              </a:rPr>
              <a:t>2 </a:t>
            </a:r>
            <a:r>
              <a:rPr lang="en-US" dirty="0" err="1" smtClean="0">
                <a:solidFill>
                  <a:schemeClr val="tx2">
                    <a:satMod val="130000"/>
                  </a:schemeClr>
                </a:solidFill>
              </a:rPr>
              <a:t>jenis</a:t>
            </a:r>
            <a:r>
              <a:rPr lang="en-US" dirty="0" smtClean="0">
                <a:solidFill>
                  <a:schemeClr val="tx2">
                    <a:satMod val="130000"/>
                  </a:schemeClr>
                </a:solidFill>
              </a:rPr>
              <a:t> </a:t>
            </a:r>
            <a:r>
              <a:rPr lang="en-US" dirty="0" err="1" smtClean="0">
                <a:solidFill>
                  <a:schemeClr val="tx2">
                    <a:satMod val="130000"/>
                  </a:schemeClr>
                </a:solidFill>
              </a:rPr>
              <a:t>potensial</a:t>
            </a:r>
            <a:r>
              <a:rPr lang="en-US" dirty="0" smtClean="0">
                <a:solidFill>
                  <a:schemeClr val="tx2">
                    <a:satMod val="130000"/>
                  </a:schemeClr>
                </a:solidFill>
              </a:rPr>
              <a:t> </a:t>
            </a:r>
            <a:r>
              <a:rPr lang="en-US" dirty="0" err="1" smtClean="0">
                <a:solidFill>
                  <a:schemeClr val="tx2">
                    <a:satMod val="130000"/>
                  </a:schemeClr>
                </a:solidFill>
              </a:rPr>
              <a:t>aksi</a:t>
            </a:r>
            <a:r>
              <a:rPr lang="en-US" dirty="0" smtClean="0">
                <a:solidFill>
                  <a:schemeClr val="tx2">
                    <a:satMod val="130000"/>
                  </a:schemeClr>
                </a:solidFill>
              </a:rPr>
              <a:t> </a:t>
            </a:r>
            <a:r>
              <a:rPr lang="en-US" dirty="0" err="1" smtClean="0">
                <a:solidFill>
                  <a:schemeClr val="tx2">
                    <a:satMod val="130000"/>
                  </a:schemeClr>
                </a:solidFill>
              </a:rPr>
              <a:t>pada</a:t>
            </a:r>
            <a:r>
              <a:rPr lang="en-US" dirty="0" smtClean="0">
                <a:solidFill>
                  <a:schemeClr val="tx2">
                    <a:satMod val="130000"/>
                  </a:schemeClr>
                </a:solidFill>
              </a:rPr>
              <a:t> </a:t>
            </a:r>
            <a:r>
              <a:rPr lang="en-US" dirty="0" err="1" smtClean="0">
                <a:solidFill>
                  <a:schemeClr val="tx2">
                    <a:satMod val="130000"/>
                  </a:schemeClr>
                </a:solidFill>
              </a:rPr>
              <a:t>jantung</a:t>
            </a:r>
            <a:endParaRPr lang="en-US" dirty="0">
              <a:solidFill>
                <a:schemeClr val="tx2">
                  <a:satMod val="130000"/>
                </a:schemeClr>
              </a:solidFill>
            </a:endParaRPr>
          </a:p>
        </p:txBody>
      </p:sp>
      <p:pic>
        <p:nvPicPr>
          <p:cNvPr id="19459" name="Picture 4" descr="DSC01235"/>
          <p:cNvPicPr>
            <a:picLocks noGrp="1" noChangeAspect="1" noChangeArrowheads="1"/>
          </p:cNvPicPr>
          <p:nvPr>
            <p:ph idx="1"/>
          </p:nvPr>
        </p:nvPicPr>
        <p:blipFill>
          <a:blip r:embed="rId2">
            <a:lum bright="18000" contrast="78000"/>
            <a:extLst>
              <a:ext uri="{28A0092B-C50C-407E-A947-70E740481C1C}">
                <a14:useLocalDpi xmlns:a14="http://schemas.microsoft.com/office/drawing/2010/main" val="0"/>
              </a:ext>
            </a:extLst>
          </a:blip>
          <a:srcRect l="1875" t="26692" r="4950" b="13481"/>
          <a:stretch>
            <a:fillRect/>
          </a:stretch>
        </p:blipFill>
        <p:spPr>
          <a:xfrm>
            <a:off x="914400" y="1676400"/>
            <a:ext cx="7010400" cy="4207130"/>
          </a:xfrm>
          <a:noFill/>
        </p:spPr>
      </p:pic>
    </p:spTree>
    <p:extLst>
      <p:ext uri="{BB962C8B-B14F-4D97-AF65-F5344CB8AC3E}">
        <p14:creationId xmlns:p14="http://schemas.microsoft.com/office/powerpoint/2010/main" val="282533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406" y="228600"/>
            <a:ext cx="8033194" cy="990600"/>
          </a:xfrm>
        </p:spPr>
        <p:txBody>
          <a:bodyPr>
            <a:normAutofit fontScale="90000"/>
          </a:bodyPr>
          <a:lstStyle/>
          <a:p>
            <a:pPr>
              <a:defRPr/>
            </a:pPr>
            <a:r>
              <a:rPr lang="en-US" dirty="0" err="1" smtClean="0">
                <a:solidFill>
                  <a:schemeClr val="tx2">
                    <a:satMod val="130000"/>
                  </a:schemeClr>
                </a:solidFill>
              </a:rPr>
              <a:t>Bentuk</a:t>
            </a:r>
            <a:r>
              <a:rPr lang="en-US" dirty="0" smtClean="0">
                <a:solidFill>
                  <a:schemeClr val="tx2">
                    <a:satMod val="130000"/>
                  </a:schemeClr>
                </a:solidFill>
              </a:rPr>
              <a:t> </a:t>
            </a:r>
            <a:r>
              <a:rPr lang="en-US" dirty="0" err="1" smtClean="0">
                <a:solidFill>
                  <a:schemeClr val="tx2">
                    <a:satMod val="130000"/>
                  </a:schemeClr>
                </a:solidFill>
              </a:rPr>
              <a:t>potensial</a:t>
            </a:r>
            <a:r>
              <a:rPr lang="en-US" dirty="0" smtClean="0">
                <a:solidFill>
                  <a:schemeClr val="tx2">
                    <a:satMod val="130000"/>
                  </a:schemeClr>
                </a:solidFill>
              </a:rPr>
              <a:t> </a:t>
            </a:r>
            <a:r>
              <a:rPr lang="en-US" dirty="0" err="1" smtClean="0">
                <a:solidFill>
                  <a:schemeClr val="tx2">
                    <a:satMod val="130000"/>
                  </a:schemeClr>
                </a:solidFill>
              </a:rPr>
              <a:t>aksi</a:t>
            </a:r>
            <a:r>
              <a:rPr lang="en-US" dirty="0" smtClean="0">
                <a:solidFill>
                  <a:schemeClr val="tx2">
                    <a:satMod val="130000"/>
                  </a:schemeClr>
                </a:solidFill>
              </a:rPr>
              <a:t> </a:t>
            </a:r>
            <a:r>
              <a:rPr lang="en-US" dirty="0" err="1" smtClean="0">
                <a:solidFill>
                  <a:schemeClr val="tx2">
                    <a:satMod val="130000"/>
                  </a:schemeClr>
                </a:solidFill>
              </a:rPr>
              <a:t>sel</a:t>
            </a:r>
            <a:r>
              <a:rPr lang="en-US" dirty="0" smtClean="0">
                <a:solidFill>
                  <a:schemeClr val="tx2">
                    <a:satMod val="130000"/>
                  </a:schemeClr>
                </a:solidFill>
              </a:rPr>
              <a:t> </a:t>
            </a:r>
            <a:r>
              <a:rPr lang="en-US" dirty="0" err="1" smtClean="0">
                <a:solidFill>
                  <a:schemeClr val="tx2">
                    <a:satMod val="130000"/>
                  </a:schemeClr>
                </a:solidFill>
              </a:rPr>
              <a:t>otot</a:t>
            </a:r>
            <a:r>
              <a:rPr lang="en-US" dirty="0" smtClean="0">
                <a:solidFill>
                  <a:schemeClr val="tx2">
                    <a:satMod val="130000"/>
                  </a:schemeClr>
                </a:solidFill>
              </a:rPr>
              <a:t> </a:t>
            </a:r>
            <a:r>
              <a:rPr lang="en-US" dirty="0" err="1" smtClean="0">
                <a:solidFill>
                  <a:schemeClr val="tx2">
                    <a:satMod val="130000"/>
                  </a:schemeClr>
                </a:solidFill>
              </a:rPr>
              <a:t>jantung</a:t>
            </a:r>
            <a:endParaRPr lang="en-US" dirty="0">
              <a:solidFill>
                <a:schemeClr val="tx2">
                  <a:satMod val="130000"/>
                </a:schemeClr>
              </a:solidFill>
            </a:endParaRPr>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182806"/>
            <a:ext cx="6340872" cy="5833693"/>
          </a:xfrm>
          <a:noFill/>
        </p:spPr>
      </p:pic>
    </p:spTree>
    <p:extLst>
      <p:ext uri="{BB962C8B-B14F-4D97-AF65-F5344CB8AC3E}">
        <p14:creationId xmlns:p14="http://schemas.microsoft.com/office/powerpoint/2010/main" val="277289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id-ID"/>
          </a:p>
        </p:txBody>
      </p:sp>
      <p:pic>
        <p:nvPicPr>
          <p:cNvPr id="25603" name="Picture 4" descr="C:\Documents and Settings\user\Desktop\vv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54163" y="533400"/>
            <a:ext cx="7435673" cy="5730796"/>
          </a:xfrm>
          <a:noFill/>
        </p:spPr>
      </p:pic>
    </p:spTree>
    <p:extLst>
      <p:ext uri="{BB962C8B-B14F-4D97-AF65-F5344CB8AC3E}">
        <p14:creationId xmlns:p14="http://schemas.microsoft.com/office/powerpoint/2010/main" val="2747094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Sistem</a:t>
            </a:r>
            <a:r>
              <a:rPr lang="en-US" dirty="0" smtClean="0"/>
              <a:t> </a:t>
            </a:r>
            <a:r>
              <a:rPr lang="en-US" dirty="0" err="1" smtClean="0"/>
              <a:t>konduksi</a:t>
            </a:r>
            <a:r>
              <a:rPr lang="en-US" dirty="0" smtClean="0"/>
              <a:t> </a:t>
            </a:r>
            <a:r>
              <a:rPr lang="en-US" dirty="0" err="1" smtClean="0"/>
              <a:t>jantung</a:t>
            </a:r>
            <a:endParaRPr lang="en-US" dirty="0"/>
          </a:p>
        </p:txBody>
      </p:sp>
      <p:sp>
        <p:nvSpPr>
          <p:cNvPr id="27651" name="Content Placeholder 2"/>
          <p:cNvSpPr>
            <a:spLocks noGrp="1"/>
          </p:cNvSpPr>
          <p:nvPr>
            <p:ph idx="1"/>
          </p:nvPr>
        </p:nvSpPr>
        <p:spPr/>
        <p:txBody>
          <a:bodyPr>
            <a:normAutofit/>
          </a:bodyPr>
          <a:lstStyle/>
          <a:p>
            <a:pPr eaLnBrk="1" hangingPunct="1"/>
            <a:r>
              <a:rPr lang="en-US" sz="2400" dirty="0" err="1"/>
              <a:t>Komunikasi</a:t>
            </a:r>
            <a:r>
              <a:rPr lang="en-US" sz="2400" dirty="0"/>
              <a:t> </a:t>
            </a:r>
            <a:r>
              <a:rPr lang="en-US" sz="2400" dirty="0" err="1"/>
              <a:t>listrik</a:t>
            </a:r>
            <a:r>
              <a:rPr lang="en-US" sz="2400" dirty="0"/>
              <a:t> </a:t>
            </a:r>
            <a:r>
              <a:rPr lang="en-US" sz="2400" dirty="0" err="1"/>
              <a:t>pada</a:t>
            </a:r>
            <a:r>
              <a:rPr lang="en-US" sz="2400" dirty="0"/>
              <a:t> </a:t>
            </a:r>
            <a:r>
              <a:rPr lang="en-US" sz="2400" dirty="0" err="1"/>
              <a:t>sel</a:t>
            </a:r>
            <a:r>
              <a:rPr lang="en-US" sz="2400" dirty="0"/>
              <a:t> </a:t>
            </a:r>
            <a:r>
              <a:rPr lang="en-US" sz="2400" dirty="0" err="1"/>
              <a:t>otot</a:t>
            </a:r>
            <a:r>
              <a:rPr lang="en-US" sz="2400" dirty="0"/>
              <a:t> </a:t>
            </a:r>
            <a:r>
              <a:rPr lang="en-US" sz="2400" dirty="0" err="1"/>
              <a:t>jantung</a:t>
            </a:r>
            <a:r>
              <a:rPr lang="en-US" sz="2400" dirty="0"/>
              <a:t> </a:t>
            </a:r>
            <a:r>
              <a:rPr lang="en-US" sz="2400" dirty="0" err="1"/>
              <a:t>dimulai</a:t>
            </a:r>
            <a:r>
              <a:rPr lang="en-US" sz="2400" dirty="0"/>
              <a:t> </a:t>
            </a:r>
            <a:r>
              <a:rPr lang="en-US" sz="2400" dirty="0" err="1"/>
              <a:t>dengan</a:t>
            </a:r>
            <a:r>
              <a:rPr lang="en-US" sz="2400" dirty="0"/>
              <a:t> </a:t>
            </a:r>
            <a:r>
              <a:rPr lang="en-US" sz="2400" dirty="0" err="1"/>
              <a:t>terbentuknya</a:t>
            </a:r>
            <a:r>
              <a:rPr lang="en-US" sz="2400" dirty="0"/>
              <a:t> </a:t>
            </a:r>
            <a:r>
              <a:rPr lang="en-US" sz="2400" dirty="0" err="1"/>
              <a:t>potensial</a:t>
            </a:r>
            <a:r>
              <a:rPr lang="en-US" sz="2400" dirty="0"/>
              <a:t> </a:t>
            </a:r>
            <a:r>
              <a:rPr lang="en-US" sz="2400" dirty="0" err="1"/>
              <a:t>aksi</a:t>
            </a:r>
            <a:r>
              <a:rPr lang="en-US" sz="2400" dirty="0"/>
              <a:t> </a:t>
            </a:r>
            <a:r>
              <a:rPr lang="en-US" sz="2400" dirty="0" err="1"/>
              <a:t>pada</a:t>
            </a:r>
            <a:r>
              <a:rPr lang="en-US" sz="2400" dirty="0"/>
              <a:t> </a:t>
            </a:r>
            <a:r>
              <a:rPr lang="en-US" sz="2400" dirty="0" err="1"/>
              <a:t>sel</a:t>
            </a:r>
            <a:r>
              <a:rPr lang="en-US" sz="2400" dirty="0"/>
              <a:t> </a:t>
            </a:r>
            <a:r>
              <a:rPr lang="en-US" sz="2400" dirty="0" err="1"/>
              <a:t>autoritmik</a:t>
            </a:r>
            <a:r>
              <a:rPr lang="en-US" sz="2400" dirty="0"/>
              <a:t>/pacemaker</a:t>
            </a:r>
          </a:p>
          <a:p>
            <a:pPr eaLnBrk="1" hangingPunct="1"/>
            <a:r>
              <a:rPr lang="en-US" sz="2400" dirty="0" err="1"/>
              <a:t>Depolarisasi</a:t>
            </a:r>
            <a:r>
              <a:rPr lang="en-US" sz="2400" dirty="0"/>
              <a:t> </a:t>
            </a:r>
            <a:r>
              <a:rPr lang="en-US" sz="2400" dirty="0" err="1"/>
              <a:t>akan</a:t>
            </a:r>
            <a:r>
              <a:rPr lang="en-US" sz="2400" dirty="0"/>
              <a:t> </a:t>
            </a:r>
            <a:r>
              <a:rPr lang="en-US" sz="2400" dirty="0" err="1"/>
              <a:t>menyebar</a:t>
            </a:r>
            <a:r>
              <a:rPr lang="en-US" sz="2400" dirty="0"/>
              <a:t> </a:t>
            </a:r>
            <a:r>
              <a:rPr lang="en-US" sz="2400" dirty="0" err="1"/>
              <a:t>dengan</a:t>
            </a:r>
            <a:r>
              <a:rPr lang="en-US" sz="2400" dirty="0"/>
              <a:t> </a:t>
            </a:r>
            <a:r>
              <a:rPr lang="en-US" sz="2400" dirty="0" err="1"/>
              <a:t>cepat</a:t>
            </a:r>
            <a:r>
              <a:rPr lang="en-US" sz="2400" dirty="0"/>
              <a:t> </a:t>
            </a:r>
            <a:r>
              <a:rPr lang="en-US" sz="2400" dirty="0" err="1"/>
              <a:t>ke</a:t>
            </a:r>
            <a:r>
              <a:rPr lang="en-US" sz="2400" dirty="0"/>
              <a:t> </a:t>
            </a:r>
            <a:r>
              <a:rPr lang="en-US" sz="2400" dirty="0" err="1"/>
              <a:t>sel</a:t>
            </a:r>
            <a:r>
              <a:rPr lang="en-US" sz="2400" dirty="0"/>
              <a:t> lain yang </a:t>
            </a:r>
            <a:r>
              <a:rPr lang="en-US" sz="2400" dirty="0" err="1"/>
              <a:t>berdekatan</a:t>
            </a:r>
            <a:r>
              <a:rPr lang="en-US" sz="2400" dirty="0"/>
              <a:t> </a:t>
            </a:r>
            <a:r>
              <a:rPr lang="en-US" sz="2400" dirty="0" err="1"/>
              <a:t>melalui</a:t>
            </a:r>
            <a:r>
              <a:rPr lang="en-US" sz="2400" dirty="0"/>
              <a:t> gap junction yang </a:t>
            </a:r>
            <a:r>
              <a:rPr lang="en-US" sz="2400" dirty="0" err="1"/>
              <a:t>merupakan</a:t>
            </a:r>
            <a:r>
              <a:rPr lang="en-US" sz="2400" dirty="0"/>
              <a:t> </a:t>
            </a:r>
            <a:r>
              <a:rPr lang="en-US" sz="2400" dirty="0" err="1"/>
              <a:t>komponen</a:t>
            </a:r>
            <a:r>
              <a:rPr lang="en-US" sz="2400" dirty="0"/>
              <a:t> </a:t>
            </a:r>
            <a:r>
              <a:rPr lang="en-US" sz="2400" dirty="0" err="1"/>
              <a:t>dari</a:t>
            </a:r>
            <a:r>
              <a:rPr lang="en-US" sz="2400" dirty="0"/>
              <a:t> </a:t>
            </a:r>
            <a:r>
              <a:rPr lang="en-US" sz="2400" dirty="0" err="1"/>
              <a:t>diskus</a:t>
            </a:r>
            <a:r>
              <a:rPr lang="en-US" sz="2400" dirty="0"/>
              <a:t> </a:t>
            </a:r>
            <a:r>
              <a:rPr lang="en-US" sz="2400" dirty="0" err="1"/>
              <a:t>interkalaris</a:t>
            </a:r>
            <a:endParaRPr lang="en-US" sz="2400" dirty="0"/>
          </a:p>
          <a:p>
            <a:pPr eaLnBrk="1" hangingPunct="1"/>
            <a:r>
              <a:rPr lang="en-US" sz="2400" dirty="0" err="1"/>
              <a:t>Depolarisasi</a:t>
            </a:r>
            <a:r>
              <a:rPr lang="en-US" sz="2400" dirty="0"/>
              <a:t> </a:t>
            </a:r>
            <a:r>
              <a:rPr lang="en-US" sz="2400" dirty="0" err="1"/>
              <a:t>kemudian</a:t>
            </a:r>
            <a:r>
              <a:rPr lang="en-US" sz="2400" dirty="0"/>
              <a:t> </a:t>
            </a:r>
            <a:r>
              <a:rPr lang="en-US" sz="2400" dirty="0" err="1"/>
              <a:t>akan</a:t>
            </a:r>
            <a:r>
              <a:rPr lang="en-US" sz="2400" dirty="0"/>
              <a:t> </a:t>
            </a:r>
            <a:r>
              <a:rPr lang="en-US" sz="2400" dirty="0" err="1"/>
              <a:t>diikuti</a:t>
            </a:r>
            <a:r>
              <a:rPr lang="en-US" sz="2400" dirty="0"/>
              <a:t> </a:t>
            </a:r>
            <a:r>
              <a:rPr lang="en-US" sz="2400" dirty="0" err="1"/>
              <a:t>dengan</a:t>
            </a:r>
            <a:r>
              <a:rPr lang="en-US" sz="2400" dirty="0"/>
              <a:t> </a:t>
            </a:r>
            <a:r>
              <a:rPr lang="en-US" sz="2400" dirty="0" err="1"/>
              <a:t>kontraksi</a:t>
            </a:r>
            <a:r>
              <a:rPr lang="en-US" sz="2400" dirty="0"/>
              <a:t> yang </a:t>
            </a:r>
            <a:r>
              <a:rPr lang="en-US" sz="2400" dirty="0" err="1"/>
              <a:t>dimulai</a:t>
            </a:r>
            <a:r>
              <a:rPr lang="en-US" sz="2400" dirty="0"/>
              <a:t> </a:t>
            </a:r>
            <a:r>
              <a:rPr lang="en-US" sz="2400" dirty="0" err="1"/>
              <a:t>dari</a:t>
            </a:r>
            <a:r>
              <a:rPr lang="en-US" sz="2400" dirty="0"/>
              <a:t> atrium-</a:t>
            </a:r>
            <a:r>
              <a:rPr lang="en-US" sz="2400" dirty="0" err="1"/>
              <a:t>ventrikel</a:t>
            </a:r>
            <a:endParaRPr lang="en-US" sz="2400" dirty="0"/>
          </a:p>
        </p:txBody>
      </p:sp>
    </p:spTree>
    <p:extLst>
      <p:ext uri="{BB962C8B-B14F-4D97-AF65-F5344CB8AC3E}">
        <p14:creationId xmlns:p14="http://schemas.microsoft.com/office/powerpoint/2010/main" val="52865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solidFill>
                <a:schemeClr val="tx2">
                  <a:satMod val="130000"/>
                </a:schemeClr>
              </a:solidFill>
            </a:endParaRPr>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5827" y="1049952"/>
            <a:ext cx="6499121" cy="4770631"/>
          </a:xfrm>
          <a:noFill/>
        </p:spPr>
      </p:pic>
    </p:spTree>
    <p:extLst>
      <p:ext uri="{BB962C8B-B14F-4D97-AF65-F5344CB8AC3E}">
        <p14:creationId xmlns:p14="http://schemas.microsoft.com/office/powerpoint/2010/main" val="4259241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371600" y="393445"/>
            <a:ext cx="6447501" cy="990600"/>
          </a:xfrm>
        </p:spPr>
        <p:txBody>
          <a:bodyPr/>
          <a:lstStyle/>
          <a:p>
            <a:pPr>
              <a:defRPr/>
            </a:pPr>
            <a:r>
              <a:rPr lang="en-US" i="1" dirty="0" smtClean="0">
                <a:solidFill>
                  <a:schemeClr val="tx2">
                    <a:satMod val="130000"/>
                  </a:schemeClr>
                </a:solidFill>
              </a:rPr>
              <a:t>PACEMAKER</a:t>
            </a:r>
            <a:endParaRPr lang="id-ID" i="1" dirty="0" smtClean="0">
              <a:solidFill>
                <a:schemeClr val="tx2">
                  <a:satMod val="130000"/>
                </a:schemeClr>
              </a:solidFill>
            </a:endParaRPr>
          </a:p>
        </p:txBody>
      </p:sp>
      <p:sp>
        <p:nvSpPr>
          <p:cNvPr id="25603" name="Content Placeholder 3"/>
          <p:cNvSpPr>
            <a:spLocks noGrp="1"/>
          </p:cNvSpPr>
          <p:nvPr>
            <p:ph idx="1"/>
          </p:nvPr>
        </p:nvSpPr>
        <p:spPr>
          <a:xfrm>
            <a:off x="381000" y="1828800"/>
            <a:ext cx="7924800" cy="1607344"/>
          </a:xfrm>
        </p:spPr>
        <p:txBody>
          <a:bodyPr>
            <a:noAutofit/>
          </a:bodyPr>
          <a:lstStyle/>
          <a:p>
            <a:pPr marL="274320" indent="-212598">
              <a:buFont typeface="Wingdings 2"/>
              <a:buChar char=""/>
              <a:defRPr/>
            </a:pPr>
            <a:r>
              <a:rPr lang="en-US" sz="1800" dirty="0" err="1" smtClean="0"/>
              <a:t>Sifat</a:t>
            </a:r>
            <a:r>
              <a:rPr lang="en-US" sz="1800" dirty="0" smtClean="0"/>
              <a:t> </a:t>
            </a:r>
            <a:r>
              <a:rPr lang="en-US" sz="1800" dirty="0" err="1" smtClean="0"/>
              <a:t>khusus</a:t>
            </a:r>
            <a:r>
              <a:rPr lang="en-US" sz="1800" dirty="0" smtClean="0"/>
              <a:t> </a:t>
            </a:r>
            <a:r>
              <a:rPr lang="en-US" sz="1800" dirty="0" err="1" smtClean="0"/>
              <a:t>jantung</a:t>
            </a:r>
            <a:r>
              <a:rPr lang="en-US" sz="1800" dirty="0" smtClean="0"/>
              <a:t>: </a:t>
            </a:r>
          </a:p>
          <a:p>
            <a:pPr marL="480060" lvl="1" indent="-178308">
              <a:buFont typeface="Verdana"/>
              <a:buChar char="◦"/>
              <a:defRPr/>
            </a:pPr>
            <a:r>
              <a:rPr lang="en-US" sz="1800" dirty="0" err="1"/>
              <a:t>Automatisitas</a:t>
            </a:r>
            <a:r>
              <a:rPr lang="en-US" sz="1800" dirty="0" smtClean="0"/>
              <a:t> </a:t>
            </a:r>
            <a:r>
              <a:rPr lang="en-US" sz="1800" dirty="0" smtClean="0">
                <a:sym typeface="Wingdings" pitchFamily="2" charset="2"/>
              </a:rPr>
              <a:t> </a:t>
            </a:r>
            <a:r>
              <a:rPr lang="en-US" sz="1800" dirty="0" err="1" smtClean="0">
                <a:sym typeface="Wingdings" pitchFamily="2" charset="2"/>
              </a:rPr>
              <a:t>Kemampuan</a:t>
            </a:r>
            <a:r>
              <a:rPr lang="en-US" sz="1800" dirty="0" smtClean="0">
                <a:sym typeface="Wingdings" pitchFamily="2" charset="2"/>
              </a:rPr>
              <a:t> </a:t>
            </a:r>
            <a:r>
              <a:rPr lang="en-US" sz="1800" dirty="0" err="1" smtClean="0">
                <a:sym typeface="Wingdings" pitchFamily="2" charset="2"/>
              </a:rPr>
              <a:t>jantung</a:t>
            </a:r>
            <a:r>
              <a:rPr lang="en-US" sz="1800" dirty="0" smtClean="0">
                <a:sym typeface="Wingdings" pitchFamily="2" charset="2"/>
              </a:rPr>
              <a:t> </a:t>
            </a:r>
            <a:r>
              <a:rPr lang="en-US" sz="1800" dirty="0" err="1" smtClean="0">
                <a:sym typeface="Wingdings" pitchFamily="2" charset="2"/>
              </a:rPr>
              <a:t>untuk</a:t>
            </a:r>
            <a:r>
              <a:rPr lang="en-US" sz="1800" dirty="0" smtClean="0">
                <a:sym typeface="Wingdings" pitchFamily="2" charset="2"/>
              </a:rPr>
              <a:t> </a:t>
            </a:r>
            <a:r>
              <a:rPr lang="en-US" sz="1800" dirty="0" err="1" smtClean="0">
                <a:sym typeface="Wingdings" pitchFamily="2" charset="2"/>
              </a:rPr>
              <a:t>menginisiasi</a:t>
            </a:r>
            <a:r>
              <a:rPr lang="en-US" sz="1800" dirty="0" smtClean="0">
                <a:sym typeface="Wingdings" pitchFamily="2" charset="2"/>
              </a:rPr>
              <a:t> </a:t>
            </a:r>
            <a:r>
              <a:rPr lang="en-US" sz="1800" dirty="0" err="1" smtClean="0">
                <a:sym typeface="Wingdings" pitchFamily="2" charset="2"/>
              </a:rPr>
              <a:t>kontraksinya</a:t>
            </a:r>
            <a:endParaRPr lang="en-US" sz="1800" dirty="0" smtClean="0">
              <a:sym typeface="Wingdings" pitchFamily="2" charset="2"/>
            </a:endParaRPr>
          </a:p>
          <a:p>
            <a:pPr marL="480060" lvl="1" indent="-178308">
              <a:buFont typeface="Verdana"/>
              <a:buChar char="◦"/>
              <a:defRPr/>
            </a:pPr>
            <a:r>
              <a:rPr lang="en-US" sz="1800" dirty="0" err="1" smtClean="0">
                <a:sym typeface="Wingdings" pitchFamily="2" charset="2"/>
              </a:rPr>
              <a:t>Ritmisitas</a:t>
            </a:r>
            <a:r>
              <a:rPr lang="en-US" sz="1800" dirty="0" smtClean="0">
                <a:sym typeface="Wingdings" pitchFamily="2" charset="2"/>
              </a:rPr>
              <a:t>  </a:t>
            </a:r>
            <a:r>
              <a:rPr lang="en-US" sz="1800" dirty="0" err="1" smtClean="0">
                <a:sym typeface="Wingdings" pitchFamily="2" charset="2"/>
              </a:rPr>
              <a:t>Terdapat</a:t>
            </a:r>
            <a:r>
              <a:rPr lang="en-US" sz="1800" dirty="0" smtClean="0">
                <a:sym typeface="Wingdings" pitchFamily="2" charset="2"/>
              </a:rPr>
              <a:t> </a:t>
            </a:r>
            <a:r>
              <a:rPr lang="en-US" sz="1800" dirty="0" err="1" smtClean="0">
                <a:sym typeface="Wingdings" pitchFamily="2" charset="2"/>
              </a:rPr>
              <a:t>regularitas</a:t>
            </a:r>
            <a:r>
              <a:rPr lang="en-US" sz="1800" dirty="0" smtClean="0">
                <a:sym typeface="Wingdings" pitchFamily="2" charset="2"/>
              </a:rPr>
              <a:t> </a:t>
            </a:r>
            <a:r>
              <a:rPr lang="en-US" sz="1800" dirty="0" err="1" smtClean="0">
                <a:sym typeface="Wingdings" pitchFamily="2" charset="2"/>
              </a:rPr>
              <a:t>aktivitas</a:t>
            </a:r>
            <a:r>
              <a:rPr lang="en-US" sz="1800" dirty="0" smtClean="0">
                <a:sym typeface="Wingdings" pitchFamily="2" charset="2"/>
              </a:rPr>
              <a:t> </a:t>
            </a:r>
            <a:r>
              <a:rPr lang="en-US" sz="1800" i="1" dirty="0" smtClean="0">
                <a:sym typeface="Wingdings" pitchFamily="2" charset="2"/>
              </a:rPr>
              <a:t>pacemaker</a:t>
            </a:r>
            <a:endParaRPr lang="id-ID" sz="1800" i="1" dirty="0" smtClean="0"/>
          </a:p>
        </p:txBody>
      </p:sp>
      <p:graphicFrame>
        <p:nvGraphicFramePr>
          <p:cNvPr id="3" name="Table 2"/>
          <p:cNvGraphicFramePr>
            <a:graphicFrameLocks noGrp="1"/>
          </p:cNvGraphicFramePr>
          <p:nvPr>
            <p:extLst>
              <p:ext uri="{D42A27DB-BD31-4B8C-83A1-F6EECF244321}">
                <p14:modId xmlns:p14="http://schemas.microsoft.com/office/powerpoint/2010/main" val="3289076171"/>
              </p:ext>
            </p:extLst>
          </p:nvPr>
        </p:nvGraphicFramePr>
        <p:xfrm>
          <a:off x="2286000" y="4267200"/>
          <a:ext cx="4982766" cy="2235240"/>
        </p:xfrm>
        <a:graphic>
          <a:graphicData uri="http://schemas.openxmlformats.org/drawingml/2006/table">
            <a:tbl>
              <a:tblPr firstRow="1" bandRow="1">
                <a:tableStyleId>{69012ECD-51FC-41F1-AA8D-1B2483CD663E}</a:tableStyleId>
              </a:tblPr>
              <a:tblGrid>
                <a:gridCol w="2491383"/>
                <a:gridCol w="2491383"/>
              </a:tblGrid>
              <a:tr h="695984">
                <a:tc>
                  <a:txBody>
                    <a:bodyPr/>
                    <a:lstStyle/>
                    <a:p>
                      <a:pPr algn="ctr"/>
                      <a:r>
                        <a:rPr lang="en-US" sz="2000" dirty="0" err="1" smtClean="0"/>
                        <a:t>Jaringan</a:t>
                      </a:r>
                      <a:endParaRPr lang="id-ID" sz="2000" dirty="0"/>
                    </a:p>
                  </a:txBody>
                  <a:tcPr marL="101608" marR="101608" marT="50805" marB="50805"/>
                </a:tc>
                <a:tc>
                  <a:txBody>
                    <a:bodyPr/>
                    <a:lstStyle/>
                    <a:p>
                      <a:pPr algn="ctr"/>
                      <a:r>
                        <a:rPr lang="en-US" sz="2000" smtClean="0"/>
                        <a:t>Potensial Aksi</a:t>
                      </a:r>
                      <a:r>
                        <a:rPr lang="en-US" sz="2000" baseline="0" smtClean="0"/>
                        <a:t> per menit</a:t>
                      </a:r>
                      <a:endParaRPr lang="id-ID" sz="2000"/>
                    </a:p>
                  </a:txBody>
                  <a:tcPr marL="101608" marR="101608" marT="50805" marB="50805"/>
                </a:tc>
              </a:tr>
              <a:tr h="398796">
                <a:tc>
                  <a:txBody>
                    <a:bodyPr/>
                    <a:lstStyle/>
                    <a:p>
                      <a:pPr algn="ctr"/>
                      <a:r>
                        <a:rPr lang="en-US" sz="2000" smtClean="0"/>
                        <a:t>Nodus SA</a:t>
                      </a:r>
                      <a:endParaRPr lang="id-ID" sz="2000"/>
                    </a:p>
                  </a:txBody>
                  <a:tcPr marL="101608" marR="101608" marT="50805" marB="50805"/>
                </a:tc>
                <a:tc>
                  <a:txBody>
                    <a:bodyPr/>
                    <a:lstStyle/>
                    <a:p>
                      <a:pPr algn="ctr"/>
                      <a:r>
                        <a:rPr lang="en-US" sz="2000" smtClean="0"/>
                        <a:t>70-80</a:t>
                      </a:r>
                      <a:endParaRPr lang="id-ID" sz="2000"/>
                    </a:p>
                  </a:txBody>
                  <a:tcPr marL="101608" marR="101608" marT="50805" marB="50805"/>
                </a:tc>
              </a:tr>
              <a:tr h="398796">
                <a:tc>
                  <a:txBody>
                    <a:bodyPr/>
                    <a:lstStyle/>
                    <a:p>
                      <a:pPr algn="ctr"/>
                      <a:r>
                        <a:rPr lang="en-US" sz="2000" dirty="0" err="1" smtClean="0"/>
                        <a:t>Nodus</a:t>
                      </a:r>
                      <a:r>
                        <a:rPr lang="en-US" sz="2000" dirty="0" smtClean="0"/>
                        <a:t> AV</a:t>
                      </a:r>
                      <a:endParaRPr lang="id-ID" sz="2000" dirty="0"/>
                    </a:p>
                  </a:txBody>
                  <a:tcPr marL="101608" marR="101608" marT="50805" marB="50805"/>
                </a:tc>
                <a:tc>
                  <a:txBody>
                    <a:bodyPr/>
                    <a:lstStyle/>
                    <a:p>
                      <a:pPr algn="ctr"/>
                      <a:r>
                        <a:rPr lang="en-US" sz="2000" smtClean="0"/>
                        <a:t>40-60</a:t>
                      </a:r>
                      <a:endParaRPr lang="id-ID" sz="2000"/>
                    </a:p>
                  </a:txBody>
                  <a:tcPr marL="101608" marR="101608" marT="50805" marB="50805"/>
                </a:tc>
              </a:tr>
              <a:tr h="695984">
                <a:tc>
                  <a:txBody>
                    <a:bodyPr/>
                    <a:lstStyle/>
                    <a:p>
                      <a:pPr algn="ctr"/>
                      <a:r>
                        <a:rPr lang="en-US" sz="2000" smtClean="0"/>
                        <a:t>Berkas His &amp; Serat Purkinje</a:t>
                      </a:r>
                      <a:endParaRPr lang="id-ID" sz="2000"/>
                    </a:p>
                  </a:txBody>
                  <a:tcPr marL="101608" marR="101608" marT="50805" marB="50805"/>
                </a:tc>
                <a:tc>
                  <a:txBody>
                    <a:bodyPr/>
                    <a:lstStyle/>
                    <a:p>
                      <a:pPr algn="ctr"/>
                      <a:r>
                        <a:rPr lang="en-US" sz="2000" dirty="0" smtClean="0"/>
                        <a:t>20-40</a:t>
                      </a:r>
                      <a:endParaRPr lang="id-ID" sz="2000" dirty="0"/>
                    </a:p>
                  </a:txBody>
                  <a:tcPr marL="101608" marR="101608" marT="50805" marB="50805"/>
                </a:tc>
              </a:tr>
            </a:tbl>
          </a:graphicData>
        </a:graphic>
      </p:graphicFrame>
    </p:spTree>
    <p:extLst>
      <p:ext uri="{BB962C8B-B14F-4D97-AF65-F5344CB8AC3E}">
        <p14:creationId xmlns:p14="http://schemas.microsoft.com/office/powerpoint/2010/main" val="538498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0963" name="Picture 5" descr="14-17_1.jpg                                                    00003877Sarah                          B9D5FA8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4594" b="30032"/>
          <a:stretch>
            <a:fillRect/>
          </a:stretch>
        </p:blipFill>
        <p:spPr>
          <a:xfrm>
            <a:off x="208419" y="1094448"/>
            <a:ext cx="8783181" cy="4563403"/>
          </a:xfrm>
          <a:noFill/>
        </p:spPr>
      </p:pic>
    </p:spTree>
    <p:extLst>
      <p:ext uri="{BB962C8B-B14F-4D97-AF65-F5344CB8AC3E}">
        <p14:creationId xmlns:p14="http://schemas.microsoft.com/office/powerpoint/2010/main" val="936418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7863" y="996732"/>
            <a:ext cx="7826644" cy="857250"/>
          </a:xfrm>
        </p:spPr>
        <p:txBody>
          <a:bodyPr/>
          <a:lstStyle/>
          <a:p>
            <a:pPr eaLnBrk="1" hangingPunct="1"/>
            <a:r>
              <a:rPr lang="en-US" sz="2400" dirty="0" err="1"/>
              <a:t>Hubungan</a:t>
            </a:r>
            <a:r>
              <a:rPr lang="en-US" sz="2400" dirty="0"/>
              <a:t> </a:t>
            </a:r>
            <a:r>
              <a:rPr lang="en-US" sz="2400" dirty="0" err="1"/>
              <a:t>waktu</a:t>
            </a:r>
            <a:r>
              <a:rPr lang="en-US" sz="2400" dirty="0"/>
              <a:t> </a:t>
            </a:r>
            <a:r>
              <a:rPr lang="en-US" sz="2400" dirty="0" err="1"/>
              <a:t>antara</a:t>
            </a:r>
            <a:r>
              <a:rPr lang="en-US" sz="2400" dirty="0"/>
              <a:t> </a:t>
            </a:r>
            <a:r>
              <a:rPr lang="en-US" sz="2400" dirty="0" err="1"/>
              <a:t>peristiwa</a:t>
            </a:r>
            <a:r>
              <a:rPr lang="en-US" sz="2400" dirty="0"/>
              <a:t> </a:t>
            </a:r>
            <a:r>
              <a:rPr lang="en-US" sz="2400" dirty="0" err="1"/>
              <a:t>listrik</a:t>
            </a:r>
            <a:r>
              <a:rPr lang="en-US" sz="2400" dirty="0"/>
              <a:t> </a:t>
            </a:r>
            <a:r>
              <a:rPr lang="en-US" sz="2400" dirty="0" err="1"/>
              <a:t>dan</a:t>
            </a:r>
            <a:r>
              <a:rPr lang="en-US" sz="2400" dirty="0"/>
              <a:t> </a:t>
            </a:r>
            <a:r>
              <a:rPr lang="en-US" sz="2400" dirty="0" err="1"/>
              <a:t>mekanik</a:t>
            </a:r>
            <a:endParaRPr lang="en-US" sz="2400" dirty="0"/>
          </a:p>
        </p:txBody>
      </p:sp>
      <p:pic>
        <p:nvPicPr>
          <p:cNvPr id="92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15" y="1655356"/>
            <a:ext cx="3429000" cy="420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024313" y="5723335"/>
            <a:ext cx="4022768" cy="30008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350" dirty="0"/>
              <a:t>Sherwood, Human physiology integrated approach 5th</a:t>
            </a:r>
          </a:p>
        </p:txBody>
      </p:sp>
    </p:spTree>
    <p:extLst>
      <p:ext uri="{BB962C8B-B14F-4D97-AF65-F5344CB8AC3E}">
        <p14:creationId xmlns:p14="http://schemas.microsoft.com/office/powerpoint/2010/main" val="658673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8" y="-229347"/>
            <a:ext cx="5468641" cy="623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24400" y="6172200"/>
            <a:ext cx="4084260" cy="30008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350" dirty="0" err="1"/>
              <a:t>Silverthorn</a:t>
            </a:r>
            <a:r>
              <a:rPr lang="en-US" sz="1350" dirty="0"/>
              <a:t>, Human physiology integrated approach 5th</a:t>
            </a:r>
          </a:p>
        </p:txBody>
      </p:sp>
    </p:spTree>
    <p:extLst>
      <p:ext uri="{BB962C8B-B14F-4D97-AF65-F5344CB8AC3E}">
        <p14:creationId xmlns:p14="http://schemas.microsoft.com/office/powerpoint/2010/main" val="3112008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457200" y="685800"/>
            <a:ext cx="8229599" cy="5638799"/>
          </a:xfrm>
          <a:prstGeom prst="rect">
            <a:avLst/>
          </a:prstGeom>
          <a:noFill/>
          <a:ln w="9525">
            <a:noFill/>
            <a:miter lim="800000"/>
            <a:headEnd/>
            <a:tailEnd/>
          </a:ln>
        </p:spPr>
      </p:pic>
    </p:spTree>
    <p:extLst>
      <p:ext uri="{BB962C8B-B14F-4D97-AF65-F5344CB8AC3E}">
        <p14:creationId xmlns:p14="http://schemas.microsoft.com/office/powerpoint/2010/main" val="3701884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Public\Documents\Hnn\Curah jantung\Scan Image 2013-11-12 10-29-24.jpg"/>
          <p:cNvPicPr>
            <a:picLocks noChangeAspect="1" noChangeArrowheads="1"/>
          </p:cNvPicPr>
          <p:nvPr/>
        </p:nvPicPr>
        <p:blipFill>
          <a:blip r:embed="rId2"/>
          <a:srcRect t="40625" r="27290" b="7291"/>
          <a:stretch>
            <a:fillRect/>
          </a:stretch>
        </p:blipFill>
        <p:spPr bwMode="auto">
          <a:xfrm>
            <a:off x="2188011" y="857251"/>
            <a:ext cx="4767491" cy="5212829"/>
          </a:xfrm>
          <a:prstGeom prst="rect">
            <a:avLst/>
          </a:prstGeom>
          <a:noFill/>
        </p:spPr>
      </p:pic>
    </p:spTree>
    <p:extLst>
      <p:ext uri="{BB962C8B-B14F-4D97-AF65-F5344CB8AC3E}">
        <p14:creationId xmlns:p14="http://schemas.microsoft.com/office/powerpoint/2010/main" val="2951292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sz="3600" dirty="0" err="1" smtClean="0">
                <a:latin typeface="Andalus" pitchFamily="18" charset="-78"/>
                <a:cs typeface="Andalus" pitchFamily="18" charset="-78"/>
              </a:rPr>
              <a:t>Curah</a:t>
            </a:r>
            <a:r>
              <a:rPr lang="en-US" sz="3600" dirty="0" smtClean="0">
                <a:latin typeface="Andalus" pitchFamily="18" charset="-78"/>
                <a:cs typeface="Andalus" pitchFamily="18" charset="-78"/>
              </a:rPr>
              <a:t> </a:t>
            </a:r>
            <a:r>
              <a:rPr lang="en-US" sz="3600" dirty="0" err="1" smtClean="0">
                <a:latin typeface="Andalus" pitchFamily="18" charset="-78"/>
                <a:cs typeface="Andalus" pitchFamily="18" charset="-78"/>
              </a:rPr>
              <a:t>Jantung</a:t>
            </a:r>
            <a:endParaRPr lang="en-US" sz="3600" dirty="0">
              <a:latin typeface="Andalus" pitchFamily="18" charset="-78"/>
              <a:cs typeface="Andalus" pitchFamily="18" charset="-78"/>
            </a:endParaRPr>
          </a:p>
        </p:txBody>
      </p:sp>
      <p:sp>
        <p:nvSpPr>
          <p:cNvPr id="3" name="Content Placeholder 2"/>
          <p:cNvSpPr>
            <a:spLocks noGrp="1"/>
          </p:cNvSpPr>
          <p:nvPr>
            <p:ph sz="quarter" idx="1"/>
          </p:nvPr>
        </p:nvSpPr>
        <p:spPr>
          <a:xfrm>
            <a:off x="457200" y="1905000"/>
            <a:ext cx="8153400" cy="4495800"/>
          </a:xfrm>
        </p:spPr>
        <p:txBody>
          <a:bodyPr>
            <a:normAutofit fontScale="92500" lnSpcReduction="10000"/>
          </a:bodyPr>
          <a:lstStyle/>
          <a:p>
            <a:pPr marL="514350" indent="-514350">
              <a:buNone/>
            </a:pPr>
            <a:r>
              <a:rPr lang="en-US" dirty="0" smtClean="0">
                <a:latin typeface="Arial Narrow" pitchFamily="34" charset="0"/>
              </a:rPr>
              <a:t>	</a:t>
            </a:r>
            <a:r>
              <a:rPr lang="en-US" dirty="0" err="1" smtClean="0">
                <a:latin typeface="Arial Narrow" pitchFamily="34" charset="0"/>
              </a:rPr>
              <a:t>Curah</a:t>
            </a:r>
            <a:r>
              <a:rPr lang="en-US" dirty="0" smtClean="0">
                <a:latin typeface="Arial Narrow" pitchFamily="34" charset="0"/>
              </a:rPr>
              <a:t> </a:t>
            </a:r>
            <a:r>
              <a:rPr lang="en-US" dirty="0" err="1" smtClean="0">
                <a:latin typeface="Arial Narrow" pitchFamily="34" charset="0"/>
              </a:rPr>
              <a:t>jantung</a:t>
            </a:r>
            <a:r>
              <a:rPr lang="en-US" dirty="0" smtClean="0">
                <a:latin typeface="Arial Narrow" pitchFamily="34" charset="0"/>
              </a:rPr>
              <a:t> </a:t>
            </a:r>
            <a:r>
              <a:rPr lang="en-US" dirty="0" err="1" smtClean="0">
                <a:latin typeface="Arial Narrow" pitchFamily="34" charset="0"/>
              </a:rPr>
              <a:t>adalah</a:t>
            </a:r>
            <a:r>
              <a:rPr lang="en-US" dirty="0" smtClean="0">
                <a:latin typeface="Arial Narrow" pitchFamily="34" charset="0"/>
              </a:rPr>
              <a:t> </a:t>
            </a:r>
            <a:r>
              <a:rPr lang="en-US" dirty="0" err="1" smtClean="0">
                <a:latin typeface="Arial Narrow" pitchFamily="34" charset="0"/>
              </a:rPr>
              <a:t>jumlah</a:t>
            </a:r>
            <a:r>
              <a:rPr lang="en-US" dirty="0" smtClean="0">
                <a:latin typeface="Arial Narrow" pitchFamily="34" charset="0"/>
              </a:rPr>
              <a:t> </a:t>
            </a:r>
            <a:r>
              <a:rPr lang="en-US" dirty="0" err="1" smtClean="0">
                <a:latin typeface="Arial Narrow" pitchFamily="34" charset="0"/>
              </a:rPr>
              <a:t>darah</a:t>
            </a:r>
            <a:r>
              <a:rPr lang="en-US" dirty="0" smtClean="0">
                <a:latin typeface="Arial Narrow" pitchFamily="34" charset="0"/>
              </a:rPr>
              <a:t> yang </a:t>
            </a:r>
            <a:r>
              <a:rPr lang="en-US" dirty="0" err="1" smtClean="0">
                <a:latin typeface="Arial Narrow" pitchFamily="34" charset="0"/>
              </a:rPr>
              <a:t>dipompa</a:t>
            </a:r>
            <a:r>
              <a:rPr lang="en-US" dirty="0" smtClean="0">
                <a:latin typeface="Arial Narrow" pitchFamily="34" charset="0"/>
              </a:rPr>
              <a:t> </a:t>
            </a:r>
            <a:r>
              <a:rPr lang="en-US" dirty="0" err="1" smtClean="0">
                <a:latin typeface="Arial Narrow" pitchFamily="34" charset="0"/>
              </a:rPr>
              <a:t>ke</a:t>
            </a:r>
            <a:r>
              <a:rPr lang="en-US" dirty="0" smtClean="0">
                <a:latin typeface="Arial Narrow" pitchFamily="34" charset="0"/>
              </a:rPr>
              <a:t> </a:t>
            </a:r>
            <a:r>
              <a:rPr lang="en-US" dirty="0" err="1" smtClean="0">
                <a:latin typeface="Arial Narrow" pitchFamily="34" charset="0"/>
              </a:rPr>
              <a:t>dalam</a:t>
            </a:r>
            <a:r>
              <a:rPr lang="en-US" dirty="0" smtClean="0">
                <a:latin typeface="Arial Narrow" pitchFamily="34" charset="0"/>
              </a:rPr>
              <a:t> aorta </a:t>
            </a:r>
            <a:r>
              <a:rPr lang="en-US" dirty="0" err="1" smtClean="0">
                <a:latin typeface="Arial Narrow" pitchFamily="34" charset="0"/>
              </a:rPr>
              <a:t>oleh</a:t>
            </a:r>
            <a:r>
              <a:rPr lang="en-US" dirty="0" smtClean="0">
                <a:latin typeface="Arial Narrow" pitchFamily="34" charset="0"/>
              </a:rPr>
              <a:t> </a:t>
            </a:r>
            <a:r>
              <a:rPr lang="en-US" dirty="0" err="1" smtClean="0">
                <a:latin typeface="Arial Narrow" pitchFamily="34" charset="0"/>
              </a:rPr>
              <a:t>jantung</a:t>
            </a:r>
            <a:r>
              <a:rPr lang="en-US" dirty="0" smtClean="0">
                <a:latin typeface="Arial Narrow" pitchFamily="34" charset="0"/>
              </a:rPr>
              <a:t> </a:t>
            </a:r>
            <a:r>
              <a:rPr lang="en-US" dirty="0" err="1" smtClean="0">
                <a:latin typeface="Arial Narrow" pitchFamily="34" charset="0"/>
              </a:rPr>
              <a:t>setiap</a:t>
            </a:r>
            <a:r>
              <a:rPr lang="en-US" dirty="0" smtClean="0">
                <a:latin typeface="Arial Narrow" pitchFamily="34" charset="0"/>
              </a:rPr>
              <a:t> </a:t>
            </a:r>
            <a:r>
              <a:rPr lang="en-US" dirty="0" err="1" smtClean="0">
                <a:latin typeface="Arial Narrow" pitchFamily="34" charset="0"/>
              </a:rPr>
              <a:t>menit</a:t>
            </a:r>
            <a:r>
              <a:rPr lang="en-US" dirty="0" smtClean="0">
                <a:latin typeface="Arial Narrow" pitchFamily="34" charset="0"/>
              </a:rPr>
              <a:t> → </a:t>
            </a:r>
            <a:r>
              <a:rPr lang="en-US" dirty="0" err="1" smtClean="0">
                <a:latin typeface="Arial Narrow" pitchFamily="34" charset="0"/>
              </a:rPr>
              <a:t>jumlah</a:t>
            </a:r>
            <a:r>
              <a:rPr lang="en-US" dirty="0" smtClean="0">
                <a:latin typeface="Arial Narrow" pitchFamily="34" charset="0"/>
              </a:rPr>
              <a:t> </a:t>
            </a:r>
            <a:r>
              <a:rPr lang="en-US" dirty="0" err="1" smtClean="0">
                <a:latin typeface="Arial Narrow" pitchFamily="34" charset="0"/>
              </a:rPr>
              <a:t>darah</a:t>
            </a:r>
            <a:r>
              <a:rPr lang="en-US" dirty="0" smtClean="0">
                <a:latin typeface="Arial Narrow" pitchFamily="34" charset="0"/>
              </a:rPr>
              <a:t> yang </a:t>
            </a:r>
            <a:r>
              <a:rPr lang="en-US" dirty="0" err="1" smtClean="0">
                <a:latin typeface="Arial Narrow" pitchFamily="34" charset="0"/>
              </a:rPr>
              <a:t>menuju</a:t>
            </a:r>
            <a:r>
              <a:rPr lang="en-US" dirty="0" smtClean="0">
                <a:latin typeface="Arial Narrow" pitchFamily="34" charset="0"/>
              </a:rPr>
              <a:t> </a:t>
            </a:r>
            <a:r>
              <a:rPr lang="en-US" dirty="0" err="1" smtClean="0">
                <a:latin typeface="Arial Narrow" pitchFamily="34" charset="0"/>
              </a:rPr>
              <a:t>jaringan</a:t>
            </a:r>
            <a:endParaRPr lang="en-US" dirty="0" smtClean="0">
              <a:latin typeface="Arial Narrow" pitchFamily="34" charset="0"/>
            </a:endParaRPr>
          </a:p>
          <a:p>
            <a:pPr marL="514350" indent="-514350">
              <a:buNone/>
            </a:pPr>
            <a:endParaRPr lang="en-US" dirty="0" smtClean="0">
              <a:latin typeface="Arial Narrow" pitchFamily="34" charset="0"/>
            </a:endParaRPr>
          </a:p>
          <a:p>
            <a:pPr marL="514350" indent="-514350">
              <a:buNone/>
            </a:pPr>
            <a:r>
              <a:rPr lang="en-US" dirty="0" smtClean="0">
                <a:latin typeface="Arial Narrow" pitchFamily="34" charset="0"/>
              </a:rPr>
              <a:t>Cara </a:t>
            </a:r>
            <a:r>
              <a:rPr lang="en-US" dirty="0" err="1" smtClean="0">
                <a:latin typeface="Arial Narrow" pitchFamily="34" charset="0"/>
              </a:rPr>
              <a:t>pengukuran</a:t>
            </a:r>
            <a:r>
              <a:rPr lang="en-US" dirty="0" smtClean="0">
                <a:latin typeface="Arial Narrow" pitchFamily="34" charset="0"/>
              </a:rPr>
              <a:t> </a:t>
            </a:r>
            <a:r>
              <a:rPr lang="en-US" dirty="0" err="1" smtClean="0">
                <a:latin typeface="Arial Narrow" pitchFamily="34" charset="0"/>
              </a:rPr>
              <a:t>curah</a:t>
            </a:r>
            <a:r>
              <a:rPr lang="en-US" dirty="0" smtClean="0">
                <a:latin typeface="Arial Narrow" pitchFamily="34" charset="0"/>
              </a:rPr>
              <a:t> </a:t>
            </a:r>
            <a:r>
              <a:rPr lang="en-US" dirty="0" err="1" smtClean="0">
                <a:latin typeface="Arial Narrow" pitchFamily="34" charset="0"/>
              </a:rPr>
              <a:t>jantung</a:t>
            </a:r>
            <a:r>
              <a:rPr lang="en-US" dirty="0" smtClean="0">
                <a:latin typeface="Arial Narrow" pitchFamily="34" charset="0"/>
              </a:rPr>
              <a:t>:</a:t>
            </a:r>
          </a:p>
          <a:p>
            <a:pPr marL="514350" indent="-514350">
              <a:buFont typeface="+mj-lt"/>
              <a:buAutoNum type="arabicPeriod"/>
            </a:pPr>
            <a:r>
              <a:rPr lang="en-US" dirty="0" err="1" smtClean="0">
                <a:latin typeface="Arial Narrow" pitchFamily="34" charset="0"/>
              </a:rPr>
              <a:t>Flowmeter</a:t>
            </a:r>
            <a:endParaRPr lang="en-US" dirty="0" smtClean="0">
              <a:latin typeface="Arial Narrow" pitchFamily="34" charset="0"/>
            </a:endParaRPr>
          </a:p>
          <a:p>
            <a:pPr marL="514350" indent="-514350">
              <a:buFont typeface="+mj-lt"/>
              <a:buAutoNum type="arabicPeriod"/>
            </a:pPr>
            <a:r>
              <a:rPr lang="en-US" dirty="0" err="1" smtClean="0">
                <a:latin typeface="Arial Narrow" pitchFamily="34" charset="0"/>
              </a:rPr>
              <a:t>Ekhokardiogram</a:t>
            </a:r>
            <a:endParaRPr lang="en-US" dirty="0" smtClean="0">
              <a:latin typeface="Arial Narrow" pitchFamily="34" charset="0"/>
            </a:endParaRPr>
          </a:p>
          <a:p>
            <a:pPr marL="514350" indent="-514350">
              <a:buFont typeface="+mj-lt"/>
              <a:buAutoNum type="arabicPeriod"/>
            </a:pPr>
            <a:r>
              <a:rPr lang="en-US" i="1" dirty="0" smtClean="0">
                <a:latin typeface="Arial Narrow" pitchFamily="34" charset="0"/>
              </a:rPr>
              <a:t>Oxygen </a:t>
            </a:r>
            <a:r>
              <a:rPr lang="en-US" i="1" dirty="0" err="1" smtClean="0">
                <a:latin typeface="Arial Narrow" pitchFamily="34" charset="0"/>
              </a:rPr>
              <a:t>Fick</a:t>
            </a:r>
            <a:r>
              <a:rPr lang="en-US" i="1" dirty="0" smtClean="0">
                <a:latin typeface="Arial Narrow" pitchFamily="34" charset="0"/>
              </a:rPr>
              <a:t> Method</a:t>
            </a:r>
          </a:p>
          <a:p>
            <a:pPr marL="514350" indent="-514350">
              <a:buFont typeface="+mj-lt"/>
              <a:buAutoNum type="arabicPeriod"/>
            </a:pPr>
            <a:r>
              <a:rPr lang="en-US" dirty="0" err="1" smtClean="0">
                <a:latin typeface="Arial Narrow" pitchFamily="34" charset="0"/>
              </a:rPr>
              <a:t>Metode</a:t>
            </a:r>
            <a:r>
              <a:rPr lang="en-US" dirty="0" smtClean="0">
                <a:latin typeface="Arial Narrow" pitchFamily="34" charset="0"/>
              </a:rPr>
              <a:t> </a:t>
            </a:r>
            <a:r>
              <a:rPr lang="en-US" dirty="0" err="1" smtClean="0">
                <a:latin typeface="Arial Narrow" pitchFamily="34" charset="0"/>
              </a:rPr>
              <a:t>pengenceran</a:t>
            </a:r>
            <a:r>
              <a:rPr lang="en-US" dirty="0" smtClean="0">
                <a:latin typeface="Arial Narrow" pitchFamily="34" charset="0"/>
              </a:rPr>
              <a:t> </a:t>
            </a:r>
            <a:r>
              <a:rPr lang="en-US" dirty="0" err="1" smtClean="0">
                <a:latin typeface="Arial Narrow" pitchFamily="34" charset="0"/>
              </a:rPr>
              <a:t>indikator</a:t>
            </a:r>
            <a:endParaRPr lang="en-US" dirty="0" smtClean="0">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quarter" idx="1"/>
          </p:nvPr>
        </p:nvSpPr>
        <p:spPr/>
        <p:txBody>
          <a:bodyPr>
            <a:normAutofit fontScale="90000" lnSpcReduction="20000"/>
          </a:bodyPr>
          <a:lstStyle/>
          <a:p>
            <a:r>
              <a:rPr lang="en-US" dirty="0" err="1" smtClean="0">
                <a:latin typeface="Arial Narrow" pitchFamily="34" charset="0"/>
              </a:rPr>
              <a:t>Dalam</a:t>
            </a:r>
            <a:r>
              <a:rPr lang="en-US" dirty="0" smtClean="0">
                <a:latin typeface="Arial Narrow" pitchFamily="34" charset="0"/>
              </a:rPr>
              <a:t> </a:t>
            </a:r>
            <a:r>
              <a:rPr lang="en-US" dirty="0" err="1" smtClean="0">
                <a:latin typeface="Arial Narrow" pitchFamily="34" charset="0"/>
              </a:rPr>
              <a:t>keadaan</a:t>
            </a:r>
            <a:r>
              <a:rPr lang="en-US" dirty="0" smtClean="0">
                <a:latin typeface="Arial Narrow" pitchFamily="34" charset="0"/>
              </a:rPr>
              <a:t> </a:t>
            </a:r>
            <a:r>
              <a:rPr lang="en-US" dirty="0" err="1" smtClean="0">
                <a:latin typeface="Arial Narrow" pitchFamily="34" charset="0"/>
              </a:rPr>
              <a:t>istirahat</a:t>
            </a:r>
            <a:r>
              <a:rPr lang="en-US" dirty="0" smtClean="0">
                <a:latin typeface="Arial Narrow" pitchFamily="34" charset="0"/>
              </a:rPr>
              <a:t> </a:t>
            </a:r>
            <a:r>
              <a:rPr lang="en-US" dirty="0" err="1" smtClean="0">
                <a:latin typeface="Arial Narrow" pitchFamily="34" charset="0"/>
              </a:rPr>
              <a:t>jantung</a:t>
            </a:r>
            <a:r>
              <a:rPr lang="en-US" dirty="0" smtClean="0">
                <a:latin typeface="Arial Narrow" pitchFamily="34" charset="0"/>
              </a:rPr>
              <a:t> </a:t>
            </a:r>
            <a:r>
              <a:rPr lang="en-US" dirty="0" err="1" smtClean="0">
                <a:latin typeface="Arial Narrow" pitchFamily="34" charset="0"/>
              </a:rPr>
              <a:t>memompa</a:t>
            </a:r>
            <a:r>
              <a:rPr lang="en-US" dirty="0" smtClean="0">
                <a:latin typeface="Arial Narrow" pitchFamily="34" charset="0"/>
              </a:rPr>
              <a:t> 4-6 L </a:t>
            </a:r>
            <a:r>
              <a:rPr lang="en-US" dirty="0" err="1" smtClean="0">
                <a:latin typeface="Arial Narrow" pitchFamily="34" charset="0"/>
              </a:rPr>
              <a:t>darah</a:t>
            </a:r>
            <a:endParaRPr lang="en-US" dirty="0" smtClean="0">
              <a:latin typeface="Arial Narrow" pitchFamily="34" charset="0"/>
            </a:endParaRPr>
          </a:p>
          <a:p>
            <a:r>
              <a:rPr lang="en-US" dirty="0" err="1" smtClean="0">
                <a:latin typeface="Arial Narrow" pitchFamily="34" charset="0"/>
              </a:rPr>
              <a:t>Selama</a:t>
            </a:r>
            <a:r>
              <a:rPr lang="en-US" dirty="0" smtClean="0">
                <a:latin typeface="Arial Narrow" pitchFamily="34" charset="0"/>
              </a:rPr>
              <a:t> </a:t>
            </a:r>
            <a:r>
              <a:rPr lang="en-US" dirty="0" err="1" smtClean="0">
                <a:latin typeface="Arial Narrow" pitchFamily="34" charset="0"/>
              </a:rPr>
              <a:t>bekerja</a:t>
            </a:r>
            <a:r>
              <a:rPr lang="en-US" dirty="0" smtClean="0">
                <a:latin typeface="Arial Narrow" pitchFamily="34" charset="0"/>
              </a:rPr>
              <a:t> </a:t>
            </a:r>
            <a:r>
              <a:rPr lang="en-US" dirty="0" err="1" smtClean="0">
                <a:latin typeface="Arial Narrow" pitchFamily="34" charset="0"/>
              </a:rPr>
              <a:t>berat</a:t>
            </a:r>
            <a:r>
              <a:rPr lang="en-US" dirty="0" smtClean="0">
                <a:latin typeface="Arial Narrow" pitchFamily="34" charset="0"/>
              </a:rPr>
              <a:t> </a:t>
            </a:r>
            <a:r>
              <a:rPr lang="en-US" dirty="0" err="1" smtClean="0">
                <a:latin typeface="Arial Narrow" pitchFamily="34" charset="0"/>
              </a:rPr>
              <a:t>dapat</a:t>
            </a:r>
            <a:r>
              <a:rPr lang="en-US" dirty="0" smtClean="0">
                <a:latin typeface="Arial Narrow" pitchFamily="34" charset="0"/>
              </a:rPr>
              <a:t> </a:t>
            </a:r>
            <a:r>
              <a:rPr lang="en-US" dirty="0" err="1" smtClean="0">
                <a:latin typeface="Arial Narrow" pitchFamily="34" charset="0"/>
              </a:rPr>
              <a:t>mencapai</a:t>
            </a:r>
            <a:r>
              <a:rPr lang="en-US" dirty="0" smtClean="0">
                <a:latin typeface="Arial Narrow" pitchFamily="34" charset="0"/>
              </a:rPr>
              <a:t> 4x</a:t>
            </a:r>
          </a:p>
          <a:p>
            <a:r>
              <a:rPr lang="en-US" dirty="0" err="1" smtClean="0">
                <a:latin typeface="Arial Narrow" pitchFamily="34" charset="0"/>
              </a:rPr>
              <a:t>Dua</a:t>
            </a:r>
            <a:r>
              <a:rPr lang="en-US" dirty="0" smtClean="0">
                <a:latin typeface="Arial Narrow" pitchFamily="34" charset="0"/>
              </a:rPr>
              <a:t> </a:t>
            </a:r>
            <a:r>
              <a:rPr lang="en-US" dirty="0" err="1" smtClean="0">
                <a:latin typeface="Arial Narrow" pitchFamily="34" charset="0"/>
              </a:rPr>
              <a:t>dasar</a:t>
            </a:r>
            <a:r>
              <a:rPr lang="en-US" dirty="0" smtClean="0">
                <a:latin typeface="Arial Narrow" pitchFamily="34" charset="0"/>
              </a:rPr>
              <a:t> </a:t>
            </a:r>
            <a:r>
              <a:rPr lang="en-US" dirty="0" err="1" smtClean="0">
                <a:latin typeface="Arial Narrow" pitchFamily="34" charset="0"/>
              </a:rPr>
              <a:t>pengaturannya</a:t>
            </a:r>
            <a:r>
              <a:rPr lang="en-US" dirty="0" smtClean="0">
                <a:latin typeface="Arial Narrow" pitchFamily="34" charset="0"/>
              </a:rPr>
              <a:t>:</a:t>
            </a:r>
          </a:p>
          <a:p>
            <a:pPr marL="834390" lvl="1" indent="-514350">
              <a:buFont typeface="+mj-lt"/>
              <a:buAutoNum type="arabicPeriod"/>
            </a:pPr>
            <a:r>
              <a:rPr lang="en-US" dirty="0" err="1" smtClean="0">
                <a:latin typeface="Arial Narrow" pitchFamily="34" charset="0"/>
              </a:rPr>
              <a:t>Pengaturan</a:t>
            </a:r>
            <a:r>
              <a:rPr lang="en-US" dirty="0" smtClean="0">
                <a:latin typeface="Arial Narrow" pitchFamily="34" charset="0"/>
              </a:rPr>
              <a:t> </a:t>
            </a:r>
            <a:r>
              <a:rPr lang="en-US" dirty="0" err="1" smtClean="0">
                <a:latin typeface="Arial Narrow" pitchFamily="34" charset="0"/>
              </a:rPr>
              <a:t>intrinsik</a:t>
            </a:r>
            <a:r>
              <a:rPr lang="en-US" dirty="0" smtClean="0">
                <a:latin typeface="Arial Narrow" pitchFamily="34" charset="0"/>
              </a:rPr>
              <a:t> </a:t>
            </a:r>
            <a:r>
              <a:rPr lang="en-US" dirty="0" err="1" smtClean="0">
                <a:latin typeface="Arial Narrow" pitchFamily="34" charset="0"/>
              </a:rPr>
              <a:t>pemompaan</a:t>
            </a:r>
            <a:r>
              <a:rPr lang="en-US" dirty="0" smtClean="0">
                <a:latin typeface="Arial Narrow" pitchFamily="34" charset="0"/>
              </a:rPr>
              <a:t> </a:t>
            </a:r>
            <a:r>
              <a:rPr lang="en-US" dirty="0" err="1" smtClean="0">
                <a:latin typeface="Arial Narrow" pitchFamily="34" charset="0"/>
              </a:rPr>
              <a:t>jantung</a:t>
            </a:r>
            <a:r>
              <a:rPr lang="en-US" dirty="0" smtClean="0">
                <a:latin typeface="Arial Narrow" pitchFamily="34" charset="0"/>
              </a:rPr>
              <a:t> </a:t>
            </a:r>
            <a:r>
              <a:rPr lang="en-US" dirty="0" err="1" smtClean="0">
                <a:latin typeface="Arial Narrow" pitchFamily="34" charset="0"/>
              </a:rPr>
              <a:t>sebagai</a:t>
            </a:r>
            <a:r>
              <a:rPr lang="en-US" dirty="0" smtClean="0">
                <a:latin typeface="Arial Narrow" pitchFamily="34" charset="0"/>
              </a:rPr>
              <a:t> </a:t>
            </a:r>
            <a:r>
              <a:rPr lang="en-US" dirty="0" err="1" smtClean="0">
                <a:latin typeface="Arial Narrow" pitchFamily="34" charset="0"/>
              </a:rPr>
              <a:t>respon</a:t>
            </a:r>
            <a:r>
              <a:rPr lang="en-US" dirty="0" smtClean="0">
                <a:latin typeface="Arial Narrow" pitchFamily="34" charset="0"/>
              </a:rPr>
              <a:t> </a:t>
            </a:r>
            <a:r>
              <a:rPr lang="en-US" dirty="0" err="1" smtClean="0">
                <a:latin typeface="Arial Narrow" pitchFamily="34" charset="0"/>
              </a:rPr>
              <a:t>terhadap</a:t>
            </a:r>
            <a:r>
              <a:rPr lang="en-US" dirty="0" smtClean="0">
                <a:latin typeface="Arial Narrow" pitchFamily="34" charset="0"/>
              </a:rPr>
              <a:t> </a:t>
            </a:r>
            <a:r>
              <a:rPr lang="en-US" dirty="0" err="1" smtClean="0">
                <a:latin typeface="Arial Narrow" pitchFamily="34" charset="0"/>
              </a:rPr>
              <a:t>perubahan</a:t>
            </a:r>
            <a:r>
              <a:rPr lang="en-US" dirty="0" smtClean="0">
                <a:latin typeface="Arial Narrow" pitchFamily="34" charset="0"/>
              </a:rPr>
              <a:t> </a:t>
            </a:r>
            <a:r>
              <a:rPr lang="en-US" dirty="0" err="1" smtClean="0">
                <a:latin typeface="Arial Narrow" pitchFamily="34" charset="0"/>
              </a:rPr>
              <a:t>vol.darah</a:t>
            </a:r>
            <a:r>
              <a:rPr lang="en-US" dirty="0" smtClean="0">
                <a:latin typeface="Arial Narrow" pitchFamily="34" charset="0"/>
              </a:rPr>
              <a:t> yang </a:t>
            </a:r>
            <a:r>
              <a:rPr lang="en-US" dirty="0" err="1" smtClean="0">
                <a:latin typeface="Arial Narrow" pitchFamily="34" charset="0"/>
              </a:rPr>
              <a:t>mengalir</a:t>
            </a:r>
            <a:r>
              <a:rPr lang="en-US" dirty="0" smtClean="0">
                <a:latin typeface="Arial Narrow" pitchFamily="34" charset="0"/>
              </a:rPr>
              <a:t> </a:t>
            </a:r>
            <a:r>
              <a:rPr lang="en-US" dirty="0" err="1" smtClean="0">
                <a:latin typeface="Arial Narrow" pitchFamily="34" charset="0"/>
              </a:rPr>
              <a:t>ke</a:t>
            </a:r>
            <a:r>
              <a:rPr lang="en-US" dirty="0" smtClean="0">
                <a:latin typeface="Arial Narrow" pitchFamily="34" charset="0"/>
              </a:rPr>
              <a:t> </a:t>
            </a:r>
            <a:r>
              <a:rPr lang="en-US" dirty="0" err="1" smtClean="0">
                <a:latin typeface="Arial Narrow" pitchFamily="34" charset="0"/>
              </a:rPr>
              <a:t>jantung</a:t>
            </a:r>
            <a:r>
              <a:rPr lang="en-US" dirty="0" smtClean="0">
                <a:latin typeface="Arial Narrow" pitchFamily="34" charset="0"/>
              </a:rPr>
              <a:t> → </a:t>
            </a:r>
            <a:r>
              <a:rPr lang="en-US" dirty="0" err="1" smtClean="0">
                <a:latin typeface="Arial Narrow" pitchFamily="34" charset="0"/>
              </a:rPr>
              <a:t>mekanisme</a:t>
            </a:r>
            <a:r>
              <a:rPr lang="en-US" dirty="0" smtClean="0">
                <a:latin typeface="Arial Narrow" pitchFamily="34" charset="0"/>
              </a:rPr>
              <a:t> Frank Starling</a:t>
            </a:r>
          </a:p>
          <a:p>
            <a:pPr marL="834390" lvl="1" indent="-514350">
              <a:buFont typeface="+mj-lt"/>
              <a:buAutoNum type="arabicPeriod"/>
            </a:pPr>
            <a:endParaRPr lang="en-US" dirty="0" smtClean="0">
              <a:latin typeface="Arial Narrow" pitchFamily="34" charset="0"/>
            </a:endParaRPr>
          </a:p>
          <a:p>
            <a:pPr marL="834390" lvl="1" indent="-514350">
              <a:buFont typeface="+mj-lt"/>
              <a:buAutoNum type="arabicPeriod"/>
            </a:pPr>
            <a:endParaRPr lang="en-US" dirty="0" smtClean="0">
              <a:latin typeface="Arial Narrow" pitchFamily="34" charset="0"/>
            </a:endParaRPr>
          </a:p>
          <a:p>
            <a:pPr marL="834390" lvl="1" indent="-514350">
              <a:buFont typeface="+mj-lt"/>
              <a:buAutoNum type="arabicPeriod"/>
            </a:pPr>
            <a:endParaRPr lang="en-US" dirty="0" smtClean="0">
              <a:latin typeface="Arial Narrow" pitchFamily="34" charset="0"/>
            </a:endParaRPr>
          </a:p>
          <a:p>
            <a:pPr marL="834390" lvl="1" indent="-514350">
              <a:buFont typeface="+mj-lt"/>
              <a:buAutoNum type="arabicPeriod"/>
            </a:pPr>
            <a:r>
              <a:rPr lang="en-US" dirty="0" err="1" smtClean="0">
                <a:latin typeface="Arial Narrow" pitchFamily="34" charset="0"/>
              </a:rPr>
              <a:t>Pengendalian</a:t>
            </a:r>
            <a:r>
              <a:rPr lang="en-US" dirty="0" smtClean="0">
                <a:latin typeface="Arial Narrow" pitchFamily="34" charset="0"/>
              </a:rPr>
              <a:t> </a:t>
            </a:r>
            <a:r>
              <a:rPr lang="en-US" dirty="0" err="1" smtClean="0">
                <a:latin typeface="Arial Narrow" pitchFamily="34" charset="0"/>
              </a:rPr>
              <a:t>frekuensi</a:t>
            </a:r>
            <a:r>
              <a:rPr lang="en-US" dirty="0" smtClean="0">
                <a:latin typeface="Arial Narrow" pitchFamily="34" charset="0"/>
              </a:rPr>
              <a:t> </a:t>
            </a:r>
            <a:r>
              <a:rPr lang="en-US" dirty="0" err="1" smtClean="0">
                <a:latin typeface="Arial Narrow" pitchFamily="34" charset="0"/>
              </a:rPr>
              <a:t>denyut</a:t>
            </a:r>
            <a:r>
              <a:rPr lang="en-US" dirty="0" smtClean="0">
                <a:latin typeface="Arial Narrow" pitchFamily="34" charset="0"/>
              </a:rPr>
              <a:t> </a:t>
            </a:r>
            <a:r>
              <a:rPr lang="en-US" dirty="0" err="1" smtClean="0">
                <a:latin typeface="Arial Narrow" pitchFamily="34" charset="0"/>
              </a:rPr>
              <a:t>jantung</a:t>
            </a:r>
            <a:r>
              <a:rPr lang="en-US" dirty="0" smtClean="0">
                <a:latin typeface="Arial Narrow" pitchFamily="34" charset="0"/>
              </a:rPr>
              <a:t> </a:t>
            </a:r>
            <a:r>
              <a:rPr lang="en-US" dirty="0" err="1" smtClean="0">
                <a:latin typeface="Arial Narrow" pitchFamily="34" charset="0"/>
              </a:rPr>
              <a:t>dan</a:t>
            </a:r>
            <a:r>
              <a:rPr lang="en-US" dirty="0" smtClean="0">
                <a:latin typeface="Arial Narrow" pitchFamily="34" charset="0"/>
              </a:rPr>
              <a:t> </a:t>
            </a:r>
            <a:r>
              <a:rPr lang="en-US" dirty="0" err="1" smtClean="0">
                <a:latin typeface="Arial Narrow" pitchFamily="34" charset="0"/>
              </a:rPr>
              <a:t>kekuatan</a:t>
            </a:r>
            <a:r>
              <a:rPr lang="en-US" dirty="0" smtClean="0">
                <a:latin typeface="Arial Narrow" pitchFamily="34" charset="0"/>
              </a:rPr>
              <a:t> </a:t>
            </a:r>
            <a:r>
              <a:rPr lang="en-US" dirty="0" err="1" smtClean="0">
                <a:latin typeface="Arial Narrow" pitchFamily="34" charset="0"/>
              </a:rPr>
              <a:t>pemompaan</a:t>
            </a:r>
            <a:r>
              <a:rPr lang="en-US" dirty="0" smtClean="0">
                <a:latin typeface="Arial Narrow" pitchFamily="34" charset="0"/>
              </a:rPr>
              <a:t> </a:t>
            </a:r>
            <a:r>
              <a:rPr lang="en-US" dirty="0" err="1" smtClean="0">
                <a:latin typeface="Arial Narrow" pitchFamily="34" charset="0"/>
              </a:rPr>
              <a:t>jantung</a:t>
            </a:r>
            <a:r>
              <a:rPr lang="en-US" dirty="0" smtClean="0">
                <a:latin typeface="Arial Narrow" pitchFamily="34" charset="0"/>
              </a:rPr>
              <a:t> o/ </a:t>
            </a:r>
            <a:r>
              <a:rPr lang="en-US" dirty="0" err="1" smtClean="0">
                <a:latin typeface="Arial Narrow" pitchFamily="34" charset="0"/>
              </a:rPr>
              <a:t>sistem</a:t>
            </a:r>
            <a:r>
              <a:rPr lang="en-US" dirty="0" smtClean="0">
                <a:latin typeface="Arial Narrow" pitchFamily="34" charset="0"/>
              </a:rPr>
              <a:t> </a:t>
            </a:r>
            <a:r>
              <a:rPr lang="en-US" dirty="0" err="1" smtClean="0">
                <a:latin typeface="Arial Narrow" pitchFamily="34" charset="0"/>
              </a:rPr>
              <a:t>saraf</a:t>
            </a:r>
            <a:r>
              <a:rPr lang="en-US" dirty="0" smtClean="0">
                <a:latin typeface="Arial Narrow" pitchFamily="34" charset="0"/>
              </a:rPr>
              <a:t> </a:t>
            </a:r>
            <a:r>
              <a:rPr lang="en-US" dirty="0" err="1" smtClean="0">
                <a:latin typeface="Arial Narrow" pitchFamily="34" charset="0"/>
              </a:rPr>
              <a:t>otonom</a:t>
            </a:r>
            <a:endParaRPr lang="en-US" dirty="0">
              <a:latin typeface="Arial Narrow" pitchFamily="34" charset="0"/>
            </a:endParaRPr>
          </a:p>
        </p:txBody>
      </p:sp>
      <p:sp>
        <p:nvSpPr>
          <p:cNvPr id="6" name="Rounded Rectangle 5"/>
          <p:cNvSpPr/>
          <p:nvPr/>
        </p:nvSpPr>
        <p:spPr>
          <a:xfrm>
            <a:off x="1219200" y="4038600"/>
            <a:ext cx="7239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Arial Narrow" pitchFamily="34" charset="0"/>
              </a:rPr>
              <a:t>Semakin</a:t>
            </a:r>
            <a:r>
              <a:rPr lang="en-US" dirty="0" smtClean="0">
                <a:latin typeface="Arial Narrow" pitchFamily="34" charset="0"/>
              </a:rPr>
              <a:t> </a:t>
            </a:r>
            <a:r>
              <a:rPr lang="en-US" dirty="0" err="1" smtClean="0">
                <a:latin typeface="Arial Narrow" pitchFamily="34" charset="0"/>
              </a:rPr>
              <a:t>besar</a:t>
            </a:r>
            <a:r>
              <a:rPr lang="en-US" dirty="0" smtClean="0">
                <a:latin typeface="Arial Narrow" pitchFamily="34" charset="0"/>
              </a:rPr>
              <a:t> </a:t>
            </a:r>
            <a:r>
              <a:rPr lang="en-US" dirty="0" err="1" smtClean="0">
                <a:latin typeface="Arial Narrow" pitchFamily="34" charset="0"/>
              </a:rPr>
              <a:t>otot</a:t>
            </a:r>
            <a:r>
              <a:rPr lang="en-US" dirty="0" smtClean="0">
                <a:latin typeface="Arial Narrow" pitchFamily="34" charset="0"/>
              </a:rPr>
              <a:t> </a:t>
            </a:r>
            <a:r>
              <a:rPr lang="en-US" dirty="0" err="1" smtClean="0">
                <a:latin typeface="Arial Narrow" pitchFamily="34" charset="0"/>
              </a:rPr>
              <a:t>jantung</a:t>
            </a:r>
            <a:r>
              <a:rPr lang="en-US" dirty="0" smtClean="0">
                <a:latin typeface="Arial Narrow" pitchFamily="34" charset="0"/>
              </a:rPr>
              <a:t> </a:t>
            </a:r>
            <a:r>
              <a:rPr lang="en-US" dirty="0" err="1" smtClean="0">
                <a:latin typeface="Arial Narrow" pitchFamily="34" charset="0"/>
              </a:rPr>
              <a:t>diregangkan</a:t>
            </a:r>
            <a:r>
              <a:rPr lang="en-US" dirty="0" smtClean="0">
                <a:latin typeface="Arial Narrow" pitchFamily="34" charset="0"/>
              </a:rPr>
              <a:t> </a:t>
            </a:r>
            <a:r>
              <a:rPr lang="en-US" dirty="0" err="1" smtClean="0">
                <a:latin typeface="Arial Narrow" pitchFamily="34" charset="0"/>
              </a:rPr>
              <a:t>selama</a:t>
            </a:r>
            <a:r>
              <a:rPr lang="en-US" dirty="0" smtClean="0">
                <a:latin typeface="Arial Narrow" pitchFamily="34" charset="0"/>
              </a:rPr>
              <a:t> </a:t>
            </a:r>
            <a:r>
              <a:rPr lang="en-US" dirty="0" err="1" smtClean="0">
                <a:latin typeface="Arial Narrow" pitchFamily="34" charset="0"/>
              </a:rPr>
              <a:t>pengisian</a:t>
            </a:r>
            <a:r>
              <a:rPr lang="en-US" dirty="0" smtClean="0">
                <a:latin typeface="Arial Narrow" pitchFamily="34" charset="0"/>
              </a:rPr>
              <a:t>, </a:t>
            </a:r>
            <a:r>
              <a:rPr lang="en-US" dirty="0" err="1" smtClean="0">
                <a:latin typeface="Arial Narrow" pitchFamily="34" charset="0"/>
              </a:rPr>
              <a:t>semakin</a:t>
            </a:r>
            <a:r>
              <a:rPr lang="en-US" dirty="0" smtClean="0">
                <a:latin typeface="Arial Narrow" pitchFamily="34" charset="0"/>
              </a:rPr>
              <a:t> </a:t>
            </a:r>
            <a:r>
              <a:rPr lang="en-US" dirty="0" err="1" smtClean="0">
                <a:latin typeface="Arial Narrow" pitchFamily="34" charset="0"/>
              </a:rPr>
              <a:t>besar</a:t>
            </a:r>
            <a:r>
              <a:rPr lang="en-US" dirty="0" smtClean="0">
                <a:latin typeface="Arial Narrow" pitchFamily="34" charset="0"/>
              </a:rPr>
              <a:t> </a:t>
            </a:r>
            <a:r>
              <a:rPr lang="en-US" dirty="0" err="1" smtClean="0">
                <a:latin typeface="Arial Narrow" pitchFamily="34" charset="0"/>
              </a:rPr>
              <a:t>kekuatan</a:t>
            </a:r>
            <a:r>
              <a:rPr lang="en-US" dirty="0" smtClean="0">
                <a:latin typeface="Arial Narrow" pitchFamily="34" charset="0"/>
              </a:rPr>
              <a:t> </a:t>
            </a:r>
            <a:r>
              <a:rPr lang="en-US" dirty="0" err="1" smtClean="0">
                <a:latin typeface="Arial Narrow" pitchFamily="34" charset="0"/>
              </a:rPr>
              <a:t>kontraksi</a:t>
            </a:r>
            <a:r>
              <a:rPr lang="en-US" dirty="0" smtClean="0">
                <a:latin typeface="Arial Narrow" pitchFamily="34" charset="0"/>
              </a:rPr>
              <a:t> </a:t>
            </a:r>
            <a:r>
              <a:rPr lang="en-US" dirty="0" err="1" smtClean="0">
                <a:latin typeface="Arial Narrow" pitchFamily="34" charset="0"/>
              </a:rPr>
              <a:t>dan</a:t>
            </a:r>
            <a:r>
              <a:rPr lang="en-US" dirty="0" smtClean="0">
                <a:latin typeface="Arial Narrow" pitchFamily="34" charset="0"/>
              </a:rPr>
              <a:t> </a:t>
            </a:r>
            <a:r>
              <a:rPr lang="en-US" dirty="0" err="1" smtClean="0">
                <a:latin typeface="Arial Narrow" pitchFamily="34" charset="0"/>
              </a:rPr>
              <a:t>semakin</a:t>
            </a:r>
            <a:r>
              <a:rPr lang="en-US" dirty="0" smtClean="0">
                <a:latin typeface="Arial Narrow" pitchFamily="34" charset="0"/>
              </a:rPr>
              <a:t> </a:t>
            </a:r>
            <a:r>
              <a:rPr lang="en-US" dirty="0" err="1" smtClean="0">
                <a:latin typeface="Arial Narrow" pitchFamily="34" charset="0"/>
              </a:rPr>
              <a:t>besar</a:t>
            </a:r>
            <a:r>
              <a:rPr lang="en-US" dirty="0" smtClean="0">
                <a:latin typeface="Arial Narrow" pitchFamily="34" charset="0"/>
              </a:rPr>
              <a:t> pula </a:t>
            </a:r>
            <a:r>
              <a:rPr lang="en-US" dirty="0" err="1" smtClean="0">
                <a:latin typeface="Arial Narrow" pitchFamily="34" charset="0"/>
              </a:rPr>
              <a:t>jumlah</a:t>
            </a:r>
            <a:r>
              <a:rPr lang="en-US" dirty="0" smtClean="0">
                <a:latin typeface="Arial Narrow" pitchFamily="34" charset="0"/>
              </a:rPr>
              <a:t> </a:t>
            </a:r>
            <a:r>
              <a:rPr lang="en-US" dirty="0" err="1" smtClean="0">
                <a:latin typeface="Arial Narrow" pitchFamily="34" charset="0"/>
              </a:rPr>
              <a:t>darah</a:t>
            </a:r>
            <a:r>
              <a:rPr lang="en-US" dirty="0" smtClean="0">
                <a:latin typeface="Arial Narrow" pitchFamily="34" charset="0"/>
              </a:rPr>
              <a:t> yang </a:t>
            </a:r>
            <a:r>
              <a:rPr lang="en-US" dirty="0" err="1" smtClean="0">
                <a:latin typeface="Arial Narrow" pitchFamily="34" charset="0"/>
              </a:rPr>
              <a:t>dipompa</a:t>
            </a:r>
            <a:r>
              <a:rPr lang="en-US" dirty="0" smtClean="0">
                <a:latin typeface="Arial Narrow" pitchFamily="34" charset="0"/>
              </a:rPr>
              <a:t> </a:t>
            </a:r>
            <a:r>
              <a:rPr lang="en-US" dirty="0" err="1" smtClean="0">
                <a:latin typeface="Arial Narrow" pitchFamily="34" charset="0"/>
              </a:rPr>
              <a:t>ke</a:t>
            </a:r>
            <a:r>
              <a:rPr lang="en-US" dirty="0" smtClean="0">
                <a:latin typeface="Arial Narrow" pitchFamily="34" charset="0"/>
              </a:rPr>
              <a:t> aorta</a:t>
            </a:r>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1026"/>
          <p:cNvPicPr>
            <a:picLocks noGrp="1" noChangeAspect="1" noChangeArrowheads="1"/>
          </p:cNvPicPr>
          <p:nvPr>
            <p:ph idx="1"/>
          </p:nvPr>
        </p:nvPicPr>
        <p:blipFill>
          <a:blip r:embed="rId2" cstate="print"/>
          <a:srcRect l="21739" r="16769"/>
          <a:stretch>
            <a:fillRect/>
          </a:stretch>
        </p:blipFill>
        <p:spPr bwMode="auto">
          <a:xfrm>
            <a:off x="762001" y="-791510"/>
            <a:ext cx="6096000" cy="744750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29"/>
          <p:cNvSpPr txBox="1">
            <a:spLocks noChangeArrowheads="1"/>
          </p:cNvSpPr>
          <p:nvPr/>
        </p:nvSpPr>
        <p:spPr bwMode="auto">
          <a:xfrm>
            <a:off x="8610600" y="6546850"/>
            <a:ext cx="509588" cy="304800"/>
          </a:xfrm>
          <a:prstGeom prst="rect">
            <a:avLst/>
          </a:prstGeom>
          <a:noFill/>
          <a:ln w="9525">
            <a:noFill/>
            <a:miter lim="800000"/>
            <a:headEnd/>
            <a:tailEnd/>
          </a:ln>
        </p:spPr>
        <p:txBody>
          <a:bodyPr wrap="none">
            <a:spAutoFit/>
          </a:bodyPr>
          <a:lstStyle/>
          <a:p>
            <a:r>
              <a:rPr lang="en-US" altLang="en-US" sz="1400">
                <a:latin typeface="Times"/>
              </a:rPr>
              <a:t>14-8</a:t>
            </a:r>
          </a:p>
        </p:txBody>
      </p:sp>
      <p:pic>
        <p:nvPicPr>
          <p:cNvPr id="24579" name="Picture 1030" descr="14_01"/>
          <p:cNvPicPr>
            <a:picLocks noChangeAspect="1" noChangeArrowheads="1"/>
          </p:cNvPicPr>
          <p:nvPr/>
        </p:nvPicPr>
        <p:blipFill>
          <a:blip r:embed="rId2" cstate="print"/>
          <a:srcRect/>
          <a:stretch>
            <a:fillRect/>
          </a:stretch>
        </p:blipFill>
        <p:spPr bwMode="auto">
          <a:xfrm>
            <a:off x="228600" y="685800"/>
            <a:ext cx="8610600" cy="52641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Aharoni" pitchFamily="2" charset="-79"/>
                <a:cs typeface="Aharoni" pitchFamily="2" charset="-79"/>
              </a:rPr>
              <a:t>Autonomic reflexes </a:t>
            </a:r>
            <a:endParaRPr lang="id-ID" dirty="0">
              <a:latin typeface="Aharoni" pitchFamily="2" charset="-79"/>
              <a:cs typeface="Aharoni" pitchFamily="2" charset="-79"/>
            </a:endParaRPr>
          </a:p>
        </p:txBody>
      </p:sp>
      <p:sp>
        <p:nvSpPr>
          <p:cNvPr id="3" name="Content Placeholder 2"/>
          <p:cNvSpPr>
            <a:spLocks noGrp="1"/>
          </p:cNvSpPr>
          <p:nvPr>
            <p:ph idx="1"/>
          </p:nvPr>
        </p:nvSpPr>
        <p:spPr>
          <a:xfrm>
            <a:off x="457200" y="1600200"/>
            <a:ext cx="7620000" cy="2980928"/>
          </a:xfrm>
        </p:spPr>
        <p:txBody>
          <a:bodyPr>
            <a:normAutofit/>
          </a:bodyPr>
          <a:lstStyle/>
          <a:p>
            <a:pPr>
              <a:spcAft>
                <a:spcPts val="1200"/>
              </a:spcAft>
            </a:pPr>
            <a:r>
              <a:rPr lang="id-ID" sz="2400" dirty="0" smtClean="0">
                <a:latin typeface="+mj-lt"/>
              </a:rPr>
              <a:t>Baroreceptor reflex</a:t>
            </a:r>
          </a:p>
          <a:p>
            <a:pPr>
              <a:spcAft>
                <a:spcPts val="1200"/>
              </a:spcAft>
            </a:pPr>
            <a:r>
              <a:rPr lang="id-ID" sz="2400" dirty="0" smtClean="0">
                <a:latin typeface="+mj-lt"/>
              </a:rPr>
              <a:t>Bainbridge reflex</a:t>
            </a:r>
          </a:p>
          <a:p>
            <a:pPr>
              <a:spcAft>
                <a:spcPts val="1200"/>
              </a:spcAft>
            </a:pPr>
            <a:r>
              <a:rPr lang="id-ID" sz="2400" dirty="0" smtClean="0">
                <a:latin typeface="+mj-lt"/>
              </a:rPr>
              <a:t>Chemoreceptor reflex</a:t>
            </a:r>
          </a:p>
          <a:p>
            <a:pPr>
              <a:spcAft>
                <a:spcPts val="1200"/>
              </a:spcAft>
            </a:pPr>
            <a:r>
              <a:rPr lang="id-ID" sz="2400" dirty="0">
                <a:latin typeface="+mj-lt"/>
                <a:cs typeface="Aharoni" pitchFamily="2" charset="-79"/>
              </a:rPr>
              <a:t>Respiratory Sinus Arrhythmia (RSA</a:t>
            </a:r>
            <a:r>
              <a:rPr lang="id-ID" sz="2400" dirty="0" smtClean="0">
                <a:latin typeface="+mj-lt"/>
                <a:cs typeface="Aharoni" pitchFamily="2" charset="-79"/>
              </a:rPr>
              <a:t>)</a:t>
            </a:r>
          </a:p>
          <a:p>
            <a:pPr>
              <a:spcAft>
                <a:spcPts val="1200"/>
              </a:spcAft>
            </a:pPr>
            <a:r>
              <a:rPr lang="id-ID" sz="2400" dirty="0" smtClean="0">
                <a:latin typeface="+mj-lt"/>
              </a:rPr>
              <a:t> Ventricular receptor reflex</a:t>
            </a:r>
            <a:endParaRPr lang="id-ID" sz="2400" dirty="0">
              <a:latin typeface="+mj-lt"/>
            </a:endParaRPr>
          </a:p>
        </p:txBody>
      </p:sp>
    </p:spTree>
    <p:extLst>
      <p:ext uri="{BB962C8B-B14F-4D97-AF65-F5344CB8AC3E}">
        <p14:creationId xmlns:p14="http://schemas.microsoft.com/office/powerpoint/2010/main" val="3804587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Komponen</a:t>
            </a:r>
            <a:r>
              <a:rPr lang="en-US" dirty="0" smtClean="0"/>
              <a:t> </a:t>
            </a:r>
            <a:r>
              <a:rPr lang="en-US" dirty="0" err="1" smtClean="0"/>
              <a:t>Darah</a:t>
            </a:r>
            <a:endParaRPr lang="en-US" dirty="0"/>
          </a:p>
        </p:txBody>
      </p:sp>
      <p:sp>
        <p:nvSpPr>
          <p:cNvPr id="3" name="Content Placeholder 2"/>
          <p:cNvSpPr>
            <a:spLocks noGrp="1"/>
          </p:cNvSpPr>
          <p:nvPr>
            <p:ph idx="1"/>
          </p:nvPr>
        </p:nvSpPr>
        <p:spPr/>
        <p:txBody>
          <a:bodyPr/>
          <a:lstStyle/>
          <a:p>
            <a:r>
              <a:rPr lang="en-US" dirty="0" smtClean="0"/>
              <a:t>Plasma </a:t>
            </a:r>
            <a:r>
              <a:rPr lang="en-US" dirty="0" err="1" smtClean="0"/>
              <a:t>Darah</a:t>
            </a:r>
            <a:endParaRPr lang="en-US" dirty="0" smtClean="0"/>
          </a:p>
          <a:p>
            <a:r>
              <a:rPr lang="en-US" dirty="0" err="1" smtClean="0"/>
              <a:t>Sel-sel</a:t>
            </a:r>
            <a:r>
              <a:rPr lang="en-US" dirty="0" smtClean="0"/>
              <a:t> </a:t>
            </a:r>
            <a:r>
              <a:rPr lang="en-US" dirty="0" err="1" smtClean="0"/>
              <a:t>Darah</a:t>
            </a:r>
            <a:endParaRPr lang="en-US" dirty="0" smtClean="0"/>
          </a:p>
          <a:p>
            <a:pPr>
              <a:buFont typeface="Wingdings" pitchFamily="2" charset="2"/>
              <a:buChar char="ü"/>
            </a:pPr>
            <a:r>
              <a:rPr lang="en-US" sz="2400" dirty="0" err="1" smtClean="0">
                <a:solidFill>
                  <a:srgbClr val="00B050"/>
                </a:solidFill>
                <a:latin typeface="Agency FB" pitchFamily="34" charset="0"/>
              </a:rPr>
              <a:t>Sel</a:t>
            </a:r>
            <a:r>
              <a:rPr lang="en-US" sz="2400" dirty="0" smtClean="0">
                <a:solidFill>
                  <a:srgbClr val="00B050"/>
                </a:solidFill>
                <a:latin typeface="Agency FB" pitchFamily="34" charset="0"/>
              </a:rPr>
              <a:t> </a:t>
            </a:r>
            <a:r>
              <a:rPr lang="en-US" sz="2400" dirty="0" err="1" smtClean="0">
                <a:solidFill>
                  <a:srgbClr val="00B050"/>
                </a:solidFill>
                <a:latin typeface="Agency FB" pitchFamily="34" charset="0"/>
              </a:rPr>
              <a:t>Darah</a:t>
            </a:r>
            <a:r>
              <a:rPr lang="en-US" sz="2400" dirty="0" smtClean="0">
                <a:solidFill>
                  <a:srgbClr val="00B050"/>
                </a:solidFill>
                <a:latin typeface="Agency FB" pitchFamily="34" charset="0"/>
              </a:rPr>
              <a:t> </a:t>
            </a:r>
            <a:r>
              <a:rPr lang="en-US" sz="2400" dirty="0" err="1" smtClean="0">
                <a:solidFill>
                  <a:srgbClr val="00B050"/>
                </a:solidFill>
                <a:latin typeface="Agency FB" pitchFamily="34" charset="0"/>
              </a:rPr>
              <a:t>Merah</a:t>
            </a:r>
            <a:r>
              <a:rPr lang="en-US" sz="2400" dirty="0" smtClean="0">
                <a:solidFill>
                  <a:srgbClr val="00B050"/>
                </a:solidFill>
                <a:latin typeface="Agency FB" pitchFamily="34" charset="0"/>
              </a:rPr>
              <a:t> (</a:t>
            </a:r>
            <a:r>
              <a:rPr lang="en-US" sz="2400" dirty="0" err="1" smtClean="0">
                <a:solidFill>
                  <a:srgbClr val="00B050"/>
                </a:solidFill>
                <a:latin typeface="Agency FB" pitchFamily="34" charset="0"/>
              </a:rPr>
              <a:t>Eritrosit</a:t>
            </a:r>
            <a:r>
              <a:rPr lang="en-US" sz="2400" dirty="0" smtClean="0">
                <a:solidFill>
                  <a:srgbClr val="00B050"/>
                </a:solidFill>
                <a:latin typeface="Agency FB" pitchFamily="34" charset="0"/>
              </a:rPr>
              <a:t>)</a:t>
            </a:r>
          </a:p>
          <a:p>
            <a:pPr>
              <a:buFont typeface="Wingdings" pitchFamily="2" charset="2"/>
              <a:buChar char="ü"/>
            </a:pPr>
            <a:r>
              <a:rPr lang="en-US" sz="2400" dirty="0" err="1" smtClean="0">
                <a:solidFill>
                  <a:srgbClr val="00B050"/>
                </a:solidFill>
                <a:latin typeface="Agency FB" pitchFamily="34" charset="0"/>
              </a:rPr>
              <a:t>Sel</a:t>
            </a:r>
            <a:r>
              <a:rPr lang="en-US" sz="2400" dirty="0" smtClean="0">
                <a:solidFill>
                  <a:srgbClr val="00B050"/>
                </a:solidFill>
                <a:latin typeface="Agency FB" pitchFamily="34" charset="0"/>
              </a:rPr>
              <a:t> </a:t>
            </a:r>
            <a:r>
              <a:rPr lang="en-US" sz="2400" dirty="0" err="1" smtClean="0">
                <a:solidFill>
                  <a:srgbClr val="00B050"/>
                </a:solidFill>
                <a:latin typeface="Agency FB" pitchFamily="34" charset="0"/>
              </a:rPr>
              <a:t>Darah</a:t>
            </a:r>
            <a:r>
              <a:rPr lang="en-US" sz="2400" dirty="0" smtClean="0">
                <a:solidFill>
                  <a:srgbClr val="00B050"/>
                </a:solidFill>
                <a:latin typeface="Agency FB" pitchFamily="34" charset="0"/>
              </a:rPr>
              <a:t> </a:t>
            </a:r>
            <a:r>
              <a:rPr lang="en-US" sz="2400" dirty="0" err="1" smtClean="0">
                <a:solidFill>
                  <a:srgbClr val="00B050"/>
                </a:solidFill>
                <a:latin typeface="Agency FB" pitchFamily="34" charset="0"/>
              </a:rPr>
              <a:t>Putih</a:t>
            </a:r>
            <a:r>
              <a:rPr lang="en-US" sz="2400" dirty="0" smtClean="0">
                <a:solidFill>
                  <a:srgbClr val="00B050"/>
                </a:solidFill>
                <a:latin typeface="Agency FB" pitchFamily="34" charset="0"/>
              </a:rPr>
              <a:t> (</a:t>
            </a:r>
            <a:r>
              <a:rPr lang="en-US" sz="2400" dirty="0" err="1" smtClean="0">
                <a:solidFill>
                  <a:srgbClr val="00B050"/>
                </a:solidFill>
                <a:latin typeface="Agency FB" pitchFamily="34" charset="0"/>
              </a:rPr>
              <a:t>Leukosit</a:t>
            </a:r>
            <a:r>
              <a:rPr lang="en-US" sz="2400" dirty="0" smtClean="0">
                <a:solidFill>
                  <a:srgbClr val="00B050"/>
                </a:solidFill>
                <a:latin typeface="Agency FB" pitchFamily="34" charset="0"/>
              </a:rPr>
              <a:t>)</a:t>
            </a:r>
          </a:p>
          <a:p>
            <a:pPr>
              <a:buFont typeface="Wingdings" pitchFamily="2" charset="2"/>
              <a:buChar char="ü"/>
            </a:pPr>
            <a:r>
              <a:rPr lang="en-US" sz="2400" dirty="0" err="1" smtClean="0">
                <a:solidFill>
                  <a:srgbClr val="00B050"/>
                </a:solidFill>
                <a:latin typeface="Agency FB" pitchFamily="34" charset="0"/>
              </a:rPr>
              <a:t>Keping</a:t>
            </a:r>
            <a:r>
              <a:rPr lang="en-US" sz="2400" dirty="0" smtClean="0">
                <a:solidFill>
                  <a:srgbClr val="00B050"/>
                </a:solidFill>
                <a:latin typeface="Agency FB" pitchFamily="34" charset="0"/>
              </a:rPr>
              <a:t> </a:t>
            </a:r>
            <a:r>
              <a:rPr lang="en-US" sz="2400" dirty="0" err="1" smtClean="0">
                <a:solidFill>
                  <a:srgbClr val="00B050"/>
                </a:solidFill>
                <a:latin typeface="Agency FB" pitchFamily="34" charset="0"/>
              </a:rPr>
              <a:t>Darah</a:t>
            </a:r>
            <a:r>
              <a:rPr lang="en-US" sz="2400" dirty="0" smtClean="0">
                <a:solidFill>
                  <a:srgbClr val="00B050"/>
                </a:solidFill>
                <a:latin typeface="Agency FB" pitchFamily="34" charset="0"/>
              </a:rPr>
              <a:t> (</a:t>
            </a:r>
            <a:r>
              <a:rPr lang="en-US" sz="2400" dirty="0" err="1" smtClean="0">
                <a:solidFill>
                  <a:srgbClr val="00B050"/>
                </a:solidFill>
                <a:latin typeface="Agency FB" pitchFamily="34" charset="0"/>
              </a:rPr>
              <a:t>Trombosit</a:t>
            </a:r>
            <a:r>
              <a:rPr lang="en-US" sz="2400" dirty="0" smtClean="0">
                <a:solidFill>
                  <a:srgbClr val="00B050"/>
                </a:solidFill>
                <a:latin typeface="Agency FB" pitchFamily="34" charset="0"/>
              </a:rPr>
              <a:t>)</a:t>
            </a:r>
            <a:endParaRPr lang="en-US" sz="2400" dirty="0">
              <a:solidFill>
                <a:srgbClr val="00B050"/>
              </a:solidFill>
              <a:latin typeface="Agency FB" pitchFamily="34" charset="0"/>
            </a:endParaRPr>
          </a:p>
        </p:txBody>
      </p:sp>
      <p:graphicFrame>
        <p:nvGraphicFramePr>
          <p:cNvPr id="4" name="Chart 3"/>
          <p:cNvGraphicFramePr/>
          <p:nvPr/>
        </p:nvGraphicFramePr>
        <p:xfrm>
          <a:off x="4876800" y="838200"/>
          <a:ext cx="4267200" cy="2489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886200" y="3733800"/>
          <a:ext cx="4800600" cy="2565400"/>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srcRect/>
          <a:stretch>
            <a:fillRect/>
          </a:stretch>
        </p:blipFill>
        <p:spPr bwMode="auto">
          <a:xfrm>
            <a:off x="0" y="4362450"/>
            <a:ext cx="3905250" cy="2495550"/>
          </a:xfrm>
          <a:prstGeom prst="rect">
            <a:avLst/>
          </a:prstGeom>
          <a:noFill/>
          <a:ln w="9525">
            <a:noFill/>
            <a:miter lim="800000"/>
            <a:headEnd/>
            <a:tailEnd/>
          </a:ln>
          <a:effectLst/>
        </p:spPr>
      </p:pic>
    </p:spTree>
    <p:extLst>
      <p:ext uri="{BB962C8B-B14F-4D97-AF65-F5344CB8AC3E}">
        <p14:creationId xmlns:p14="http://schemas.microsoft.com/office/powerpoint/2010/main" val="655817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pPr algn="ctr"/>
            <a:r>
              <a:rPr lang="en-US" dirty="0" smtClean="0"/>
              <a:t>HEMATOKRIT</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2"/>
          <a:srcRect/>
          <a:stretch>
            <a:fillRect/>
          </a:stretch>
        </p:blipFill>
        <p:spPr bwMode="auto">
          <a:xfrm>
            <a:off x="611188" y="1268413"/>
            <a:ext cx="8067675" cy="5157787"/>
          </a:xfrm>
          <a:prstGeom prst="rect">
            <a:avLst/>
          </a:prstGeom>
          <a:noFill/>
          <a:ln w="9525">
            <a:noFill/>
            <a:round/>
            <a:headEnd/>
            <a:tailEnd/>
          </a:ln>
        </p:spPr>
      </p:pic>
    </p:spTree>
    <p:extLst>
      <p:ext uri="{BB962C8B-B14F-4D97-AF65-F5344CB8AC3E}">
        <p14:creationId xmlns:p14="http://schemas.microsoft.com/office/powerpoint/2010/main" val="151913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4425" y="-54591"/>
            <a:ext cx="7115175" cy="3105150"/>
          </a:xfrm>
          <a:prstGeom prst="rect">
            <a:avLst/>
          </a:prstGeom>
        </p:spPr>
      </p:pic>
      <p:pic>
        <p:nvPicPr>
          <p:cNvPr id="5" name="Picture 4"/>
          <p:cNvPicPr>
            <a:picLocks noChangeAspect="1"/>
          </p:cNvPicPr>
          <p:nvPr/>
        </p:nvPicPr>
        <p:blipFill>
          <a:blip r:embed="rId3"/>
          <a:stretch>
            <a:fillRect/>
          </a:stretch>
        </p:blipFill>
        <p:spPr>
          <a:xfrm>
            <a:off x="762000" y="3505200"/>
            <a:ext cx="7478831" cy="3372961"/>
          </a:xfrm>
          <a:prstGeom prst="rect">
            <a:avLst/>
          </a:prstGeom>
        </p:spPr>
      </p:pic>
    </p:spTree>
    <p:extLst>
      <p:ext uri="{BB962C8B-B14F-4D97-AF65-F5344CB8AC3E}">
        <p14:creationId xmlns:p14="http://schemas.microsoft.com/office/powerpoint/2010/main" val="118826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112" y="1928812"/>
            <a:ext cx="8867775" cy="3000375"/>
          </a:xfrm>
          <a:prstGeom prst="rect">
            <a:avLst/>
          </a:prstGeom>
        </p:spPr>
      </p:pic>
    </p:spTree>
    <p:extLst>
      <p:ext uri="{BB962C8B-B14F-4D97-AF65-F5344CB8AC3E}">
        <p14:creationId xmlns:p14="http://schemas.microsoft.com/office/powerpoint/2010/main" val="386388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Jantung</a:t>
            </a:r>
            <a:endParaRPr lang="en-US" dirty="0"/>
          </a:p>
        </p:txBody>
      </p:sp>
      <p:sp>
        <p:nvSpPr>
          <p:cNvPr id="5" name="Content Placeholder 4"/>
          <p:cNvSpPr>
            <a:spLocks noGrp="1"/>
          </p:cNvSpPr>
          <p:nvPr>
            <p:ph sz="half" idx="2"/>
          </p:nvPr>
        </p:nvSpPr>
        <p:spPr/>
        <p:txBody>
          <a:bodyPr>
            <a:normAutofit lnSpcReduction="10000"/>
          </a:bodyPr>
          <a:lstStyle/>
          <a:p>
            <a:pPr>
              <a:buFont typeface="Wingdings" pitchFamily="2" charset="2"/>
              <a:buChar char="à"/>
            </a:pPr>
            <a:r>
              <a:rPr lang="en-US" dirty="0" err="1" smtClean="0">
                <a:sym typeface="Wingdings" pitchFamily="2" charset="2"/>
              </a:rPr>
              <a:t>merupakan</a:t>
            </a:r>
            <a:r>
              <a:rPr lang="en-US" dirty="0" smtClean="0">
                <a:sym typeface="Wingdings" pitchFamily="2" charset="2"/>
              </a:rPr>
              <a:t> </a:t>
            </a:r>
            <a:r>
              <a:rPr lang="id-ID" dirty="0" smtClean="0"/>
              <a:t>organ berotot</a:t>
            </a:r>
            <a:r>
              <a:rPr lang="en-US" dirty="0" smtClean="0"/>
              <a:t> (</a:t>
            </a:r>
            <a:r>
              <a:rPr lang="en-US" dirty="0" err="1" smtClean="0"/>
              <a:t>otot</a:t>
            </a:r>
            <a:r>
              <a:rPr lang="en-US" dirty="0" smtClean="0"/>
              <a:t> </a:t>
            </a:r>
            <a:r>
              <a:rPr lang="en-US" dirty="0" err="1" smtClean="0"/>
              <a:t>jantung</a:t>
            </a:r>
            <a:r>
              <a:rPr lang="en-US" dirty="0" smtClean="0"/>
              <a:t>)</a:t>
            </a:r>
          </a:p>
          <a:p>
            <a:pPr>
              <a:buFont typeface="Wingdings" pitchFamily="2" charset="2"/>
              <a:buChar char="à"/>
            </a:pPr>
            <a:r>
              <a:rPr lang="id-ID" dirty="0" smtClean="0"/>
              <a:t>seukuran kepalan tangan</a:t>
            </a:r>
            <a:endParaRPr lang="en-US" dirty="0" smtClean="0"/>
          </a:p>
          <a:p>
            <a:pPr>
              <a:buFont typeface="Wingdings" pitchFamily="2" charset="2"/>
              <a:buChar char="à"/>
            </a:pPr>
            <a:r>
              <a:rPr lang="id-ID" dirty="0" smtClean="0"/>
              <a:t>terletak di</a:t>
            </a:r>
            <a:br>
              <a:rPr lang="id-ID" dirty="0" smtClean="0"/>
            </a:br>
            <a:r>
              <a:rPr lang="en-US" dirty="0" err="1" smtClean="0"/>
              <a:t>tengah</a:t>
            </a:r>
            <a:r>
              <a:rPr lang="id-ID" dirty="0" smtClean="0"/>
              <a:t> rongga dada</a:t>
            </a:r>
            <a:r>
              <a:rPr lang="en-US" dirty="0" smtClean="0"/>
              <a:t>, </a:t>
            </a:r>
            <a:r>
              <a:rPr lang="en-US" dirty="0" err="1" smtClean="0"/>
              <a:t>tepat</a:t>
            </a:r>
            <a:r>
              <a:rPr lang="en-US" dirty="0" smtClean="0"/>
              <a:t> </a:t>
            </a:r>
            <a:r>
              <a:rPr lang="en-US" dirty="0" err="1" smtClean="0"/>
              <a:t>di</a:t>
            </a:r>
            <a:r>
              <a:rPr lang="en-US" dirty="0" smtClean="0"/>
              <a:t> </a:t>
            </a:r>
            <a:r>
              <a:rPr lang="en-US" dirty="0" err="1" smtClean="0"/>
              <a:t>belakang</a:t>
            </a:r>
            <a:r>
              <a:rPr lang="en-US" dirty="0" smtClean="0"/>
              <a:t> sternum</a:t>
            </a:r>
          </a:p>
          <a:p>
            <a:pPr>
              <a:buFont typeface="Wingdings" pitchFamily="2" charset="2"/>
              <a:buChar char="à"/>
            </a:pPr>
            <a:r>
              <a:rPr lang="en-US" dirty="0" err="1" smtClean="0"/>
              <a:t>Bagian</a:t>
            </a:r>
            <a:r>
              <a:rPr lang="en-US" dirty="0" smtClean="0"/>
              <a:t> </a:t>
            </a:r>
            <a:r>
              <a:rPr lang="en-US" dirty="0" err="1" smtClean="0"/>
              <a:t>apeks</a:t>
            </a:r>
            <a:r>
              <a:rPr lang="en-US" dirty="0" smtClean="0"/>
              <a:t> </a:t>
            </a:r>
            <a:r>
              <a:rPr lang="en-US" dirty="0" err="1" smtClean="0"/>
              <a:t>berada</a:t>
            </a:r>
            <a:r>
              <a:rPr lang="en-US" dirty="0" smtClean="0"/>
              <a:t> </a:t>
            </a:r>
            <a:r>
              <a:rPr lang="en-US" dirty="0" err="1" smtClean="0"/>
              <a:t>di</a:t>
            </a:r>
            <a:r>
              <a:rPr lang="en-US" dirty="0" smtClean="0"/>
              <a:t> </a:t>
            </a:r>
            <a:r>
              <a:rPr lang="en-US" dirty="0" err="1" smtClean="0"/>
              <a:t>sisi</a:t>
            </a:r>
            <a:r>
              <a:rPr lang="en-US" dirty="0" smtClean="0"/>
              <a:t> </a:t>
            </a:r>
            <a:r>
              <a:rPr lang="en-US" dirty="0" err="1" smtClean="0"/>
              <a:t>kiri</a:t>
            </a:r>
            <a:r>
              <a:rPr lang="en-US" dirty="0" smtClean="0"/>
              <a:t> </a:t>
            </a:r>
            <a:r>
              <a:rPr lang="en-US" dirty="0" err="1" smtClean="0"/>
              <a:t>tubuh</a:t>
            </a:r>
            <a:endParaRPr lang="en-US" dirty="0"/>
          </a:p>
        </p:txBody>
      </p:sp>
      <p:pic>
        <p:nvPicPr>
          <p:cNvPr id="7" name="Picture 2"/>
          <p:cNvPicPr>
            <a:picLocks noGrp="1" noChangeAspect="1" noChangeArrowheads="1"/>
          </p:cNvPicPr>
          <p:nvPr>
            <p:ph sz="half" idx="1"/>
          </p:nvPr>
        </p:nvPicPr>
        <p:blipFill>
          <a:blip r:embed="rId2"/>
          <a:srcRect l="27526" t="28125" r="37921" b="20833"/>
          <a:stretch>
            <a:fillRect/>
          </a:stretch>
        </p:blipFill>
        <p:spPr bwMode="auto">
          <a:xfrm>
            <a:off x="457200" y="2186103"/>
            <a:ext cx="4038600" cy="335415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err="1" smtClean="0"/>
              <a:t>Posisi</a:t>
            </a:r>
            <a:r>
              <a:rPr lang="en-US" dirty="0" smtClean="0"/>
              <a:t> </a:t>
            </a:r>
            <a:r>
              <a:rPr lang="en-US" dirty="0" err="1" smtClean="0"/>
              <a:t>Jantung</a:t>
            </a:r>
            <a:endParaRPr lang="en-US" dirty="0"/>
          </a:p>
        </p:txBody>
      </p:sp>
      <p:pic>
        <p:nvPicPr>
          <p:cNvPr id="6" name="Picture 2"/>
          <p:cNvPicPr>
            <a:picLocks noGrp="1" noChangeAspect="1" noChangeArrowheads="1"/>
          </p:cNvPicPr>
          <p:nvPr>
            <p:ph sz="half" idx="2"/>
          </p:nvPr>
        </p:nvPicPr>
        <p:blipFill>
          <a:blip r:embed="rId2"/>
          <a:srcRect l="57980" t="22917" r="8053" b="30208"/>
          <a:stretch>
            <a:fillRect/>
          </a:stretch>
        </p:blipFill>
        <p:spPr bwMode="auto">
          <a:xfrm>
            <a:off x="4114800" y="1371600"/>
            <a:ext cx="5034174" cy="3905916"/>
          </a:xfrm>
          <a:prstGeom prst="rect">
            <a:avLst/>
          </a:prstGeom>
          <a:noFill/>
          <a:ln w="9525">
            <a:noFill/>
            <a:miter lim="800000"/>
            <a:headEnd/>
            <a:tailEnd/>
          </a:ln>
          <a:effectLst/>
        </p:spPr>
      </p:pic>
      <p:pic>
        <p:nvPicPr>
          <p:cNvPr id="7" name="Picture 2"/>
          <p:cNvPicPr>
            <a:picLocks noGrp="1" noChangeAspect="1" noChangeArrowheads="1"/>
          </p:cNvPicPr>
          <p:nvPr>
            <p:ph sz="half" idx="1"/>
          </p:nvPr>
        </p:nvPicPr>
        <p:blipFill>
          <a:blip r:embed="rId3"/>
          <a:srcRect l="27526" t="28125" r="37921" b="20833"/>
          <a:stretch>
            <a:fillRect/>
          </a:stretch>
        </p:blipFill>
        <p:spPr bwMode="auto">
          <a:xfrm>
            <a:off x="76200" y="3429000"/>
            <a:ext cx="4038600" cy="335415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1135</TotalTime>
  <Words>464</Words>
  <Application>Microsoft Office PowerPoint</Application>
  <PresentationFormat>On-screen Show (4:3)</PresentationFormat>
  <Paragraphs>102</Paragraphs>
  <Slides>35</Slides>
  <Notes>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Agency FB</vt:lpstr>
      <vt:lpstr>Aharoni</vt:lpstr>
      <vt:lpstr>Andalus</vt:lpstr>
      <vt:lpstr>Arial</vt:lpstr>
      <vt:lpstr>Arial Narrow</vt:lpstr>
      <vt:lpstr>Calibri</vt:lpstr>
      <vt:lpstr>Times</vt:lpstr>
      <vt:lpstr>Verdana</vt:lpstr>
      <vt:lpstr>Wingdings</vt:lpstr>
      <vt:lpstr>Wingdings 2</vt:lpstr>
      <vt:lpstr>Office Theme</vt:lpstr>
      <vt:lpstr>DARAH DAN KARDIOVASKULAR</vt:lpstr>
      <vt:lpstr>1. Gambaran umum dan fungsi</vt:lpstr>
      <vt:lpstr>PowerPoint Presentation</vt:lpstr>
      <vt:lpstr>Komponen Darah</vt:lpstr>
      <vt:lpstr>HEMATOKRIT</vt:lpstr>
      <vt:lpstr>PowerPoint Presentation</vt:lpstr>
      <vt:lpstr>PowerPoint Presentation</vt:lpstr>
      <vt:lpstr>2. Jantung</vt:lpstr>
      <vt:lpstr>Posisi Jantung</vt:lpstr>
      <vt:lpstr>PowerPoint Presentation</vt:lpstr>
      <vt:lpstr>Ruang jantung</vt:lpstr>
      <vt:lpstr>PowerPoint Presentation</vt:lpstr>
      <vt:lpstr>3. Pembuluh darah</vt:lpstr>
      <vt:lpstr>PowerPoint Presentation</vt:lpstr>
      <vt:lpstr>PowerPoint Presentation</vt:lpstr>
      <vt:lpstr>Fungsi katup pada vena</vt:lpstr>
      <vt:lpstr>Tipe Kapiler</vt:lpstr>
      <vt:lpstr>Kapiler</vt:lpstr>
      <vt:lpstr>Mekanisme kerja Jantung</vt:lpstr>
      <vt:lpstr>Sel otot jantung</vt:lpstr>
      <vt:lpstr>2 jenis potensial aksi pada jantung</vt:lpstr>
      <vt:lpstr>Bentuk potensial aksi sel otot jantung</vt:lpstr>
      <vt:lpstr>PowerPoint Presentation</vt:lpstr>
      <vt:lpstr>Sistem konduksi jantung</vt:lpstr>
      <vt:lpstr>PowerPoint Presentation</vt:lpstr>
      <vt:lpstr>PACEMAKER</vt:lpstr>
      <vt:lpstr>PowerPoint Presentation</vt:lpstr>
      <vt:lpstr>Hubungan waktu antara peristiwa listrik dan mekanik</vt:lpstr>
      <vt:lpstr>PowerPoint Presentation</vt:lpstr>
      <vt:lpstr>PowerPoint Presentation</vt:lpstr>
      <vt:lpstr>Curah Jantung</vt:lpstr>
      <vt:lpstr>PowerPoint Presentation</vt:lpstr>
      <vt:lpstr>PowerPoint Presentation</vt:lpstr>
      <vt:lpstr>PowerPoint Presentation</vt:lpstr>
      <vt:lpstr>Autonomic reflexes </vt:lpstr>
    </vt:vector>
  </TitlesOfParts>
  <Company>021.7000.5358</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 (pertemuan ke-2)</dc:title>
  <dc:creator>BATAVIA COMPUTER</dc:creator>
  <cp:lastModifiedBy>Tyas Putri Utami</cp:lastModifiedBy>
  <cp:revision>111</cp:revision>
  <dcterms:created xsi:type="dcterms:W3CDTF">2015-09-20T23:58:40Z</dcterms:created>
  <dcterms:modified xsi:type="dcterms:W3CDTF">2019-01-03T02:50:59Z</dcterms:modified>
</cp:coreProperties>
</file>