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324" r:id="rId3"/>
    <p:sldId id="328" r:id="rId4"/>
    <p:sldId id="329" r:id="rId5"/>
    <p:sldId id="331" r:id="rId6"/>
    <p:sldId id="332" r:id="rId7"/>
    <p:sldId id="335" r:id="rId8"/>
    <p:sldId id="336" r:id="rId9"/>
    <p:sldId id="341" r:id="rId10"/>
    <p:sldId id="356" r:id="rId11"/>
    <p:sldId id="357" r:id="rId12"/>
    <p:sldId id="358" r:id="rId13"/>
    <p:sldId id="361" r:id="rId14"/>
    <p:sldId id="3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E1D12-0ACA-4D32-B7D8-16D89FBA7BFF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A341-4241-4092-AA5A-FF03E142D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34FE45-E28A-4AA3-BEA3-B773C2594D6D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B3F03D-80EE-44E9-9FBC-75626DF7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4FE45-E28A-4AA3-BEA3-B773C2594D6D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F03D-80EE-44E9-9FBC-75626DF72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4FE45-E28A-4AA3-BEA3-B773C2594D6D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F03D-80EE-44E9-9FBC-75626DF72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4FE45-E28A-4AA3-BEA3-B773C2594D6D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F03D-80EE-44E9-9FBC-75626DF72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4FE45-E28A-4AA3-BEA3-B773C2594D6D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F03D-80EE-44E9-9FBC-75626DF7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4FE45-E28A-4AA3-BEA3-B773C2594D6D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F03D-80EE-44E9-9FBC-75626DF72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4FE45-E28A-4AA3-BEA3-B773C2594D6D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F03D-80EE-44E9-9FBC-75626DF7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634FE45-E28A-4AA3-BEA3-B773C2594D6D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F03D-80EE-44E9-9FBC-75626DF7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34FE45-E28A-4AA3-BEA3-B773C2594D6D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B3F03D-80EE-44E9-9FBC-75626DF72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4FE45-E28A-4AA3-BEA3-B773C2594D6D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F03D-80EE-44E9-9FBC-75626DF7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4FE45-E28A-4AA3-BEA3-B773C2594D6D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F03D-80EE-44E9-9FBC-75626DF7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634FE45-E28A-4AA3-BEA3-B773C2594D6D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B3F03D-80EE-44E9-9FBC-75626DF7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Limfatik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Tyas</a:t>
            </a:r>
            <a:r>
              <a:rPr lang="en-US" dirty="0" smtClean="0"/>
              <a:t> </a:t>
            </a:r>
            <a:r>
              <a:rPr lang="en-US" dirty="0" err="1" smtClean="0"/>
              <a:t>Putri</a:t>
            </a:r>
            <a:r>
              <a:rPr lang="en-US" dirty="0" smtClean="0"/>
              <a:t> </a:t>
            </a:r>
            <a:r>
              <a:rPr lang="en-US" dirty="0" err="1" smtClean="0"/>
              <a:t>Utami</a:t>
            </a:r>
            <a:r>
              <a:rPr lang="en-US" dirty="0" smtClean="0"/>
              <a:t>, </a:t>
            </a:r>
            <a:r>
              <a:rPr lang="en-US" dirty="0" err="1" smtClean="0"/>
              <a:t>M.Biomed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s2\semester2\kardiovaskuler\tugas dr.minarma\showimage.cfm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50392" y="1481138"/>
            <a:ext cx="504321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Brush Script MT" pitchFamily="66" charset="0"/>
                <a:cs typeface="Andalus" pitchFamily="18" charset="-78"/>
              </a:rPr>
              <a:t>Lanjutan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Sistem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limfatik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user\Pictures\Picture2.pn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481138"/>
            <a:ext cx="3883713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Organ </a:t>
            </a:r>
            <a:r>
              <a:rPr lang="en-US" dirty="0" err="1" smtClean="0">
                <a:latin typeface="Arial Narrow" pitchFamily="34" charset="0"/>
              </a:rPr>
              <a:t>limfoid</a:t>
            </a:r>
            <a:r>
              <a:rPr lang="en-US" dirty="0" smtClean="0">
                <a:latin typeface="Arial Narrow" pitchFamily="34" charset="0"/>
              </a:rPr>
              <a:t>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>
                <a:latin typeface="Arial Narrow" pitchFamily="34" charset="0"/>
              </a:rPr>
              <a:t>Nodus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limfe</a:t>
            </a:r>
            <a:endParaRPr lang="en-US" dirty="0" smtClean="0">
              <a:latin typeface="Arial Narrow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>
                <a:latin typeface="Arial Narrow" pitchFamily="34" charset="0"/>
              </a:rPr>
              <a:t>Limpa</a:t>
            </a:r>
            <a:endParaRPr lang="en-US" dirty="0" smtClean="0">
              <a:latin typeface="Arial Narrow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>
                <a:latin typeface="Arial Narrow" pitchFamily="34" charset="0"/>
              </a:rPr>
              <a:t>Timus</a:t>
            </a:r>
            <a:endParaRPr lang="en-US" dirty="0" smtClean="0">
              <a:latin typeface="Arial Narrow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>
                <a:latin typeface="Arial Narrow" pitchFamily="34" charset="0"/>
              </a:rPr>
              <a:t>Amandel</a:t>
            </a:r>
            <a:endParaRPr lang="en-US" dirty="0" smtClean="0">
              <a:latin typeface="Arial Narrow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latin typeface="Arial Narrow" pitchFamily="34" charset="0"/>
              </a:rPr>
              <a:t>patch </a:t>
            </a:r>
            <a:r>
              <a:rPr lang="en-US" dirty="0" err="1" smtClean="0">
                <a:latin typeface="Arial Narrow" pitchFamily="34" charset="0"/>
              </a:rPr>
              <a:t>peyer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usus</a:t>
            </a:r>
            <a:endParaRPr lang="en-US" dirty="0" smtClean="0">
              <a:latin typeface="Arial Narrow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>
                <a:latin typeface="Arial Narrow" pitchFamily="34" charset="0"/>
              </a:rPr>
              <a:t>apendiks</a:t>
            </a:r>
            <a:r>
              <a:rPr lang="en-US" dirty="0" smtClean="0">
                <a:latin typeface="Arial Narrow" pitchFamily="34" charset="0"/>
              </a:rPr>
              <a:t> </a:t>
            </a:r>
          </a:p>
          <a:p>
            <a:pPr marL="624078" indent="-514350">
              <a:buNone/>
            </a:pPr>
            <a:endParaRPr lang="en-US" dirty="0" smtClean="0">
              <a:latin typeface="Arial Narrow" pitchFamily="34" charset="0"/>
            </a:endParaRPr>
          </a:p>
          <a:p>
            <a:pPr marL="624078" indent="-514350">
              <a:buNone/>
            </a:pPr>
            <a:r>
              <a:rPr lang="en-US" dirty="0" err="1" smtClean="0">
                <a:latin typeface="Arial Narrow" pitchFamily="34" charset="0"/>
              </a:rPr>
              <a:t>Semuanya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tersusun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jaringan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ikat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retikuler</a:t>
            </a:r>
            <a:endParaRPr lang="en-US" dirty="0" smtClean="0">
              <a:latin typeface="Arial Narrow" pitchFamily="34" charset="0"/>
            </a:endParaRPr>
          </a:p>
          <a:p>
            <a:pPr marL="624078" indent="-514350">
              <a:buNone/>
            </a:pPr>
            <a:r>
              <a:rPr lang="en-US" dirty="0" smtClean="0">
                <a:latin typeface="Arial Narrow" pitchFamily="34" charset="0"/>
              </a:rPr>
              <a:t> </a:t>
            </a:r>
          </a:p>
          <a:p>
            <a:pPr marL="624078" indent="-514350">
              <a:buNone/>
            </a:pPr>
            <a:r>
              <a:rPr lang="en-US" dirty="0" smtClean="0">
                <a:latin typeface="Arial Narrow" pitchFamily="34" charset="0"/>
              </a:rPr>
              <a:t>Dari </a:t>
            </a:r>
            <a:r>
              <a:rPr lang="en-US" dirty="0" err="1" smtClean="0">
                <a:latin typeface="Arial Narrow" pitchFamily="34" charset="0"/>
              </a:rPr>
              <a:t>semua</a:t>
            </a:r>
            <a:r>
              <a:rPr lang="en-US" dirty="0" smtClean="0">
                <a:latin typeface="Arial Narrow" pitchFamily="34" charset="0"/>
              </a:rPr>
              <a:t> organ </a:t>
            </a:r>
            <a:r>
              <a:rPr lang="en-US" dirty="0" err="1" smtClean="0">
                <a:latin typeface="Arial Narrow" pitchFamily="34" charset="0"/>
              </a:rPr>
              <a:t>limfoid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hanya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nodus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limfe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memiliki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aferen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sementara</a:t>
            </a:r>
            <a:r>
              <a:rPr lang="en-US" dirty="0" smtClean="0">
                <a:latin typeface="Arial Narrow" pitchFamily="34" charset="0"/>
              </a:rPr>
              <a:t> yang lain </a:t>
            </a:r>
            <a:r>
              <a:rPr lang="en-US" dirty="0" err="1" smtClean="0">
                <a:latin typeface="Arial Narrow" pitchFamily="34" charset="0"/>
              </a:rPr>
              <a:t>hanya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memiliki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eferen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tanpa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memiliki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aferen</a:t>
            </a:r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222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Brush Script MT" pitchFamily="66" charset="0"/>
                <a:cs typeface="Andalus" pitchFamily="18" charset="-78"/>
              </a:rPr>
              <a:t>Lanjutan</a:t>
            </a:r>
            <a:r>
              <a:rPr lang="en-US" sz="3200" dirty="0" smtClean="0">
                <a:latin typeface="Brush Script MT" pitchFamily="66" charset="0"/>
                <a:cs typeface="Andalus" pitchFamily="18" charset="-78"/>
              </a:rPr>
              <a:t>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Sistem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limfatik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user\Pictures\Picture1.png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838200" y="1371600"/>
            <a:ext cx="731520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Brush Script MT" pitchFamily="66" charset="0"/>
                <a:cs typeface="Andalus" pitchFamily="18" charset="-78"/>
              </a:rPr>
              <a:t>Lanjutan</a:t>
            </a:r>
            <a:r>
              <a:rPr lang="en-US" sz="3200" dirty="0" smtClean="0">
                <a:latin typeface="Brush Script MT" pitchFamily="66" charset="0"/>
                <a:cs typeface="Andalus" pitchFamily="18" charset="-78"/>
              </a:rPr>
              <a:t>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Saluran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limfe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tubuh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102225" y="6019800"/>
            <a:ext cx="4041775" cy="762000"/>
          </a:xfrm>
        </p:spPr>
        <p:txBody>
          <a:bodyPr/>
          <a:lstStyle/>
          <a:p>
            <a:r>
              <a:rPr lang="en-US" dirty="0" err="1" smtClean="0">
                <a:latin typeface="Andalus" pitchFamily="18" charset="-78"/>
                <a:cs typeface="Andalus" pitchFamily="18" charset="-78"/>
              </a:rPr>
              <a:t>Nodus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limfe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Arial Narrow" pitchFamily="34" charset="0"/>
              </a:rPr>
              <a:t>Partikel-partikel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besar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seperti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bakteri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juga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dapat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memasuki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saluran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limfe</a:t>
            </a:r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ketika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cairan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limfe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melewati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kelenjar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limfe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nodus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limfe</a:t>
            </a:r>
            <a:r>
              <a:rPr lang="en-US" dirty="0" smtClean="0">
                <a:latin typeface="Arial Narrow" pitchFamily="34" charset="0"/>
              </a:rPr>
              <a:t> regional, </a:t>
            </a:r>
            <a:r>
              <a:rPr lang="en-US" dirty="0" err="1" smtClean="0">
                <a:latin typeface="Arial Narrow" pitchFamily="34" charset="0"/>
              </a:rPr>
              <a:t>partikel-partikel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hampir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seluruhnya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diproses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terlebih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dahulu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sebelum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akhirnya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dihancurkan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oleh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berbagai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komponen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sistem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imun</a:t>
            </a:r>
            <a:endParaRPr lang="en-US" dirty="0">
              <a:latin typeface="Arial Narrow" pitchFamily="34" charset="0"/>
            </a:endParaRPr>
          </a:p>
        </p:txBody>
      </p:sp>
      <p:grpSp>
        <p:nvGrpSpPr>
          <p:cNvPr id="3" name="Content Placeholder 5"/>
          <p:cNvGrpSpPr>
            <a:grpSpLocks noGrp="1"/>
          </p:cNvGrpSpPr>
          <p:nvPr/>
        </p:nvGrpSpPr>
        <p:grpSpPr bwMode="auto">
          <a:xfrm>
            <a:off x="5105400" y="2332038"/>
            <a:ext cx="4038600" cy="4525962"/>
            <a:chOff x="2209" y="288"/>
            <a:chExt cx="3503" cy="3696"/>
          </a:xfrm>
        </p:grpSpPr>
        <p:pic>
          <p:nvPicPr>
            <p:cNvPr id="7" name="Picture 6" descr="Figure_02-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9" y="288"/>
              <a:ext cx="3503" cy="3696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784" y="336"/>
              <a:ext cx="672" cy="2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608" y="960"/>
              <a:ext cx="1008" cy="2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880" y="1632"/>
              <a:ext cx="576" cy="2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6096000" cy="56356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Brush Script MT" pitchFamily="66" charset="0"/>
                <a:cs typeface="Andalus" pitchFamily="18" charset="-78"/>
              </a:rPr>
              <a:t>Lanjutan</a:t>
            </a:r>
            <a:r>
              <a:rPr lang="en-US" sz="2800" dirty="0" smtClean="0">
                <a:latin typeface="Brush Script MT" pitchFamily="66" charset="0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Pembentukan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cairan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limfe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 descr="D:\s2\semester2\kardiovaskuler\tugas dr.minarma\showimage.cfm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5C5D80-E9E6-4A8F-B6D7-77147BF64671}" type="slidenum">
              <a:rPr lang="en-GB" smtClean="0">
                <a:latin typeface="Arial" pitchFamily="34" charset="0"/>
              </a:rPr>
              <a:pPr/>
              <a:t>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00400" y="809625"/>
            <a:ext cx="263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IMUNITAS</a:t>
            </a:r>
            <a:endParaRPr lang="en-GB" sz="4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765300" y="1789113"/>
            <a:ext cx="5908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6600"/>
                </a:solidFill>
              </a:rPr>
              <a:t>Mekanisme pertahanan tubuh</a:t>
            </a:r>
          </a:p>
          <a:p>
            <a:pPr algn="l"/>
            <a:r>
              <a:rPr lang="en-US" sz="3200" b="1">
                <a:solidFill>
                  <a:srgbClr val="006600"/>
                </a:solidFill>
              </a:rPr>
              <a:t>terhadap </a:t>
            </a:r>
            <a:r>
              <a:rPr lang="en-US" sz="3200" b="1" u="sng">
                <a:solidFill>
                  <a:srgbClr val="006600"/>
                </a:solidFill>
              </a:rPr>
              <a:t>benda asing</a:t>
            </a:r>
            <a:endParaRPr lang="en-GB" sz="3200" b="1" u="sng">
              <a:solidFill>
                <a:srgbClr val="006600"/>
              </a:solidFill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590800" y="3144838"/>
            <a:ext cx="504190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CC"/>
                </a:solidFill>
              </a:rPr>
              <a:t> Mikroorganisme &amp; produknya</a:t>
            </a:r>
          </a:p>
          <a:p>
            <a:pPr algn="l"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CC"/>
                </a:solidFill>
              </a:rPr>
              <a:t> Makanan</a:t>
            </a:r>
          </a:p>
          <a:p>
            <a:pPr algn="l"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CC"/>
                </a:solidFill>
              </a:rPr>
              <a:t> Bahan kimia</a:t>
            </a:r>
          </a:p>
          <a:p>
            <a:pPr algn="l"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CC"/>
                </a:solidFill>
              </a:rPr>
              <a:t> Obat</a:t>
            </a:r>
          </a:p>
          <a:p>
            <a:pPr algn="l">
              <a:spcAft>
                <a:spcPct val="20000"/>
              </a:spcAft>
              <a:buFontTx/>
              <a:buChar char="•"/>
            </a:pPr>
            <a:r>
              <a:rPr lang="en-US" sz="2800">
                <a:solidFill>
                  <a:srgbClr val="0000CC"/>
                </a:solidFill>
              </a:rPr>
              <a:t> Dll</a:t>
            </a:r>
            <a:endParaRPr lang="en-GB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E438DA-18F5-40DE-93E0-22F49D418DD9}" type="slidenum">
              <a:rPr lang="en-GB" smtClean="0">
                <a:latin typeface="Arial" pitchFamily="34" charset="0"/>
              </a:rPr>
              <a:pPr/>
              <a:t>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1267" name="Oval 2"/>
          <p:cNvSpPr>
            <a:spLocks noChangeArrowheads="1"/>
          </p:cNvSpPr>
          <p:nvPr/>
        </p:nvSpPr>
        <p:spPr bwMode="auto">
          <a:xfrm>
            <a:off x="5257800" y="1447800"/>
            <a:ext cx="3200400" cy="34290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Oval 3"/>
          <p:cNvSpPr>
            <a:spLocks noChangeArrowheads="1"/>
          </p:cNvSpPr>
          <p:nvPr/>
        </p:nvSpPr>
        <p:spPr bwMode="auto">
          <a:xfrm>
            <a:off x="6021388" y="76200"/>
            <a:ext cx="1676400" cy="14478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6402388" y="381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latin typeface="Times New Roman" pitchFamily="18" charset="0"/>
                <a:sym typeface="Marlett" pitchFamily="2" charset="2"/>
              </a:rPr>
              <a:t>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7072313" y="346075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6902450" y="381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latin typeface="Times New Roman" pitchFamily="18" charset="0"/>
                <a:sym typeface="Marlett" pitchFamily="2" charset="2"/>
              </a:rPr>
              <a:t>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272" name="AutoShape 7"/>
          <p:cNvSpPr>
            <a:spLocks noChangeArrowheads="1"/>
          </p:cNvSpPr>
          <p:nvPr/>
        </p:nvSpPr>
        <p:spPr bwMode="auto">
          <a:xfrm rot="-5251907">
            <a:off x="6745288" y="800100"/>
            <a:ext cx="152400" cy="381000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73" name="Oval 8"/>
          <p:cNvSpPr>
            <a:spLocks noChangeArrowheads="1"/>
          </p:cNvSpPr>
          <p:nvPr/>
        </p:nvSpPr>
        <p:spPr bwMode="auto">
          <a:xfrm>
            <a:off x="5791200" y="2057400"/>
            <a:ext cx="2135188" cy="1295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0000"/>
              </a:lnSpc>
              <a:spcAft>
                <a:spcPct val="20000"/>
              </a:spcAft>
            </a:pPr>
            <a:r>
              <a:rPr lang="en-US" sz="3200" b="1">
                <a:solidFill>
                  <a:srgbClr val="FF0000"/>
                </a:solidFill>
                <a:latin typeface="Comic Sans MS" pitchFamily="66" charset="0"/>
              </a:rPr>
              <a:t>sistem</a:t>
            </a:r>
          </a:p>
          <a:p>
            <a:pPr eaLnBrk="0" hangingPunct="0">
              <a:lnSpc>
                <a:spcPct val="60000"/>
              </a:lnSpc>
              <a:spcAft>
                <a:spcPct val="20000"/>
              </a:spcAft>
            </a:pPr>
            <a:r>
              <a:rPr lang="en-US" sz="3200" b="1">
                <a:solidFill>
                  <a:srgbClr val="FF0000"/>
                </a:solidFill>
                <a:latin typeface="Comic Sans MS" pitchFamily="66" charset="0"/>
              </a:rPr>
              <a:t>imun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2257425" y="457200"/>
            <a:ext cx="2184400" cy="746125"/>
          </a:xfrm>
          <a:prstGeom prst="rect">
            <a:avLst/>
          </a:prstGeom>
          <a:solidFill>
            <a:srgbClr val="CCCC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US" sz="2800">
                <a:solidFill>
                  <a:srgbClr val="0033CC"/>
                </a:solidFill>
              </a:rPr>
              <a:t>benda asing</a:t>
            </a:r>
          </a:p>
          <a:p>
            <a:pPr eaLnBrk="0" hangingPunct="0">
              <a:lnSpc>
                <a:spcPct val="70000"/>
              </a:lnSpc>
            </a:pPr>
            <a:r>
              <a:rPr lang="en-US" sz="2800">
                <a:solidFill>
                  <a:srgbClr val="0033CC"/>
                </a:solidFill>
              </a:rPr>
              <a:t>= antigen</a:t>
            </a:r>
            <a:endParaRPr lang="en-US" sz="2400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4483100" y="1295400"/>
            <a:ext cx="1676400" cy="762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749300" y="2819400"/>
            <a:ext cx="2743200" cy="576263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800" b="1">
                <a:solidFill>
                  <a:srgbClr val="FF0000"/>
                </a:solidFill>
              </a:rPr>
              <a:t>Respons imun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1663700" y="1295400"/>
            <a:ext cx="666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96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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278" name="Line 13"/>
          <p:cNvSpPr>
            <a:spLocks noChangeShapeType="1"/>
          </p:cNvSpPr>
          <p:nvPr/>
        </p:nvSpPr>
        <p:spPr bwMode="auto">
          <a:xfrm rot="233967" flipV="1">
            <a:off x="2120900" y="1295400"/>
            <a:ext cx="2286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 rot="20834583" flipH="1">
            <a:off x="3873500" y="2895600"/>
            <a:ext cx="1676400" cy="15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2574925" y="3581400"/>
            <a:ext cx="2593975" cy="1857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Font typeface="Wingdings" pitchFamily="2" charset="2"/>
              <a:buChar char="§"/>
            </a:pPr>
            <a:r>
              <a:rPr lang="en-US" sz="2800" b="1">
                <a:solidFill>
                  <a:schemeClr val="accent2"/>
                </a:solidFill>
              </a:rPr>
              <a:t> nonspesifik (</a:t>
            </a:r>
            <a:r>
              <a:rPr lang="en-US" sz="2800" b="1" i="1">
                <a:solidFill>
                  <a:schemeClr val="accent2"/>
                </a:solidFill>
              </a:rPr>
              <a:t>innate</a:t>
            </a:r>
            <a:r>
              <a:rPr lang="en-US" sz="2800" b="1">
                <a:solidFill>
                  <a:schemeClr val="accent2"/>
                </a:solidFill>
              </a:rPr>
              <a:t>)</a:t>
            </a:r>
          </a:p>
          <a:p>
            <a:pPr algn="r" eaLnBrk="0" hangingPunct="0">
              <a:buFont typeface="Wingdings" pitchFamily="2" charset="2"/>
              <a:buChar char="§"/>
            </a:pPr>
            <a:r>
              <a:rPr lang="en-US" sz="2800" b="1">
                <a:solidFill>
                  <a:schemeClr val="accent2"/>
                </a:solidFill>
              </a:rPr>
              <a:t> spesifik (</a:t>
            </a:r>
            <a:r>
              <a:rPr lang="en-US" sz="2800" b="1" i="1">
                <a:solidFill>
                  <a:schemeClr val="accent2"/>
                </a:solidFill>
              </a:rPr>
              <a:t>adaptive</a:t>
            </a:r>
            <a:r>
              <a:rPr lang="en-US" sz="2800" b="1">
                <a:solidFill>
                  <a:schemeClr val="accent2"/>
                </a:solidFill>
              </a:rPr>
              <a:t>)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1168400" y="6038850"/>
            <a:ext cx="1485900" cy="528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 b="1">
                <a:solidFill>
                  <a:schemeClr val="accent2"/>
                </a:solidFill>
              </a:rPr>
              <a:t>selular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282" name="Line 17"/>
          <p:cNvSpPr>
            <a:spLocks noChangeShapeType="1"/>
          </p:cNvSpPr>
          <p:nvPr/>
        </p:nvSpPr>
        <p:spPr bwMode="auto">
          <a:xfrm rot="20865047" flipH="1">
            <a:off x="1876425" y="5713413"/>
            <a:ext cx="1271588" cy="7620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543300" y="6100763"/>
            <a:ext cx="1597025" cy="5286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>
                <a:solidFill>
                  <a:schemeClr val="accent2"/>
                </a:solidFill>
              </a:rPr>
              <a:t>homural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3733800" y="5562600"/>
            <a:ext cx="609600" cy="38100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81260A-AD75-432F-BFA7-8113B218B4FA}" type="slidenum">
              <a:rPr lang="en-GB" smtClean="0">
                <a:latin typeface="Arial" pitchFamily="34" charset="0"/>
              </a:rPr>
              <a:pPr/>
              <a:t>4</a:t>
            </a:fld>
            <a:endParaRPr lang="en-GB" smtClean="0">
              <a:latin typeface="Arial" pitchFamily="34" charset="0"/>
            </a:endParaRPr>
          </a:p>
        </p:txBody>
      </p:sp>
      <p:graphicFrame>
        <p:nvGraphicFramePr>
          <p:cNvPr id="26756" name="Group 132"/>
          <p:cNvGraphicFramePr>
            <a:graphicFrameLocks noGrp="1"/>
          </p:cNvGraphicFramePr>
          <p:nvPr/>
        </p:nvGraphicFramePr>
        <p:xfrm>
          <a:off x="266700" y="957263"/>
          <a:ext cx="8648700" cy="5683504"/>
        </p:xfrm>
        <a:graphic>
          <a:graphicData uri="http://schemas.openxmlformats.org/drawingml/2006/table">
            <a:tbl>
              <a:tblPr/>
              <a:tblGrid>
                <a:gridCol w="2095500"/>
                <a:gridCol w="3429000"/>
                <a:gridCol w="31242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INNATE</a:t>
                      </a:r>
                      <a:endParaRPr kumimoji="0" lang="en-GB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ADAPTIVE</a:t>
                      </a:r>
                      <a:endParaRPr kumimoji="0" lang="en-GB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Sinonim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Natural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Nonspesifik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Acquired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Spesifik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Sifat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Antigen nonspesifik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Respons cepat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Tidak ada memori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Antigen spesifik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Respons lambat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</a:rPr>
                        <a:t>Ada memori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40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Komponen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804863" marR="0" lvl="0" indent="-804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Barrier alami </a:t>
                      </a:r>
                    </a:p>
                    <a:p>
                      <a:pPr marL="804863" marR="0" lvl="0" indent="-804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  (kulit, mukosa)</a:t>
                      </a:r>
                    </a:p>
                    <a:p>
                      <a:pPr marL="804863" marR="0" lvl="0" indent="-804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Fagosit</a:t>
                      </a:r>
                    </a:p>
                    <a:p>
                      <a:pPr marL="804863" marR="0" lvl="0" indent="-804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Mediator solubel: mis.:komplemen</a:t>
                      </a:r>
                    </a:p>
                    <a:p>
                      <a:pPr marL="804863" marR="0" lvl="0" indent="-804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Pattern-recognition molecules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11175" marR="0" lvl="0" indent="-511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Limfosit</a:t>
                      </a:r>
                    </a:p>
                    <a:p>
                      <a:pPr marL="511175" marR="0" lvl="0" indent="-511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Ag-recognition mol: </a:t>
                      </a:r>
                    </a:p>
                    <a:p>
                      <a:pPr marL="511175" marR="0" lvl="0" indent="-511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B cell dan T cell</a:t>
                      </a:r>
                    </a:p>
                    <a:p>
                      <a:pPr marL="511175" marR="0" lvl="0" indent="-511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receptors</a:t>
                      </a:r>
                    </a:p>
                    <a:p>
                      <a:pPr marL="511175" marR="0" lvl="0" indent="-511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Molekul yg disekresi:  mis.:antibodi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26757" name="Text Box 133"/>
          <p:cNvSpPr txBox="1">
            <a:spLocks noChangeArrowheads="1"/>
          </p:cNvSpPr>
          <p:nvPr/>
        </p:nvSpPr>
        <p:spPr bwMode="auto">
          <a:xfrm>
            <a:off x="3352800" y="76200"/>
            <a:ext cx="239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IMUNITAS</a:t>
            </a:r>
            <a:endParaRPr lang="en-GB" sz="3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3F8040-D119-4267-BD73-36AF89FD6C32}" type="slidenum">
              <a:rPr lang="en-GB" smtClean="0">
                <a:latin typeface="Arial" pitchFamily="34" charset="0"/>
              </a:rPr>
              <a:pPr/>
              <a:t>5</a:t>
            </a:fld>
            <a:endParaRPr lang="en-GB" smtClean="0">
              <a:latin typeface="Arial" pitchFamily="34" charset="0"/>
            </a:endParaRPr>
          </a:p>
        </p:txBody>
      </p:sp>
      <p:pic>
        <p:nvPicPr>
          <p:cNvPr id="14339" name="Picture 2" descr="Figure_0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1296988"/>
            <a:ext cx="8458200" cy="5180012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971800" y="1295400"/>
            <a:ext cx="0" cy="403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200400" y="179388"/>
            <a:ext cx="263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IMUNITAS</a:t>
            </a:r>
            <a:endParaRPr lang="en-GB" sz="4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8E5FD9-E22A-49A0-AA04-96D2FEA3A7B3}" type="slidenum">
              <a:rPr lang="en-GB" smtClean="0">
                <a:latin typeface="Arial" pitchFamily="34" charset="0"/>
              </a:rPr>
              <a:pPr/>
              <a:t>6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7411" name="AutoShape 61"/>
          <p:cNvSpPr>
            <a:spLocks noChangeArrowheads="1"/>
          </p:cNvSpPr>
          <p:nvPr/>
        </p:nvSpPr>
        <p:spPr bwMode="auto">
          <a:xfrm>
            <a:off x="6019800" y="5791200"/>
            <a:ext cx="2209800" cy="762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1524000" y="152400"/>
            <a:ext cx="2362200" cy="1143000"/>
          </a:xfrm>
          <a:prstGeom prst="roundRect">
            <a:avLst>
              <a:gd name="adj" fmla="val 16667"/>
            </a:avLst>
          </a:prstGeom>
          <a:solidFill>
            <a:srgbClr val="FFE5E5"/>
          </a:solidFill>
          <a:ln w="9525">
            <a:solidFill>
              <a:srgbClr val="6600CC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8E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524000" y="152400"/>
            <a:ext cx="2327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6600CC"/>
                </a:solidFill>
              </a:rPr>
              <a:t>Paparan Ag</a:t>
            </a:r>
          </a:p>
          <a:p>
            <a:r>
              <a:rPr lang="en-US" sz="3200">
                <a:solidFill>
                  <a:srgbClr val="6600CC"/>
                </a:solidFill>
              </a:rPr>
              <a:t>(imunisasi)</a:t>
            </a:r>
            <a:endParaRPr lang="en-GB" sz="3200">
              <a:solidFill>
                <a:srgbClr val="6600CC"/>
              </a:solidFill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143000" y="2819400"/>
            <a:ext cx="2971800" cy="1219200"/>
            <a:chOff x="816" y="1776"/>
            <a:chExt cx="1872" cy="768"/>
          </a:xfrm>
        </p:grpSpPr>
        <p:sp>
          <p:nvSpPr>
            <p:cNvPr id="30733" name="AutoShape 13"/>
            <p:cNvSpPr>
              <a:spLocks noChangeArrowheads="1"/>
            </p:cNvSpPr>
            <p:nvPr/>
          </p:nvSpPr>
          <p:spPr bwMode="auto">
            <a:xfrm>
              <a:off x="816" y="1776"/>
              <a:ext cx="1872" cy="768"/>
            </a:xfrm>
            <a:prstGeom prst="roundRect">
              <a:avLst>
                <a:gd name="adj" fmla="val 16667"/>
              </a:avLst>
            </a:prstGeom>
            <a:solidFill>
              <a:srgbClr val="FFE5E5"/>
            </a:solidFill>
            <a:ln w="9525">
              <a:solidFill>
                <a:srgbClr val="6600CC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44" name="Text Box 6"/>
            <p:cNvSpPr txBox="1">
              <a:spLocks noChangeArrowheads="1"/>
            </p:cNvSpPr>
            <p:nvPr/>
          </p:nvSpPr>
          <p:spPr bwMode="auto">
            <a:xfrm>
              <a:off x="820" y="1824"/>
              <a:ext cx="1865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rgbClr val="6600CC"/>
                  </a:solidFill>
                </a:rPr>
                <a:t>Aktivasi limfosit</a:t>
              </a:r>
            </a:p>
            <a:p>
              <a:pPr algn="l"/>
              <a:r>
                <a:rPr lang="en-US" sz="3200">
                  <a:solidFill>
                    <a:srgbClr val="6600CC"/>
                  </a:solidFill>
                </a:rPr>
                <a:t>&amp; sel lainnya</a:t>
              </a:r>
              <a:endParaRPr lang="en-GB" sz="3200">
                <a:solidFill>
                  <a:srgbClr val="6600CC"/>
                </a:solidFill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073150" y="4724400"/>
            <a:ext cx="3200400" cy="579438"/>
            <a:chOff x="772" y="2976"/>
            <a:chExt cx="2016" cy="365"/>
          </a:xfrm>
        </p:grpSpPr>
        <p:sp>
          <p:nvSpPr>
            <p:cNvPr id="30740" name="AutoShape 20"/>
            <p:cNvSpPr>
              <a:spLocks noChangeArrowheads="1"/>
            </p:cNvSpPr>
            <p:nvPr/>
          </p:nvSpPr>
          <p:spPr bwMode="auto">
            <a:xfrm>
              <a:off x="772" y="3005"/>
              <a:ext cx="2016" cy="336"/>
            </a:xfrm>
            <a:prstGeom prst="roundRect">
              <a:avLst>
                <a:gd name="adj" fmla="val 16667"/>
              </a:avLst>
            </a:prstGeom>
            <a:solidFill>
              <a:srgbClr val="FFE5E5"/>
            </a:solidFill>
            <a:ln w="9525">
              <a:solidFill>
                <a:srgbClr val="6600CC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42" name="Text Box 7"/>
            <p:cNvSpPr txBox="1">
              <a:spLocks noChangeArrowheads="1"/>
            </p:cNvSpPr>
            <p:nvPr/>
          </p:nvSpPr>
          <p:spPr bwMode="auto">
            <a:xfrm>
              <a:off x="868" y="2976"/>
              <a:ext cx="1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rgbClr val="6600CC"/>
                  </a:solidFill>
                </a:rPr>
                <a:t>Sintesis protein</a:t>
              </a:r>
              <a:endParaRPr lang="en-GB" sz="3200">
                <a:solidFill>
                  <a:srgbClr val="6600CC"/>
                </a:solidFill>
              </a:endParaRPr>
            </a:p>
          </p:txBody>
        </p:sp>
      </p:grpSp>
      <p:sp>
        <p:nvSpPr>
          <p:cNvPr id="17416" name="Line 15"/>
          <p:cNvSpPr>
            <a:spLocks noChangeShapeType="1"/>
          </p:cNvSpPr>
          <p:nvPr/>
        </p:nvSpPr>
        <p:spPr bwMode="auto">
          <a:xfrm>
            <a:off x="2673350" y="1371600"/>
            <a:ext cx="0" cy="3810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19"/>
          <p:cNvSpPr>
            <a:spLocks noChangeShapeType="1"/>
          </p:cNvSpPr>
          <p:nvPr/>
        </p:nvSpPr>
        <p:spPr bwMode="auto">
          <a:xfrm>
            <a:off x="2673350" y="4114800"/>
            <a:ext cx="0" cy="5334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22"/>
          <p:cNvSpPr>
            <a:spLocks noChangeShapeType="1"/>
          </p:cNvSpPr>
          <p:nvPr/>
        </p:nvSpPr>
        <p:spPr bwMode="auto">
          <a:xfrm flipH="1">
            <a:off x="1911350" y="5380038"/>
            <a:ext cx="685800" cy="3048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23"/>
          <p:cNvSpPr>
            <a:spLocks noChangeShapeType="1"/>
          </p:cNvSpPr>
          <p:nvPr/>
        </p:nvSpPr>
        <p:spPr bwMode="auto">
          <a:xfrm>
            <a:off x="2825750" y="5380038"/>
            <a:ext cx="609600" cy="3048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24"/>
          <p:cNvSpPr>
            <a:spLocks noChangeShapeType="1"/>
          </p:cNvSpPr>
          <p:nvPr/>
        </p:nvSpPr>
        <p:spPr bwMode="auto">
          <a:xfrm>
            <a:off x="2673350" y="1828800"/>
            <a:ext cx="0" cy="3810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25"/>
          <p:cNvSpPr>
            <a:spLocks noChangeShapeType="1"/>
          </p:cNvSpPr>
          <p:nvPr/>
        </p:nvSpPr>
        <p:spPr bwMode="auto">
          <a:xfrm>
            <a:off x="2673350" y="2286000"/>
            <a:ext cx="0" cy="3810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76200" y="5867400"/>
            <a:ext cx="2216150" cy="609600"/>
            <a:chOff x="144" y="3696"/>
            <a:chExt cx="1396" cy="384"/>
          </a:xfrm>
        </p:grpSpPr>
        <p:sp>
          <p:nvSpPr>
            <p:cNvPr id="30749" name="AutoShape 29"/>
            <p:cNvSpPr>
              <a:spLocks noChangeArrowheads="1"/>
            </p:cNvSpPr>
            <p:nvPr/>
          </p:nvSpPr>
          <p:spPr bwMode="auto">
            <a:xfrm>
              <a:off x="148" y="3696"/>
              <a:ext cx="1392" cy="384"/>
            </a:xfrm>
            <a:prstGeom prst="roundRect">
              <a:avLst>
                <a:gd name="adj" fmla="val 16667"/>
              </a:avLst>
            </a:prstGeom>
            <a:solidFill>
              <a:srgbClr val="FFE5E5"/>
            </a:solidFill>
            <a:ln w="9525">
              <a:solidFill>
                <a:srgbClr val="6600CC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8E0000"/>
                </a:solidFill>
                <a:latin typeface="Arial" charset="0"/>
              </a:endParaRPr>
            </a:p>
          </p:txBody>
        </p:sp>
        <p:sp>
          <p:nvSpPr>
            <p:cNvPr id="17440" name="Text Box 27"/>
            <p:cNvSpPr txBox="1">
              <a:spLocks noChangeArrowheads="1"/>
            </p:cNvSpPr>
            <p:nvPr/>
          </p:nvSpPr>
          <p:spPr bwMode="auto">
            <a:xfrm>
              <a:off x="144" y="3696"/>
              <a:ext cx="13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rgbClr val="6600CC"/>
                  </a:solidFill>
                </a:rPr>
                <a:t>Spesifik Ag</a:t>
              </a:r>
              <a:endParaRPr lang="en-GB" sz="3200">
                <a:solidFill>
                  <a:srgbClr val="6600CC"/>
                </a:solidFill>
              </a:endParaRP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3130550" y="5867400"/>
            <a:ext cx="1905000" cy="609600"/>
            <a:chOff x="2068" y="3696"/>
            <a:chExt cx="1200" cy="384"/>
          </a:xfrm>
        </p:grpSpPr>
        <p:sp>
          <p:nvSpPr>
            <p:cNvPr id="30751" name="AutoShape 31"/>
            <p:cNvSpPr>
              <a:spLocks noChangeArrowheads="1"/>
            </p:cNvSpPr>
            <p:nvPr/>
          </p:nvSpPr>
          <p:spPr bwMode="auto">
            <a:xfrm>
              <a:off x="2068" y="3696"/>
              <a:ext cx="1200" cy="384"/>
            </a:xfrm>
            <a:prstGeom prst="roundRect">
              <a:avLst>
                <a:gd name="adj" fmla="val 16667"/>
              </a:avLst>
            </a:prstGeom>
            <a:solidFill>
              <a:srgbClr val="FFE5E5"/>
            </a:solidFill>
            <a:ln w="9525">
              <a:solidFill>
                <a:srgbClr val="6600CC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38" name="Text Box 28"/>
            <p:cNvSpPr txBox="1">
              <a:spLocks noChangeArrowheads="1"/>
            </p:cNvSpPr>
            <p:nvPr/>
          </p:nvSpPr>
          <p:spPr bwMode="auto">
            <a:xfrm>
              <a:off x="2116" y="3696"/>
              <a:ext cx="108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>
                  <a:solidFill>
                    <a:srgbClr val="6600CC"/>
                  </a:solidFill>
                </a:rPr>
                <a:t>Lain-lain</a:t>
              </a:r>
              <a:endParaRPr lang="en-GB" sz="3200">
                <a:solidFill>
                  <a:srgbClr val="6600CC"/>
                </a:solidFill>
              </a:endParaRPr>
            </a:p>
          </p:txBody>
        </p:sp>
      </p:grpSp>
      <p:sp>
        <p:nvSpPr>
          <p:cNvPr id="17424" name="AutoShape 44"/>
          <p:cNvSpPr>
            <a:spLocks/>
          </p:cNvSpPr>
          <p:nvPr/>
        </p:nvSpPr>
        <p:spPr bwMode="auto">
          <a:xfrm>
            <a:off x="5181600" y="228600"/>
            <a:ext cx="381000" cy="1143000"/>
          </a:xfrm>
          <a:prstGeom prst="rightBracket">
            <a:avLst>
              <a:gd name="adj" fmla="val 25000"/>
            </a:avLst>
          </a:prstGeom>
          <a:noFill/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AutoShape 46"/>
          <p:cNvSpPr>
            <a:spLocks/>
          </p:cNvSpPr>
          <p:nvPr/>
        </p:nvSpPr>
        <p:spPr bwMode="auto">
          <a:xfrm>
            <a:off x="5181600" y="1676400"/>
            <a:ext cx="381000" cy="3657600"/>
          </a:xfrm>
          <a:prstGeom prst="rightBracket">
            <a:avLst>
              <a:gd name="adj" fmla="val 80000"/>
            </a:avLst>
          </a:prstGeom>
          <a:noFill/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AutoShape 47"/>
          <p:cNvSpPr>
            <a:spLocks/>
          </p:cNvSpPr>
          <p:nvPr/>
        </p:nvSpPr>
        <p:spPr bwMode="auto">
          <a:xfrm>
            <a:off x="5181600" y="5638800"/>
            <a:ext cx="381000" cy="990600"/>
          </a:xfrm>
          <a:prstGeom prst="rightBracket">
            <a:avLst>
              <a:gd name="adj" fmla="val 21667"/>
            </a:avLst>
          </a:prstGeom>
          <a:noFill/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51"/>
          <p:cNvSpPr>
            <a:spLocks noChangeShapeType="1"/>
          </p:cNvSpPr>
          <p:nvPr/>
        </p:nvSpPr>
        <p:spPr bwMode="auto">
          <a:xfrm>
            <a:off x="5562600" y="838200"/>
            <a:ext cx="381000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52"/>
          <p:cNvSpPr>
            <a:spLocks noChangeShapeType="1"/>
          </p:cNvSpPr>
          <p:nvPr/>
        </p:nvSpPr>
        <p:spPr bwMode="auto">
          <a:xfrm>
            <a:off x="5562600" y="6172200"/>
            <a:ext cx="381000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53"/>
          <p:cNvSpPr>
            <a:spLocks noChangeShapeType="1"/>
          </p:cNvSpPr>
          <p:nvPr/>
        </p:nvSpPr>
        <p:spPr bwMode="auto">
          <a:xfrm>
            <a:off x="5562600" y="3505200"/>
            <a:ext cx="381000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6019800" y="533400"/>
            <a:ext cx="3048000" cy="619125"/>
            <a:chOff x="3792" y="336"/>
            <a:chExt cx="1920" cy="390"/>
          </a:xfrm>
        </p:grpSpPr>
        <p:sp>
          <p:nvSpPr>
            <p:cNvPr id="17435" name="AutoShape 57"/>
            <p:cNvSpPr>
              <a:spLocks noChangeArrowheads="1"/>
            </p:cNvSpPr>
            <p:nvPr/>
          </p:nvSpPr>
          <p:spPr bwMode="auto">
            <a:xfrm>
              <a:off x="3792" y="336"/>
              <a:ext cx="1920" cy="384"/>
            </a:xfrm>
            <a:prstGeom prst="roundRect">
              <a:avLst>
                <a:gd name="adj" fmla="val 16667"/>
              </a:avLst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Text Box 54"/>
            <p:cNvSpPr txBox="1">
              <a:spLocks noChangeArrowheads="1"/>
            </p:cNvSpPr>
            <p:nvPr/>
          </p:nvSpPr>
          <p:spPr bwMode="auto">
            <a:xfrm>
              <a:off x="3792" y="361"/>
              <a:ext cx="188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3200" b="1">
                  <a:solidFill>
                    <a:srgbClr val="FFCCFF"/>
                  </a:solidFill>
                  <a:latin typeface="Comic Sans MS" pitchFamily="66" charset="0"/>
                </a:rPr>
                <a:t>PENGENALAN</a:t>
              </a:r>
            </a:p>
          </p:txBody>
        </p:sp>
      </p:grpSp>
      <p:sp>
        <p:nvSpPr>
          <p:cNvPr id="17431" name="Text Box 55"/>
          <p:cNvSpPr txBox="1">
            <a:spLocks noChangeArrowheads="1"/>
          </p:cNvSpPr>
          <p:nvPr/>
        </p:nvSpPr>
        <p:spPr bwMode="auto">
          <a:xfrm>
            <a:off x="6096000" y="5867400"/>
            <a:ext cx="2052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FFCCFF"/>
                </a:solidFill>
                <a:latin typeface="Comic Sans MS" pitchFamily="66" charset="0"/>
              </a:rPr>
              <a:t>EFEKTOR</a:t>
            </a: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019800" y="3124200"/>
            <a:ext cx="2362200" cy="762000"/>
            <a:chOff x="3792" y="1968"/>
            <a:chExt cx="1488" cy="480"/>
          </a:xfrm>
        </p:grpSpPr>
        <p:sp>
          <p:nvSpPr>
            <p:cNvPr id="17433" name="AutoShape 58"/>
            <p:cNvSpPr>
              <a:spLocks noChangeArrowheads="1"/>
            </p:cNvSpPr>
            <p:nvPr/>
          </p:nvSpPr>
          <p:spPr bwMode="auto">
            <a:xfrm>
              <a:off x="3792" y="1968"/>
              <a:ext cx="1488" cy="480"/>
            </a:xfrm>
            <a:prstGeom prst="roundRect">
              <a:avLst>
                <a:gd name="adj" fmla="val 16667"/>
              </a:avLst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Text Box 56"/>
            <p:cNvSpPr txBox="1">
              <a:spLocks noChangeArrowheads="1"/>
            </p:cNvSpPr>
            <p:nvPr/>
          </p:nvSpPr>
          <p:spPr bwMode="auto">
            <a:xfrm>
              <a:off x="3792" y="2035"/>
              <a:ext cx="145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3200" b="1">
                  <a:solidFill>
                    <a:srgbClr val="FFCCFF"/>
                  </a:solidFill>
                  <a:latin typeface="Comic Sans MS" pitchFamily="66" charset="0"/>
                </a:rPr>
                <a:t>AKTIVASI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16A5C9-5233-4207-ACC7-E34DD9FFE700}" type="slidenum">
              <a:rPr lang="en-GB" smtClean="0">
                <a:latin typeface="Arial" pitchFamily="34" charset="0"/>
              </a:rPr>
              <a:pPr/>
              <a:t>7</a:t>
            </a:fld>
            <a:endParaRPr lang="en-GB" smtClean="0">
              <a:latin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354013"/>
          <a:ext cx="8686800" cy="614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Photo Editor Photo" r:id="rId3" imgW="3596952" imgH="2545301" progId="MSPhotoEd.3">
                  <p:embed/>
                </p:oleObj>
              </mc:Choice>
              <mc:Fallback>
                <p:oleObj name="Photo Editor Photo" r:id="rId3" imgW="3596952" imgH="2545301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4013"/>
                        <a:ext cx="8686800" cy="6145212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36C47-E2B0-4728-BDC9-8F7036C41C5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84138" y="222250"/>
            <a:ext cx="7858125" cy="608013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CC"/>
                </a:solidFill>
              </a:rPr>
              <a:t>Sifat dan Mekanisme Toleransi Imunologik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47663" y="1019175"/>
            <a:ext cx="66325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0099"/>
                </a:solidFill>
                <a:latin typeface="Comic Sans MS" pitchFamily="66" charset="0"/>
              </a:rPr>
              <a:t>1</a:t>
            </a:r>
            <a:r>
              <a:rPr lang="en-US" sz="2800">
                <a:solidFill>
                  <a:srgbClr val="0000CC"/>
                </a:solidFill>
                <a:latin typeface="Comic Sans MS" pitchFamily="66" charset="0"/>
              </a:rPr>
              <a:t>. </a:t>
            </a:r>
            <a:r>
              <a:rPr lang="en-US" sz="2800">
                <a:solidFill>
                  <a:srgbClr val="000099"/>
                </a:solidFill>
                <a:latin typeface="Comic Sans MS" pitchFamily="66" charset="0"/>
              </a:rPr>
              <a:t>Bersifat </a:t>
            </a:r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spesifik</a:t>
            </a:r>
            <a:r>
              <a:rPr lang="en-US" sz="2800">
                <a:solidFill>
                  <a:srgbClr val="000099"/>
                </a:solidFill>
                <a:latin typeface="Comic Sans MS" pitchFamily="66" charset="0"/>
              </a:rPr>
              <a:t> dan terjadi setelah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99"/>
                </a:solidFill>
                <a:latin typeface="Comic Sans MS" pitchFamily="66" charset="0"/>
              </a:rPr>
              <a:t>   pengenalan Ag oleh limfosit spesifik.</a:t>
            </a:r>
          </a:p>
        </p:txBody>
      </p:sp>
      <p:pic>
        <p:nvPicPr>
          <p:cNvPr id="10245" name="Picture 4" descr="Figure_10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931988"/>
            <a:ext cx="7200900" cy="4778375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1000125" y="3659188"/>
            <a:ext cx="72009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942975" y="5157788"/>
            <a:ext cx="725805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307975" y="971550"/>
            <a:ext cx="461963" cy="4603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latin typeface="Arial Narrow" pitchFamily="34" charset="0"/>
              </a:rPr>
              <a:t>Sistem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limfatik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terdiri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dua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bagian</a:t>
            </a:r>
            <a:r>
              <a:rPr lang="en-US" dirty="0" smtClean="0">
                <a:latin typeface="Arial Narrow" pitchFamily="34" charset="0"/>
              </a:rPr>
              <a:t> yang semi-</a:t>
            </a:r>
            <a:r>
              <a:rPr lang="en-US" dirty="0" err="1" smtClean="0">
                <a:latin typeface="Arial Narrow" pitchFamily="34" charset="0"/>
              </a:rPr>
              <a:t>independen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yakni</a:t>
            </a:r>
            <a:r>
              <a:rPr lang="en-US" dirty="0" smtClean="0">
                <a:latin typeface="Arial Narrow" pitchFamily="34" charset="0"/>
              </a:rPr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>
                <a:latin typeface="Arial Narrow" pitchFamily="34" charset="0"/>
              </a:rPr>
              <a:t>pembuluh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limfatik</a:t>
            </a:r>
            <a:r>
              <a:rPr lang="en-US" dirty="0" smtClean="0">
                <a:latin typeface="Arial Narrow" pitchFamily="34" charset="0"/>
              </a:rPr>
              <a:t> → </a:t>
            </a:r>
            <a:r>
              <a:rPr lang="en-US" dirty="0" err="1" smtClean="0">
                <a:latin typeface="Arial Narrow" pitchFamily="34" charset="0"/>
              </a:rPr>
              <a:t>mentransport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cairan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telah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keluar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sistem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pembuluh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kembali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pembuluh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darah</a:t>
            </a:r>
            <a:endParaRPr lang="en-US" dirty="0" smtClean="0">
              <a:latin typeface="Arial Narrow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>
                <a:latin typeface="Arial Narrow" pitchFamily="34" charset="0"/>
              </a:rPr>
              <a:t>jaringan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serta</a:t>
            </a:r>
            <a:r>
              <a:rPr lang="en-US" dirty="0" smtClean="0">
                <a:latin typeface="Arial Narrow" pitchFamily="34" charset="0"/>
              </a:rPr>
              <a:t> organ </a:t>
            </a:r>
            <a:r>
              <a:rPr lang="en-US" dirty="0" err="1" smtClean="0">
                <a:latin typeface="Arial Narrow" pitchFamily="34" charset="0"/>
              </a:rPr>
              <a:t>limfoid</a:t>
            </a:r>
            <a:r>
              <a:rPr lang="en-US" dirty="0" smtClean="0">
                <a:latin typeface="Arial Narrow" pitchFamily="34" charset="0"/>
              </a:rPr>
              <a:t>  → </a:t>
            </a:r>
            <a:r>
              <a:rPr lang="en-US" dirty="0" err="1" smtClean="0">
                <a:latin typeface="Arial Narrow" pitchFamily="34" charset="0"/>
              </a:rPr>
              <a:t>menjadi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tempat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sel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fagositik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limfosit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kaitannya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dengan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sistem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imun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tubuh</a:t>
            </a:r>
            <a:endParaRPr lang="en-US" dirty="0" smtClean="0">
              <a:latin typeface="Arial Narrow" pitchFamily="34" charset="0"/>
            </a:endParaRPr>
          </a:p>
          <a:p>
            <a:pPr marL="624078" indent="-514350">
              <a:buFont typeface="+mj-lt"/>
              <a:buAutoNum type="arabicPeriod"/>
            </a:pPr>
            <a:endParaRPr lang="en-US" dirty="0" smtClean="0">
              <a:latin typeface="Arial Narrow" pitchFamily="34" charset="0"/>
            </a:endParaRPr>
          </a:p>
          <a:p>
            <a:r>
              <a:rPr lang="en-US" dirty="0" err="1" smtClean="0">
                <a:latin typeface="Arial Narrow" pitchFamily="34" charset="0"/>
              </a:rPr>
              <a:t>Sistem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limfatik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dapat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mengangkut</a:t>
            </a:r>
            <a:r>
              <a:rPr lang="en-US" dirty="0" smtClean="0">
                <a:latin typeface="Arial Narrow" pitchFamily="34" charset="0"/>
              </a:rPr>
              <a:t> protein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zat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berpartikel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besar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keluar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ruang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jaringan</a:t>
            </a:r>
            <a:r>
              <a:rPr lang="en-US" dirty="0" smtClean="0">
                <a:latin typeface="Arial Narrow" pitchFamily="34" charset="0"/>
              </a:rPr>
              <a:t>, yang </a:t>
            </a:r>
            <a:r>
              <a:rPr lang="en-US" dirty="0" err="1" smtClean="0">
                <a:latin typeface="Arial Narrow" pitchFamily="34" charset="0"/>
              </a:rPr>
              <a:t>tidak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dapat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dipindahkan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dengan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proses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absorbsi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langsung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kapiler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darah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Sistem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limfatik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319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Andalus</vt:lpstr>
      <vt:lpstr>Arial</vt:lpstr>
      <vt:lpstr>Arial Narrow</vt:lpstr>
      <vt:lpstr>Brush Script MT</vt:lpstr>
      <vt:lpstr>Calibri</vt:lpstr>
      <vt:lpstr>Comic Sans MS</vt:lpstr>
      <vt:lpstr>Lucida Sans Unicode</vt:lpstr>
      <vt:lpstr>Marlett</vt:lpstr>
      <vt:lpstr>Symbol</vt:lpstr>
      <vt:lpstr>Times New Roman</vt:lpstr>
      <vt:lpstr>Verdana</vt:lpstr>
      <vt:lpstr>Wingdings</vt:lpstr>
      <vt:lpstr>Wingdings 2</vt:lpstr>
      <vt:lpstr>Wingdings 3</vt:lpstr>
      <vt:lpstr>1_Office Theme</vt:lpstr>
      <vt:lpstr>Concourse</vt:lpstr>
      <vt:lpstr>Photo Editor Photo</vt:lpstr>
      <vt:lpstr> Sistem Imunitas dan Limfatik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Sistem limfatik</vt:lpstr>
      <vt:lpstr>Lanjutan  Sistem limfatik</vt:lpstr>
      <vt:lpstr>Lanjutan  Sistem limfatik</vt:lpstr>
      <vt:lpstr>Lanjutan  Saluran limfe tubuh</vt:lpstr>
      <vt:lpstr>Lanjutan Pembentukan cairan limfe</vt:lpstr>
    </vt:vector>
  </TitlesOfParts>
  <Company>021.7000.5358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 DAN FISIOLOGI MANUSIA (pertemuan ke-2)</dc:title>
  <dc:creator>BATAVIA COMPUTER</dc:creator>
  <cp:lastModifiedBy>Tyas Putri Utami</cp:lastModifiedBy>
  <cp:revision>41</cp:revision>
  <dcterms:created xsi:type="dcterms:W3CDTF">2016-03-06T20:12:31Z</dcterms:created>
  <dcterms:modified xsi:type="dcterms:W3CDTF">2019-01-03T03:14:21Z</dcterms:modified>
</cp:coreProperties>
</file>