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9"/>
  </p:notesMasterIdLst>
  <p:sldIdLst>
    <p:sldId id="257" r:id="rId4"/>
    <p:sldId id="258" r:id="rId5"/>
    <p:sldId id="259" r:id="rId6"/>
    <p:sldId id="260" r:id="rId7"/>
    <p:sldId id="261" r:id="rId8"/>
    <p:sldId id="262" r:id="rId9"/>
    <p:sldId id="291" r:id="rId10"/>
    <p:sldId id="292" r:id="rId11"/>
    <p:sldId id="293" r:id="rId12"/>
    <p:sldId id="294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2" autoAdjust="0"/>
    <p:restoredTop sz="94660"/>
  </p:normalViewPr>
  <p:slideViewPr>
    <p:cSldViewPr>
      <p:cViewPr varScale="1">
        <p:scale>
          <a:sx n="83" d="100"/>
          <a:sy n="83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AE7E6-435F-493E-9A33-0937C92D33BC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8DD5C-2EE9-4D78-AA2C-BE2DC615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5E7DD3-50A1-4820-BE73-E6B105DAC9F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3DCA800-65D7-480C-9D12-90CD6FDEFE03}" type="slidenum">
              <a:rPr lang="en-GB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9156D31-2AD1-4D42-8BA6-D8C64C61DD1A}" type="slidenum">
              <a:rPr lang="en-GB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110E-0D44-4871-8863-912D74C563A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51E9-7035-4679-B32C-C84AEF26332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97796-F45A-4D23-A945-419B868C200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57C4-A726-49E3-9486-B2FF28F705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5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69D2-B91C-4028-8B59-337DD5C612C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39E1-70CC-46AC-9335-26B181DA50F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4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110E-0D44-4871-8863-912D74C563A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51E9-7035-4679-B32C-C84AEF26332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1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D009-45AA-4EDC-A9AE-5320CBF64F2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05584-E843-420F-B0DC-3643137D19E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77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9804-961A-4454-9711-942EA10C8D8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CF5E-0005-4309-9C7C-D50ED44DE4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6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8955-6713-4CB3-8977-239559212A7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3DFB-09BC-4268-AAD4-4CACCEE37D4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35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6FF71-153C-44D2-9BAC-187738E5A95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99C1-B690-4428-BFB6-834546FB2AA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67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1EEF2-484D-4B56-A272-65875FEFD3A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3E56-BB7D-4D8C-B5EE-90DAD8EDBA8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8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A6E8-DA95-4A10-8843-14434BEED68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4803-456F-4C34-A338-32291274E5F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01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A44C-C64F-44C1-8A18-EF8FA08A8EF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102F1-A792-4CFC-8E28-EF444AD053B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9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D009-45AA-4EDC-A9AE-5320CBF64F2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05584-E843-420F-B0DC-3643137D19E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5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A1E4-FC92-4E71-8B4A-81B2F7849CB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8C3D5-839A-456D-AFD9-F0A205FDCFB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19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97796-F45A-4D23-A945-419B868C200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57C4-A726-49E3-9486-B2FF28F705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1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69D2-B91C-4028-8B59-337DD5C612C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39E1-70CC-46AC-9335-26B181DA50F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0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B2D98-FEF3-4248-87A1-6B28AE1B303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6B825-2202-4F68-B1E2-0E544BB5F7B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79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DB7C375-972E-4D14-8F2E-06EC8EB12C1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3A4DA4-465A-4836-82D2-07194714873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7108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0346F-E29C-4B20-865B-0105492D8E6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DFC8F-91F7-4124-B29B-B896037D0BE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7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0AB476-FC4F-4012-9AF1-ACC7C776072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4A9FD-4809-4FFE-AA05-A9F8A14CB5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0284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A73-8A74-4DB2-AA3C-F58A3A43D7D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34F0C-A5C8-4BAC-99C9-3260509FDAA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629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39E50-8E13-4F99-9088-9491A359627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41DF5-FD93-4172-B7E9-2537E51D91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4694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AE5F2-766E-495C-B65E-1E5CD9E6CDE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EA77E-30B6-469F-8CCB-896CD9933C1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3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9804-961A-4454-9711-942EA10C8D8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CF5E-0005-4309-9C7C-D50ED44DE4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24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9FDAF37-4902-4D8B-96AE-436FEF8C824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2EE05CA-133F-47FB-91EF-FC649D8CBA5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19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A832D-236E-4546-9238-5F2FA01ED8C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3776E2-98F4-4467-B7EB-5DCC0815E69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95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D2E36B-4767-4730-99AB-B96F94398A3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3687A-84DD-4709-AF68-E70E1AFDFF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67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851DE-71DD-4071-BE49-AE49BAC28D8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1FD3A-E790-4DB3-9071-93FE02F8DEE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7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A1789-0F17-4473-A5E5-C0789ACBCF8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4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8955-6713-4CB3-8977-239559212A7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3DFB-09BC-4268-AAD4-4CACCEE37D4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6FF71-153C-44D2-9BAC-187738E5A95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99C1-B690-4428-BFB6-834546FB2AA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8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1EEF2-484D-4B56-A272-65875FEFD3A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3E56-BB7D-4D8C-B5EE-90DAD8EDBA8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6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A6E8-DA95-4A10-8843-14434BEED68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4803-456F-4C34-A338-32291274E5F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5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A44C-C64F-44C1-8A18-EF8FA08A8EF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102F1-A792-4CFC-8E28-EF444AD053B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A1E4-FC92-4E71-8B4A-81B2F7849CB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8C3D5-839A-456D-AFD9-F0A205FDCFB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6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5ABF1C-F769-41E8-BE68-4707F395C1A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FB611F7-9DE6-43EF-8FD7-5601B9E2B0E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5ABF1C-F769-41E8-BE68-4707F395C1A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FB611F7-9DE6-43EF-8FD7-5601B9E2B0E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7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556EA8-B0F0-409E-A8FA-6C8C932EBD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8BBAF1-4603-4624-B763-9698DCE31EA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911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prstClr val="white"/>
                </a:solidFill>
              </a:rPr>
              <a:t>Jamur</a:t>
            </a:r>
            <a:r>
              <a:rPr lang="en-US" sz="1600" b="1" dirty="0" smtClean="0">
                <a:solidFill>
                  <a:prstClr val="white"/>
                </a:solidFill>
              </a:rPr>
              <a:t>/</a:t>
            </a:r>
            <a:r>
              <a:rPr lang="en-US" sz="1600" b="1" dirty="0" err="1" smtClean="0">
                <a:solidFill>
                  <a:prstClr val="white"/>
                </a:solidFill>
              </a:rPr>
              <a:t>Cendawan</a:t>
            </a:r>
            <a:endParaRPr lang="en-US" sz="1600" b="1" dirty="0">
              <a:solidFill>
                <a:prstClr val="white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prstClr val="white"/>
                </a:solidFill>
              </a:rPr>
              <a:t>Pertemuan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smtClean="0">
                <a:solidFill>
                  <a:prstClr val="white"/>
                </a:solidFill>
              </a:rPr>
              <a:t>5</a:t>
            </a:r>
            <a:endParaRPr lang="en-US" sz="1600" b="1" dirty="0">
              <a:solidFill>
                <a:prstClr val="white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prstClr val="white"/>
                </a:solidFill>
              </a:rPr>
              <a:t>Inherni</a:t>
            </a:r>
            <a:r>
              <a:rPr lang="en-US" sz="1600" b="1" dirty="0">
                <a:solidFill>
                  <a:prstClr val="white"/>
                </a:solidFill>
              </a:rPr>
              <a:t> Marti </a:t>
            </a:r>
            <a:r>
              <a:rPr lang="en-US" sz="1600" b="1" dirty="0" err="1">
                <a:solidFill>
                  <a:prstClr val="white"/>
                </a:solidFill>
              </a:rPr>
              <a:t>Abna</a:t>
            </a:r>
            <a:r>
              <a:rPr lang="en-US" sz="1600" b="1" dirty="0">
                <a:solidFill>
                  <a:prstClr val="white"/>
                </a:solidFill>
              </a:rPr>
              <a:t>, </a:t>
            </a:r>
            <a:r>
              <a:rPr lang="en-US" sz="1600" b="1" dirty="0" err="1">
                <a:solidFill>
                  <a:prstClr val="white"/>
                </a:solidFill>
              </a:rPr>
              <a:t>S.Si</a:t>
            </a:r>
            <a:r>
              <a:rPr lang="en-US" sz="1600" b="1" dirty="0">
                <a:solidFill>
                  <a:prstClr val="white"/>
                </a:solidFill>
              </a:rPr>
              <a:t>, </a:t>
            </a:r>
            <a:r>
              <a:rPr lang="en-US" sz="1600" b="1" dirty="0" err="1">
                <a:solidFill>
                  <a:prstClr val="white"/>
                </a:solidFill>
              </a:rPr>
              <a:t>M.Si</a:t>
            </a:r>
            <a:endParaRPr lang="en-US" sz="1600" b="1" dirty="0">
              <a:solidFill>
                <a:prstClr val="white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Prodi </a:t>
            </a:r>
            <a:r>
              <a:rPr lang="en-US" sz="1600" b="1" dirty="0" err="1">
                <a:solidFill>
                  <a:prstClr val="white"/>
                </a:solidFill>
              </a:rPr>
              <a:t>Kesehatan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Masyarakat</a:t>
            </a:r>
            <a:endParaRPr lang="en-US" sz="1600" b="1" dirty="0">
              <a:solidFill>
                <a:prstClr val="white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prstClr val="white"/>
                </a:solidFill>
              </a:rPr>
              <a:t>Fakultas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Ilmu-Ilmu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 err="1">
                <a:solidFill>
                  <a:prstClr val="white"/>
                </a:solidFill>
              </a:rPr>
              <a:t>Kesehatan</a:t>
            </a:r>
            <a:endParaRPr lang="en-US" sz="1600" b="1" dirty="0">
              <a:solidFill>
                <a:prstClr val="white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42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Polyporus</a:t>
            </a:r>
            <a:r>
              <a:rPr lang="en-US" i="1" dirty="0"/>
              <a:t> </a:t>
            </a:r>
            <a:r>
              <a:rPr lang="en-US" i="1" dirty="0" err="1"/>
              <a:t>giganteus</a:t>
            </a:r>
            <a:r>
              <a:rPr lang="en-US" dirty="0"/>
              <a:t>, </a:t>
            </a:r>
            <a:r>
              <a:rPr lang="en-US" dirty="0" err="1"/>
              <a:t>jamur</a:t>
            </a:r>
            <a:r>
              <a:rPr lang="en-US" dirty="0"/>
              <a:t> yang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dipapan</a:t>
            </a:r>
            <a:r>
              <a:rPr lang="en-US" dirty="0"/>
              <a:t> yang </a:t>
            </a:r>
            <a:r>
              <a:rPr lang="en-US" dirty="0" err="1" smtClean="0"/>
              <a:t>lembab</a:t>
            </a:r>
            <a:r>
              <a:rPr lang="en-US" dirty="0" smtClean="0"/>
              <a:t>, </a:t>
            </a:r>
            <a:r>
              <a:rPr lang="en-US" dirty="0" err="1" smtClean="0"/>
              <a:t>beracun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i="1" dirty="0" err="1"/>
              <a:t>Clavaria</a:t>
            </a:r>
            <a:r>
              <a:rPr lang="en-US" i="1" dirty="0"/>
              <a:t> </a:t>
            </a:r>
            <a:r>
              <a:rPr lang="en-US" i="1" dirty="0" err="1"/>
              <a:t>zippelli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liar di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beracun</a:t>
            </a:r>
            <a:r>
              <a:rPr lang="en-US" dirty="0"/>
              <a:t>. </a:t>
            </a:r>
          </a:p>
          <a:p>
            <a:r>
              <a:rPr lang="en-US" i="1" dirty="0"/>
              <a:t>Amanita </a:t>
            </a:r>
            <a:r>
              <a:rPr lang="en-US" i="1" dirty="0" err="1"/>
              <a:t>phalloides</a:t>
            </a:r>
            <a:r>
              <a:rPr lang="en-US" dirty="0"/>
              <a:t>, </a:t>
            </a:r>
            <a:r>
              <a:rPr lang="en-US" dirty="0" err="1"/>
              <a:t>saprofit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kotoran</a:t>
            </a:r>
            <a:r>
              <a:rPr lang="en-US" dirty="0"/>
              <a:t> </a:t>
            </a:r>
            <a:r>
              <a:rPr lang="en-US" dirty="0" err="1" smtClean="0"/>
              <a:t>ternak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beracun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/</a:t>
            </a:r>
            <a:r>
              <a:rPr lang="en-US" dirty="0" err="1" smtClean="0"/>
              <a:t>Cendawan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7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>
            <a:normAutofit fontScale="92500"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Yeast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jamur</a:t>
            </a:r>
            <a:r>
              <a:rPr lang="en-US" sz="2800" dirty="0" smtClean="0"/>
              <a:t> </a:t>
            </a:r>
            <a:r>
              <a:rPr lang="en-US" sz="2800" dirty="0" err="1" smtClean="0"/>
              <a:t>uniselluler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berbentuk</a:t>
            </a:r>
            <a:r>
              <a:rPr lang="en-US" sz="2800" dirty="0" smtClean="0"/>
              <a:t> oval / </a:t>
            </a:r>
            <a:r>
              <a:rPr lang="en-US" sz="2800" dirty="0" err="1" smtClean="0"/>
              <a:t>lonjong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diameter 3  – 15 </a:t>
            </a:r>
            <a:r>
              <a:rPr lang="en-US" sz="2800" dirty="0" err="1" smtClean="0"/>
              <a:t>mikron</a:t>
            </a:r>
            <a:r>
              <a:rPr lang="en-US" sz="2800" dirty="0" smtClean="0"/>
              <a:t>, </a:t>
            </a:r>
            <a:r>
              <a:rPr lang="en-US" sz="2800" dirty="0" err="1" smtClean="0"/>
              <a:t>berkembang</a:t>
            </a:r>
            <a:r>
              <a:rPr lang="en-US" sz="2800" dirty="0" smtClean="0"/>
              <a:t> </a:t>
            </a:r>
            <a:r>
              <a:rPr lang="en-US" sz="2800" dirty="0" err="1" smtClean="0"/>
              <a:t>biak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membelah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(asexual)  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tunas </a:t>
            </a:r>
            <a:r>
              <a:rPr lang="en-US" sz="2800" dirty="0" err="1" smtClean="0"/>
              <a:t>atau</a:t>
            </a:r>
            <a:r>
              <a:rPr lang="en-US" sz="2800" dirty="0" smtClean="0"/>
              <a:t> budding cell. </a:t>
            </a:r>
            <a:r>
              <a:rPr lang="en-US" sz="2800" b="1" dirty="0" smtClean="0"/>
              <a:t>Yeast </a:t>
            </a:r>
            <a:r>
              <a:rPr lang="en-US" sz="2800" b="1" dirty="0" err="1" smtClean="0"/>
              <a:t>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dua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yaitu</a:t>
            </a:r>
            <a:r>
              <a:rPr lang="en-US" sz="2800" b="1" dirty="0" smtClean="0"/>
              <a:t> </a:t>
            </a:r>
            <a:r>
              <a:rPr lang="en-US" sz="2800" dirty="0" smtClean="0"/>
              <a:t>: Yeast </a:t>
            </a:r>
            <a:r>
              <a:rPr lang="en-US" sz="2800" dirty="0" err="1" smtClean="0"/>
              <a:t>murni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jamur</a:t>
            </a:r>
            <a:r>
              <a:rPr lang="en-US" sz="2800" dirty="0" smtClean="0"/>
              <a:t> </a:t>
            </a:r>
            <a:r>
              <a:rPr lang="en-US" sz="2800" dirty="0" err="1" smtClean="0"/>
              <a:t>uniselluler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pseudohifa</a:t>
            </a:r>
            <a:r>
              <a:rPr lang="en-US" sz="2800" dirty="0" smtClean="0"/>
              <a:t>/ </a:t>
            </a:r>
            <a:r>
              <a:rPr lang="en-US" sz="2800" dirty="0" err="1" smtClean="0"/>
              <a:t>klamidospora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Yeast like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jamur</a:t>
            </a:r>
            <a:r>
              <a:rPr lang="en-US" sz="2800" dirty="0" smtClean="0"/>
              <a:t> </a:t>
            </a:r>
            <a:r>
              <a:rPr lang="en-US" sz="2800" dirty="0" err="1" smtClean="0"/>
              <a:t>uniselluler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pseudohifa</a:t>
            </a:r>
            <a:r>
              <a:rPr lang="en-US" sz="2800" dirty="0" smtClean="0"/>
              <a:t>. </a:t>
            </a:r>
            <a:r>
              <a:rPr lang="en-US" sz="2800" dirty="0" err="1" smtClean="0"/>
              <a:t>Contoh</a:t>
            </a:r>
            <a:r>
              <a:rPr lang="en-US" sz="2800" dirty="0" smtClean="0"/>
              <a:t> : </a:t>
            </a:r>
            <a:r>
              <a:rPr lang="en-US" sz="2800" i="1" dirty="0" smtClean="0"/>
              <a:t>Candida</a:t>
            </a:r>
            <a:r>
              <a:rPr lang="en-US" sz="2800" dirty="0" smtClean="0"/>
              <a:t> </a:t>
            </a:r>
            <a:r>
              <a:rPr lang="en-US" sz="2800" dirty="0" err="1" smtClean="0"/>
              <a:t>sp</a:t>
            </a:r>
            <a:r>
              <a:rPr lang="en-US" sz="2800" dirty="0" smtClean="0"/>
              <a:t>,</a:t>
            </a:r>
            <a:r>
              <a:rPr lang="en-US" sz="2800" i="1" dirty="0" smtClean="0"/>
              <a:t> Candida </a:t>
            </a:r>
            <a:r>
              <a:rPr lang="en-US" sz="2800" i="1" dirty="0" err="1" smtClean="0"/>
              <a:t>albicans</a:t>
            </a:r>
            <a:r>
              <a:rPr lang="en-US" sz="2800" i="1" dirty="0" smtClean="0"/>
              <a:t>, </a:t>
            </a:r>
            <a:r>
              <a:rPr lang="en-US" sz="2800" i="1" dirty="0" err="1" smtClean="0"/>
              <a:t>Torulla</a:t>
            </a:r>
            <a:r>
              <a:rPr lang="en-US" sz="2800" dirty="0" smtClean="0"/>
              <a:t> (</a:t>
            </a:r>
            <a:r>
              <a:rPr lang="en-US" sz="2800" dirty="0" err="1" smtClean="0"/>
              <a:t>koloni</a:t>
            </a:r>
            <a:r>
              <a:rPr lang="en-US" sz="2800" dirty="0" smtClean="0"/>
              <a:t> </a:t>
            </a:r>
            <a:r>
              <a:rPr lang="en-US" sz="2800" dirty="0" err="1" smtClean="0"/>
              <a:t>berwarna</a:t>
            </a:r>
            <a:r>
              <a:rPr lang="en-US" sz="2800" dirty="0" smtClean="0"/>
              <a:t> </a:t>
            </a:r>
            <a:r>
              <a:rPr lang="en-US" sz="2800" dirty="0" err="1" smtClean="0"/>
              <a:t>merah</a:t>
            </a:r>
            <a:r>
              <a:rPr lang="en-US" sz="2800" dirty="0" smtClean="0"/>
              <a:t> / orange), </a:t>
            </a:r>
            <a:r>
              <a:rPr lang="en-US" sz="2800" i="1" dirty="0" smtClean="0"/>
              <a:t>Cryptococcus </a:t>
            </a:r>
            <a:r>
              <a:rPr lang="en-US" sz="2800" i="1" dirty="0" err="1" smtClean="0"/>
              <a:t>neoformans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72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905000"/>
            <a:ext cx="64008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kern="0" spc="0" dirty="0" err="1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Struktur</a:t>
            </a:r>
            <a:r>
              <a:rPr lang="en-US" sz="4000" kern="0" spc="0" dirty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 Y</a:t>
            </a:r>
            <a:r>
              <a:rPr lang="en-US" sz="4000" kern="0" spc="0" dirty="0" smtClean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7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09800"/>
            <a:ext cx="3276600" cy="2819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Mikroskopis</a:t>
            </a:r>
            <a:r>
              <a:rPr lang="en-US" dirty="0" smtClean="0"/>
              <a:t> Yeast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698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382000" cy="65532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Mold / </a:t>
            </a:r>
            <a:r>
              <a:rPr lang="en-US" sz="2800" b="1" dirty="0" err="1" smtClean="0"/>
              <a:t>Kapang</a:t>
            </a:r>
            <a:endParaRPr lang="en-US" sz="2800" b="1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   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jamur</a:t>
            </a:r>
            <a:r>
              <a:rPr lang="en-US" sz="2800" dirty="0" smtClean="0"/>
              <a:t> </a:t>
            </a:r>
            <a:r>
              <a:rPr lang="en-US" sz="2800" dirty="0" err="1" smtClean="0"/>
              <a:t>multiselluler</a:t>
            </a:r>
            <a:r>
              <a:rPr lang="en-US" sz="2800" dirty="0" smtClean="0"/>
              <a:t>  yang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benang-benang</a:t>
            </a:r>
            <a:r>
              <a:rPr lang="en-US" sz="2800" dirty="0" smtClean="0"/>
              <a:t> </a:t>
            </a:r>
            <a:r>
              <a:rPr lang="en-US" sz="2800" dirty="0" err="1" smtClean="0"/>
              <a:t>hifa</a:t>
            </a:r>
            <a:r>
              <a:rPr lang="en-US" sz="2800" dirty="0" smtClean="0"/>
              <a:t> / filament, </a:t>
            </a:r>
            <a:r>
              <a:rPr lang="en-US" sz="2800" dirty="0" err="1" smtClean="0"/>
              <a:t>kumpulan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hifa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miselium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anyaman</a:t>
            </a:r>
            <a:r>
              <a:rPr lang="en-US" sz="2800" dirty="0" smtClean="0"/>
              <a:t>. </a:t>
            </a:r>
            <a:r>
              <a:rPr lang="en-US" sz="2800" dirty="0" err="1" smtClean="0"/>
              <a:t>Hifa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dibentuk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bersekat</a:t>
            </a:r>
            <a:r>
              <a:rPr lang="en-US" sz="2800" dirty="0" smtClean="0"/>
              <a:t>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</a:t>
            </a:r>
            <a:r>
              <a:rPr lang="en-US" sz="2800" dirty="0" err="1" smtClean="0"/>
              <a:t>tak</a:t>
            </a:r>
            <a:r>
              <a:rPr lang="en-US" sz="2800" dirty="0" smtClean="0"/>
              <a:t> </a:t>
            </a:r>
            <a:r>
              <a:rPr lang="en-US" sz="2800" dirty="0" err="1" smtClean="0"/>
              <a:t>bersekat</a:t>
            </a:r>
            <a:r>
              <a:rPr lang="en-US" sz="2800" dirty="0" smtClean="0"/>
              <a:t>. </a:t>
            </a:r>
            <a:r>
              <a:rPr lang="en-US" sz="2800" dirty="0" err="1" smtClean="0"/>
              <a:t>Hifa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di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media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Hifa</a:t>
            </a:r>
            <a:r>
              <a:rPr lang="en-US" sz="2800" dirty="0" smtClean="0"/>
              <a:t> aerial yang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alat</a:t>
            </a:r>
            <a:r>
              <a:rPr lang="en-US" sz="2800" dirty="0" smtClean="0"/>
              <a:t> </a:t>
            </a:r>
            <a:r>
              <a:rPr lang="en-US" sz="2800" dirty="0" err="1" smtClean="0"/>
              <a:t>perkembangbiakan</a:t>
            </a:r>
            <a:r>
              <a:rPr lang="en-US" sz="2800" dirty="0" smtClean="0"/>
              <a:t>. </a:t>
            </a:r>
            <a:r>
              <a:rPr lang="en-US" sz="2800" dirty="0" err="1" smtClean="0"/>
              <a:t>Hifa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</a:t>
            </a:r>
            <a:r>
              <a:rPr lang="en-US" sz="2800" dirty="0" err="1" smtClean="0"/>
              <a:t>didalam</a:t>
            </a:r>
            <a:r>
              <a:rPr lang="en-US" sz="2800" dirty="0" smtClean="0"/>
              <a:t> media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Hifa</a:t>
            </a:r>
            <a:r>
              <a:rPr lang="en-US" sz="2800" dirty="0" smtClean="0"/>
              <a:t> </a:t>
            </a:r>
            <a:r>
              <a:rPr lang="en-US" sz="2800" dirty="0" err="1" smtClean="0"/>
              <a:t>Vegetatif</a:t>
            </a:r>
            <a:r>
              <a:rPr lang="en-US" sz="2800" dirty="0" smtClean="0"/>
              <a:t>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alat</a:t>
            </a:r>
            <a:r>
              <a:rPr lang="en-US" sz="2800" dirty="0" smtClean="0"/>
              <a:t>  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menyerap</a:t>
            </a:r>
            <a:r>
              <a:rPr lang="en-US" sz="2800" dirty="0" smtClean="0"/>
              <a:t>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Contoh</a:t>
            </a:r>
            <a:r>
              <a:rPr lang="en-US" sz="2800" dirty="0" smtClean="0"/>
              <a:t> : </a:t>
            </a:r>
            <a:r>
              <a:rPr lang="en-US" sz="2800" i="1" dirty="0" err="1" smtClean="0"/>
              <a:t>Aspergillus</a:t>
            </a:r>
            <a:r>
              <a:rPr lang="en-US" sz="2800" i="1" dirty="0" smtClean="0"/>
              <a:t>, </a:t>
            </a:r>
            <a:r>
              <a:rPr lang="en-US" sz="2800" i="1" dirty="0" err="1" smtClean="0"/>
              <a:t>Penic</a:t>
            </a:r>
            <a:r>
              <a:rPr lang="id-ID" sz="2800" i="1" dirty="0" smtClean="0"/>
              <a:t>i</a:t>
            </a:r>
            <a:r>
              <a:rPr lang="en-US" sz="2800" i="1" dirty="0" err="1" smtClean="0"/>
              <a:t>llium</a:t>
            </a:r>
            <a:r>
              <a:rPr lang="en-US" sz="2800" i="1" dirty="0" smtClean="0"/>
              <a:t>, </a:t>
            </a:r>
            <a:r>
              <a:rPr lang="en-US" sz="2800" i="1" dirty="0" err="1" smtClean="0"/>
              <a:t>Rhizopus</a:t>
            </a:r>
            <a:r>
              <a:rPr lang="en-US" sz="2800" i="1" dirty="0" smtClean="0"/>
              <a:t>, </a:t>
            </a:r>
            <a:r>
              <a:rPr lang="en-US" sz="2800" i="1" dirty="0" err="1" smtClean="0"/>
              <a:t>Mucor</a:t>
            </a:r>
            <a:r>
              <a:rPr lang="en-US" sz="2800" i="1" dirty="0" smtClean="0"/>
              <a:t>, </a:t>
            </a:r>
            <a:r>
              <a:rPr lang="en-US" sz="2800" i="1" dirty="0" err="1" smtClean="0"/>
              <a:t>Microsporum</a:t>
            </a:r>
            <a:r>
              <a:rPr lang="en-US" sz="2800" i="1" dirty="0" smtClean="0"/>
              <a:t>, </a:t>
            </a:r>
            <a:r>
              <a:rPr lang="en-US" sz="2800" i="1" dirty="0" err="1" smtClean="0"/>
              <a:t>Trichophyton</a:t>
            </a:r>
            <a:r>
              <a:rPr lang="en-US" sz="2800" i="1" dirty="0" smtClean="0"/>
              <a:t>, </a:t>
            </a:r>
            <a:r>
              <a:rPr lang="en-US" sz="2800" i="1" dirty="0" err="1" smtClean="0"/>
              <a:t>Epidermophyton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08812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752599"/>
            <a:ext cx="3305520" cy="2666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Mikroskopis</a:t>
            </a:r>
            <a:r>
              <a:rPr lang="en-US" dirty="0" smtClean="0"/>
              <a:t> Mold (</a:t>
            </a:r>
            <a:r>
              <a:rPr lang="en-US" dirty="0" err="1" smtClean="0"/>
              <a:t>Kapang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9588"/>
            <a:ext cx="3200400" cy="2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737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3505200" cy="3505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Mikroskopis</a:t>
            </a:r>
            <a:r>
              <a:rPr lang="en-US" dirty="0" smtClean="0"/>
              <a:t> </a:t>
            </a:r>
            <a:r>
              <a:rPr lang="en-US" dirty="0" err="1" smtClean="0"/>
              <a:t>Hifa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852" b="22034"/>
          <a:stretch>
            <a:fillRect/>
          </a:stretch>
        </p:blipFill>
        <p:spPr bwMode="auto">
          <a:xfrm>
            <a:off x="4495800" y="16002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099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" b="35593"/>
          <a:stretch>
            <a:fillRect/>
          </a:stretch>
        </p:blipFill>
        <p:spPr>
          <a:xfrm>
            <a:off x="2209800" y="1981200"/>
            <a:ext cx="4648200" cy="3581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kern="0" spc="0" dirty="0" err="1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Contoh</a:t>
            </a:r>
            <a:r>
              <a:rPr lang="en-US" sz="4000" kern="0" spc="0" dirty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 </a:t>
            </a:r>
            <a:r>
              <a:rPr lang="en-US" sz="4000" kern="0" spc="0" dirty="0" err="1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biakan</a:t>
            </a:r>
            <a:r>
              <a:rPr lang="en-US" sz="4000" kern="0" spc="0" dirty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 </a:t>
            </a:r>
            <a:r>
              <a:rPr lang="en-US" sz="4000" kern="0" spc="0" dirty="0" err="1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jamur</a:t>
            </a:r>
            <a:r>
              <a:rPr lang="en-US" sz="4000" kern="0" spc="0" dirty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 </a:t>
            </a:r>
            <a:r>
              <a:rPr lang="en-US" sz="4000" kern="0" spc="0" dirty="0" err="1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pada</a:t>
            </a:r>
            <a:r>
              <a:rPr lang="en-US" sz="4000" kern="0" spc="0" dirty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0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2127" r="1852" b="19148"/>
          <a:stretch>
            <a:fillRect/>
          </a:stretch>
        </p:blipFill>
        <p:spPr>
          <a:xfrm>
            <a:off x="1219200" y="2438400"/>
            <a:ext cx="6096000" cy="304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kern="0" spc="0" dirty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/>
            </a:r>
            <a:br>
              <a:rPr lang="en-US" sz="4000" kern="0" spc="0" dirty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</a:br>
            <a:r>
              <a:rPr lang="en-US" sz="4000" i="1" kern="0" spc="0" dirty="0" err="1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Aspergillus</a:t>
            </a:r>
            <a:r>
              <a:rPr lang="en-US" sz="4000" i="1" kern="0" spc="0" dirty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  </a:t>
            </a:r>
            <a:r>
              <a:rPr lang="en-US" sz="4000" i="1" kern="0" spc="0" dirty="0" err="1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niger</a:t>
            </a:r>
            <a:r>
              <a:rPr lang="en-US" sz="4000" i="1" kern="0" spc="0" dirty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 </a:t>
            </a:r>
            <a:r>
              <a:rPr lang="en-US" sz="4000" kern="0" spc="0" dirty="0" err="1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pada</a:t>
            </a:r>
            <a:r>
              <a:rPr lang="en-US" sz="4000" kern="0" spc="0" dirty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 </a:t>
            </a:r>
            <a:r>
              <a:rPr lang="en-US" sz="4000" kern="0" spc="0" dirty="0" smtClean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medium </a:t>
            </a:r>
            <a:r>
              <a:rPr lang="en-US" sz="4000" kern="0" spc="0" dirty="0" err="1" smtClean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Saboroud</a:t>
            </a:r>
            <a:r>
              <a:rPr lang="en-US" sz="4000" kern="0" spc="0" dirty="0" smtClean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 </a:t>
            </a:r>
            <a:r>
              <a:rPr lang="en-US" sz="4000" kern="0" spc="0" dirty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Dextrose </a:t>
            </a:r>
            <a:r>
              <a:rPr lang="en-US" sz="4000" kern="0" spc="0" dirty="0" smtClean="0">
                <a:ln>
                  <a:noFill/>
                </a:ln>
                <a:solidFill>
                  <a:srgbClr val="CCFFFF"/>
                </a:solidFill>
                <a:effectLst/>
                <a:latin typeface="Tahoma"/>
              </a:rPr>
              <a:t>Agar (SDA)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6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smtClean="0"/>
              <a:t>Dimorfik</a:t>
            </a:r>
          </a:p>
          <a:p>
            <a:pPr>
              <a:buFont typeface="Arial" charset="0"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Merupakan jamur yang mempunyai dua bentuk yaitu : Yeast dan Mold. Berbentuk Yeast jika berada di dalam inang / host atau pada suhu inkubasi 37 derajat C, dan berbentuk mold jika berada diluar inangnya atau pada suhu inkubasi suhu ruang. Contoh : </a:t>
            </a:r>
            <a:r>
              <a:rPr lang="en-US" i="1" smtClean="0"/>
              <a:t>Histoplasma capsulatum, Coccidioides immitis, Blastomyces dermatidis</a:t>
            </a: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117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890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Mahasiswa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memahami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kharakteristik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jamur</a:t>
            </a:r>
            <a:r>
              <a:rPr lang="en-US" sz="2200" dirty="0" smtClean="0">
                <a:latin typeface="Arial" charset="0"/>
                <a:cs typeface="Arial" charset="0"/>
              </a:rPr>
              <a:t>, habitat </a:t>
            </a:r>
            <a:r>
              <a:rPr lang="en-US" sz="2200" dirty="0" err="1" smtClean="0">
                <a:latin typeface="Arial" charset="0"/>
                <a:cs typeface="Arial" charset="0"/>
              </a:rPr>
              <a:t>jamur,struktur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jamur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reproduksi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jamur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jamur-jamur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patogen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manusia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732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05000"/>
            <a:ext cx="76962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Mikroskopis</a:t>
            </a:r>
            <a:r>
              <a:rPr lang="en-US" dirty="0" smtClean="0"/>
              <a:t> Fungi </a:t>
            </a:r>
            <a:r>
              <a:rPr lang="en-US" dirty="0" err="1" smtClean="0"/>
              <a:t>Dimorfik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09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 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  Membrane </a:t>
            </a:r>
            <a:r>
              <a:rPr lang="en-US" dirty="0" err="1" smtClean="0"/>
              <a:t>sel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 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(</a:t>
            </a:r>
            <a:r>
              <a:rPr lang="en-US" dirty="0" err="1" smtClean="0"/>
              <a:t>eukariot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  </a:t>
            </a:r>
            <a:r>
              <a:rPr lang="en-US" dirty="0" err="1" smtClean="0"/>
              <a:t>Sitoplasma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  </a:t>
            </a:r>
            <a:r>
              <a:rPr lang="en-US" dirty="0" err="1" smtClean="0"/>
              <a:t>Retikulum</a:t>
            </a:r>
            <a:r>
              <a:rPr lang="en-US" dirty="0" smtClean="0"/>
              <a:t> </a:t>
            </a:r>
            <a:r>
              <a:rPr lang="en-US" dirty="0" err="1" smtClean="0"/>
              <a:t>endoplasma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 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golgi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  </a:t>
            </a:r>
            <a:r>
              <a:rPr lang="en-US" dirty="0" err="1" smtClean="0"/>
              <a:t>Vakuola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  </a:t>
            </a:r>
            <a:r>
              <a:rPr lang="en-US" dirty="0" err="1" smtClean="0"/>
              <a:t>Ribosom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  </a:t>
            </a:r>
            <a:r>
              <a:rPr lang="en-US" dirty="0" err="1" smtClean="0"/>
              <a:t>Mitokondria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   </a:t>
            </a:r>
            <a:r>
              <a:rPr lang="en-US" dirty="0" err="1" smtClean="0"/>
              <a:t>Organel</a:t>
            </a:r>
            <a:r>
              <a:rPr lang="en-US" dirty="0" smtClean="0"/>
              <a:t> yang lain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STRUKTUR SEL CENDAWAN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650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: </a:t>
            </a:r>
            <a:r>
              <a:rPr lang="en-US" sz="28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seksual</a:t>
            </a: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aseksual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Seksual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: </a:t>
            </a:r>
            <a:r>
              <a:rPr 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pola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sama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tumbuhan</a:t>
            </a: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tingkat</a:t>
            </a: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tinggi</a:t>
            </a: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plasmogamy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karyogami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meiosis)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spora</a:t>
            </a:r>
            <a:endParaRPr 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Aseksual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: vegetative / </a:t>
            </a:r>
            <a:r>
              <a:rPr 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fragmentasi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hyphae  </a:t>
            </a: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conidia</a:t>
            </a:r>
            <a:endParaRPr 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/</a:t>
            </a:r>
            <a:r>
              <a:rPr lang="en-US" dirty="0" err="1" smtClean="0"/>
              <a:t>Cendawan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14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1. Habitat Tanah (</a:t>
            </a:r>
            <a:r>
              <a:rPr lang="en-US" b="1" dirty="0" err="1" smtClean="0"/>
              <a:t>Geofilik</a:t>
            </a:r>
            <a:r>
              <a:rPr lang="en-US" b="1" dirty="0" smtClean="0"/>
              <a:t>)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a. </a:t>
            </a:r>
            <a:r>
              <a:rPr lang="en-US" b="1" dirty="0" err="1" smtClean="0"/>
              <a:t>Inhalasi</a:t>
            </a:r>
            <a:r>
              <a:rPr lang="en-US" b="1" dirty="0" smtClean="0"/>
              <a:t> ( </a:t>
            </a:r>
            <a:r>
              <a:rPr lang="en-US" b="1" dirty="0" err="1" smtClean="0"/>
              <a:t>Pernafasan</a:t>
            </a:r>
            <a:r>
              <a:rPr lang="en-US" b="1" dirty="0" smtClean="0"/>
              <a:t> ) : </a:t>
            </a:r>
            <a:r>
              <a:rPr lang="en-US" dirty="0" err="1" smtClean="0"/>
              <a:t>Jamur</a:t>
            </a:r>
            <a:r>
              <a:rPr lang="en-US" dirty="0" smtClean="0"/>
              <a:t> 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, 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organ </a:t>
            </a:r>
            <a:r>
              <a:rPr lang="en-US" dirty="0" err="1" smtClean="0"/>
              <a:t>dalam</a:t>
            </a:r>
            <a:r>
              <a:rPr lang="en-US" dirty="0" smtClean="0"/>
              <a:t> (</a:t>
            </a:r>
            <a:r>
              <a:rPr lang="en-US" dirty="0" err="1" smtClean="0"/>
              <a:t>Mikosis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r>
              <a:rPr lang="en-US" dirty="0" smtClean="0"/>
              <a:t>). </a:t>
            </a:r>
            <a:r>
              <a:rPr lang="en-US" dirty="0" err="1" smtClean="0"/>
              <a:t>Contoh</a:t>
            </a:r>
            <a:r>
              <a:rPr lang="en-US" dirty="0" smtClean="0"/>
              <a:t> : </a:t>
            </a:r>
            <a:r>
              <a:rPr lang="en-US" i="1" dirty="0" err="1" smtClean="0"/>
              <a:t>Aspergillosis</a:t>
            </a:r>
            <a:r>
              <a:rPr lang="en-US" i="1" dirty="0" smtClean="0"/>
              <a:t> </a:t>
            </a:r>
            <a:r>
              <a:rPr lang="en-US" i="1" dirty="0" err="1" smtClean="0"/>
              <a:t>paru</a:t>
            </a:r>
            <a:r>
              <a:rPr lang="en-US" i="1" dirty="0" smtClean="0"/>
              <a:t>, </a:t>
            </a:r>
            <a:r>
              <a:rPr lang="en-US" i="1" dirty="0" err="1" smtClean="0"/>
              <a:t>Histoplasmosis</a:t>
            </a:r>
            <a:r>
              <a:rPr lang="en-US" i="1" dirty="0" smtClean="0"/>
              <a:t>, </a:t>
            </a:r>
            <a:r>
              <a:rPr lang="en-US" i="1" dirty="0" err="1" smtClean="0"/>
              <a:t>Cryptococosis</a:t>
            </a:r>
            <a:r>
              <a:rPr lang="en-US" i="1" dirty="0" smtClean="0"/>
              <a:t>, </a:t>
            </a:r>
            <a:r>
              <a:rPr lang="en-US" i="1" dirty="0" err="1" smtClean="0"/>
              <a:t>Blastomyces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b. </a:t>
            </a:r>
            <a:r>
              <a:rPr lang="en-US" b="1" dirty="0" err="1" smtClean="0"/>
              <a:t>Traumatik</a:t>
            </a:r>
            <a:r>
              <a:rPr lang="en-US" b="1" dirty="0" smtClean="0"/>
              <a:t> / </a:t>
            </a:r>
            <a:r>
              <a:rPr lang="en-US" b="1" dirty="0" err="1" smtClean="0"/>
              <a:t>luka</a:t>
            </a:r>
            <a:r>
              <a:rPr lang="en-US" b="1" dirty="0" smtClean="0"/>
              <a:t> / </a:t>
            </a:r>
            <a:r>
              <a:rPr lang="en-US" b="1" dirty="0" err="1" smtClean="0"/>
              <a:t>lesi</a:t>
            </a:r>
            <a:r>
              <a:rPr lang="en-US" b="1" dirty="0" smtClean="0"/>
              <a:t> : 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 </a:t>
            </a:r>
            <a:r>
              <a:rPr lang="en-US" dirty="0" err="1" smtClean="0"/>
              <a:t>luka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Mikosis</a:t>
            </a:r>
            <a:r>
              <a:rPr lang="en-US" dirty="0" smtClean="0"/>
              <a:t> </a:t>
            </a:r>
            <a:r>
              <a:rPr lang="en-US" dirty="0" err="1" smtClean="0"/>
              <a:t>Subcutan</a:t>
            </a:r>
            <a:r>
              <a:rPr lang="en-US" dirty="0" smtClean="0"/>
              <a:t>. </a:t>
            </a:r>
            <a:r>
              <a:rPr lang="en-US" dirty="0" err="1" smtClean="0"/>
              <a:t>Contoh</a:t>
            </a:r>
            <a:r>
              <a:rPr lang="en-US" dirty="0" smtClean="0"/>
              <a:t>  : </a:t>
            </a:r>
            <a:r>
              <a:rPr lang="en-US" i="1" dirty="0" err="1" smtClean="0"/>
              <a:t>Cladosporium</a:t>
            </a:r>
            <a:r>
              <a:rPr lang="en-US" i="1" dirty="0" smtClean="0"/>
              <a:t> </a:t>
            </a:r>
            <a:r>
              <a:rPr lang="en-US" i="1" dirty="0" err="1" smtClean="0"/>
              <a:t>corioni</a:t>
            </a:r>
            <a:r>
              <a:rPr lang="en-US" i="1" dirty="0" smtClean="0"/>
              <a:t>, </a:t>
            </a:r>
            <a:r>
              <a:rPr lang="en-US" i="1" dirty="0" err="1" smtClean="0"/>
              <a:t>Phialospora</a:t>
            </a:r>
            <a:r>
              <a:rPr lang="en-US" i="1" dirty="0" smtClean="0"/>
              <a:t> </a:t>
            </a:r>
            <a:r>
              <a:rPr lang="en-US" i="1" dirty="0" err="1" smtClean="0"/>
              <a:t>verukosa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c.  </a:t>
            </a:r>
            <a:r>
              <a:rPr lang="en-US" b="1" dirty="0" err="1" smtClean="0"/>
              <a:t>Kontak</a:t>
            </a:r>
            <a:r>
              <a:rPr lang="en-US" b="1" dirty="0" smtClean="0"/>
              <a:t> </a:t>
            </a:r>
            <a:r>
              <a:rPr lang="en-US" b="1" dirty="0" err="1" smtClean="0"/>
              <a:t>kulit</a:t>
            </a:r>
            <a:r>
              <a:rPr lang="en-US" b="1" dirty="0" smtClean="0"/>
              <a:t>  : 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pathogen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 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Mikosis</a:t>
            </a:r>
            <a:r>
              <a:rPr lang="en-US" dirty="0" smtClean="0"/>
              <a:t> </a:t>
            </a:r>
            <a:r>
              <a:rPr lang="en-US" dirty="0" err="1" smtClean="0"/>
              <a:t>Superfisial</a:t>
            </a:r>
            <a:r>
              <a:rPr lang="en-US" dirty="0" smtClean="0"/>
              <a:t>(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). </a:t>
            </a:r>
            <a:r>
              <a:rPr lang="en-US" dirty="0" err="1" smtClean="0"/>
              <a:t>Contoh</a:t>
            </a:r>
            <a:r>
              <a:rPr lang="en-US" dirty="0" smtClean="0"/>
              <a:t> : </a:t>
            </a:r>
            <a:r>
              <a:rPr lang="en-US" i="1" dirty="0" err="1" smtClean="0"/>
              <a:t>Malazezia</a:t>
            </a:r>
            <a:r>
              <a:rPr lang="en-US" i="1" dirty="0" smtClean="0"/>
              <a:t> </a:t>
            </a:r>
            <a:r>
              <a:rPr lang="en-US" i="1" dirty="0" err="1" smtClean="0"/>
              <a:t>furfur</a:t>
            </a:r>
            <a:r>
              <a:rPr lang="en-US" i="1" dirty="0" smtClean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panu</a:t>
            </a:r>
            <a:r>
              <a:rPr lang="en-US" dirty="0" smtClean="0"/>
              <a:t>, </a:t>
            </a:r>
            <a:r>
              <a:rPr lang="en-US" i="1" dirty="0" err="1" smtClean="0"/>
              <a:t>Microsporum</a:t>
            </a:r>
            <a:r>
              <a:rPr lang="en-US" i="1" dirty="0" smtClean="0"/>
              <a:t>, </a:t>
            </a:r>
            <a:r>
              <a:rPr lang="en-US" i="1" dirty="0" err="1" smtClean="0"/>
              <a:t>Trychophyton</a:t>
            </a:r>
            <a:r>
              <a:rPr lang="en-US" i="1" dirty="0" smtClean="0"/>
              <a:t>, </a:t>
            </a:r>
            <a:r>
              <a:rPr lang="en-US" i="1" dirty="0" err="1" smtClean="0"/>
              <a:t>Epidermophyton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b="1" smtClean="0"/>
              <a:t>Habitat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7013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2.  Habitat </a:t>
            </a:r>
            <a:r>
              <a:rPr lang="en-US" b="1" dirty="0" err="1" smtClean="0"/>
              <a:t>hewan</a:t>
            </a:r>
            <a:r>
              <a:rPr lang="en-US" b="1" dirty="0" smtClean="0"/>
              <a:t> (</a:t>
            </a:r>
            <a:r>
              <a:rPr lang="en-US" b="1" dirty="0" err="1" smtClean="0"/>
              <a:t>Zoofilik</a:t>
            </a:r>
            <a:r>
              <a:rPr lang="en-US" b="1" dirty="0" smtClean="0"/>
              <a:t>)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,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Mikosis</a:t>
            </a:r>
            <a:r>
              <a:rPr lang="en-US" dirty="0" smtClean="0"/>
              <a:t> </a:t>
            </a:r>
            <a:r>
              <a:rPr lang="en-US" dirty="0" err="1" smtClean="0"/>
              <a:t>Superfisial</a:t>
            </a:r>
            <a:r>
              <a:rPr lang="en-US" dirty="0" smtClean="0"/>
              <a:t>. </a:t>
            </a:r>
            <a:r>
              <a:rPr lang="en-US" dirty="0" err="1" smtClean="0"/>
              <a:t>Contoh</a:t>
            </a:r>
            <a:r>
              <a:rPr lang="en-US" dirty="0" smtClean="0"/>
              <a:t> : </a:t>
            </a:r>
            <a:r>
              <a:rPr lang="en-US" i="1" dirty="0" err="1" smtClean="0"/>
              <a:t>Microsporum</a:t>
            </a:r>
            <a:r>
              <a:rPr lang="en-US" i="1" dirty="0" smtClean="0"/>
              <a:t>, </a:t>
            </a:r>
            <a:r>
              <a:rPr lang="en-US" i="1" dirty="0" err="1" smtClean="0"/>
              <a:t>Trychophyton</a:t>
            </a:r>
            <a:r>
              <a:rPr lang="en-US" i="1" dirty="0" smtClean="0"/>
              <a:t>, </a:t>
            </a:r>
            <a:r>
              <a:rPr lang="en-US" i="1" dirty="0" err="1" smtClean="0"/>
              <a:t>Epidermophyton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3.  </a:t>
            </a:r>
            <a:r>
              <a:rPr lang="en-US" b="1" dirty="0" smtClean="0"/>
              <a:t>Habitat </a:t>
            </a:r>
            <a:r>
              <a:rPr lang="en-US" b="1" dirty="0" smtClean="0"/>
              <a:t>Air / </a:t>
            </a:r>
            <a:r>
              <a:rPr lang="en-US" b="1" dirty="0" err="1" smtClean="0"/>
              <a:t>Aquatik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,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Mikosis</a:t>
            </a:r>
            <a:r>
              <a:rPr lang="en-US" dirty="0" smtClean="0"/>
              <a:t> Sub </a:t>
            </a:r>
            <a:r>
              <a:rPr lang="en-US" dirty="0" err="1" smtClean="0"/>
              <a:t>cutan</a:t>
            </a:r>
            <a:r>
              <a:rPr lang="en-US" dirty="0" smtClean="0"/>
              <a:t>. </a:t>
            </a:r>
            <a:r>
              <a:rPr lang="en-US" dirty="0" err="1" smtClean="0"/>
              <a:t>Contoh</a:t>
            </a:r>
            <a:r>
              <a:rPr lang="en-US" dirty="0" smtClean="0"/>
              <a:t> : </a:t>
            </a:r>
            <a:r>
              <a:rPr lang="en-US" i="1" dirty="0" err="1" smtClean="0"/>
              <a:t>Cladosporium</a:t>
            </a:r>
            <a:r>
              <a:rPr lang="en-US" i="1" dirty="0" smtClean="0"/>
              <a:t>, </a:t>
            </a:r>
            <a:r>
              <a:rPr lang="en-US" i="1" dirty="0" err="1" smtClean="0"/>
              <a:t>Phialospora</a:t>
            </a:r>
            <a:r>
              <a:rPr lang="en-US" i="1" dirty="0" smtClean="0"/>
              <a:t> </a:t>
            </a:r>
            <a:r>
              <a:rPr lang="en-US" i="1" dirty="0" err="1" smtClean="0"/>
              <a:t>verucosa</a:t>
            </a:r>
            <a:r>
              <a:rPr lang="en-US" i="1" dirty="0" smtClean="0"/>
              <a:t>, Candida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4.  Habitat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 (</a:t>
            </a:r>
            <a:r>
              <a:rPr lang="en-US" b="1" dirty="0" err="1" smtClean="0"/>
              <a:t>Anthropofilik</a:t>
            </a:r>
            <a:r>
              <a:rPr lang="en-US" b="1" dirty="0" smtClean="0"/>
              <a:t>)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Mikosis</a:t>
            </a:r>
            <a:r>
              <a:rPr lang="en-US" dirty="0" smtClean="0"/>
              <a:t> </a:t>
            </a:r>
            <a:r>
              <a:rPr lang="en-US" dirty="0" err="1" smtClean="0"/>
              <a:t>Superfisial</a:t>
            </a:r>
            <a:r>
              <a:rPr lang="en-US" dirty="0" smtClean="0"/>
              <a:t>. </a:t>
            </a:r>
            <a:r>
              <a:rPr lang="en-US" dirty="0" err="1" smtClean="0"/>
              <a:t>Contoh</a:t>
            </a:r>
            <a:r>
              <a:rPr lang="en-US" dirty="0" smtClean="0"/>
              <a:t> : </a:t>
            </a:r>
            <a:r>
              <a:rPr lang="en-US" i="1" dirty="0" err="1" smtClean="0"/>
              <a:t>Malazezia</a:t>
            </a:r>
            <a:r>
              <a:rPr lang="en-US" i="1" dirty="0" smtClean="0"/>
              <a:t> </a:t>
            </a:r>
            <a:r>
              <a:rPr lang="en-US" i="1" dirty="0" err="1" smtClean="0"/>
              <a:t>furfur</a:t>
            </a:r>
            <a:r>
              <a:rPr lang="en-US" i="1" dirty="0" smtClean="0"/>
              <a:t> / </a:t>
            </a:r>
            <a:r>
              <a:rPr lang="en-US" dirty="0" err="1" smtClean="0"/>
              <a:t>panu</a:t>
            </a:r>
            <a:r>
              <a:rPr lang="en-US" dirty="0" smtClean="0"/>
              <a:t>, </a:t>
            </a:r>
            <a:r>
              <a:rPr lang="en-US" i="1" dirty="0" err="1" smtClean="0"/>
              <a:t>Epidermophyton</a:t>
            </a:r>
            <a:r>
              <a:rPr lang="en-US" i="1" dirty="0" smtClean="0"/>
              <a:t>, Candida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69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/>
              <a:t>J</a:t>
            </a:r>
            <a:r>
              <a:rPr lang="en-US" dirty="0" err="1" smtClean="0"/>
              <a:t>amur</a:t>
            </a:r>
            <a:r>
              <a:rPr lang="en-US" dirty="0" smtClean="0"/>
              <a:t>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5 </a:t>
            </a:r>
            <a:r>
              <a:rPr lang="en-US" dirty="0" err="1" smtClean="0"/>
              <a:t>golongan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Oomycota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Zygomycota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Ascomycota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Basidiomycota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Fungi </a:t>
            </a:r>
            <a:r>
              <a:rPr lang="en-US" dirty="0" err="1" smtClean="0"/>
              <a:t>Imperfecti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17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19" name="Group 9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21870689"/>
              </p:ext>
            </p:extLst>
          </p:nvPr>
        </p:nvGraphicFramePr>
        <p:xfrm>
          <a:off x="0" y="381000"/>
          <a:ext cx="9144000" cy="6886603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828800"/>
                <a:gridCol w="1905000"/>
                <a:gridCol w="1905000"/>
              </a:tblGrid>
              <a:tr h="890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Phylum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Contoh</a:t>
                      </a:r>
                      <a:endParaRPr kumimoji="0" lang="en-US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Kharakteristik</a:t>
                      </a:r>
                      <a:endParaRPr kumimoji="0" lang="en-US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ReproduksiAseksual</a:t>
                      </a:r>
                      <a:endParaRPr kumimoji="0" lang="en-US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Reproduksi</a:t>
                      </a:r>
                      <a:endParaRPr kumimoji="0" lang="en-US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Seksual</a:t>
                      </a:r>
                      <a:endParaRPr kumimoji="0" lang="en-US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4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Oomycota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Saprolegnia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Pytium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Phytopthora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dll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Dinding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selulosa,hifa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bersekat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Pembentukan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zoospora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oleh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sporangium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Pembentukan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oospora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pertemuan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gamet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jantan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anteridium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dg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gamet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betina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oogonium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4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Zygomycota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err="1" smtClean="0">
                          <a:latin typeface="Arial" pitchFamily="34" charset="0"/>
                          <a:cs typeface="Arial" pitchFamily="34" charset="0"/>
                        </a:rPr>
                        <a:t>Rhizopus</a:t>
                      </a:r>
                      <a:r>
                        <a:rPr lang="en-US" sz="1400" i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i="1" dirty="0" err="1" smtClean="0"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endParaRPr lang="en-US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Bentuk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spora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berdinding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tebal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hifa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bersekat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punya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inti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koenositik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ujung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hifa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berbeda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bertemu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menggelembung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membentuk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gametangium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terdapat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banyak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inti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haploid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yg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kemudian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melebur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membentuk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zigospora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diploid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berkecambah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membentuk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sporangium (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spora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Ujung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hifa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membentuk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gelembung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sporangium yang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menghasilkan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spora</a:t>
                      </a:r>
                      <a:endParaRPr lang="en-US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Ascomycota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Yeast,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Penisillium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Aspergillus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Punya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askus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penghasil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hifa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bersekat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Conidia di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atas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konidiofor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Hyfa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bergabung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menghasilkan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askospora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askus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5231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871" name="Group 9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46807721"/>
              </p:ext>
            </p:extLst>
          </p:nvPr>
        </p:nvGraphicFramePr>
        <p:xfrm>
          <a:off x="152400" y="330200"/>
          <a:ext cx="8839200" cy="5765800"/>
        </p:xfrm>
        <a:graphic>
          <a:graphicData uri="http://schemas.openxmlformats.org/drawingml/2006/table">
            <a:tbl>
              <a:tblPr/>
              <a:tblGrid>
                <a:gridCol w="2062480"/>
                <a:gridCol w="1671320"/>
                <a:gridCol w="1219200"/>
                <a:gridCol w="1971040"/>
                <a:gridCol w="1915160"/>
              </a:tblGrid>
              <a:tr h="2844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Basidiomycota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Volvariela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volvacea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jamur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merang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Auricularia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polytricha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jamur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kuping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Memiliki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basidia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penghasil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mempunyai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tubuh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seperti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payung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hifa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bersekat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dg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haploid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Konidia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menghasilkan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konidiospora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Basidia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menghasilkan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basidiospora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Fungi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Imperfecti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jamur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sebenarnya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Deuteromycota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Epidermophyton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floccosum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kutu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air/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kurap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Trychophyton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tonsurans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ketombe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Malazazia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fulfur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panu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Hifa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bersekat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mikroskopis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Konidia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menghasilkan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konidiospora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Reproduksi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seksual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belum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diketahui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1231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FFE701"/>
              </a:buClr>
              <a:buSzPct val="80000"/>
              <a:buNone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28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Penyakit</a:t>
            </a: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Panu</a:t>
            </a: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Disebabkan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</a:rPr>
              <a:t>Malazezia</a:t>
            </a:r>
            <a:r>
              <a:rPr lang="en-US" sz="2400" i="1" dirty="0">
                <a:solidFill>
                  <a:prstClr val="white"/>
                </a:solidFill>
              </a:rPr>
              <a:t> furfur </a:t>
            </a:r>
            <a:r>
              <a:rPr lang="en-US" b="1" i="1" dirty="0" smtClean="0">
                <a:solidFill>
                  <a:srgbClr val="00B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(flora normal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kulit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tumbuh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berlebihan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Tumbuh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stratum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corneum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bertunas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dinding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tebal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hifa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pendek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bengkok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Contoh-contoh</a:t>
            </a:r>
            <a:r>
              <a:rPr lang="en-US" sz="32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 Fungi </a:t>
            </a:r>
            <a:r>
              <a:rPr lang="en-US" sz="3200" b="1" dirty="0" err="1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Patogen</a:t>
            </a:r>
            <a:r>
              <a:rPr lang="en-US" sz="3200" b="1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Manusia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38862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4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b="1" dirty="0" err="1">
                <a:solidFill>
                  <a:srgbClr val="CCFFFF"/>
                </a:solidFill>
                <a:latin typeface="Arial" pitchFamily="34" charset="0"/>
                <a:ea typeface="+mj-ea"/>
                <a:cs typeface="Arial" pitchFamily="34" charset="0"/>
              </a:rPr>
              <a:t>Contoh-contoh</a:t>
            </a:r>
            <a:r>
              <a:rPr lang="en-US" b="1" dirty="0">
                <a:solidFill>
                  <a:srgbClr val="CCFFFF"/>
                </a:solidFill>
                <a:latin typeface="Arial" pitchFamily="34" charset="0"/>
                <a:ea typeface="+mj-ea"/>
                <a:cs typeface="Arial" pitchFamily="34" charset="0"/>
              </a:rPr>
              <a:t> Fungi </a:t>
            </a:r>
            <a:r>
              <a:rPr lang="en-US" b="1" dirty="0" err="1">
                <a:solidFill>
                  <a:srgbClr val="CCFFFF"/>
                </a:solidFill>
                <a:latin typeface="Arial" pitchFamily="34" charset="0"/>
                <a:ea typeface="+mj-ea"/>
                <a:cs typeface="Arial" pitchFamily="34" charset="0"/>
              </a:rPr>
              <a:t>Patogen</a:t>
            </a:r>
            <a:r>
              <a:rPr lang="en-US" b="1" dirty="0">
                <a:solidFill>
                  <a:srgbClr val="CCFF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CFFFF"/>
                </a:solidFill>
                <a:latin typeface="Arial" pitchFamily="34" charset="0"/>
                <a:ea typeface="+mj-ea"/>
                <a:cs typeface="Arial" pitchFamily="34" charset="0"/>
              </a:rPr>
              <a:t>Manusia</a:t>
            </a:r>
            <a:endParaRPr lang="en-US" sz="28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Pemeriksaan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lab :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direct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bahan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scraping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kulit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dapat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cellotape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+ KOH 10% 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mikroskopis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tampak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spora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berkelompok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+ hyphae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pendek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berkelompok</a:t>
            </a:r>
            <a:endParaRPr lang="en-US" sz="24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Terapi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tergantung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luas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/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tidaknya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daerah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terkena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lokal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/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topikal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salicyl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spiritus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tinc-ture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salep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derivat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imidazol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mikonazol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isokonazol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klotrimazol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ekonazol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&amp;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tolnaftat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salep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/tincture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682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Mikologi</a:t>
            </a:r>
            <a:r>
              <a:rPr lang="en-US" dirty="0" smtClean="0"/>
              <a:t>  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Mykes</a:t>
            </a:r>
            <a:r>
              <a:rPr lang="en-US" dirty="0" smtClean="0"/>
              <a:t> yang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Cendawan</a:t>
            </a:r>
            <a:r>
              <a:rPr lang="en-US" dirty="0" smtClean="0"/>
              <a:t> /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Logos yang    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.  </a:t>
            </a:r>
            <a:r>
              <a:rPr lang="en-US" dirty="0" err="1" smtClean="0"/>
              <a:t>Mikologi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 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cendawan</a:t>
            </a:r>
            <a:r>
              <a:rPr lang="en-US" dirty="0" smtClean="0"/>
              <a:t> / </a:t>
            </a:r>
            <a:r>
              <a:rPr lang="en-US" dirty="0" err="1" smtClean="0"/>
              <a:t>jamur</a:t>
            </a:r>
            <a:r>
              <a:rPr lang="en-US" dirty="0" smtClean="0"/>
              <a:t>.</a:t>
            </a:r>
          </a:p>
          <a:p>
            <a:pPr>
              <a:buFont typeface="Arial" charset="0"/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 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Fungi / Fungus.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40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Penampakan</a:t>
            </a:r>
            <a:r>
              <a:rPr lang="en-US" sz="3600" dirty="0" smtClean="0"/>
              <a:t> </a:t>
            </a:r>
            <a:r>
              <a:rPr lang="en-US" sz="3600" dirty="0" err="1" smtClean="0"/>
              <a:t>Mikroskopis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Makroskopis</a:t>
            </a:r>
            <a:r>
              <a:rPr lang="en-US" sz="3600" dirty="0" smtClean="0"/>
              <a:t> </a:t>
            </a:r>
            <a:r>
              <a:rPr lang="en-US" sz="3600" i="1" spc="0" dirty="0" err="1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Malazezia</a:t>
            </a:r>
            <a:r>
              <a:rPr lang="en-US" sz="3600" i="1" spc="0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 furfur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14" y="2514600"/>
            <a:ext cx="276078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5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Clr>
                <a:srgbClr val="FFE701"/>
              </a:buCl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Infeksi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kuku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disebabkan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Candida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fusarium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Gejala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kuku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permukaan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kuku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rata,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mengkilat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kuku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rapuh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kuku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mengeras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dimulai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distal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proximal.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Bila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disebabkan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Conidia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seringkali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disertai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paronikia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radang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jaringan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sekitar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Kuku)</a:t>
            </a:r>
          </a:p>
          <a:p>
            <a:pPr lvl="0" eaLnBrk="1" hangingPunct="1">
              <a:buClr>
                <a:srgbClr val="FFE701"/>
              </a:buClr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Diagnosis : Direct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mikroskopis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scraping kuku + KOH 10%  hyphae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spora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yeast.Perlu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kultur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lebih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lanjut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untuk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menentukan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jenis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fungi.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Clr>
                <a:srgbClr val="FFE701"/>
              </a:buClr>
              <a:defRPr/>
            </a:pPr>
            <a:r>
              <a:rPr lang="en-US" dirty="0" err="1">
                <a:solidFill>
                  <a:srgbClr val="FFFFFF"/>
                </a:solidFill>
              </a:rPr>
              <a:t>Terapi</a:t>
            </a:r>
            <a:r>
              <a:rPr lang="en-US" dirty="0">
                <a:solidFill>
                  <a:srgbClr val="FFFFFF"/>
                </a:solidFill>
              </a:rPr>
              <a:t> : lama ( 6 </a:t>
            </a:r>
            <a:r>
              <a:rPr lang="en-US" dirty="0" err="1">
                <a:solidFill>
                  <a:srgbClr val="FFFFFF"/>
                </a:solidFill>
              </a:rPr>
              <a:t>bulan</a:t>
            </a:r>
            <a:r>
              <a:rPr lang="en-US" dirty="0">
                <a:solidFill>
                  <a:srgbClr val="FFFFFF"/>
                </a:solidFill>
              </a:rPr>
              <a:t>) </a:t>
            </a:r>
            <a:r>
              <a:rPr lang="en-US" dirty="0" err="1">
                <a:solidFill>
                  <a:srgbClr val="FFFFFF"/>
                </a:solidFill>
              </a:rPr>
              <a:t>karena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perlu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pergantian</a:t>
            </a:r>
            <a:r>
              <a:rPr lang="en-US" dirty="0">
                <a:solidFill>
                  <a:srgbClr val="FFFFFF"/>
                </a:solidFill>
              </a:rPr>
              <a:t> kuku.</a:t>
            </a:r>
          </a:p>
          <a:p>
            <a:pPr lvl="0" eaLnBrk="1" hangingPunct="1">
              <a:buClr>
                <a:srgbClr val="FFE701"/>
              </a:buClr>
              <a:defRPr/>
            </a:pPr>
            <a:r>
              <a:rPr lang="en-US" dirty="0" err="1">
                <a:solidFill>
                  <a:srgbClr val="FFFFFF"/>
                </a:solidFill>
              </a:rPr>
              <a:t>Obat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sebaiknya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bentuk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cairan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supaya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mudah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masuk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rongga</a:t>
            </a:r>
            <a:r>
              <a:rPr lang="en-US" dirty="0">
                <a:solidFill>
                  <a:srgbClr val="FFFFFF"/>
                </a:solidFill>
              </a:rPr>
              <a:t> kuku yang </a:t>
            </a:r>
            <a:r>
              <a:rPr lang="en-US" dirty="0" err="1">
                <a:solidFill>
                  <a:srgbClr val="FFFFFF"/>
                </a:solidFill>
              </a:rPr>
              <a:t>rusak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dirty="0" err="1">
                <a:solidFill>
                  <a:srgbClr val="FFFFFF"/>
                </a:solidFill>
              </a:rPr>
              <a:t>dengan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derivat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azol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pPr lvl="0" eaLnBrk="1" hangingPunct="1">
              <a:buClr>
                <a:srgbClr val="FFE701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Kuku </a:t>
            </a:r>
            <a:r>
              <a:rPr lang="en-US" dirty="0" err="1">
                <a:solidFill>
                  <a:srgbClr val="FFFFFF"/>
                </a:solidFill>
              </a:rPr>
              <a:t>dipotong</a:t>
            </a:r>
            <a:r>
              <a:rPr lang="en-US" dirty="0">
                <a:solidFill>
                  <a:srgbClr val="FFFFFF"/>
                </a:solidFill>
              </a:rPr>
              <a:t> / </a:t>
            </a:r>
            <a:r>
              <a:rPr lang="en-US" dirty="0" err="1">
                <a:solidFill>
                  <a:srgbClr val="FFFFFF"/>
                </a:solidFill>
              </a:rPr>
              <a:t>dibuang</a:t>
            </a:r>
            <a:r>
              <a:rPr lang="en-US" dirty="0">
                <a:solidFill>
                  <a:srgbClr val="FFFFFF"/>
                </a:solidFill>
              </a:rPr>
              <a:t> / </a:t>
            </a:r>
            <a:r>
              <a:rPr lang="en-US" dirty="0" err="1">
                <a:solidFill>
                  <a:srgbClr val="FFFFFF"/>
                </a:solidFill>
              </a:rPr>
              <a:t>pencabutan</a:t>
            </a:r>
            <a:endParaRPr lang="en-US" dirty="0">
              <a:solidFill>
                <a:srgbClr val="FFFFFF"/>
              </a:solidFill>
            </a:endParaRPr>
          </a:p>
          <a:p>
            <a:pPr lvl="0" eaLnBrk="1" hangingPunct="1">
              <a:buClr>
                <a:srgbClr val="FFE701"/>
              </a:buClr>
              <a:defRPr/>
            </a:pPr>
            <a:r>
              <a:rPr lang="en-US" dirty="0">
                <a:solidFill>
                  <a:srgbClr val="FFFFFF"/>
                </a:solidFill>
              </a:rPr>
              <a:t>Per oral : </a:t>
            </a:r>
            <a:r>
              <a:rPr lang="en-US" dirty="0" err="1">
                <a:solidFill>
                  <a:srgbClr val="FFFFFF"/>
                </a:solidFill>
              </a:rPr>
              <a:t>derivat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azol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Candidiasis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menyebabkan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keputihan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sariawan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disebabkan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yeast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Candida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albicans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FFE701"/>
              </a:buClr>
              <a:defRPr/>
            </a:pP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Candidiasis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genitalia </a:t>
            </a:r>
            <a:r>
              <a:rPr lang="en-US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wanita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keputihan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: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lvl="0" eaLnBrk="1" hangingPunct="1">
              <a:buClr>
                <a:srgbClr val="FFE701"/>
              </a:buClr>
              <a:buFont typeface="Wingdings" pitchFamily="2" charset="2"/>
              <a:buChar char="ü"/>
              <a:defRPr/>
            </a:pP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Terdapat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iritasi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gatal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pengeluaran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sekret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0" eaLnBrk="1" hangingPunct="1">
              <a:buClr>
                <a:srgbClr val="FFE701"/>
              </a:buClr>
              <a:buFont typeface="Wingdings" pitchFamily="2" charset="2"/>
              <a:buChar char="ü"/>
              <a:defRPr/>
            </a:pP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Predisposisi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kehilangan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pH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asam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genitalia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wanita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hamil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terapi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progesteron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terapi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diabetes</a:t>
            </a:r>
          </a:p>
          <a:p>
            <a:pPr eaLnBrk="1" hangingPunct="1">
              <a:buClr>
                <a:srgbClr val="FFE701"/>
              </a:buClr>
              <a:defRPr/>
            </a:pP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Candidosis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mulut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sariawan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609600" lvl="0" indent="-609600" eaLnBrk="1" hangingPunct="1">
              <a:buClr>
                <a:srgbClr val="FFE701"/>
              </a:buClr>
              <a:buFont typeface="Wingdings" pitchFamily="2" charset="2"/>
              <a:buChar char="ü"/>
              <a:defRPr/>
            </a:pP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Pada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mucosa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mulut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terdapat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bercak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putih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berisi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pseudomycelium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609600" lvl="0" indent="-609600" eaLnBrk="1" hangingPunct="1">
              <a:buClr>
                <a:srgbClr val="FFE701"/>
              </a:buClr>
              <a:buFont typeface="Wingdings" pitchFamily="2" charset="2"/>
              <a:buChar char="ü"/>
              <a:defRPr/>
            </a:pP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Predisposisi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: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pemakaian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corticosteroid,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antibiotika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diabetes,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immunodefisiensi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1" hangingPunct="1">
              <a:buClr>
                <a:srgbClr val="FFE701"/>
              </a:buClr>
              <a:buNone/>
              <a:defRPr/>
            </a:pP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2971800" cy="2286000"/>
          </a:xfrm>
        </p:spPr>
      </p:pic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/>
              </a:rPr>
              <a:t>Makroskopis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Mikroskopis</a:t>
            </a:r>
            <a:r>
              <a:rPr lang="en-US" dirty="0" smtClean="0">
                <a:effectLst/>
              </a:rPr>
              <a:t> Candidiasis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819400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32766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0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TERIMA KASIH</a:t>
            </a:r>
          </a:p>
          <a:p>
            <a:pPr algn="ctr"/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6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- 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Eukariotik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 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biak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spora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     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   asexual </a:t>
            </a:r>
            <a:r>
              <a:rPr lang="en-US" dirty="0" err="1" smtClean="0"/>
              <a:t>maupun</a:t>
            </a:r>
            <a:r>
              <a:rPr lang="en-US" dirty="0" smtClean="0"/>
              <a:t> sexual</a:t>
            </a:r>
            <a:br>
              <a:rPr lang="en-US" dirty="0" smtClean="0"/>
            </a:br>
            <a:r>
              <a:rPr lang="en-US" dirty="0" smtClean="0"/>
              <a:t>- 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berklorofil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berfilamen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 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khitin</a:t>
            </a:r>
            <a:r>
              <a:rPr lang="en-US" dirty="0" smtClean="0"/>
              <a:t>, </a:t>
            </a:r>
            <a:r>
              <a:rPr lang="en-US" dirty="0" err="1" smtClean="0"/>
              <a:t>glukan</a:t>
            </a:r>
            <a:r>
              <a:rPr lang="en-US" dirty="0" smtClean="0"/>
              <a:t>, </a:t>
            </a:r>
            <a:r>
              <a:rPr lang="en-US" dirty="0" err="1" smtClean="0"/>
              <a:t>manan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selulosa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 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Saprofit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Parasit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Mencerna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menyerap</a:t>
            </a:r>
            <a:r>
              <a:rPr lang="en-US" dirty="0" smtClean="0"/>
              <a:t>     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sel-selnya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Kharakteristik</a:t>
            </a:r>
            <a:r>
              <a:rPr lang="en-US" b="1" dirty="0" smtClean="0"/>
              <a:t> </a:t>
            </a:r>
            <a:r>
              <a:rPr lang="en-US" b="1" dirty="0" err="1" smtClean="0"/>
              <a:t>Umum</a:t>
            </a:r>
            <a:r>
              <a:rPr lang="en-US" b="1" dirty="0"/>
              <a:t> </a:t>
            </a:r>
            <a:r>
              <a:rPr lang="en-US" b="1" dirty="0" err="1" smtClean="0"/>
              <a:t>Cendawan</a:t>
            </a:r>
            <a:r>
              <a:rPr lang="en-US" b="1" dirty="0" smtClean="0"/>
              <a:t>/</a:t>
            </a:r>
            <a:r>
              <a:rPr lang="en-US" b="1" dirty="0" err="1" smtClean="0"/>
              <a:t>Jamur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910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dikelompokkan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perkembangannya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 </a:t>
            </a:r>
            <a:r>
              <a:rPr lang="en-US" dirty="0" err="1" smtClean="0"/>
              <a:t>Jamur</a:t>
            </a:r>
            <a:r>
              <a:rPr lang="en-US" dirty="0" smtClean="0"/>
              <a:t>/fungi </a:t>
            </a:r>
            <a:r>
              <a:rPr lang="en-US" dirty="0" err="1" smtClean="0"/>
              <a:t>bukanlah</a:t>
            </a:r>
            <a:r>
              <a:rPr lang="en-US" dirty="0" smtClean="0"/>
              <a:t> </a:t>
            </a:r>
            <a:r>
              <a:rPr lang="en-US" dirty="0" err="1" smtClean="0"/>
              <a:t>autotrof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,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heterotrof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fungi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fungi </a:t>
            </a:r>
            <a:r>
              <a:rPr lang="en-US" dirty="0" err="1" smtClean="0"/>
              <a:t>mencerna</a:t>
            </a:r>
            <a:r>
              <a:rPr lang="en-US" dirty="0" smtClean="0"/>
              <a:t> </a:t>
            </a:r>
            <a:r>
              <a:rPr lang="en-US" dirty="0" err="1" smtClean="0"/>
              <a:t>makanannya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(</a:t>
            </a:r>
            <a:r>
              <a:rPr lang="en-US" dirty="0" err="1" smtClean="0"/>
              <a:t>eksternal</a:t>
            </a:r>
            <a:r>
              <a:rPr lang="en-US" dirty="0" smtClean="0"/>
              <a:t>)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yang </a:t>
            </a:r>
            <a:r>
              <a:rPr lang="en-US" dirty="0" err="1" smtClean="0"/>
              <a:t>mencerna</a:t>
            </a:r>
            <a:r>
              <a:rPr lang="en-US" dirty="0"/>
              <a:t> </a:t>
            </a:r>
            <a:r>
              <a:rPr lang="en-US" dirty="0" err="1" smtClean="0"/>
              <a:t>makanannya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(internal).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Kharakteristik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Cendawan</a:t>
            </a:r>
            <a:r>
              <a:rPr lang="en-US" dirty="0" smtClean="0"/>
              <a:t>/</a:t>
            </a:r>
            <a:r>
              <a:rPr lang="en-US" dirty="0" err="1" smtClean="0"/>
              <a:t>Jamur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6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Menguntungkan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2. </a:t>
            </a: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en-US" dirty="0" smtClean="0"/>
              <a:t>Yang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A.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/</a:t>
            </a:r>
            <a:r>
              <a:rPr lang="en-US" dirty="0" err="1" smtClean="0"/>
              <a:t>Minuman</a:t>
            </a:r>
            <a:r>
              <a:rPr lang="en-US" dirty="0" smtClean="0"/>
              <a:t>:</a:t>
            </a:r>
            <a:endParaRPr lang="en-US" dirty="0" smtClean="0"/>
          </a:p>
          <a:p>
            <a:pPr marL="406400" indent="-406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*</a:t>
            </a:r>
            <a:r>
              <a:rPr lang="en-US" i="1" dirty="0" err="1" smtClean="0"/>
              <a:t>Rhizopus</a:t>
            </a:r>
            <a:r>
              <a:rPr lang="en-US" i="1" dirty="0" smtClean="0"/>
              <a:t> </a:t>
            </a:r>
            <a:r>
              <a:rPr lang="en-US" i="1" dirty="0" err="1"/>
              <a:t>oryzae</a:t>
            </a:r>
            <a:r>
              <a:rPr lang="en-US" dirty="0"/>
              <a:t>,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tempe</a:t>
            </a:r>
            <a:r>
              <a:rPr lang="en-US" dirty="0"/>
              <a:t> </a:t>
            </a:r>
          </a:p>
          <a:p>
            <a:pPr marL="406400" indent="-406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*</a:t>
            </a:r>
            <a:r>
              <a:rPr lang="en-US" i="1" dirty="0" smtClean="0"/>
              <a:t>Saccharomyces </a:t>
            </a:r>
            <a:r>
              <a:rPr lang="en-US" i="1" dirty="0" err="1"/>
              <a:t>cerevisiae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tape, </a:t>
            </a:r>
            <a:r>
              <a:rPr lang="en-US" dirty="0" err="1"/>
              <a:t>alkhohol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roti </a:t>
            </a:r>
          </a:p>
          <a:p>
            <a:pPr marL="406400" indent="-406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*</a:t>
            </a:r>
            <a:r>
              <a:rPr lang="en-US" i="1" dirty="0" smtClean="0"/>
              <a:t>Saccharomyces </a:t>
            </a:r>
            <a:r>
              <a:rPr lang="en-US" i="1" dirty="0" err="1"/>
              <a:t>ovale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tape,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roti. </a:t>
            </a:r>
          </a:p>
          <a:p>
            <a:pPr marL="406400" indent="-406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*</a:t>
            </a:r>
            <a:r>
              <a:rPr lang="en-US" i="1" dirty="0" smtClean="0"/>
              <a:t>Saccharomyces </a:t>
            </a:r>
            <a:r>
              <a:rPr lang="en-US" i="1" dirty="0"/>
              <a:t>sake</a:t>
            </a:r>
            <a:r>
              <a:rPr lang="en-US" dirty="0"/>
              <a:t>,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sake </a:t>
            </a:r>
          </a:p>
          <a:p>
            <a:pPr marL="406400" indent="-406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*</a:t>
            </a:r>
            <a:r>
              <a:rPr lang="en-US" i="1" dirty="0" err="1" smtClean="0"/>
              <a:t>Aspergillus</a:t>
            </a:r>
            <a:r>
              <a:rPr lang="en-US" i="1" dirty="0" smtClean="0"/>
              <a:t> </a:t>
            </a:r>
            <a:r>
              <a:rPr lang="en-US" i="1" dirty="0" err="1"/>
              <a:t>wentii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kecap</a:t>
            </a:r>
            <a:r>
              <a:rPr lang="en-US" dirty="0"/>
              <a:t> </a:t>
            </a:r>
          </a:p>
          <a:p>
            <a:pPr marL="406400" indent="-406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*</a:t>
            </a:r>
            <a:r>
              <a:rPr lang="en-US" i="1" dirty="0" err="1" smtClean="0"/>
              <a:t>Aspergillus</a:t>
            </a:r>
            <a:r>
              <a:rPr lang="en-US" i="1" dirty="0" smtClean="0"/>
              <a:t> </a:t>
            </a:r>
            <a:r>
              <a:rPr lang="en-US" i="1" dirty="0" err="1"/>
              <a:t>oryzae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tape </a:t>
            </a:r>
          </a:p>
          <a:p>
            <a:pPr marL="406400" indent="-406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*</a:t>
            </a:r>
            <a:r>
              <a:rPr lang="en-US" i="1" dirty="0" err="1" smtClean="0"/>
              <a:t>Penicillium</a:t>
            </a:r>
            <a:r>
              <a:rPr lang="en-US" i="1" dirty="0" smtClean="0"/>
              <a:t> </a:t>
            </a:r>
            <a:r>
              <a:rPr lang="en-US" i="1" dirty="0" err="1"/>
              <a:t>camemberti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 smtClean="0"/>
              <a:t>keju</a:t>
            </a:r>
            <a:endParaRPr lang="en-US" dirty="0"/>
          </a:p>
          <a:p>
            <a:pPr marL="406400" indent="-406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/</a:t>
            </a:r>
            <a:r>
              <a:rPr lang="en-US" dirty="0" err="1" smtClean="0"/>
              <a:t>Cendawan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23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err="1"/>
              <a:t>Volvariela</a:t>
            </a:r>
            <a:r>
              <a:rPr lang="en-US" i="1" dirty="0"/>
              <a:t> </a:t>
            </a:r>
            <a:r>
              <a:rPr lang="en-US" i="1" dirty="0" err="1"/>
              <a:t>volvacea</a:t>
            </a:r>
            <a:r>
              <a:rPr lang="en-US" dirty="0"/>
              <a:t>,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merang</a:t>
            </a:r>
            <a:r>
              <a:rPr lang="en-US" dirty="0"/>
              <a:t>. </a:t>
            </a:r>
          </a:p>
          <a:p>
            <a:r>
              <a:rPr lang="en-US" i="1" dirty="0" err="1"/>
              <a:t>Neurospora</a:t>
            </a:r>
            <a:r>
              <a:rPr lang="en-US" i="1" dirty="0"/>
              <a:t> </a:t>
            </a:r>
            <a:r>
              <a:rPr lang="en-US" i="1" dirty="0" err="1"/>
              <a:t>crassa</a:t>
            </a:r>
            <a:r>
              <a:rPr lang="en-US" dirty="0"/>
              <a:t>,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oncom</a:t>
            </a:r>
            <a:r>
              <a:rPr lang="en-US" dirty="0"/>
              <a:t>. </a:t>
            </a:r>
          </a:p>
          <a:p>
            <a:r>
              <a:rPr lang="en-US" i="1" dirty="0" smtClean="0"/>
              <a:t>Saccharomyces </a:t>
            </a:r>
            <a:r>
              <a:rPr lang="en-US" i="1" dirty="0" err="1"/>
              <a:t>ellipsoides</a:t>
            </a:r>
            <a:r>
              <a:rPr lang="en-US" dirty="0"/>
              <a:t>,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memfermentasi</a:t>
            </a:r>
            <a:r>
              <a:rPr lang="en-US" dirty="0"/>
              <a:t> </a:t>
            </a:r>
            <a:r>
              <a:rPr lang="en-US" dirty="0" err="1"/>
              <a:t>anggur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</a:t>
            </a:r>
            <a:r>
              <a:rPr lang="en-US" dirty="0" err="1"/>
              <a:t>anggur</a:t>
            </a:r>
            <a:r>
              <a:rPr lang="en-US" dirty="0"/>
              <a:t>. </a:t>
            </a:r>
          </a:p>
          <a:p>
            <a:r>
              <a:rPr lang="en-US" i="1" dirty="0" err="1"/>
              <a:t>Aspergillus</a:t>
            </a:r>
            <a:r>
              <a:rPr lang="en-US" i="1" dirty="0"/>
              <a:t> </a:t>
            </a:r>
            <a:r>
              <a:rPr lang="en-US" i="1" dirty="0" err="1"/>
              <a:t>niger</a:t>
            </a:r>
            <a:r>
              <a:rPr lang="en-US" dirty="0"/>
              <a:t>,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menjernihkan</a:t>
            </a:r>
            <a:r>
              <a:rPr lang="en-US" dirty="0"/>
              <a:t> sari </a:t>
            </a:r>
            <a:r>
              <a:rPr lang="en-US" dirty="0" err="1"/>
              <a:t>buah</a:t>
            </a:r>
            <a:r>
              <a:rPr lang="en-US" dirty="0"/>
              <a:t>. </a:t>
            </a:r>
          </a:p>
          <a:p>
            <a:r>
              <a:rPr lang="en-US" i="1" dirty="0" err="1"/>
              <a:t>Morchella</a:t>
            </a:r>
            <a:r>
              <a:rPr lang="en-US" i="1" dirty="0"/>
              <a:t> </a:t>
            </a:r>
            <a:r>
              <a:rPr lang="en-US" i="1" dirty="0" err="1"/>
              <a:t>esculenta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</a:p>
          <a:p>
            <a:r>
              <a:rPr lang="en-US" i="1" dirty="0" err="1"/>
              <a:t>Auricularia</a:t>
            </a:r>
            <a:r>
              <a:rPr lang="en-US" i="1" dirty="0"/>
              <a:t> </a:t>
            </a:r>
            <a:r>
              <a:rPr lang="en-US" i="1" dirty="0" err="1"/>
              <a:t>polytricha</a:t>
            </a:r>
            <a:r>
              <a:rPr lang="en-US" dirty="0"/>
              <a:t>,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kuping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sayuran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enak</a:t>
            </a:r>
            <a:r>
              <a:rPr lang="en-US" dirty="0"/>
              <a:t> </a:t>
            </a:r>
            <a:r>
              <a:rPr lang="en-US" dirty="0" err="1"/>
              <a:t>rasanya</a:t>
            </a:r>
            <a:r>
              <a:rPr lang="en-US" dirty="0"/>
              <a:t>. </a:t>
            </a:r>
          </a:p>
          <a:p>
            <a:r>
              <a:rPr lang="en-US" i="1" dirty="0" err="1" smtClean="0"/>
              <a:t>Pleurotus</a:t>
            </a:r>
            <a:r>
              <a:rPr lang="en-US" i="1" dirty="0" smtClean="0"/>
              <a:t> </a:t>
            </a:r>
            <a:r>
              <a:rPr lang="en-US" i="1" dirty="0" err="1" smtClean="0"/>
              <a:t>sp</a:t>
            </a:r>
            <a:r>
              <a:rPr lang="en-US" dirty="0" smtClean="0"/>
              <a:t>,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tiram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kayu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lapuk</a:t>
            </a:r>
            <a:r>
              <a:rPr lang="en-US" dirty="0"/>
              <a:t>.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sayuran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enak</a:t>
            </a:r>
            <a:r>
              <a:rPr lang="en-US" dirty="0"/>
              <a:t> </a:t>
            </a:r>
            <a:r>
              <a:rPr lang="en-US" dirty="0" err="1"/>
              <a:t>rasanya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/</a:t>
            </a:r>
            <a:r>
              <a:rPr lang="en-US" dirty="0" err="1" smtClean="0"/>
              <a:t>Cendawan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6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 smtClean="0"/>
              <a:t>B. </a:t>
            </a:r>
            <a:r>
              <a:rPr lang="en-US" sz="7200" dirty="0" err="1" smtClean="0"/>
              <a:t>Bidang</a:t>
            </a:r>
            <a:r>
              <a:rPr lang="en-US" sz="7200" dirty="0" smtClean="0"/>
              <a:t> </a:t>
            </a:r>
            <a:r>
              <a:rPr lang="en-US" sz="7200" dirty="0" err="1" smtClean="0"/>
              <a:t>Kedokteran</a:t>
            </a:r>
            <a:r>
              <a:rPr lang="en-US" sz="7200" dirty="0" smtClean="0"/>
              <a:t>:</a:t>
            </a:r>
          </a:p>
          <a:p>
            <a:pPr algn="just">
              <a:buFont typeface="Arial"/>
              <a:buChar char="•"/>
            </a:pPr>
            <a:r>
              <a:rPr lang="en-US" sz="7200" i="1" dirty="0" err="1" smtClean="0">
                <a:latin typeface="inherit"/>
              </a:rPr>
              <a:t>Penicillium</a:t>
            </a:r>
            <a:r>
              <a:rPr lang="en-US" sz="7200" i="1" dirty="0" smtClean="0">
                <a:latin typeface="inherit"/>
              </a:rPr>
              <a:t> </a:t>
            </a:r>
            <a:r>
              <a:rPr lang="en-US" sz="7200" i="1" dirty="0" err="1">
                <a:latin typeface="inherit"/>
              </a:rPr>
              <a:t>notatum</a:t>
            </a:r>
            <a:r>
              <a:rPr lang="en-US" sz="7200" dirty="0">
                <a:latin typeface="inherit"/>
              </a:rPr>
              <a:t>, </a:t>
            </a:r>
            <a:r>
              <a:rPr lang="en-US" sz="7200" dirty="0" err="1">
                <a:latin typeface="inherit"/>
              </a:rPr>
              <a:t>untuk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antibiotik</a:t>
            </a:r>
            <a:r>
              <a:rPr lang="en-US" sz="7200" dirty="0">
                <a:latin typeface="inherit"/>
              </a:rPr>
              <a:t> </a:t>
            </a:r>
            <a:endParaRPr lang="en-US" sz="7200" dirty="0"/>
          </a:p>
          <a:p>
            <a:pPr algn="just">
              <a:buFont typeface="Arial"/>
              <a:buChar char="•"/>
            </a:pPr>
            <a:r>
              <a:rPr lang="en-US" sz="7200" i="1" dirty="0" err="1" smtClean="0">
                <a:latin typeface="inherit"/>
              </a:rPr>
              <a:t>Penicillium</a:t>
            </a:r>
            <a:r>
              <a:rPr lang="en-US" sz="7200" i="1" dirty="0" smtClean="0">
                <a:latin typeface="inherit"/>
              </a:rPr>
              <a:t> </a:t>
            </a:r>
            <a:r>
              <a:rPr lang="en-US" sz="7200" i="1" dirty="0" err="1">
                <a:latin typeface="inherit"/>
              </a:rPr>
              <a:t>chrysogenum</a:t>
            </a:r>
            <a:r>
              <a:rPr lang="en-US" sz="7200" dirty="0">
                <a:latin typeface="inherit"/>
              </a:rPr>
              <a:t>, </a:t>
            </a:r>
            <a:r>
              <a:rPr lang="en-US" sz="7200" dirty="0" err="1">
                <a:latin typeface="inherit"/>
              </a:rPr>
              <a:t>untuk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antibiotik</a:t>
            </a:r>
            <a:r>
              <a:rPr lang="en-US" sz="7200" dirty="0">
                <a:latin typeface="inherit"/>
              </a:rPr>
              <a:t> </a:t>
            </a:r>
            <a:endParaRPr lang="en-US" sz="7200" dirty="0"/>
          </a:p>
          <a:p>
            <a:pPr algn="just">
              <a:buFont typeface="Arial"/>
              <a:buChar char="•"/>
            </a:pPr>
            <a:r>
              <a:rPr lang="en-US" sz="7200" i="1" dirty="0" err="1">
                <a:latin typeface="inherit"/>
              </a:rPr>
              <a:t>Rhizopus</a:t>
            </a:r>
            <a:r>
              <a:rPr lang="en-US" sz="7200" i="1" dirty="0">
                <a:latin typeface="inherit"/>
              </a:rPr>
              <a:t> </a:t>
            </a:r>
            <a:r>
              <a:rPr lang="en-US" sz="7200" i="1" dirty="0" err="1">
                <a:latin typeface="inherit"/>
              </a:rPr>
              <a:t>nigricans</a:t>
            </a:r>
            <a:r>
              <a:rPr lang="en-US" sz="7200" i="1" dirty="0">
                <a:latin typeface="inherit"/>
              </a:rPr>
              <a:t> </a:t>
            </a:r>
            <a:r>
              <a:rPr lang="en-US" sz="7200" dirty="0">
                <a:latin typeface="inherit"/>
              </a:rPr>
              <a:t>, </a:t>
            </a:r>
            <a:r>
              <a:rPr lang="en-US" sz="7200" dirty="0" err="1">
                <a:latin typeface="inherit"/>
              </a:rPr>
              <a:t>berguna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untuk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menghasilkan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asam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fumarat</a:t>
            </a:r>
            <a:r>
              <a:rPr lang="en-US" sz="7200" dirty="0">
                <a:latin typeface="inherit"/>
              </a:rPr>
              <a:t>. </a:t>
            </a:r>
            <a:endParaRPr lang="en-US" sz="7200" dirty="0"/>
          </a:p>
          <a:p>
            <a:pPr algn="just">
              <a:buFont typeface="Arial"/>
              <a:buChar char="•"/>
            </a:pPr>
            <a:r>
              <a:rPr lang="en-US" sz="7200" i="1" dirty="0" err="1">
                <a:latin typeface="inherit"/>
              </a:rPr>
              <a:t>Trichoderma</a:t>
            </a:r>
            <a:r>
              <a:rPr lang="en-US" sz="7200" dirty="0">
                <a:latin typeface="inherit"/>
              </a:rPr>
              <a:t>, </a:t>
            </a:r>
            <a:r>
              <a:rPr lang="en-US" sz="7200" dirty="0" err="1">
                <a:latin typeface="inherit"/>
              </a:rPr>
              <a:t>berguna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untuk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memperoduksi</a:t>
            </a:r>
            <a:r>
              <a:rPr lang="en-US" sz="7200" dirty="0">
                <a:latin typeface="inherit"/>
              </a:rPr>
              <a:t> protein </a:t>
            </a:r>
            <a:r>
              <a:rPr lang="en-US" sz="7200" dirty="0" smtClean="0">
                <a:latin typeface="inherit"/>
              </a:rPr>
              <a:t>(TSP).</a:t>
            </a:r>
          </a:p>
          <a:p>
            <a:pPr marL="0" indent="0" algn="just">
              <a:buNone/>
            </a:pPr>
            <a:r>
              <a:rPr lang="en-US" sz="7200" dirty="0" smtClean="0">
                <a:latin typeface="inherit"/>
              </a:rPr>
              <a:t>C. </a:t>
            </a:r>
            <a:r>
              <a:rPr lang="en-US" sz="7200" dirty="0" err="1" smtClean="0">
                <a:latin typeface="inherit"/>
              </a:rPr>
              <a:t>Bidang</a:t>
            </a:r>
            <a:r>
              <a:rPr lang="en-US" sz="7200" dirty="0" smtClean="0">
                <a:latin typeface="inherit"/>
              </a:rPr>
              <a:t> </a:t>
            </a:r>
            <a:r>
              <a:rPr lang="en-US" sz="7200" dirty="0" err="1" smtClean="0">
                <a:latin typeface="inherit"/>
              </a:rPr>
              <a:t>Pertanian</a:t>
            </a:r>
            <a:r>
              <a:rPr lang="en-US" sz="7200" dirty="0" smtClean="0">
                <a:latin typeface="inherit"/>
              </a:rPr>
              <a:t>:</a:t>
            </a:r>
          </a:p>
          <a:p>
            <a:pPr algn="just"/>
            <a:r>
              <a:rPr lang="en-US" sz="7200" dirty="0" err="1">
                <a:latin typeface="inherit"/>
              </a:rPr>
              <a:t>Jamur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membantu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mengembalikan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kesuburan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tanah</a:t>
            </a:r>
            <a:r>
              <a:rPr lang="en-US" sz="7200" dirty="0">
                <a:latin typeface="inherit"/>
              </a:rPr>
              <a:t> , </a:t>
            </a:r>
            <a:r>
              <a:rPr lang="en-US" sz="7200" dirty="0" err="1">
                <a:latin typeface="inherit"/>
              </a:rPr>
              <a:t>sebagai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organisme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pengurai</a:t>
            </a:r>
            <a:r>
              <a:rPr lang="en-US" sz="7200" dirty="0" smtClean="0">
                <a:latin typeface="inherit"/>
              </a:rPr>
              <a:t>.</a:t>
            </a:r>
          </a:p>
          <a:p>
            <a:pPr marL="0" indent="0" algn="just">
              <a:buNone/>
            </a:pPr>
            <a:endParaRPr lang="en-US" sz="7200" dirty="0" smtClean="0">
              <a:latin typeface="inherit"/>
            </a:endParaRPr>
          </a:p>
          <a:p>
            <a:pPr marL="0" indent="0" algn="just">
              <a:buNone/>
            </a:pPr>
            <a:r>
              <a:rPr lang="en-US" sz="7200" dirty="0" smtClean="0">
                <a:latin typeface="inherit"/>
              </a:rPr>
              <a:t>2. Yang </a:t>
            </a:r>
            <a:r>
              <a:rPr lang="en-US" sz="7200" dirty="0" err="1" smtClean="0">
                <a:latin typeface="inherit"/>
              </a:rPr>
              <a:t>merugikan</a:t>
            </a:r>
            <a:r>
              <a:rPr lang="en-US" sz="7200" dirty="0" smtClean="0">
                <a:latin typeface="inherit"/>
              </a:rPr>
              <a:t> </a:t>
            </a:r>
            <a:r>
              <a:rPr lang="en-US" sz="7200" dirty="0" err="1" smtClean="0">
                <a:latin typeface="inherit"/>
              </a:rPr>
              <a:t>pada</a:t>
            </a:r>
            <a:r>
              <a:rPr lang="en-US" sz="7200" dirty="0" smtClean="0">
                <a:latin typeface="inherit"/>
              </a:rPr>
              <a:t> </a:t>
            </a:r>
            <a:r>
              <a:rPr lang="en-US" sz="7200" dirty="0" err="1" smtClean="0">
                <a:latin typeface="inherit"/>
              </a:rPr>
              <a:t>manusia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 smtClean="0">
                <a:latin typeface="inherit"/>
              </a:rPr>
              <a:t>diantaranya</a:t>
            </a:r>
            <a:r>
              <a:rPr lang="en-US" sz="7200" dirty="0" smtClean="0">
                <a:latin typeface="inherit"/>
              </a:rPr>
              <a:t>:</a:t>
            </a:r>
          </a:p>
          <a:p>
            <a:pPr algn="just">
              <a:buFont typeface="Arial"/>
              <a:buChar char="•"/>
            </a:pPr>
            <a:r>
              <a:rPr lang="en-US" sz="7200" i="1" dirty="0" err="1">
                <a:latin typeface="inherit"/>
              </a:rPr>
              <a:t>Aspergillus</a:t>
            </a:r>
            <a:r>
              <a:rPr lang="en-US" sz="7200" i="1" dirty="0">
                <a:latin typeface="inherit"/>
              </a:rPr>
              <a:t> </a:t>
            </a:r>
            <a:r>
              <a:rPr lang="en-US" sz="7200" i="1" dirty="0" err="1">
                <a:latin typeface="inherit"/>
              </a:rPr>
              <a:t>nidulans</a:t>
            </a:r>
            <a:r>
              <a:rPr lang="en-US" sz="7200" dirty="0">
                <a:latin typeface="inherit"/>
              </a:rPr>
              <a:t>, </a:t>
            </a:r>
            <a:r>
              <a:rPr lang="en-US" sz="7200" dirty="0" err="1">
                <a:latin typeface="inherit"/>
              </a:rPr>
              <a:t>Aspergillus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niger</a:t>
            </a:r>
            <a:r>
              <a:rPr lang="en-US" sz="7200" dirty="0">
                <a:latin typeface="inherit"/>
              </a:rPr>
              <a:t>. </a:t>
            </a:r>
            <a:r>
              <a:rPr lang="en-US" sz="7200" dirty="0" err="1">
                <a:latin typeface="inherit"/>
              </a:rPr>
              <a:t>Keduanya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menyebabkan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penyakit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pada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telinga</a:t>
            </a:r>
            <a:r>
              <a:rPr lang="en-US" sz="7200" dirty="0">
                <a:latin typeface="inherit"/>
              </a:rPr>
              <a:t> (</a:t>
            </a:r>
            <a:r>
              <a:rPr lang="en-US" sz="7200" dirty="0" err="1">
                <a:latin typeface="inherit"/>
              </a:rPr>
              <a:t>otomikosis</a:t>
            </a:r>
            <a:r>
              <a:rPr lang="en-US" sz="7200" dirty="0">
                <a:latin typeface="inherit"/>
              </a:rPr>
              <a:t>). </a:t>
            </a:r>
            <a:endParaRPr lang="en-US" sz="7200" dirty="0"/>
          </a:p>
          <a:p>
            <a:pPr algn="just">
              <a:buFont typeface="Arial"/>
              <a:buChar char="•"/>
            </a:pPr>
            <a:r>
              <a:rPr lang="en-US" sz="7200" i="1" dirty="0" err="1">
                <a:latin typeface="inherit"/>
              </a:rPr>
              <a:t>Deuteromycetes</a:t>
            </a:r>
            <a:r>
              <a:rPr lang="en-US" sz="7200" dirty="0">
                <a:latin typeface="inherit"/>
              </a:rPr>
              <a:t>, </a:t>
            </a:r>
            <a:r>
              <a:rPr lang="en-US" sz="7200" dirty="0" err="1">
                <a:latin typeface="inherit"/>
              </a:rPr>
              <a:t>menyebabkan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penyakit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kulit</a:t>
            </a:r>
            <a:r>
              <a:rPr lang="en-US" sz="7200" dirty="0">
                <a:latin typeface="inherit"/>
              </a:rPr>
              <a:t> (</a:t>
            </a:r>
            <a:r>
              <a:rPr lang="en-US" sz="7200" dirty="0" err="1">
                <a:latin typeface="inherit"/>
              </a:rPr>
              <a:t>dermatomikosis</a:t>
            </a:r>
            <a:r>
              <a:rPr lang="en-US" sz="7200" dirty="0">
                <a:latin typeface="inherit"/>
              </a:rPr>
              <a:t>). </a:t>
            </a:r>
            <a:endParaRPr lang="en-US" sz="7200" dirty="0"/>
          </a:p>
          <a:p>
            <a:pPr algn="just">
              <a:buFont typeface="Arial"/>
              <a:buChar char="•"/>
            </a:pPr>
            <a:r>
              <a:rPr lang="en-US" sz="7200" i="1" dirty="0" err="1">
                <a:latin typeface="inherit"/>
              </a:rPr>
              <a:t>Aspergillus</a:t>
            </a:r>
            <a:r>
              <a:rPr lang="en-US" sz="7200" i="1" dirty="0">
                <a:latin typeface="inherit"/>
              </a:rPr>
              <a:t> </a:t>
            </a:r>
            <a:r>
              <a:rPr lang="en-US" sz="7200" i="1" dirty="0" err="1">
                <a:latin typeface="inherit"/>
              </a:rPr>
              <a:t>flavus</a:t>
            </a:r>
            <a:r>
              <a:rPr lang="en-US" sz="7200" dirty="0">
                <a:latin typeface="inherit"/>
              </a:rPr>
              <a:t>, </a:t>
            </a:r>
            <a:r>
              <a:rPr lang="en-US" sz="7200" dirty="0" err="1">
                <a:latin typeface="inherit"/>
              </a:rPr>
              <a:t>menghasilkan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racun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alfatoksin</a:t>
            </a:r>
            <a:r>
              <a:rPr lang="en-US" sz="7200" dirty="0">
                <a:latin typeface="inherit"/>
              </a:rPr>
              <a:t> yang </a:t>
            </a:r>
            <a:r>
              <a:rPr lang="en-US" sz="7200" dirty="0" err="1">
                <a:latin typeface="inherit"/>
              </a:rPr>
              <a:t>menyebabkan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kanker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pada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manusia</a:t>
            </a:r>
            <a:r>
              <a:rPr lang="en-US" sz="7200" dirty="0">
                <a:latin typeface="inherit"/>
              </a:rPr>
              <a:t>. </a:t>
            </a:r>
            <a:endParaRPr lang="en-US" sz="7200" dirty="0"/>
          </a:p>
          <a:p>
            <a:pPr algn="just">
              <a:buFont typeface="Arial"/>
              <a:buChar char="•"/>
            </a:pPr>
            <a:r>
              <a:rPr lang="en-US" sz="7200" i="1" dirty="0" err="1">
                <a:latin typeface="inherit"/>
              </a:rPr>
              <a:t>Epidermophyton</a:t>
            </a:r>
            <a:r>
              <a:rPr lang="en-US" sz="7200" i="1" dirty="0">
                <a:latin typeface="inherit"/>
              </a:rPr>
              <a:t> </a:t>
            </a:r>
            <a:r>
              <a:rPr lang="en-US" sz="7200" i="1" dirty="0" err="1">
                <a:latin typeface="inherit"/>
              </a:rPr>
              <a:t>floocosum</a:t>
            </a:r>
            <a:r>
              <a:rPr lang="en-US" sz="7200" dirty="0">
                <a:latin typeface="inherit"/>
              </a:rPr>
              <a:t>, </a:t>
            </a:r>
            <a:r>
              <a:rPr lang="en-US" sz="7200" dirty="0" err="1">
                <a:latin typeface="inherit"/>
              </a:rPr>
              <a:t>penyebab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penyakit</a:t>
            </a:r>
            <a:r>
              <a:rPr lang="en-US" sz="7200" dirty="0">
                <a:latin typeface="inherit"/>
              </a:rPr>
              <a:t> kaki </a:t>
            </a:r>
            <a:r>
              <a:rPr lang="en-US" sz="7200" dirty="0" err="1">
                <a:latin typeface="inherit"/>
              </a:rPr>
              <a:t>atlet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pada</a:t>
            </a:r>
            <a:r>
              <a:rPr lang="en-US" sz="7200" dirty="0">
                <a:latin typeface="inherit"/>
              </a:rPr>
              <a:t> </a:t>
            </a:r>
            <a:r>
              <a:rPr lang="en-US" sz="7200" dirty="0" err="1">
                <a:latin typeface="inherit"/>
              </a:rPr>
              <a:t>manusia</a:t>
            </a:r>
            <a:r>
              <a:rPr lang="en-US" sz="7200" dirty="0">
                <a:latin typeface="inherit"/>
              </a:rPr>
              <a:t>.</a:t>
            </a:r>
            <a:endParaRPr lang="en-US" sz="7200" dirty="0"/>
          </a:p>
          <a:p>
            <a:pPr marL="0" indent="0" algn="just">
              <a:buNone/>
            </a:pPr>
            <a:endParaRPr lang="en-US" sz="6400" dirty="0" smtClean="0">
              <a:latin typeface="inherit"/>
            </a:endParaRPr>
          </a:p>
          <a:p>
            <a:pPr marL="0" indent="0" algn="just">
              <a:buNone/>
            </a:pPr>
            <a:endParaRPr lang="en-US" sz="6400" dirty="0" smtClean="0"/>
          </a:p>
          <a:p>
            <a:pPr marL="0" indent="0" algn="just">
              <a:buNone/>
            </a:pPr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>
                <a:solidFill>
                  <a:srgbClr val="000000"/>
                </a:solidFill>
              </a:rPr>
              <a:t/>
            </a:r>
            <a:br>
              <a:rPr lang="en-US" sz="6400" dirty="0">
                <a:solidFill>
                  <a:srgbClr val="000000"/>
                </a:solidFill>
              </a:rPr>
            </a:br>
            <a:endParaRPr lang="en-US" sz="64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/ </a:t>
            </a:r>
            <a:r>
              <a:rPr lang="en-US" dirty="0" err="1" smtClean="0"/>
              <a:t>Cendawan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6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Clr>
                <a:srgbClr val="F3A447"/>
              </a:buClr>
              <a:buFont typeface="Arial"/>
              <a:buChar char="•"/>
            </a:pPr>
            <a:r>
              <a:rPr lang="en-US" sz="2000" i="1" dirty="0" err="1">
                <a:solidFill>
                  <a:prstClr val="white"/>
                </a:solidFill>
                <a:latin typeface="inherit"/>
              </a:rPr>
              <a:t>Microsporum</a:t>
            </a:r>
            <a:r>
              <a:rPr lang="en-US" sz="2000" i="1" dirty="0">
                <a:solidFill>
                  <a:prstClr val="white"/>
                </a:solidFill>
                <a:latin typeface="inherit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penyebab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penyakit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kurap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pada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manusia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. </a:t>
            </a:r>
            <a:endParaRPr lang="en-US" sz="2000" dirty="0">
              <a:solidFill>
                <a:prstClr val="white"/>
              </a:solidFill>
            </a:endParaRPr>
          </a:p>
          <a:p>
            <a:pPr lvl="0" algn="just">
              <a:buClr>
                <a:srgbClr val="F3A447"/>
              </a:buClr>
              <a:buFont typeface="Arial"/>
              <a:buChar char="•"/>
            </a:pPr>
            <a:r>
              <a:rPr lang="en-US" sz="2000" i="1" dirty="0" err="1" smtClean="0">
                <a:solidFill>
                  <a:prstClr val="white"/>
                </a:solidFill>
                <a:latin typeface="inherit"/>
              </a:rPr>
              <a:t>Trichophyton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penyebab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penyakit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kurap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pada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manusia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. </a:t>
            </a:r>
            <a:endParaRPr lang="en-US" sz="2000" dirty="0">
              <a:solidFill>
                <a:prstClr val="white"/>
              </a:solidFill>
            </a:endParaRPr>
          </a:p>
          <a:p>
            <a:pPr lvl="0" algn="just">
              <a:buClr>
                <a:srgbClr val="F3A447"/>
              </a:buClr>
              <a:buFont typeface="Arial"/>
              <a:buChar char="•"/>
            </a:pPr>
            <a:r>
              <a:rPr lang="en-US" sz="2000" i="1" dirty="0" err="1">
                <a:solidFill>
                  <a:prstClr val="white"/>
                </a:solidFill>
                <a:latin typeface="inherit"/>
              </a:rPr>
              <a:t>Trichophyton</a:t>
            </a:r>
            <a:r>
              <a:rPr lang="en-US" sz="2000" i="1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i="1" dirty="0" err="1">
                <a:solidFill>
                  <a:prstClr val="white"/>
                </a:solidFill>
                <a:latin typeface="inherit"/>
              </a:rPr>
              <a:t>tonsurans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penyebab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penyakit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ketombe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pada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manusia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.</a:t>
            </a:r>
            <a:endParaRPr lang="en-US" sz="2000" dirty="0">
              <a:solidFill>
                <a:prstClr val="white"/>
              </a:solidFill>
            </a:endParaRPr>
          </a:p>
          <a:p>
            <a:pPr lvl="0" algn="just">
              <a:buClr>
                <a:srgbClr val="F3A447"/>
              </a:buClr>
              <a:buFont typeface="Arial"/>
              <a:buChar char="•"/>
            </a:pPr>
            <a:r>
              <a:rPr lang="en-US" sz="2000" i="1" dirty="0" err="1">
                <a:solidFill>
                  <a:prstClr val="white"/>
                </a:solidFill>
                <a:latin typeface="inherit"/>
              </a:rPr>
              <a:t>Malassezia</a:t>
            </a:r>
            <a:r>
              <a:rPr lang="en-US" sz="2000" i="1" dirty="0">
                <a:solidFill>
                  <a:prstClr val="white"/>
                </a:solidFill>
                <a:latin typeface="inherit"/>
              </a:rPr>
              <a:t> furfur,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penyebab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penyakit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panu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pada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manusia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.</a:t>
            </a:r>
            <a:endParaRPr lang="en-US" sz="2000" dirty="0">
              <a:solidFill>
                <a:prstClr val="white"/>
              </a:solidFill>
            </a:endParaRPr>
          </a:p>
          <a:p>
            <a:pPr lvl="0" algn="just">
              <a:buClr>
                <a:srgbClr val="F3A447"/>
              </a:buClr>
              <a:buFont typeface="Arial"/>
              <a:buChar char="•"/>
            </a:pPr>
            <a:r>
              <a:rPr lang="en-US" sz="2000" i="1" dirty="0">
                <a:solidFill>
                  <a:prstClr val="white"/>
                </a:solidFill>
                <a:latin typeface="inherit"/>
              </a:rPr>
              <a:t>Candida </a:t>
            </a:r>
            <a:r>
              <a:rPr lang="en-US" sz="2000" i="1" dirty="0" err="1">
                <a:solidFill>
                  <a:prstClr val="white"/>
                </a:solidFill>
                <a:latin typeface="inherit"/>
              </a:rPr>
              <a:t>albicans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penyebab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penyakit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infeksi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pada</a:t>
            </a:r>
            <a:r>
              <a:rPr lang="en-US" sz="2000" dirty="0">
                <a:solidFill>
                  <a:prstClr val="white"/>
                </a:solidFill>
                <a:latin typeface="inherit"/>
              </a:rPr>
              <a:t> vagina </a:t>
            </a:r>
            <a:r>
              <a:rPr lang="en-US" sz="2000" dirty="0" err="1">
                <a:solidFill>
                  <a:prstClr val="white"/>
                </a:solidFill>
                <a:latin typeface="inherit"/>
              </a:rPr>
              <a:t>manusia</a:t>
            </a:r>
            <a:r>
              <a:rPr lang="en-US" sz="2000" dirty="0" smtClean="0">
                <a:solidFill>
                  <a:prstClr val="white"/>
                </a:solidFill>
                <a:latin typeface="inherit"/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i="1" dirty="0" err="1"/>
              <a:t>Aspergillus</a:t>
            </a:r>
            <a:r>
              <a:rPr lang="en-US" sz="2000" i="1" dirty="0"/>
              <a:t> </a:t>
            </a:r>
            <a:r>
              <a:rPr lang="en-US" sz="2000" i="1" dirty="0" err="1"/>
              <a:t>flavus</a:t>
            </a:r>
            <a:r>
              <a:rPr lang="en-US" sz="2000" dirty="0"/>
              <a:t>, </a:t>
            </a:r>
            <a:r>
              <a:rPr lang="en-US" sz="2000" dirty="0" err="1"/>
              <a:t>penghasil</a:t>
            </a:r>
            <a:r>
              <a:rPr lang="en-US" sz="2000" dirty="0"/>
              <a:t> </a:t>
            </a:r>
            <a:r>
              <a:rPr lang="en-US" sz="2000" dirty="0" err="1"/>
              <a:t>racun</a:t>
            </a:r>
            <a:r>
              <a:rPr lang="en-US" sz="2000" dirty="0"/>
              <a:t> </a:t>
            </a:r>
            <a:r>
              <a:rPr lang="en-US" sz="2000" dirty="0" err="1" smtClean="0"/>
              <a:t>aflaktoksin</a:t>
            </a:r>
            <a:r>
              <a:rPr lang="en-US" sz="2000" dirty="0"/>
              <a:t>. </a:t>
            </a:r>
          </a:p>
          <a:p>
            <a:r>
              <a:rPr lang="en-US" sz="2000" i="1" dirty="0"/>
              <a:t>Amanita </a:t>
            </a:r>
            <a:r>
              <a:rPr lang="en-US" sz="2000" i="1" dirty="0" err="1"/>
              <a:t>phaloides</a:t>
            </a:r>
            <a:r>
              <a:rPr lang="en-US" sz="2000" dirty="0"/>
              <a:t>, </a:t>
            </a:r>
            <a:r>
              <a:rPr lang="en-US" sz="2000" dirty="0" err="1"/>
              <a:t>penghasil</a:t>
            </a:r>
            <a:r>
              <a:rPr lang="en-US" sz="2000" dirty="0"/>
              <a:t> </a:t>
            </a:r>
            <a:r>
              <a:rPr lang="en-US" sz="2000" dirty="0" err="1"/>
              <a:t>racun</a:t>
            </a:r>
            <a:r>
              <a:rPr lang="en-US" sz="2000" dirty="0"/>
              <a:t> </a:t>
            </a:r>
            <a:r>
              <a:rPr lang="en-US" sz="2000" dirty="0" err="1"/>
              <a:t>falin</a:t>
            </a:r>
            <a:r>
              <a:rPr lang="en-US" sz="2000" dirty="0"/>
              <a:t>,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merusak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r>
              <a:rPr lang="en-US" sz="2000" dirty="0"/>
              <a:t> </a:t>
            </a:r>
            <a:r>
              <a:rPr lang="en-US" sz="2000" dirty="0" err="1"/>
              <a:t>merah</a:t>
            </a:r>
            <a:r>
              <a:rPr lang="en-US" sz="2000" dirty="0"/>
              <a:t>. </a:t>
            </a:r>
          </a:p>
          <a:p>
            <a:r>
              <a:rPr lang="en-US" sz="2000" i="1" dirty="0" err="1"/>
              <a:t>Mucor</a:t>
            </a:r>
            <a:r>
              <a:rPr lang="en-US" sz="2000" i="1" dirty="0"/>
              <a:t> </a:t>
            </a:r>
            <a:r>
              <a:rPr lang="en-US" sz="2000" i="1" dirty="0" err="1"/>
              <a:t>mucedo</a:t>
            </a:r>
            <a:r>
              <a:rPr lang="en-US" sz="2000" dirty="0"/>
              <a:t>, </a:t>
            </a:r>
            <a:r>
              <a:rPr lang="en-US" sz="2000" dirty="0" err="1"/>
              <a:t>saprofit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roti, </a:t>
            </a:r>
            <a:r>
              <a:rPr lang="en-US" sz="2000" dirty="0" err="1"/>
              <a:t>kotoran</a:t>
            </a:r>
            <a:r>
              <a:rPr lang="en-US" sz="2000" dirty="0"/>
              <a:t> </a:t>
            </a:r>
            <a:r>
              <a:rPr lang="en-US" sz="2000" dirty="0" err="1"/>
              <a:t>ternak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sisa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yang </a:t>
            </a:r>
            <a:r>
              <a:rPr lang="en-US" sz="2000" dirty="0" err="1"/>
              <a:t>mengandung</a:t>
            </a:r>
            <a:r>
              <a:rPr lang="en-US" sz="2000" dirty="0"/>
              <a:t> </a:t>
            </a:r>
            <a:r>
              <a:rPr lang="en-US" sz="2000" dirty="0" err="1"/>
              <a:t>karbohidrat</a:t>
            </a:r>
            <a:r>
              <a:rPr lang="en-US" sz="2000" dirty="0"/>
              <a:t>. </a:t>
            </a:r>
          </a:p>
          <a:p>
            <a:r>
              <a:rPr lang="en-US" sz="2000" i="1" dirty="0" err="1"/>
              <a:t>Rhizopus</a:t>
            </a:r>
            <a:r>
              <a:rPr lang="en-US" sz="2000" i="1" dirty="0"/>
              <a:t> </a:t>
            </a:r>
            <a:r>
              <a:rPr lang="en-US" sz="2000" i="1" dirty="0" err="1"/>
              <a:t>stolonifer</a:t>
            </a:r>
            <a:r>
              <a:rPr lang="en-US" sz="2000" dirty="0"/>
              <a:t>, </a:t>
            </a:r>
            <a:r>
              <a:rPr lang="en-US" sz="2000" dirty="0" err="1"/>
              <a:t>jamur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jamur</a:t>
            </a:r>
            <a:r>
              <a:rPr lang="en-US" sz="2000" dirty="0"/>
              <a:t> roti </a:t>
            </a:r>
            <a:r>
              <a:rPr lang="en-US" sz="2000" dirty="0" err="1"/>
              <a:t>hitam</a:t>
            </a:r>
            <a:r>
              <a:rPr lang="en-US" sz="2000" dirty="0"/>
              <a:t>. </a:t>
            </a:r>
            <a:r>
              <a:rPr lang="en-US" sz="2000" dirty="0" err="1"/>
              <a:t>Jamur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tumbuh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berkembang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roti </a:t>
            </a:r>
            <a:r>
              <a:rPr lang="en-US" sz="2000" dirty="0" err="1" smtClean="0"/>
              <a:t>apek</a:t>
            </a:r>
            <a:endParaRPr lang="en-US" sz="2000" dirty="0" smtClean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/</a:t>
            </a:r>
            <a:r>
              <a:rPr lang="en-US" dirty="0" err="1" smtClean="0"/>
              <a:t>Cendawan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4193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926</Words>
  <Application>Microsoft Office PowerPoint</Application>
  <PresentationFormat>On-screen Show (4:3)</PresentationFormat>
  <Paragraphs>195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1_Office Theme</vt:lpstr>
      <vt:lpstr>Office Theme</vt:lpstr>
      <vt:lpstr>Paper</vt:lpstr>
      <vt:lpstr>PowerPoint Presentation</vt:lpstr>
      <vt:lpstr>KEMAMPUAN AKHIR YANG DIHARAPKAN</vt:lpstr>
      <vt:lpstr>PowerPoint Presentation</vt:lpstr>
      <vt:lpstr>Kharakteristik Umum Cendawan/Jamur</vt:lpstr>
      <vt:lpstr>Kharakteristik Umum Cendawan/Jamur</vt:lpstr>
      <vt:lpstr>Peran Jamur/Cendawan</vt:lpstr>
      <vt:lpstr>Peranan Jamur/Cendawan</vt:lpstr>
      <vt:lpstr>Peranan Jamur/ Cendawan</vt:lpstr>
      <vt:lpstr>Peranan Jamur/Cendawan</vt:lpstr>
      <vt:lpstr>Peranan Jamur/Cendawan</vt:lpstr>
      <vt:lpstr> </vt:lpstr>
      <vt:lpstr>Struktur Yeast</vt:lpstr>
      <vt:lpstr>Mikroskopis Yeast</vt:lpstr>
      <vt:lpstr>PowerPoint Presentation</vt:lpstr>
      <vt:lpstr>Mikroskopis Mold (Kapang)</vt:lpstr>
      <vt:lpstr>Mikroskopis Hifa</vt:lpstr>
      <vt:lpstr>Contoh biakan jamur pada media</vt:lpstr>
      <vt:lpstr> Aspergillus  niger pada medium Saboroud Dextrose Agar (SDA)</vt:lpstr>
      <vt:lpstr>PowerPoint Presentation</vt:lpstr>
      <vt:lpstr>Mikroskopis Fungi Dimorfik</vt:lpstr>
      <vt:lpstr>STRUKTUR SEL CENDAWAN </vt:lpstr>
      <vt:lpstr>Reproduksi Jamur/Cendawan</vt:lpstr>
      <vt:lpstr>Habitat </vt:lpstr>
      <vt:lpstr>PowerPoint Presentation</vt:lpstr>
      <vt:lpstr>Klasifikasi Jamur</vt:lpstr>
      <vt:lpstr>PowerPoint Presentation</vt:lpstr>
      <vt:lpstr>PowerPoint Presentation</vt:lpstr>
      <vt:lpstr>Contoh-contoh Fungi Patogen Manusia</vt:lpstr>
      <vt:lpstr>PowerPoint Presentation</vt:lpstr>
      <vt:lpstr>Penampakan Mikroskopis dan Makroskopis Malazezia furfur</vt:lpstr>
      <vt:lpstr>PowerPoint Presentation</vt:lpstr>
      <vt:lpstr>PowerPoint Presentation</vt:lpstr>
      <vt:lpstr>PowerPoint Presentation</vt:lpstr>
      <vt:lpstr>Makroskopis dan Mikroskopis Candidiasis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12</cp:revision>
  <dcterms:created xsi:type="dcterms:W3CDTF">2017-10-21T06:13:27Z</dcterms:created>
  <dcterms:modified xsi:type="dcterms:W3CDTF">2017-10-21T09:24:47Z</dcterms:modified>
</cp:coreProperties>
</file>