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  <p:sldMasterId id="2147483716" r:id="rId5"/>
    <p:sldMasterId id="2147483730" r:id="rId6"/>
    <p:sldMasterId id="2147483744" r:id="rId7"/>
  </p:sldMasterIdLst>
  <p:notesMasterIdLst>
    <p:notesMasterId r:id="rId51"/>
  </p:notesMasterIdLst>
  <p:sldIdLst>
    <p:sldId id="315" r:id="rId8"/>
    <p:sldId id="316" r:id="rId9"/>
    <p:sldId id="296" r:id="rId10"/>
    <p:sldId id="258" r:id="rId11"/>
    <p:sldId id="297" r:id="rId12"/>
    <p:sldId id="303" r:id="rId13"/>
    <p:sldId id="299" r:id="rId14"/>
    <p:sldId id="300" r:id="rId15"/>
    <p:sldId id="301" r:id="rId16"/>
    <p:sldId id="304" r:id="rId17"/>
    <p:sldId id="305" r:id="rId18"/>
    <p:sldId id="306" r:id="rId19"/>
    <p:sldId id="259" r:id="rId20"/>
    <p:sldId id="260" r:id="rId21"/>
    <p:sldId id="261" r:id="rId22"/>
    <p:sldId id="264" r:id="rId23"/>
    <p:sldId id="266" r:id="rId24"/>
    <p:sldId id="268" r:id="rId25"/>
    <p:sldId id="269" r:id="rId26"/>
    <p:sldId id="270" r:id="rId27"/>
    <p:sldId id="271" r:id="rId28"/>
    <p:sldId id="272" r:id="rId29"/>
    <p:sldId id="273" r:id="rId30"/>
    <p:sldId id="317" r:id="rId31"/>
    <p:sldId id="279" r:id="rId32"/>
    <p:sldId id="307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308" r:id="rId41"/>
    <p:sldId id="309" r:id="rId42"/>
    <p:sldId id="287" r:id="rId43"/>
    <p:sldId id="288" r:id="rId44"/>
    <p:sldId id="289" r:id="rId45"/>
    <p:sldId id="290" r:id="rId46"/>
    <p:sldId id="291" r:id="rId47"/>
    <p:sldId id="292" r:id="rId48"/>
    <p:sldId id="295" r:id="rId49"/>
    <p:sldId id="31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>
        <p:scale>
          <a:sx n="66" d="100"/>
          <a:sy n="66" d="100"/>
        </p:scale>
        <p:origin x="-149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07935-DA08-48B2-8F04-70ABF9CF483F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E9B5E-CDA9-4C1D-984C-3604F2E2B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16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35A56F-D9FB-4F30-AA24-23CAC3FD2509}" type="slidenum">
              <a:rPr lang="id-ID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BF896D-BF98-48A3-AA05-36B40CD0F9A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F7D47-ABFC-41C3-89A5-0F62A2443F25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F7D47-ABFC-41C3-89A5-0F62A2443F25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F7D47-ABFC-41C3-89A5-0F62A2443F25}" type="slidenum">
              <a:rPr lang="en-GB" smtClean="0">
                <a:solidFill>
                  <a:prstClr val="black"/>
                </a:solidFill>
              </a:rPr>
              <a:pPr/>
              <a:t>23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019D-BDFC-44BB-A217-20EBEA458BC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574DD2-CD4B-429F-931E-0BFD2A9C017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019D-BDFC-44BB-A217-20EBEA458BC5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1684-1F6D-4E08-986B-7781C99657E5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AF44-0E3F-41C4-9785-240D5F5FAD02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1684-1F6D-4E08-986B-7781C99657E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1684-1F6D-4E08-986B-7781C99657E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AF44-0E3F-41C4-9785-240D5F5FAD02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EAF44-0E3F-41C4-9785-240D5F5FAD0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1684-1F6D-4E08-986B-7781C99657E5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1684-1F6D-4E08-986B-7781C99657E5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8F34F-86EE-40F6-B83A-5A0504B16D0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C7EEE6-7606-405B-A284-EE6283262FB3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16D3A4-1A85-4D77-AC72-2C8D5397095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95B3F1-869B-4910-B9B6-170C3E5D3CF0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28562-B3C1-4BE1-9290-3FC5AEA2C4D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F99B74-5AB2-4442-B8E2-04BC5DC3E368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1684-1F6D-4E08-986B-7781C99657E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170553-02D1-4CD7-AF74-AA160A21F39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AC78CF-2712-4A68-952E-9BEE37AFC306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51684-1F6D-4E08-986B-7781C99657E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FA2AC6-3799-44AB-99CA-88DDA56DEA0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F7D47-ABFC-41C3-89A5-0F62A2443F25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F7D47-ABFC-41C3-89A5-0F62A2443F25}" type="slidenum">
              <a:rPr lang="en-GB" smtClean="0">
                <a:solidFill>
                  <a:prstClr val="black"/>
                </a:solidFill>
              </a:rPr>
              <a:pPr/>
              <a:t>18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0F7D47-ABFC-41C3-89A5-0F62A2443F25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566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5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5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A79BA-02CA-40FD-8C65-62EFB96544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23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B8903E-2036-4043-B47E-5A0FB9BFC21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4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0204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573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279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17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5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887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002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995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9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86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3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766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A79BA-02CA-40FD-8C65-62EFB96544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516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B8903E-2036-4043-B47E-5A0FB9BFC21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76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765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1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38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81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20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6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38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63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90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1287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2026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33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A79BA-02CA-40FD-8C65-62EFB96544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117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B8903E-2036-4043-B47E-5A0FB9BFC21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6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80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67479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43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32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659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36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032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049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244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49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95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019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066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A79BA-02CA-40FD-8C65-62EFB96544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53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B8903E-2036-4043-B47E-5A0FB9BFC21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04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92364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755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92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6545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01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386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55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28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99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1297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306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0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A79BA-02CA-40FD-8C65-62EFB96544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337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B8903E-2036-4043-B47E-5A0FB9BFC21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927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40952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711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0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40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59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751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01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870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407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781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925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864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FA79BA-02CA-40FD-8C65-62EFB965443C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104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B8903E-2036-4043-B47E-5A0FB9BFC215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971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2542-1670-476A-AEA5-B0B66BCA4CC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C866-4F64-471D-BD15-463AED76BDB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4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5398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BEB8D-4602-47EE-AA86-88B9AF7CB89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FA7C8-C41C-4015-B745-9CADEB6FA9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2438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ED84A-3825-44B4-AE05-2AFF7B7A1BC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010C-21BD-4B8B-ACBC-15241652A0D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942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DB82-E0A7-4F44-82A2-5DBFA8726EE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68DF2-6882-4FAC-B2EE-114BF7A6739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988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9FE1-53EB-4081-914E-0C2C210747E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8B10-5ABD-4782-8E3B-EC29A5995C7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87208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D18F-867D-474A-ADF3-F12839FBE55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9EF0-3C59-4885-AF27-468EC8F4912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23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8D880-D73D-4056-BA7B-5FF2E43915C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56E02-8161-4148-BA8A-499DB93196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02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D1F90-D94E-4956-AEA7-77B9EF174E9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F6A7C-E553-426F-A69C-7F12B97BEA3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527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25E8E-360C-401A-A853-9C41097E15F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7B3CD-7DF3-4E23-A148-38E03DE1690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99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2E650-B02C-4707-9A27-0D135B3BF78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3DCE4-4083-434F-B965-BC2C721DA8E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948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B45F-C6B5-4910-9928-EA9E96ABCF9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3F5CB-7789-49F5-80A9-80B2008AC3A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86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5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400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2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66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7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2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39BC6D-567E-446E-AFD7-D851E31FFCD2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11/3/2017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08ABD8-F31F-4916-9666-84864748FFAE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5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D6948A-55C5-42D7-9E22-B3968C538A0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2067DF5-0B78-4699-9DE0-B0F94275599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4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://www.biocrawler.com/encyclopedia/Image:Bunsen_burner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biocrawler.com/encyclopedia/Image:Autoclave_stove_top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6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12" Type="http://schemas.openxmlformats.org/officeDocument/2006/relationships/hyperlink" Target="http://www.airfilterstore.com/iqair/features.ht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hyperlink" Target="http://www.a-tech.com.hk/SYRINGE%20FILTER.htm" TargetMode="External"/><Relationship Id="rId9" Type="http://schemas.openxmlformats.org/officeDocument/2006/relationships/hyperlink" Target="http://www.nalgenunc.com/MF75/filter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Box 1"/>
          <p:cNvSpPr txBox="1">
            <a:spLocks noChangeArrowheads="1"/>
          </p:cNvSpPr>
          <p:nvPr/>
        </p:nvSpPr>
        <p:spPr bwMode="auto">
          <a:xfrm>
            <a:off x="3124200" y="3635829"/>
            <a:ext cx="56388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FF0000"/>
                </a:solidFill>
              </a:rPr>
              <a:t>Pengendalian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Mikroba</a:t>
            </a:r>
            <a:r>
              <a:rPr lang="en-US" sz="1600" b="1" dirty="0" smtClean="0">
                <a:solidFill>
                  <a:srgbClr val="FF0000"/>
                </a:solidFill>
              </a:rPr>
              <a:t> (</a:t>
            </a:r>
            <a:r>
              <a:rPr lang="en-US" sz="1600" b="1" dirty="0" err="1" smtClean="0">
                <a:solidFill>
                  <a:srgbClr val="FF0000"/>
                </a:solidFill>
              </a:rPr>
              <a:t>Sterilisasi</a:t>
            </a:r>
            <a:r>
              <a:rPr lang="en-US" sz="1600" b="1" dirty="0" smtClean="0">
                <a:solidFill>
                  <a:srgbClr val="FF0000"/>
                </a:solidFill>
              </a:rPr>
              <a:t>)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FF0000"/>
                </a:solidFill>
              </a:rPr>
              <a:t>Pertemuan</a:t>
            </a:r>
            <a:r>
              <a:rPr lang="en-US" sz="1600" b="1" dirty="0" smtClean="0">
                <a:solidFill>
                  <a:srgbClr val="FF0000"/>
                </a:solidFill>
              </a:rPr>
              <a:t> VII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FF0000"/>
                </a:solidFill>
              </a:rPr>
              <a:t>Inherni</a:t>
            </a:r>
            <a:r>
              <a:rPr lang="en-US" sz="1600" b="1" dirty="0" smtClean="0">
                <a:solidFill>
                  <a:srgbClr val="FF0000"/>
                </a:solidFill>
              </a:rPr>
              <a:t> Marti </a:t>
            </a:r>
            <a:r>
              <a:rPr lang="en-US" sz="1600" b="1" dirty="0" err="1" smtClean="0">
                <a:solidFill>
                  <a:srgbClr val="FF0000"/>
                </a:solidFill>
              </a:rPr>
              <a:t>Abna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S.Si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M.Si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</a:rPr>
              <a:t>Program </a:t>
            </a:r>
            <a:r>
              <a:rPr lang="en-US" sz="1600" b="1" dirty="0" err="1" smtClean="0">
                <a:solidFill>
                  <a:srgbClr val="FF0000"/>
                </a:solidFill>
              </a:rPr>
              <a:t>Studi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Kesehatan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Masyarakat</a:t>
            </a:r>
            <a:endParaRPr lang="en-US" sz="1600" b="1" dirty="0" smtClean="0">
              <a:solidFill>
                <a:srgbClr val="FF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FF0000"/>
                </a:solidFill>
              </a:rPr>
              <a:t>Fakultas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Ilmu-Ilmu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Kesehatan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402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fisikanya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intensitas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terbunuhnya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Waktu</a:t>
            </a:r>
            <a:r>
              <a:rPr lang="en-US" dirty="0" smtClean="0"/>
              <a:t>.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serentak</a:t>
            </a:r>
            <a:r>
              <a:rPr lang="en-US" dirty="0" smtClean="0"/>
              <a:t> </a:t>
            </a:r>
            <a:r>
              <a:rPr lang="en-US" dirty="0" err="1" smtClean="0"/>
              <a:t>terbunuh</a:t>
            </a:r>
            <a:r>
              <a:rPr lang="en-US" dirty="0" smtClean="0"/>
              <a:t>.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lama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kontak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yang </a:t>
            </a:r>
            <a:r>
              <a:rPr lang="en-US" dirty="0" err="1" smtClean="0"/>
              <a:t>terbunuh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Suhu</a:t>
            </a:r>
            <a:r>
              <a:rPr lang="en-US" dirty="0" smtClean="0"/>
              <a:t>.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yang </a:t>
            </a:r>
            <a:r>
              <a:rPr lang="en-US" dirty="0" err="1" smtClean="0"/>
              <a:t>terbunuh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82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. Makin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lama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 </a:t>
            </a:r>
          </a:p>
          <a:p>
            <a:pPr marL="13716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.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kepekaannya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.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vegetatif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peka</a:t>
            </a:r>
            <a:r>
              <a:rPr lang="en-US" dirty="0" smtClean="0"/>
              <a:t> </a:t>
            </a:r>
            <a:r>
              <a:rPr lang="en-US" dirty="0" err="1" smtClean="0"/>
              <a:t>ketimbang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. </a:t>
            </a:r>
            <a:r>
              <a:rPr lang="en-US" dirty="0" err="1" smtClean="0"/>
              <a:t>Spora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paling </a:t>
            </a:r>
            <a:r>
              <a:rPr lang="en-US" dirty="0" err="1" smtClean="0"/>
              <a:t>resisten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mikrorganisme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Sifat-sifat</a:t>
            </a:r>
            <a:r>
              <a:rPr lang="en-US" dirty="0" smtClean="0"/>
              <a:t> media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62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>
              <a:buNone/>
            </a:pPr>
            <a:r>
              <a:rPr lang="en-US" dirty="0" smtClean="0"/>
              <a:t>1. Media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   </a:t>
            </a:r>
            <a:r>
              <a:rPr lang="en-US" dirty="0" err="1" smtClean="0"/>
              <a:t>dipanaskan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yang </a:t>
            </a:r>
            <a:r>
              <a:rPr lang="en-US" dirty="0" err="1" smtClean="0"/>
              <a:t>alkalin</a:t>
            </a:r>
            <a:r>
              <a:rPr lang="en-US" dirty="0" smtClean="0"/>
              <a:t>.</a:t>
            </a:r>
          </a:p>
          <a:p>
            <a:pPr marL="137160" indent="0" algn="just">
              <a:buNone/>
            </a:pPr>
            <a:r>
              <a:rPr lang="en-US" dirty="0" smtClean="0"/>
              <a:t>2.Mediayang </a:t>
            </a:r>
            <a:r>
              <a:rPr lang="en-US" dirty="0" err="1" smtClean="0"/>
              <a:t>cair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yang </a:t>
            </a:r>
            <a:r>
              <a:rPr lang="en-US" dirty="0" err="1" smtClean="0"/>
              <a:t>padat</a:t>
            </a:r>
            <a:r>
              <a:rPr lang="en-US" dirty="0" smtClean="0"/>
              <a:t>.</a:t>
            </a:r>
          </a:p>
          <a:p>
            <a:pPr marL="137160" indent="0" algn="just">
              <a:buNone/>
            </a:pPr>
            <a:r>
              <a:rPr lang="en-US" dirty="0" smtClean="0"/>
              <a:t>3.Media yang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karbohidrat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resistensi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panas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24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1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dirty="0" err="1">
                <a:solidFill>
                  <a:schemeClr val="tx2">
                    <a:shade val="85000"/>
                    <a:satMod val="150000"/>
                  </a:schemeClr>
                </a:solidFill>
                <a:cs typeface="Times New Roman" pitchFamily="18" charset="0"/>
              </a:rPr>
              <a:t>Pengendalian</a:t>
            </a:r>
            <a:r>
              <a:rPr sz="4000" dirty="0">
                <a:solidFill>
                  <a:schemeClr val="tx2">
                    <a:shade val="85000"/>
                    <a:satMod val="150000"/>
                  </a:schemeClr>
                </a:solidFill>
                <a:cs typeface="Times New Roman" pitchFamily="18" charset="0"/>
              </a:rPr>
              <a:t> </a:t>
            </a:r>
            <a:r>
              <a:rPr sz="4000" dirty="0" err="1">
                <a:solidFill>
                  <a:schemeClr val="tx2">
                    <a:shade val="85000"/>
                    <a:satMod val="150000"/>
                  </a:schemeClr>
                </a:solidFill>
                <a:cs typeface="Times New Roman" pitchFamily="18" charset="0"/>
              </a:rPr>
              <a:t>secara</a:t>
            </a:r>
            <a:r>
              <a:rPr sz="4000" dirty="0">
                <a:solidFill>
                  <a:schemeClr val="tx2">
                    <a:shade val="85000"/>
                    <a:satMod val="150000"/>
                  </a:schemeClr>
                </a:solidFill>
                <a:cs typeface="Times New Roman" pitchFamily="18" charset="0"/>
              </a:rPr>
              <a:t> </a:t>
            </a:r>
            <a:r>
              <a:rPr sz="4000" dirty="0" err="1" smtClean="0">
                <a:solidFill>
                  <a:schemeClr val="tx2">
                    <a:shade val="85000"/>
                    <a:satMod val="150000"/>
                  </a:schemeClr>
                </a:solidFill>
                <a:cs typeface="Times New Roman" pitchFamily="18" charset="0"/>
              </a:rPr>
              <a:t>Fisik</a:t>
            </a:r>
            <a:r>
              <a:rPr lang="en-US" sz="4000" dirty="0" err="1" smtClean="0">
                <a:solidFill>
                  <a:schemeClr val="tx2">
                    <a:shade val="85000"/>
                    <a:satMod val="150000"/>
                  </a:schemeClr>
                </a:solidFill>
                <a:cs typeface="Times New Roman" pitchFamily="18" charset="0"/>
              </a:rPr>
              <a:t>a</a:t>
            </a:r>
            <a:endParaRPr lang="en-GB" sz="4000" dirty="0">
              <a:solidFill>
                <a:schemeClr val="tx2">
                  <a:shade val="85000"/>
                  <a:satMod val="1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51054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/>
            </a:pPr>
            <a:r>
              <a:rPr lang="en-GB" sz="2000" b="1" dirty="0" err="1" smtClean="0"/>
              <a:t>Penggunaan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panas</a:t>
            </a:r>
            <a:r>
              <a:rPr lang="en-GB" sz="2000" dirty="0" smtClean="0"/>
              <a:t>. </a:t>
            </a:r>
            <a:r>
              <a:rPr lang="en-GB" sz="2000" dirty="0" err="1" smtClean="0"/>
              <a:t>Panas</a:t>
            </a:r>
            <a:r>
              <a:rPr lang="en-GB" sz="2000" dirty="0" smtClean="0"/>
              <a:t> </a:t>
            </a:r>
            <a:r>
              <a:rPr lang="en-GB" sz="2000" dirty="0" err="1" smtClean="0"/>
              <a:t>merupakan</a:t>
            </a:r>
            <a:r>
              <a:rPr lang="en-GB" sz="2000" dirty="0" smtClean="0"/>
              <a:t> </a:t>
            </a:r>
            <a:r>
              <a:rPr lang="en-GB" sz="2000" dirty="0" err="1" smtClean="0"/>
              <a:t>pengendalian</a:t>
            </a:r>
            <a:r>
              <a:rPr lang="en-GB" sz="2000" dirty="0" smtClean="0"/>
              <a:t> </a:t>
            </a:r>
            <a:r>
              <a:rPr lang="en-GB" sz="2000" dirty="0" err="1" smtClean="0"/>
              <a:t>fisik</a:t>
            </a:r>
            <a:r>
              <a:rPr lang="en-GB" sz="2000" dirty="0" smtClean="0"/>
              <a:t> yang paling </a:t>
            </a:r>
            <a:r>
              <a:rPr lang="en-GB" sz="2000" dirty="0" err="1" smtClean="0"/>
              <a:t>banyak</a:t>
            </a:r>
            <a:r>
              <a:rPr lang="en-GB" sz="2000" dirty="0" smtClean="0"/>
              <a:t> </a:t>
            </a:r>
            <a:r>
              <a:rPr lang="en-GB" sz="2000" dirty="0" err="1" smtClean="0"/>
              <a:t>digunakan</a:t>
            </a:r>
            <a:r>
              <a:rPr lang="en-GB" sz="2000" dirty="0" smtClean="0"/>
              <a:t>. </a:t>
            </a:r>
            <a:r>
              <a:rPr lang="en-GB" sz="2000" dirty="0" err="1" smtClean="0"/>
              <a:t>Penggunaan</a:t>
            </a:r>
            <a:r>
              <a:rPr lang="en-GB" sz="2000" dirty="0" smtClean="0"/>
              <a:t> </a:t>
            </a:r>
            <a:r>
              <a:rPr lang="en-GB" sz="2000" dirty="0" err="1" smtClean="0"/>
              <a:t>panas</a:t>
            </a:r>
            <a:r>
              <a:rPr lang="en-GB" sz="2000" dirty="0" smtClean="0"/>
              <a:t> </a:t>
            </a:r>
            <a:r>
              <a:rPr lang="en-GB" sz="2000" dirty="0" err="1" smtClean="0"/>
              <a:t>selalu</a:t>
            </a:r>
            <a:r>
              <a:rPr lang="en-GB" sz="2000" dirty="0" smtClean="0"/>
              <a:t> </a:t>
            </a:r>
            <a:r>
              <a:rPr lang="en-GB" sz="2000" dirty="0" err="1" smtClean="0"/>
              <a:t>merupakan</a:t>
            </a:r>
            <a:r>
              <a:rPr lang="en-GB" sz="2000" dirty="0" smtClean="0"/>
              <a:t> </a:t>
            </a:r>
            <a:r>
              <a:rPr lang="en-GB" sz="2000" dirty="0" err="1" smtClean="0"/>
              <a:t>kombinasi</a:t>
            </a:r>
            <a:r>
              <a:rPr lang="en-GB" sz="2000" dirty="0" smtClean="0"/>
              <a:t> </a:t>
            </a:r>
            <a:r>
              <a:rPr lang="en-GB" sz="2000" dirty="0" err="1" smtClean="0"/>
              <a:t>antara</a:t>
            </a:r>
            <a:r>
              <a:rPr lang="en-GB" sz="2000" dirty="0" smtClean="0"/>
              <a:t> </a:t>
            </a:r>
            <a:r>
              <a:rPr lang="en-GB" sz="2000" dirty="0" err="1" smtClean="0"/>
              <a:t>waktu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suhu</a:t>
            </a:r>
            <a:r>
              <a:rPr lang="en-GB" sz="2000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dirty="0" smtClean="0"/>
              <a:t>	</a:t>
            </a:r>
            <a:r>
              <a:rPr lang="en-GB" sz="2000" b="1" dirty="0" err="1" smtClean="0"/>
              <a:t>Sterilisasi</a:t>
            </a:r>
            <a:r>
              <a:rPr lang="en-GB" sz="2000" b="1" dirty="0" smtClean="0"/>
              <a:t> </a:t>
            </a:r>
            <a:r>
              <a:rPr lang="en-GB" sz="2000" dirty="0" smtClean="0"/>
              <a:t>(</a:t>
            </a:r>
            <a:r>
              <a:rPr lang="en-GB" sz="2000" dirty="0" err="1" smtClean="0"/>
              <a:t>perebusan</a:t>
            </a:r>
            <a:r>
              <a:rPr lang="en-GB" sz="2000" dirty="0" smtClean="0"/>
              <a:t>, </a:t>
            </a:r>
            <a:r>
              <a:rPr lang="en-GB" sz="2000" dirty="0" err="1" smtClean="0"/>
              <a:t>autoklaf</a:t>
            </a:r>
            <a:r>
              <a:rPr lang="en-GB" sz="2000" dirty="0" smtClean="0"/>
              <a:t>, oven </a:t>
            </a:r>
            <a:r>
              <a:rPr lang="en-GB" sz="2000" dirty="0" err="1" smtClean="0"/>
              <a:t>udara</a:t>
            </a:r>
            <a:r>
              <a:rPr lang="en-GB" sz="2000" dirty="0" smtClean="0"/>
              <a:t> </a:t>
            </a:r>
            <a:r>
              <a:rPr lang="en-GB" sz="2000" dirty="0" err="1" smtClean="0"/>
              <a:t>panas</a:t>
            </a:r>
            <a:r>
              <a:rPr lang="en-GB" sz="2000" dirty="0" smtClean="0"/>
              <a:t>) </a:t>
            </a:r>
            <a:r>
              <a:rPr lang="en-GB" sz="2000" dirty="0" err="1" smtClean="0"/>
              <a:t>membunuh</a:t>
            </a:r>
            <a:r>
              <a:rPr lang="en-GB" sz="2000" dirty="0" smtClean="0"/>
              <a:t> </a:t>
            </a:r>
            <a:r>
              <a:rPr lang="en-GB" sz="2000" dirty="0" err="1" smtClean="0"/>
              <a:t>semua</a:t>
            </a:r>
            <a:r>
              <a:rPr lang="en-GB" sz="2000" dirty="0" smtClean="0"/>
              <a:t> </a:t>
            </a:r>
            <a:r>
              <a:rPr lang="en-GB" sz="2000" dirty="0" err="1" smtClean="0"/>
              <a:t>mikroorganisme</a:t>
            </a:r>
            <a:r>
              <a:rPr lang="en-GB" sz="2000" dirty="0" smtClean="0"/>
              <a:t>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panas</a:t>
            </a:r>
            <a:r>
              <a:rPr lang="en-GB" sz="2000" dirty="0" smtClean="0"/>
              <a:t>; </a:t>
            </a:r>
            <a:r>
              <a:rPr lang="en-GB" sz="2000" dirty="0" err="1" smtClean="0"/>
              <a:t>umumnya</a:t>
            </a:r>
            <a:r>
              <a:rPr lang="en-GB" sz="2000" dirty="0" smtClean="0"/>
              <a:t> </a:t>
            </a:r>
            <a:r>
              <a:rPr lang="en-GB" sz="2000" dirty="0" err="1" smtClean="0"/>
              <a:t>digunakan</a:t>
            </a:r>
            <a:r>
              <a:rPr lang="en-GB" sz="2000" dirty="0" smtClean="0"/>
              <a:t> </a:t>
            </a:r>
            <a:r>
              <a:rPr lang="en-GB" sz="2000" dirty="0" err="1" smtClean="0"/>
              <a:t>pada</a:t>
            </a:r>
            <a:r>
              <a:rPr lang="en-GB" sz="2000" dirty="0" smtClean="0"/>
              <a:t> </a:t>
            </a:r>
            <a:r>
              <a:rPr lang="en-GB" sz="2000" dirty="0" err="1" smtClean="0"/>
              <a:t>pengalengan</a:t>
            </a:r>
            <a:r>
              <a:rPr lang="en-GB" sz="2000" dirty="0" smtClean="0"/>
              <a:t>, </a:t>
            </a:r>
            <a:r>
              <a:rPr lang="en-GB" sz="2000" dirty="0" err="1" smtClean="0"/>
              <a:t>kemasan</a:t>
            </a:r>
            <a:r>
              <a:rPr lang="en-GB" sz="2000" dirty="0" smtClean="0"/>
              <a:t> </a:t>
            </a:r>
            <a:r>
              <a:rPr lang="en-GB" sz="2000" dirty="0" err="1" smtClean="0"/>
              <a:t>botol</a:t>
            </a:r>
            <a:r>
              <a:rPr lang="en-GB" sz="2000" dirty="0" smtClean="0"/>
              <a:t> </a:t>
            </a:r>
            <a:r>
              <a:rPr lang="en-GB" sz="2000" dirty="0" err="1" smtClean="0"/>
              <a:t>atau</a:t>
            </a:r>
            <a:r>
              <a:rPr lang="en-GB" sz="2000" dirty="0" smtClean="0"/>
              <a:t> </a:t>
            </a:r>
            <a:r>
              <a:rPr lang="en-GB" sz="2000" dirty="0" err="1" smtClean="0"/>
              <a:t>prosedur</a:t>
            </a:r>
            <a:r>
              <a:rPr lang="en-GB" sz="2000" dirty="0" smtClean="0"/>
              <a:t> </a:t>
            </a:r>
            <a:r>
              <a:rPr lang="en-GB" sz="2000" dirty="0" err="1" smtClean="0"/>
              <a:t>pengepakan</a:t>
            </a:r>
            <a:r>
              <a:rPr lang="en-GB" sz="2000" dirty="0" smtClean="0"/>
              <a:t> </a:t>
            </a:r>
            <a:r>
              <a:rPr lang="en-GB" sz="2000" dirty="0" err="1" smtClean="0"/>
              <a:t>steril</a:t>
            </a:r>
            <a:r>
              <a:rPr lang="en-GB" sz="2000" dirty="0" smtClean="0"/>
              <a:t> </a:t>
            </a:r>
            <a:r>
              <a:rPr lang="en-GB" sz="2000" dirty="0" err="1" smtClean="0"/>
              <a:t>lainnya</a:t>
            </a:r>
            <a:r>
              <a:rPr lang="en-GB" sz="2000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000" dirty="0" smtClean="0"/>
              <a:t>	</a:t>
            </a:r>
            <a:r>
              <a:rPr lang="en-GB" sz="2000" b="1" dirty="0" err="1" smtClean="0">
                <a:hlinkClick r:id="rId3" action="ppaction://hlinksldjump"/>
              </a:rPr>
              <a:t>Pasteurisasi</a:t>
            </a:r>
            <a:r>
              <a:rPr lang="en-GB" sz="2000" dirty="0" smtClean="0"/>
              <a:t> </a:t>
            </a:r>
            <a:r>
              <a:rPr lang="en-GB" sz="2000" dirty="0" err="1" smtClean="0"/>
              <a:t>menggunakan</a:t>
            </a:r>
            <a:r>
              <a:rPr lang="en-GB" sz="2000" dirty="0" smtClean="0"/>
              <a:t> </a:t>
            </a:r>
            <a:r>
              <a:rPr lang="en-GB" sz="2000" dirty="0" err="1" smtClean="0"/>
              <a:t>temperatur</a:t>
            </a:r>
            <a:r>
              <a:rPr lang="en-GB" sz="2000" dirty="0" smtClean="0"/>
              <a:t> yang </a:t>
            </a:r>
            <a:r>
              <a:rPr lang="en-GB" sz="2000" dirty="0" err="1" smtClean="0"/>
              <a:t>rendah</a:t>
            </a:r>
            <a:r>
              <a:rPr lang="en-GB" sz="2000" dirty="0" smtClean="0"/>
              <a:t>, </a:t>
            </a:r>
            <a:r>
              <a:rPr lang="en-GB" sz="2000" dirty="0" err="1" smtClean="0"/>
              <a:t>untuk</a:t>
            </a:r>
            <a:r>
              <a:rPr lang="en-GB" sz="2000" dirty="0" smtClean="0"/>
              <a:t> </a:t>
            </a:r>
            <a:r>
              <a:rPr lang="en-GB" sz="2000" dirty="0" err="1" smtClean="0"/>
              <a:t>mengurangi</a:t>
            </a:r>
            <a:r>
              <a:rPr lang="en-GB" sz="2000" dirty="0" smtClean="0"/>
              <a:t> </a:t>
            </a:r>
            <a:r>
              <a:rPr lang="en-GB" sz="2000" dirty="0" err="1" smtClean="0"/>
              <a:t>jumlah</a:t>
            </a:r>
            <a:r>
              <a:rPr lang="en-GB" sz="2000" dirty="0" smtClean="0"/>
              <a:t> </a:t>
            </a:r>
            <a:r>
              <a:rPr lang="en-GB" sz="2000" dirty="0" err="1" smtClean="0"/>
              <a:t>sel</a:t>
            </a:r>
            <a:r>
              <a:rPr lang="en-GB" sz="2000" dirty="0" smtClean="0"/>
              <a:t> </a:t>
            </a:r>
            <a:r>
              <a:rPr lang="en-GB" sz="2000" dirty="0" err="1" smtClean="0"/>
              <a:t>mikroorganisme</a:t>
            </a:r>
            <a:r>
              <a:rPr lang="en-GB" sz="2000" dirty="0" smtClean="0"/>
              <a:t> (</a:t>
            </a:r>
            <a:r>
              <a:rPr lang="en-GB" sz="2000" dirty="0" err="1" smtClean="0"/>
              <a:t>seperti</a:t>
            </a:r>
            <a:r>
              <a:rPr lang="en-GB" sz="2000" dirty="0" smtClean="0"/>
              <a:t>: </a:t>
            </a:r>
            <a:r>
              <a:rPr lang="en-GB" sz="2000" i="1" dirty="0" smtClean="0"/>
              <a:t>Staphylococci</a:t>
            </a:r>
            <a:r>
              <a:rPr lang="en-GB" sz="2000" dirty="0" smtClean="0"/>
              <a:t>, </a:t>
            </a:r>
            <a:r>
              <a:rPr lang="en-GB" sz="2000" i="1" dirty="0" smtClean="0"/>
              <a:t>Streptococci</a:t>
            </a:r>
            <a:r>
              <a:rPr lang="en-GB" sz="2000" dirty="0" smtClean="0"/>
              <a:t>, </a:t>
            </a:r>
            <a:r>
              <a:rPr lang="en-GB" sz="2000" i="1" dirty="0" err="1" smtClean="0"/>
              <a:t>Brucella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abortus</a:t>
            </a:r>
            <a:r>
              <a:rPr lang="en-GB" sz="2000" i="1" dirty="0" smtClean="0"/>
              <a:t> </a:t>
            </a:r>
            <a:r>
              <a:rPr lang="en-GB" sz="2000" dirty="0" smtClean="0"/>
              <a:t>and </a:t>
            </a:r>
            <a:r>
              <a:rPr lang="en-GB" sz="2000" i="1" dirty="0" smtClean="0"/>
              <a:t>Mycobacterium tuberculosis</a:t>
            </a:r>
            <a:r>
              <a:rPr lang="en-GB" sz="2000" dirty="0" smtClean="0"/>
              <a:t>) </a:t>
            </a:r>
            <a:r>
              <a:rPr lang="en-GB" sz="2000" dirty="0" err="1" smtClean="0"/>
              <a:t>dalam</a:t>
            </a:r>
            <a:r>
              <a:rPr lang="en-GB" sz="2000" dirty="0" smtClean="0"/>
              <a:t> </a:t>
            </a:r>
            <a:r>
              <a:rPr lang="en-GB" sz="2000" dirty="0" err="1" smtClean="0"/>
              <a:t>produk</a:t>
            </a:r>
            <a:r>
              <a:rPr lang="en-GB" sz="2000" dirty="0" smtClean="0"/>
              <a:t> </a:t>
            </a:r>
            <a:r>
              <a:rPr lang="en-GB" sz="2000" dirty="0" err="1" smtClean="0"/>
              <a:t>makanan</a:t>
            </a:r>
            <a:r>
              <a:rPr lang="en-GB" sz="2000" dirty="0" smtClean="0"/>
              <a:t>. </a:t>
            </a:r>
            <a:r>
              <a:rPr lang="en-GB" sz="2000" dirty="0" err="1" smtClean="0"/>
              <a:t>Pasteurisasi</a:t>
            </a:r>
            <a:r>
              <a:rPr lang="en-GB" sz="2000" dirty="0" smtClean="0"/>
              <a:t> </a:t>
            </a:r>
            <a:r>
              <a:rPr lang="en-GB" sz="2000" dirty="0" err="1" smtClean="0"/>
              <a:t>susu</a:t>
            </a:r>
            <a:r>
              <a:rPr lang="en-GB" sz="2000" dirty="0" smtClean="0"/>
              <a:t> </a:t>
            </a:r>
            <a:r>
              <a:rPr lang="en-GB" sz="2000" dirty="0" err="1" smtClean="0"/>
              <a:t>dilakukan</a:t>
            </a:r>
            <a:r>
              <a:rPr lang="en-GB" sz="2000" dirty="0" smtClean="0"/>
              <a:t> </a:t>
            </a:r>
            <a:r>
              <a:rPr lang="en-GB" sz="2000" dirty="0" err="1" smtClean="0"/>
              <a:t>pada</a:t>
            </a:r>
            <a:r>
              <a:rPr lang="en-GB" sz="2000" dirty="0" smtClean="0"/>
              <a:t> </a:t>
            </a:r>
            <a:r>
              <a:rPr lang="en-GB" sz="2000" dirty="0" err="1" smtClean="0"/>
              <a:t>suhu</a:t>
            </a:r>
            <a:r>
              <a:rPr lang="en-GB" sz="2000" dirty="0" smtClean="0"/>
              <a:t> 63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C/30 </a:t>
            </a:r>
            <a:r>
              <a:rPr lang="en-GB" sz="2000" dirty="0" err="1" smtClean="0"/>
              <a:t>menit</a:t>
            </a:r>
            <a:r>
              <a:rPr lang="en-GB" sz="2000" dirty="0" smtClean="0"/>
              <a:t> (</a:t>
            </a:r>
            <a:r>
              <a:rPr lang="en-GB" sz="2000" dirty="0" err="1" smtClean="0"/>
              <a:t>metode</a:t>
            </a:r>
            <a:r>
              <a:rPr lang="en-GB" sz="2000" dirty="0" smtClean="0"/>
              <a:t> batch) </a:t>
            </a:r>
            <a:r>
              <a:rPr lang="en-GB" sz="2000" dirty="0" err="1" smtClean="0"/>
              <a:t>atau</a:t>
            </a:r>
            <a:r>
              <a:rPr lang="en-GB" sz="2000" dirty="0" smtClean="0"/>
              <a:t> </a:t>
            </a:r>
            <a:r>
              <a:rPr lang="en-GB" sz="2000" dirty="0" err="1" smtClean="0"/>
              <a:t>suhu</a:t>
            </a:r>
            <a:r>
              <a:rPr lang="en-GB" sz="2000" dirty="0" smtClean="0"/>
              <a:t> 71</a:t>
            </a:r>
            <a:r>
              <a:rPr lang="en-GB" sz="2000" baseline="30000" dirty="0" smtClean="0"/>
              <a:t>o</a:t>
            </a:r>
            <a:r>
              <a:rPr lang="en-GB" sz="2000" dirty="0" smtClean="0"/>
              <a:t>C/15 </a:t>
            </a:r>
            <a:r>
              <a:rPr lang="en-GB" sz="2000" dirty="0" err="1" smtClean="0"/>
              <a:t>detik</a:t>
            </a:r>
            <a:r>
              <a:rPr lang="en-GB" sz="2000" dirty="0" smtClean="0"/>
              <a:t> (</a:t>
            </a:r>
            <a:r>
              <a:rPr lang="en-GB" sz="2000" dirty="0" err="1" smtClean="0"/>
              <a:t>metode</a:t>
            </a:r>
            <a:r>
              <a:rPr lang="en-GB" sz="2000" dirty="0" smtClean="0"/>
              <a:t> </a:t>
            </a:r>
            <a:r>
              <a:rPr lang="en-GB" sz="2000" dirty="0" err="1" smtClean="0"/>
              <a:t>cepat</a:t>
            </a:r>
            <a:r>
              <a:rPr lang="en-GB" sz="2000" dirty="0" smtClean="0"/>
              <a:t>).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 startAt="2"/>
            </a:pPr>
            <a:r>
              <a:rPr lang="en-GB" sz="2000" b="1" dirty="0" err="1" smtClean="0">
                <a:hlinkClick r:id="rId4" action="ppaction://hlinksldjump"/>
              </a:rPr>
              <a:t>Pengeringan</a:t>
            </a:r>
            <a:r>
              <a:rPr lang="en-GB" sz="2000" dirty="0" smtClean="0"/>
              <a:t> (Drying = </a:t>
            </a:r>
            <a:r>
              <a:rPr lang="en-GB" sz="2000" dirty="0" err="1" smtClean="0"/>
              <a:t>penghilangan</a:t>
            </a:r>
            <a:r>
              <a:rPr lang="en-GB" sz="2000" dirty="0" smtClean="0"/>
              <a:t> air): </a:t>
            </a:r>
            <a:r>
              <a:rPr lang="en-GB" sz="2000" dirty="0" err="1" smtClean="0"/>
              <a:t>umumnya</a:t>
            </a:r>
            <a:r>
              <a:rPr lang="en-GB" sz="2000" dirty="0" smtClean="0"/>
              <a:t> </a:t>
            </a:r>
            <a:r>
              <a:rPr lang="en-GB" sz="2000" dirty="0" err="1" smtClean="0"/>
              <a:t>mikroorganisme</a:t>
            </a:r>
            <a:r>
              <a:rPr lang="en-GB" sz="2000" dirty="0" smtClean="0"/>
              <a:t> </a:t>
            </a:r>
            <a:r>
              <a:rPr lang="en-GB" sz="2000" dirty="0" err="1" smtClean="0"/>
              <a:t>tidak</a:t>
            </a:r>
            <a:r>
              <a:rPr lang="en-GB" sz="2000" dirty="0" smtClean="0"/>
              <a:t> </a:t>
            </a:r>
            <a:r>
              <a:rPr lang="en-GB" sz="2000" dirty="0" err="1" smtClean="0"/>
              <a:t>bisa</a:t>
            </a:r>
            <a:r>
              <a:rPr lang="en-GB" sz="2000" dirty="0" smtClean="0"/>
              <a:t> </a:t>
            </a:r>
            <a:r>
              <a:rPr lang="en-GB" sz="2000" dirty="0" err="1" smtClean="0"/>
              <a:t>tumbuh</a:t>
            </a:r>
            <a:r>
              <a:rPr lang="en-GB" sz="2000" dirty="0" smtClean="0"/>
              <a:t> </a:t>
            </a:r>
            <a:r>
              <a:rPr lang="en-GB" sz="2000" dirty="0" err="1" smtClean="0"/>
              <a:t>pada</a:t>
            </a:r>
            <a:r>
              <a:rPr lang="en-GB" sz="2000" dirty="0" smtClean="0"/>
              <a:t> Aw &lt; 0.90. </a:t>
            </a:r>
            <a:r>
              <a:rPr lang="en-GB" sz="2000" dirty="0" err="1" smtClean="0"/>
              <a:t>Penghilangan</a:t>
            </a:r>
            <a:r>
              <a:rPr lang="en-GB" sz="2000" dirty="0" smtClean="0"/>
              <a:t> air </a:t>
            </a:r>
            <a:r>
              <a:rPr lang="en-GB" sz="2000" dirty="0" err="1" smtClean="0"/>
              <a:t>dapat</a:t>
            </a:r>
            <a:r>
              <a:rPr lang="en-GB" sz="2000" dirty="0" smtClean="0"/>
              <a:t> </a:t>
            </a:r>
            <a:r>
              <a:rPr lang="en-GB" sz="2000" dirty="0" err="1" smtClean="0"/>
              <a:t>dilakukan</a:t>
            </a:r>
            <a:r>
              <a:rPr lang="en-GB" sz="2000" dirty="0" smtClean="0"/>
              <a:t> </a:t>
            </a:r>
            <a:r>
              <a:rPr lang="en-GB" sz="2000" dirty="0" err="1" smtClean="0"/>
              <a:t>dengan</a:t>
            </a:r>
            <a:r>
              <a:rPr lang="en-GB" sz="2000" dirty="0" smtClean="0"/>
              <a:t> </a:t>
            </a:r>
            <a:r>
              <a:rPr lang="en-GB" sz="2000" dirty="0" err="1" smtClean="0"/>
              <a:t>cara</a:t>
            </a:r>
            <a:r>
              <a:rPr lang="en-GB" sz="2000" dirty="0" smtClean="0"/>
              <a:t> </a:t>
            </a:r>
            <a:r>
              <a:rPr lang="en-GB" sz="2000" dirty="0" err="1" smtClean="0"/>
              <a:t>pemanasan</a:t>
            </a:r>
            <a:r>
              <a:rPr lang="en-GB" sz="2000" dirty="0" smtClean="0"/>
              <a:t>, </a:t>
            </a:r>
            <a:r>
              <a:rPr lang="en-GB" sz="2000" dirty="0" err="1" smtClean="0"/>
              <a:t>evaporasi</a:t>
            </a:r>
            <a:r>
              <a:rPr lang="en-GB" sz="2000" dirty="0" smtClean="0"/>
              <a:t>,  freeze-drying </a:t>
            </a:r>
            <a:r>
              <a:rPr lang="en-GB" sz="2000" dirty="0" err="1" smtClean="0"/>
              <a:t>atau</a:t>
            </a:r>
            <a:r>
              <a:rPr lang="en-GB" sz="2000" dirty="0" smtClean="0"/>
              <a:t> </a:t>
            </a:r>
            <a:r>
              <a:rPr lang="en-GB" sz="2000" dirty="0" err="1" smtClean="0"/>
              <a:t>penambahan</a:t>
            </a:r>
            <a:r>
              <a:rPr lang="en-GB" sz="2000" dirty="0" smtClean="0"/>
              <a:t> </a:t>
            </a:r>
            <a:r>
              <a:rPr lang="en-GB" sz="2000" dirty="0" err="1" smtClean="0"/>
              <a:t>garam</a:t>
            </a:r>
            <a:r>
              <a:rPr lang="en-GB" sz="2000" dirty="0" smtClean="0"/>
              <a:t> </a:t>
            </a:r>
            <a:r>
              <a:rPr lang="en-GB" sz="2000" dirty="0" err="1" smtClean="0"/>
              <a:t>atau</a:t>
            </a:r>
            <a:r>
              <a:rPr lang="en-GB" sz="2000" dirty="0" smtClean="0"/>
              <a:t> </a:t>
            </a:r>
            <a:r>
              <a:rPr lang="en-GB" sz="2000" dirty="0" err="1" smtClean="0"/>
              <a:t>gula</a:t>
            </a:r>
            <a:r>
              <a:rPr lang="en-GB" sz="2000" dirty="0" smtClean="0"/>
              <a:t>. </a:t>
            </a:r>
            <a:endParaRPr lang="id-ID" sz="20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 startAt="2"/>
            </a:pPr>
            <a:r>
              <a:rPr lang="id-ID" sz="2000" b="1" dirty="0" smtClean="0"/>
              <a:t>Pendinginan </a:t>
            </a:r>
            <a:r>
              <a:rPr lang="id-ID" sz="2000" dirty="0" smtClean="0"/>
              <a:t>. Penggunaan suhu rendah menghambat pertumbuhan mikroba (refrigerate, freeze, deep freeze)</a:t>
            </a:r>
            <a:endParaRPr lang="id-ID" sz="2000" b="1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 startAt="4"/>
            </a:pPr>
            <a:r>
              <a:rPr lang="en-GB" sz="2000" b="1" dirty="0" err="1" smtClean="0"/>
              <a:t>Irradiasi</a:t>
            </a:r>
            <a:r>
              <a:rPr lang="en-GB" sz="2000" b="1" dirty="0" smtClean="0"/>
              <a:t> </a:t>
            </a:r>
            <a:r>
              <a:rPr lang="en-GB" sz="2000" dirty="0" smtClean="0"/>
              <a:t>(microwave, UV, x-ray): </a:t>
            </a:r>
            <a:r>
              <a:rPr lang="en-GB" sz="2000" dirty="0" err="1" smtClean="0"/>
              <a:t>aplikasi</a:t>
            </a:r>
            <a:r>
              <a:rPr lang="en-GB" sz="2000" dirty="0" smtClean="0"/>
              <a:t> </a:t>
            </a:r>
            <a:r>
              <a:rPr lang="en-GB" sz="2000" dirty="0" err="1" smtClean="0"/>
              <a:t>pengendalian</a:t>
            </a:r>
            <a:r>
              <a:rPr lang="en-GB" sz="2000" dirty="0" smtClean="0"/>
              <a:t> </a:t>
            </a:r>
            <a:r>
              <a:rPr lang="en-GB" sz="2000" dirty="0" err="1" smtClean="0"/>
              <a:t>fisik</a:t>
            </a:r>
            <a:r>
              <a:rPr lang="en-GB" sz="2000" dirty="0" smtClean="0"/>
              <a:t> yang </a:t>
            </a:r>
            <a:r>
              <a:rPr lang="en-GB" sz="2000" dirty="0" err="1" smtClean="0"/>
              <a:t>tidak</a:t>
            </a:r>
            <a:r>
              <a:rPr lang="en-GB" sz="2000" dirty="0" smtClean="0"/>
              <a:t> </a:t>
            </a:r>
            <a:r>
              <a:rPr lang="en-GB" sz="2000" dirty="0" err="1" smtClean="0"/>
              <a:t>merubah</a:t>
            </a:r>
            <a:r>
              <a:rPr lang="en-GB" sz="2000" dirty="0" smtClean="0"/>
              <a:t> </a:t>
            </a:r>
            <a:r>
              <a:rPr lang="en-GB" sz="2000" dirty="0" err="1" smtClean="0"/>
              <a:t>kondisi</a:t>
            </a:r>
            <a:r>
              <a:rPr lang="en-GB" sz="2000" dirty="0" smtClean="0"/>
              <a:t> </a:t>
            </a:r>
            <a:r>
              <a:rPr lang="en-GB" sz="2000" dirty="0" err="1" smtClean="0"/>
              <a:t>bahan</a:t>
            </a:r>
            <a:endParaRPr lang="en-GB" sz="2000" dirty="0" smtClean="0"/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AutoNum type="arabicPeriod" startAt="4"/>
            </a:pPr>
            <a:r>
              <a:rPr lang="en-GB" sz="2000" b="1" dirty="0" err="1" smtClean="0"/>
              <a:t>Filtrasi</a:t>
            </a:r>
            <a:r>
              <a:rPr lang="en-GB" sz="2000" dirty="0" smtClean="0"/>
              <a:t> : </a:t>
            </a:r>
            <a:r>
              <a:rPr lang="en-GB" sz="2000" dirty="0" err="1" smtClean="0"/>
              <a:t>Penyaringan</a:t>
            </a:r>
            <a:r>
              <a:rPr lang="en-GB" sz="2000" dirty="0" smtClean="0"/>
              <a:t> </a:t>
            </a:r>
            <a:r>
              <a:rPr lang="en-GB" sz="2000" dirty="0" err="1" smtClean="0"/>
              <a:t>menggunakan</a:t>
            </a:r>
            <a:r>
              <a:rPr lang="en-GB" sz="2000" dirty="0" smtClean="0"/>
              <a:t> filter </a:t>
            </a:r>
            <a:r>
              <a:rPr lang="en-GB" sz="2000" dirty="0" err="1" smtClean="0"/>
              <a:t>atau</a:t>
            </a:r>
            <a:r>
              <a:rPr lang="en-GB" sz="2000" dirty="0" smtClean="0"/>
              <a:t> </a:t>
            </a:r>
            <a:r>
              <a:rPr lang="en-GB" sz="2000" dirty="0" err="1" smtClean="0"/>
              <a:t>membran</a:t>
            </a:r>
            <a:r>
              <a:rPr lang="en-GB" sz="2000" dirty="0" smtClean="0"/>
              <a:t> </a:t>
            </a:r>
          </a:p>
          <a:p>
            <a:pPr marL="609600" indent="-6096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000" dirty="0" smtClean="0"/>
          </a:p>
        </p:txBody>
      </p:sp>
      <p:sp>
        <p:nvSpPr>
          <p:cNvPr id="4" name="Action Button: End 3">
            <a:hlinkClick r:id="rId5" action="ppaction://hlinksldjump" highlightClick="1"/>
          </p:cNvPr>
          <p:cNvSpPr/>
          <p:nvPr/>
        </p:nvSpPr>
        <p:spPr>
          <a:xfrm>
            <a:off x="8172400" y="6336704"/>
            <a:ext cx="864096" cy="47667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kan-asin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4" y="144785"/>
            <a:ext cx="4286250" cy="2924175"/>
          </a:xfrm>
          <a:prstGeom prst="rect">
            <a:avLst/>
          </a:prstGeom>
        </p:spPr>
      </p:pic>
      <p:pic>
        <p:nvPicPr>
          <p:cNvPr id="5" name="Picture 4" descr="ikanasin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375646" cy="2919735"/>
          </a:xfrm>
          <a:prstGeom prst="rect">
            <a:avLst/>
          </a:prstGeom>
        </p:spPr>
      </p:pic>
      <p:pic>
        <p:nvPicPr>
          <p:cNvPr id="6" name="Picture 5" descr="manisan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103312"/>
            <a:ext cx="4442377" cy="3109664"/>
          </a:xfrm>
          <a:prstGeom prst="rect">
            <a:avLst/>
          </a:prstGeom>
        </p:spPr>
      </p:pic>
      <p:pic>
        <p:nvPicPr>
          <p:cNvPr id="7" name="Picture 6" descr="manisan pal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501008"/>
            <a:ext cx="3810000" cy="2857500"/>
          </a:xfrm>
          <a:prstGeom prst="rect">
            <a:avLst/>
          </a:prstGeom>
        </p:spPr>
      </p:pic>
      <p:sp>
        <p:nvSpPr>
          <p:cNvPr id="8" name="Action Button: Beginning 7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/>
              <a:t>Heat / Api Burner</a:t>
            </a:r>
          </a:p>
        </p:txBody>
      </p:sp>
      <p:pic>
        <p:nvPicPr>
          <p:cNvPr id="15364" name="Picture 4" descr="loo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11800" y="1857375"/>
            <a:ext cx="3632200" cy="3400425"/>
          </a:xfrm>
        </p:spPr>
      </p:pic>
      <p:pic>
        <p:nvPicPr>
          <p:cNvPr id="15365" name="Picture 5" descr="A bunsen burner with needle valve. The hose barb for the gas tube is facing left, the value opposite it">
            <a:hlinkClick r:id="rId4" tooltip="&quot;A bunsen burner with needle valve. The hose barb for the gas tube is facing left, the value opposite it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9694" y="1447800"/>
            <a:ext cx="3834693" cy="42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ction Button: Beginning 6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599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Insinerator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9513" y="1524000"/>
            <a:ext cx="42449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Perebusan</a:t>
            </a:r>
          </a:p>
        </p:txBody>
      </p:sp>
      <p:sp>
        <p:nvSpPr>
          <p:cNvPr id="5" name="Action Button: Beginning 4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147458" name="Picture 2" descr="Boiling water: Photo by Luigi Anzivino (CC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00808"/>
            <a:ext cx="6379085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6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Autoklaf</a:t>
            </a:r>
          </a:p>
        </p:txBody>
      </p:sp>
      <p:pic>
        <p:nvPicPr>
          <p:cNvPr id="6" name="Picture 3" descr="E:\MEDIA\1043\7_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268760"/>
            <a:ext cx="5334000" cy="5245100"/>
          </a:xfrm>
          <a:prstGeom prst="rect">
            <a:avLst/>
          </a:prstGeom>
          <a:noFill/>
        </p:spPr>
      </p:pic>
      <p:pic>
        <p:nvPicPr>
          <p:cNvPr id="7" name="Picture 3" descr="Stovetop autoclaves need to be monitored carefully, but have a very large capacity">
            <a:hlinkClick r:id="rId4" tooltip="&quot;Stovetop autoclaves need to be monitored carefully, but have a very large capacity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334000" y="2438400"/>
            <a:ext cx="3581400" cy="3251200"/>
          </a:xfrm>
          <a:prstGeom prst="rect">
            <a:avLst/>
          </a:prstGeom>
        </p:spPr>
      </p:pic>
      <p:pic>
        <p:nvPicPr>
          <p:cNvPr id="8" name="Picture 7" descr="front-loading-laboratory-autoclave-305059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5102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ction Button: Beginning 8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32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994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err="1" smtClean="0">
                <a:latin typeface="Arial" charset="0"/>
                <a:cs typeface="Arial" charset="0"/>
              </a:rPr>
              <a:t>Mahasiswa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mampu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memahami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cara-cara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pengendalian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mikroba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baik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secara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fisika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maupun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kimia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menerapkannya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kehidupan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sehari-hari</a:t>
            </a:r>
            <a:r>
              <a:rPr lang="en-US" sz="2200" dirty="0" smtClean="0">
                <a:latin typeface="Arial" charset="0"/>
                <a:cs typeface="Arial" charset="0"/>
              </a:rPr>
              <a:t>, </a:t>
            </a:r>
            <a:r>
              <a:rPr lang="en-US" sz="2200" dirty="0" err="1" smtClean="0">
                <a:latin typeface="Arial" charset="0"/>
                <a:cs typeface="Arial" charset="0"/>
              </a:rPr>
              <a:t>disamping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itu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juga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mengetahui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beberapa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istilah</a:t>
            </a:r>
            <a:r>
              <a:rPr 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sz="2200" dirty="0" err="1" smtClean="0">
                <a:latin typeface="Arial" charset="0"/>
                <a:cs typeface="Arial" charset="0"/>
              </a:rPr>
              <a:t>digunakan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kegiatan</a:t>
            </a:r>
            <a:r>
              <a:rPr lang="en-US" sz="2200" dirty="0" smtClean="0">
                <a:latin typeface="Arial" charset="0"/>
                <a:cs typeface="Arial" charset="0"/>
              </a:rPr>
              <a:t> </a:t>
            </a:r>
            <a:r>
              <a:rPr lang="en-US" sz="2200" dirty="0" err="1" smtClean="0">
                <a:latin typeface="Arial" charset="0"/>
                <a:cs typeface="Arial" charset="0"/>
              </a:rPr>
              <a:t>sterilisasi</a:t>
            </a:r>
            <a:r>
              <a:rPr lang="en-US" sz="2200" dirty="0" smtClean="0">
                <a:latin typeface="Arial" charset="0"/>
                <a:cs typeface="Arial" charset="0"/>
              </a:rPr>
              <a:t>.</a:t>
            </a:r>
            <a:endParaRPr lang="id-ID" sz="22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168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dirty="0" err="1"/>
              <a:t>Pemanasan</a:t>
            </a:r>
            <a:r>
              <a:rPr sz="4000" dirty="0"/>
              <a:t> </a:t>
            </a:r>
            <a:r>
              <a:rPr sz="4000" dirty="0" err="1"/>
              <a:t>Kering</a:t>
            </a:r>
            <a:r>
              <a:rPr sz="4000" dirty="0"/>
              <a:t> </a:t>
            </a:r>
            <a:r>
              <a:rPr sz="4000" dirty="0" smtClean="0"/>
              <a:t>(</a:t>
            </a:r>
            <a:r>
              <a:rPr lang="en-US" sz="4000" dirty="0" smtClean="0"/>
              <a:t>OVEN</a:t>
            </a:r>
            <a:r>
              <a:rPr sz="4000" dirty="0" smtClean="0"/>
              <a:t>)</a:t>
            </a:r>
            <a:endParaRPr sz="4000" dirty="0"/>
          </a:p>
        </p:txBody>
      </p:sp>
      <p:pic>
        <p:nvPicPr>
          <p:cNvPr id="18435" name="Content Placeholder 4" descr="oven_gm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8863" y="1371600"/>
            <a:ext cx="4046537" cy="4953000"/>
          </a:xfrm>
        </p:spPr>
      </p:pic>
      <p:pic>
        <p:nvPicPr>
          <p:cNvPr id="18436" name="Picture 5" descr="normal_iil_ian_bf_2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40005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ction Button: Beginning 4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Irradiasi</a:t>
            </a:r>
          </a:p>
        </p:txBody>
      </p:sp>
      <p:sp>
        <p:nvSpPr>
          <p:cNvPr id="5" name="Action Button: Beginning 4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 descr="UV lite1 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652" y="1140946"/>
            <a:ext cx="6264696" cy="5168374"/>
          </a:xfrm>
          <a:prstGeom prst="rect">
            <a:avLst/>
          </a:prstGeom>
        </p:spPr>
      </p:pic>
      <p:pic>
        <p:nvPicPr>
          <p:cNvPr id="8" name="Picture 2" descr="spect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38494"/>
            <a:ext cx="9144000" cy="380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86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Filtrasi</a:t>
            </a:r>
          </a:p>
        </p:txBody>
      </p:sp>
      <p:sp>
        <p:nvSpPr>
          <p:cNvPr id="5" name="Action Button: Beginning 4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2" descr="filt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24744"/>
            <a:ext cx="59817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vacuum%20filtration%20system_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4800" y="1219200"/>
            <a:ext cx="2514600" cy="3667125"/>
          </a:xfrm>
          <a:prstGeom prst="rect">
            <a:avLst/>
          </a:prstGeom>
        </p:spPr>
      </p:pic>
      <p:pic>
        <p:nvPicPr>
          <p:cNvPr id="7" name="Picture 4" descr="MFS05">
            <a:hlinkClick r:id="rId4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824413"/>
            <a:ext cx="251460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1219200"/>
            <a:ext cx="5715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3933825"/>
            <a:ext cx="41148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 rot="16200000">
            <a:off x="-1240490" y="3097897"/>
            <a:ext cx="3877985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3600" b="1">
                <a:solidFill>
                  <a:srgbClr val="C0504D"/>
                </a:solidFill>
                <a:effectLst>
                  <a:outerShdw blurRad="50800" dist="25400" dir="5400000" algn="t" rotWithShape="0">
                    <a:prstClr val="black">
                      <a:alpha val="80000"/>
                    </a:prstClr>
                  </a:outerShdw>
                </a:effectLst>
                <a:latin typeface="Arial" charset="0"/>
              </a:rPr>
              <a:t>Filtrasi Membran</a:t>
            </a:r>
            <a:endParaRPr lang="en-US" sz="4400" b="1" dirty="0">
              <a:solidFill>
                <a:srgbClr val="1F497D"/>
              </a:solidFill>
              <a:effectLst>
                <a:outerShdw blurRad="50800" dist="25400" dir="5400000" algn="t" rotWithShape="0">
                  <a:prstClr val="black">
                    <a:alpha val="80000"/>
                  </a:prstClr>
                </a:outerShdw>
              </a:effectLst>
              <a:latin typeface="Arial" charset="0"/>
            </a:endParaRPr>
          </a:p>
        </p:txBody>
      </p:sp>
      <p:pic>
        <p:nvPicPr>
          <p:cNvPr id="18" name="Picture 4" descr="smallgroup-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73513" y="309563"/>
            <a:ext cx="4784725" cy="4002087"/>
          </a:xfrm>
          <a:prstGeom prst="rect">
            <a:avLst/>
          </a:prstGeom>
          <a:noFill/>
        </p:spPr>
      </p:pic>
      <p:pic>
        <p:nvPicPr>
          <p:cNvPr id="19" name="Picture 5" descr="05_0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19225" y="2430463"/>
            <a:ext cx="447675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6094413" y="4664075"/>
            <a:ext cx="2663825" cy="1736646"/>
          </a:xfrm>
          <a:prstGeom prst="wedgeRoundRectCallout">
            <a:avLst>
              <a:gd name="adj1" fmla="val -80690"/>
              <a:gd name="adj2" fmla="val -102079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Penghilangan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bakteri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lebih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mudah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dibanding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VIRUS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1233488" y="373063"/>
            <a:ext cx="2663825" cy="1736646"/>
          </a:xfrm>
          <a:prstGeom prst="wedgeRoundRectCallout">
            <a:avLst>
              <a:gd name="adj1" fmla="val 86532"/>
              <a:gd name="adj2" fmla="val 11389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Penghilangan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bakteri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bukan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berarti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sebanding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C0504D"/>
                </a:solidFill>
                <a:latin typeface="Times New Roman" pitchFamily="18" charset="0"/>
              </a:rPr>
              <a:t>dengan</a:t>
            </a:r>
            <a:r>
              <a:rPr lang="en-US" sz="2400" dirty="0">
                <a:solidFill>
                  <a:srgbClr val="C0504D"/>
                </a:solidFill>
                <a:latin typeface="Times New Roman" pitchFamily="18" charset="0"/>
              </a:rPr>
              <a:t> STERIL</a:t>
            </a: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 rot="16200000">
            <a:off x="-2447904" y="3033961"/>
            <a:ext cx="6292813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wrap="none" lIns="91440" tIns="45720" rIns="91440" bIns="45720" rtlCol="0" anchor="ctr">
            <a:spAutoFit/>
            <a:scene3d>
              <a:camera prst="orthographicFront"/>
              <a:lightRig rig="soft" dir="t"/>
            </a:scene3d>
            <a:sp3d contourW="12700" prstMaterial="powder">
              <a:bevelT w="29210" h="12700"/>
              <a:contourClr>
                <a:schemeClr val="bg2"/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4400">
                <a:solidFill>
                  <a:prstClr val="black"/>
                </a:solidFill>
                <a:latin typeface="Arial" charset="0"/>
              </a:rPr>
              <a:t>HEPA Filter untuk Udara</a:t>
            </a:r>
            <a:endParaRPr lang="en-US" sz="4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3" name="Picture 3" descr="iqair_modular_design2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83767" y="173749"/>
            <a:ext cx="5256585" cy="6495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521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mtClean="0"/>
              <a:t>Fumigasi</a:t>
            </a:r>
          </a:p>
        </p:txBody>
      </p:sp>
      <p:sp>
        <p:nvSpPr>
          <p:cNvPr id="5" name="Action Button: Beginning 4">
            <a:hlinkClick r:id="" action="ppaction://hlinkshowjump?jump=lastslideviewed" highlightClick="1"/>
          </p:cNvPr>
          <p:cNvSpPr/>
          <p:nvPr/>
        </p:nvSpPr>
        <p:spPr>
          <a:xfrm>
            <a:off x="7668344" y="6021288"/>
            <a:ext cx="1152128" cy="76470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 descr="clean-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988840"/>
            <a:ext cx="6485221" cy="41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</a:t>
            </a:r>
            <a:r>
              <a:rPr lang="id-ID" dirty="0" smtClean="0"/>
              <a:t>emanasan Basah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err="1"/>
              <a:t>Otoklaf</a:t>
            </a:r>
            <a:r>
              <a:rPr lang="en-US" sz="2400" b="1" dirty="0"/>
              <a:t>:</a:t>
            </a:r>
            <a:r>
              <a:rPr lang="en-US" sz="2400" dirty="0"/>
              <a:t> </a:t>
            </a:r>
            <a:r>
              <a:rPr lang="en-US" sz="2400" dirty="0" err="1"/>
              <a:t>suhu</a:t>
            </a:r>
            <a:r>
              <a:rPr lang="en-US" sz="2400" dirty="0"/>
              <a:t> 121</a:t>
            </a:r>
            <a:r>
              <a:rPr lang="en-US" sz="2400" baseline="30000" dirty="0"/>
              <a:t>0</a:t>
            </a:r>
            <a:r>
              <a:rPr lang="en-US" sz="2400" dirty="0"/>
              <a:t>C , 1 </a:t>
            </a:r>
            <a:r>
              <a:rPr lang="en-US" sz="2400" dirty="0" err="1"/>
              <a:t>atm</a:t>
            </a:r>
            <a:r>
              <a:rPr lang="en-US" sz="2400" dirty="0"/>
              <a:t> 10-15 </a:t>
            </a:r>
            <a:r>
              <a:rPr lang="en-US" sz="2400" dirty="0" err="1"/>
              <a:t>menit</a:t>
            </a:r>
            <a:r>
              <a:rPr lang="en-US" sz="2400" dirty="0"/>
              <a:t>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mematikan</a:t>
            </a:r>
            <a:r>
              <a:rPr lang="en-US" sz="2400" dirty="0"/>
              <a:t> </a:t>
            </a:r>
            <a:r>
              <a:rPr lang="en-US" sz="2400" dirty="0" err="1"/>
              <a:t>spora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Merebus</a:t>
            </a:r>
            <a:r>
              <a:rPr lang="en-US" sz="2400" dirty="0"/>
              <a:t> (boiling):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desinfeksi</a:t>
            </a:r>
            <a:r>
              <a:rPr lang="en-US" sz="2400" dirty="0"/>
              <a:t> 15 </a:t>
            </a:r>
            <a:r>
              <a:rPr lang="en-US" sz="2400" dirty="0" err="1"/>
              <a:t>menit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air </a:t>
            </a:r>
            <a:r>
              <a:rPr lang="en-US" sz="2400" dirty="0" err="1"/>
              <a:t>mendidih</a:t>
            </a:r>
            <a:r>
              <a:rPr lang="en-US" sz="2400" dirty="0"/>
              <a:t> </a:t>
            </a:r>
            <a:r>
              <a:rPr lang="en-US" sz="2400" dirty="0" err="1"/>
              <a:t>sel-sel</a:t>
            </a:r>
            <a:r>
              <a:rPr lang="en-US" sz="2400" dirty="0"/>
              <a:t> </a:t>
            </a:r>
            <a:r>
              <a:rPr lang="en-US" sz="2400" dirty="0" err="1"/>
              <a:t>vegetatif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mati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spora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virus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Pasteurisasi</a:t>
            </a:r>
            <a:r>
              <a:rPr lang="en-US" sz="2400" dirty="0"/>
              <a:t>: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mensterilkan</a:t>
            </a:r>
            <a:r>
              <a:rPr lang="en-US" sz="2400" dirty="0"/>
              <a:t> </a:t>
            </a:r>
            <a:r>
              <a:rPr lang="en-US" sz="2400" dirty="0" err="1"/>
              <a:t>susu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kuman</a:t>
            </a:r>
            <a:r>
              <a:rPr lang="en-US" sz="2400" dirty="0" smtClean="0"/>
              <a:t> TBC, </a:t>
            </a:r>
            <a:r>
              <a:rPr lang="en-US" sz="2400" i="1" dirty="0" smtClean="0"/>
              <a:t>Staphylococcus, </a:t>
            </a:r>
            <a:r>
              <a:rPr lang="en-US" sz="2400" i="1" dirty="0"/>
              <a:t>Salmonella, </a:t>
            </a:r>
            <a:r>
              <a:rPr lang="en-US" sz="2400" i="1" dirty="0" err="1" smtClean="0"/>
              <a:t>Shigella</a:t>
            </a:r>
            <a:r>
              <a:rPr lang="en-US" sz="2400" dirty="0" smtClean="0"/>
              <a:t>) </a:t>
            </a:r>
            <a:r>
              <a:rPr lang="en-US" sz="2400" dirty="0" err="1"/>
              <a:t>suhu</a:t>
            </a:r>
            <a:r>
              <a:rPr lang="en-US" sz="2400" dirty="0"/>
              <a:t> 65</a:t>
            </a:r>
            <a:r>
              <a:rPr lang="en-US" sz="2400" baseline="30000" dirty="0"/>
              <a:t>0</a:t>
            </a:r>
            <a:r>
              <a:rPr lang="en-US" sz="2400" dirty="0"/>
              <a:t>C, 30 </a:t>
            </a:r>
            <a:r>
              <a:rPr lang="en-US" sz="2400" dirty="0" err="1"/>
              <a:t>menit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21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/>
              <a:t>AUTOKLAF</a:t>
            </a:r>
            <a:r>
              <a:rPr sz="4000" dirty="0" smtClean="0"/>
              <a:t>: </a:t>
            </a:r>
            <a:r>
              <a:rPr lang="en-US" sz="4000" dirty="0" err="1" smtClean="0"/>
              <a:t>Sterilisasi</a:t>
            </a:r>
            <a:r>
              <a:rPr lang="en-US" sz="4000" dirty="0" smtClean="0"/>
              <a:t> </a:t>
            </a:r>
            <a:r>
              <a:rPr lang="en-US" sz="4000" dirty="0" err="1" smtClean="0"/>
              <a:t>Lembab</a:t>
            </a:r>
            <a:r>
              <a:rPr lang="en-US" sz="4000" dirty="0" smtClean="0"/>
              <a:t> </a:t>
            </a:r>
            <a:r>
              <a:rPr lang="en-US" sz="4000" dirty="0" err="1" smtClean="0"/>
              <a:t>bertekanan</a:t>
            </a:r>
            <a:endParaRPr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spcBef>
                <a:spcPct val="0"/>
              </a:spcBef>
            </a:pPr>
            <a:r>
              <a:rPr lang="en-US" sz="2400" dirty="0" err="1" smtClean="0"/>
              <a:t>Prinsip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tekanan</a:t>
            </a:r>
            <a:r>
              <a:rPr lang="en-US" sz="2400" dirty="0" smtClean="0"/>
              <a:t> 15 psi, </a:t>
            </a:r>
            <a:r>
              <a:rPr lang="en-US" sz="2400" dirty="0" err="1" smtClean="0"/>
              <a:t>suhu</a:t>
            </a:r>
            <a:r>
              <a:rPr lang="en-US" sz="2400" dirty="0" smtClean="0"/>
              <a:t> 121’c,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15 </a:t>
            </a:r>
            <a:r>
              <a:rPr lang="en-US" sz="2400" dirty="0" err="1" smtClean="0"/>
              <a:t>menit</a:t>
            </a:r>
            <a:endParaRPr lang="en-US" sz="2400" dirty="0" smtClean="0"/>
          </a:p>
          <a:p>
            <a:pPr marL="457200" indent="-457200">
              <a:spcBef>
                <a:spcPct val="0"/>
              </a:spcBef>
            </a:pPr>
            <a:r>
              <a:rPr lang="en-US" sz="2400" b="1" dirty="0" smtClean="0"/>
              <a:t>Thermal death point (TDP)</a:t>
            </a:r>
            <a:r>
              <a:rPr lang="en-US" sz="2400" dirty="0" smtClean="0"/>
              <a:t>: </a:t>
            </a:r>
            <a:r>
              <a:rPr lang="en-US" sz="2400" dirty="0" err="1" smtClean="0"/>
              <a:t>temperatur</a:t>
            </a:r>
            <a:r>
              <a:rPr lang="en-US" sz="2400" dirty="0" smtClean="0"/>
              <a:t> </a:t>
            </a:r>
            <a:r>
              <a:rPr lang="en-US" sz="2400" dirty="0" err="1" smtClean="0"/>
              <a:t>terendah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10 </a:t>
            </a:r>
            <a:r>
              <a:rPr lang="en-US" sz="2400" dirty="0" err="1" smtClean="0"/>
              <a:t>menit</a:t>
            </a:r>
            <a:r>
              <a:rPr lang="en-US" sz="2400" dirty="0" smtClean="0"/>
              <a:t>.</a:t>
            </a:r>
          </a:p>
          <a:p>
            <a:pPr marL="457200" indent="-457200">
              <a:spcBef>
                <a:spcPct val="0"/>
              </a:spcBef>
            </a:pPr>
            <a:r>
              <a:rPr lang="en-US" sz="2400" b="1" dirty="0" smtClean="0"/>
              <a:t>Thermal death time (TDT)</a:t>
            </a:r>
            <a:r>
              <a:rPr lang="en-US" sz="2400" dirty="0" smtClean="0"/>
              <a:t>: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membunuh</a:t>
            </a:r>
            <a:r>
              <a:rPr lang="en-US" sz="2400" dirty="0" smtClean="0"/>
              <a:t> </a:t>
            </a:r>
            <a:r>
              <a:rPr lang="en-US" sz="2400" dirty="0" err="1" smtClean="0"/>
              <a:t>seluruh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kultur</a:t>
            </a:r>
            <a:endParaRPr lang="en-US" sz="2400" dirty="0" smtClean="0"/>
          </a:p>
          <a:p>
            <a:pPr marL="457200" indent="-457200">
              <a:spcBef>
                <a:spcPct val="0"/>
              </a:spcBef>
            </a:pPr>
            <a:r>
              <a:rPr lang="en-US" sz="2400" b="1" dirty="0" smtClean="0"/>
              <a:t>Decimal reduction time (DRT)</a:t>
            </a:r>
            <a:r>
              <a:rPr lang="en-US" sz="2400" dirty="0" smtClean="0"/>
              <a:t>: </a:t>
            </a:r>
            <a:r>
              <a:rPr lang="en-US" sz="2400" dirty="0" err="1" smtClean="0"/>
              <a:t>menit</a:t>
            </a:r>
            <a:r>
              <a:rPr lang="en-US" sz="2400" dirty="0" smtClean="0"/>
              <a:t> </a:t>
            </a:r>
            <a:r>
              <a:rPr lang="en-US" sz="2400" dirty="0" err="1" smtClean="0"/>
              <a:t>saat</a:t>
            </a:r>
            <a:r>
              <a:rPr lang="en-US" sz="2400" dirty="0" smtClean="0"/>
              <a:t> 90% </a:t>
            </a:r>
            <a:r>
              <a:rPr lang="en-US" sz="2400" dirty="0" err="1" smtClean="0"/>
              <a:t>populasi</a:t>
            </a:r>
            <a:r>
              <a:rPr lang="en-US" sz="2400" dirty="0" smtClean="0"/>
              <a:t> </a:t>
            </a:r>
            <a:r>
              <a:rPr lang="en-US" sz="2400" dirty="0" err="1" smtClean="0"/>
              <a:t>sel</a:t>
            </a:r>
            <a:r>
              <a:rPr lang="en-US" sz="2400" dirty="0" smtClean="0"/>
              <a:t> </a:t>
            </a:r>
            <a:r>
              <a:rPr lang="en-US" sz="2400" dirty="0" err="1" smtClean="0"/>
              <a:t>mati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temperatur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dicobakan</a:t>
            </a:r>
            <a:endParaRPr lang="en-US" sz="24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ketentuan</a:t>
            </a:r>
            <a:r>
              <a:rPr lang="en-US" sz="2400" dirty="0" smtClean="0"/>
              <a:t> </a:t>
            </a:r>
            <a:r>
              <a:rPr lang="en-US" sz="2400" dirty="0" err="1" smtClean="0"/>
              <a:t>autoklaf</a:t>
            </a:r>
            <a:r>
              <a:rPr lang="en-US" sz="2400" dirty="0" smtClean="0"/>
              <a:t>: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1.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Erlenmeyer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2Liter </a:t>
            </a:r>
            <a:r>
              <a:rPr lang="en-US" sz="2400" dirty="0" err="1" smtClean="0"/>
              <a:t>waktu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35 </a:t>
            </a:r>
            <a:r>
              <a:rPr lang="en-US" sz="2400" dirty="0" err="1" smtClean="0"/>
              <a:t>menit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suhu</a:t>
            </a:r>
            <a:r>
              <a:rPr lang="en-US" sz="2400" dirty="0" smtClean="0"/>
              <a:t> 121-123</a:t>
            </a:r>
            <a:r>
              <a:rPr lang="en-US" dirty="0" smtClean="0"/>
              <a:t>o</a:t>
            </a:r>
            <a:r>
              <a:rPr lang="en-US" sz="2400" dirty="0" smtClean="0"/>
              <a:t>C.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tabung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184150" indent="-457200">
              <a:spcBef>
                <a:spcPct val="0"/>
              </a:spcBef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92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AUTOKLAF: </a:t>
            </a:r>
            <a:r>
              <a:rPr lang="en-US" sz="3600" dirty="0" err="1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Sterilisasi</a:t>
            </a:r>
            <a:r>
              <a:rPr lang="en-US" sz="36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en-US" sz="3600" dirty="0" err="1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Lembab</a:t>
            </a:r>
            <a:r>
              <a:rPr lang="en-US" sz="3600" dirty="0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 </a:t>
            </a:r>
            <a:r>
              <a:rPr lang="en-US" sz="3600" dirty="0" err="1"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</a:rPr>
              <a:t>bertekanan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	500 ml </a:t>
            </a:r>
            <a:r>
              <a:rPr lang="en-US" dirty="0" err="1" smtClean="0"/>
              <a:t>antara</a:t>
            </a:r>
            <a:r>
              <a:rPr lang="en-US" dirty="0" smtClean="0"/>
              <a:t> 17-22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20 cm </a:t>
            </a:r>
            <a:r>
              <a:rPr lang="en-US" dirty="0" err="1" smtClean="0"/>
              <a:t>selama</a:t>
            </a:r>
            <a:r>
              <a:rPr lang="en-US" dirty="0" smtClean="0"/>
              <a:t> 20 </a:t>
            </a:r>
            <a:r>
              <a:rPr lang="en-US" dirty="0" err="1" smtClean="0"/>
              <a:t>menit</a:t>
            </a:r>
            <a:r>
              <a:rPr lang="en-US" dirty="0" smtClean="0"/>
              <a:t>.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botol</a:t>
            </a:r>
            <a:r>
              <a:rPr lang="en-US" dirty="0" smtClean="0"/>
              <a:t> serum 9 Liter (9000 ml)</a:t>
            </a:r>
            <a:r>
              <a:rPr lang="en-US" dirty="0" err="1" smtClean="0"/>
              <a:t>memakan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60 </a:t>
            </a:r>
            <a:r>
              <a:rPr lang="en-US" dirty="0" err="1" smtClean="0"/>
              <a:t>menit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78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Pemanasan</a:t>
            </a:r>
            <a:r>
              <a:rPr lang="en-US" dirty="0" smtClean="0"/>
              <a:t> </a:t>
            </a:r>
            <a:r>
              <a:rPr lang="en-US" dirty="0" err="1" smtClean="0"/>
              <a:t>Kering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Pembakaran</a:t>
            </a:r>
            <a:r>
              <a:rPr lang="en-US" sz="2400" dirty="0"/>
              <a:t> (incineration):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penanam</a:t>
            </a:r>
            <a:r>
              <a:rPr lang="en-US" sz="2400" dirty="0"/>
              <a:t> </a:t>
            </a:r>
            <a:r>
              <a:rPr lang="en-US" sz="2400" dirty="0" err="1"/>
              <a:t>mikroorganisme</a:t>
            </a:r>
            <a:r>
              <a:rPr lang="en-US" sz="2400" dirty="0"/>
              <a:t>, (</a:t>
            </a:r>
            <a:r>
              <a:rPr lang="en-US" sz="2400" dirty="0" err="1"/>
              <a:t>ose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</a:t>
            </a:r>
            <a:r>
              <a:rPr lang="en-US" sz="2400" dirty="0" err="1"/>
              <a:t>tanam</a:t>
            </a:r>
            <a:r>
              <a:rPr lang="en-US" sz="2400" dirty="0"/>
              <a:t> </a:t>
            </a:r>
            <a:r>
              <a:rPr lang="en-US" sz="2400" dirty="0" err="1"/>
              <a:t>tajam</a:t>
            </a:r>
            <a:r>
              <a:rPr lang="en-US" sz="2400" dirty="0"/>
              <a:t>) ,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bangkai</a:t>
            </a:r>
            <a:r>
              <a:rPr lang="en-US" sz="2400" dirty="0"/>
              <a:t> </a:t>
            </a:r>
            <a:r>
              <a:rPr lang="en-US" sz="2400" dirty="0" err="1"/>
              <a:t>hewan</a:t>
            </a:r>
            <a:r>
              <a:rPr lang="en-US" sz="2400" dirty="0"/>
              <a:t> </a:t>
            </a:r>
            <a:r>
              <a:rPr lang="en-US" sz="2400" dirty="0" err="1"/>
              <a:t>percobaan</a:t>
            </a:r>
            <a:endParaRPr lang="en-US" sz="2400" dirty="0"/>
          </a:p>
          <a:p>
            <a:r>
              <a:rPr lang="en-US" sz="2400" dirty="0"/>
              <a:t>Oven: 160-180 </a:t>
            </a:r>
            <a:r>
              <a:rPr lang="en-US" sz="2400" baseline="30000" dirty="0"/>
              <a:t>0</a:t>
            </a:r>
            <a:r>
              <a:rPr lang="en-US" sz="2400" dirty="0"/>
              <a:t>C 1-2 jam </a:t>
            </a:r>
            <a:r>
              <a:rPr lang="en-US" sz="2400" dirty="0" err="1"/>
              <a:t>sterilisasi</a:t>
            </a:r>
            <a:r>
              <a:rPr lang="en-US" sz="2400" dirty="0"/>
              <a:t> </a:t>
            </a:r>
            <a:r>
              <a:rPr lang="en-US" sz="2400" dirty="0" err="1"/>
              <a:t>aliran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kering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alat-alat</a:t>
            </a:r>
            <a:r>
              <a:rPr lang="en-US" sz="2400" dirty="0"/>
              <a:t> </a:t>
            </a:r>
            <a:r>
              <a:rPr lang="en-US" sz="2400" dirty="0" err="1"/>
              <a:t>gelas</a:t>
            </a:r>
            <a:r>
              <a:rPr lang="en-US" sz="2400" dirty="0"/>
              <a:t> pipet, petri, </a:t>
            </a:r>
            <a:r>
              <a:rPr lang="en-US" sz="2400" dirty="0" err="1"/>
              <a:t>tabung</a:t>
            </a:r>
            <a:r>
              <a:rPr lang="en-US" sz="2400" dirty="0"/>
              <a:t> </a:t>
            </a:r>
            <a:r>
              <a:rPr lang="en-US" sz="2400" dirty="0" err="1" smtClean="0"/>
              <a:t>reaksi</a:t>
            </a:r>
            <a:endParaRPr lang="en-US" sz="2400" dirty="0" smtClean="0"/>
          </a:p>
          <a:p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sterilisasi</a:t>
            </a:r>
            <a:r>
              <a:rPr lang="en-US" sz="2400" dirty="0" smtClean="0"/>
              <a:t> media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0089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en-US" dirty="0" smtClean="0"/>
              <a:t>RADIASI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2928958"/>
          </a:xfrm>
        </p:spPr>
        <p:txBody>
          <a:bodyPr>
            <a:normAutofit/>
          </a:bodyPr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sterilisasi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ionisasi</a:t>
            </a:r>
            <a:r>
              <a:rPr lang="en-US" dirty="0" smtClean="0"/>
              <a:t> (ionizing radiation) :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gama</a:t>
            </a:r>
            <a:r>
              <a:rPr lang="en-US" dirty="0" smtClean="0"/>
              <a:t>, </a:t>
            </a:r>
            <a:r>
              <a:rPr lang="en-US" dirty="0" err="1" smtClean="0"/>
              <a:t>sinar</a:t>
            </a:r>
            <a:r>
              <a:rPr lang="en-US" dirty="0" smtClean="0"/>
              <a:t> X,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Radiasi</a:t>
            </a:r>
            <a:r>
              <a:rPr lang="en-US" dirty="0" smtClean="0"/>
              <a:t> non </a:t>
            </a:r>
            <a:r>
              <a:rPr lang="en-US" dirty="0" err="1" smtClean="0"/>
              <a:t>ionisasi</a:t>
            </a:r>
            <a:r>
              <a:rPr lang="en-US" dirty="0" smtClean="0"/>
              <a:t> (non ionizing radiation) : UV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 smtClean="0"/>
              <a:t>Radiasi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r>
              <a:rPr lang="en-US" dirty="0" smtClean="0"/>
              <a:t> (microwave radiation)</a:t>
            </a:r>
          </a:p>
        </p:txBody>
      </p:sp>
      <p:pic>
        <p:nvPicPr>
          <p:cNvPr id="4" name="Picture 2" descr="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05551"/>
            <a:ext cx="6984776" cy="290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53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90000"/>
              </a:lnSpc>
              <a:buFont typeface="Monotype Sorts" pitchFamily="2" charset="2"/>
              <a:buAutoNum type="arabicPeriod"/>
            </a:pPr>
            <a:r>
              <a:rPr lang="en-US" sz="2800" b="1" dirty="0" err="1" smtClean="0"/>
              <a:t>Radiasi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ionisasi</a:t>
            </a:r>
            <a:r>
              <a:rPr lang="en-US" sz="2800" b="1" dirty="0" smtClean="0"/>
              <a:t> (Ionizing Radiation)</a:t>
            </a:r>
          </a:p>
          <a:p>
            <a:pPr marL="514350" indent="-514350">
              <a:lnSpc>
                <a:spcPct val="90000"/>
              </a:lnSpc>
              <a:buNone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Mencakup</a:t>
            </a:r>
            <a:r>
              <a:rPr lang="en-US" sz="2600" b="1" dirty="0" smtClean="0"/>
              <a:t>: </a:t>
            </a:r>
            <a:r>
              <a:rPr lang="en-US" sz="2600" dirty="0" err="1" smtClean="0"/>
              <a:t>sinar</a:t>
            </a:r>
            <a:r>
              <a:rPr lang="en-US" sz="2600" dirty="0" smtClean="0"/>
              <a:t> Gamma, </a:t>
            </a:r>
            <a:r>
              <a:rPr lang="en-US" sz="2600" dirty="0" err="1" smtClean="0"/>
              <a:t>sinar</a:t>
            </a:r>
            <a:r>
              <a:rPr lang="en-US" sz="2600" dirty="0" smtClean="0"/>
              <a:t> X, </a:t>
            </a:r>
            <a:r>
              <a:rPr lang="en-US" sz="2600" dirty="0" err="1" smtClean="0"/>
              <a:t>sinar</a:t>
            </a:r>
            <a:r>
              <a:rPr lang="en-US" sz="2600" dirty="0" smtClean="0"/>
              <a:t> </a:t>
            </a:r>
            <a:r>
              <a:rPr lang="en-US" sz="2600" dirty="0" err="1" smtClean="0"/>
              <a:t>pelepasan</a:t>
            </a:r>
            <a:r>
              <a:rPr lang="en-US" sz="2600" dirty="0" smtClean="0"/>
              <a:t> </a:t>
            </a:r>
            <a:r>
              <a:rPr lang="en-US" sz="2600" dirty="0" err="1" smtClean="0"/>
              <a:t>elektron</a:t>
            </a:r>
            <a:endParaRPr lang="en-US" sz="2600" dirty="0" smtClean="0"/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Panjang</a:t>
            </a:r>
            <a:r>
              <a:rPr lang="en-US" sz="2600" dirty="0" smtClean="0"/>
              <a:t> </a:t>
            </a:r>
            <a:r>
              <a:rPr lang="en-US" sz="2600" dirty="0" err="1" smtClean="0"/>
              <a:t>gelombang</a:t>
            </a:r>
            <a:r>
              <a:rPr lang="en-US" sz="2600" dirty="0" smtClean="0"/>
              <a:t> </a:t>
            </a:r>
            <a:r>
              <a:rPr lang="en-US" sz="2600" dirty="0" err="1" smtClean="0"/>
              <a:t>pendek</a:t>
            </a:r>
            <a:r>
              <a:rPr lang="en-US" sz="2600" dirty="0" smtClean="0"/>
              <a:t> </a:t>
            </a:r>
            <a:r>
              <a:rPr lang="en-US" sz="2600" dirty="0" err="1" smtClean="0"/>
              <a:t>kurang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1 nanometer  </a:t>
            </a:r>
            <a:endParaRPr lang="en-US" sz="2600" dirty="0"/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Terjadi</a:t>
            </a:r>
            <a:r>
              <a:rPr lang="en-US" sz="2600" dirty="0" smtClean="0"/>
              <a:t> </a:t>
            </a:r>
            <a:r>
              <a:rPr lang="en-US" sz="2600" dirty="0" err="1" smtClean="0"/>
              <a:t>akibat</a:t>
            </a:r>
            <a:r>
              <a:rPr lang="en-US" sz="2600" dirty="0" smtClean="0"/>
              <a:t> </a:t>
            </a:r>
            <a:r>
              <a:rPr lang="en-US" sz="2600" dirty="0" err="1" smtClean="0"/>
              <a:t>eksitasi</a:t>
            </a:r>
            <a:r>
              <a:rPr lang="en-US" sz="2600" dirty="0" smtClean="0"/>
              <a:t> </a:t>
            </a:r>
            <a:r>
              <a:rPr lang="en-US" sz="2600" dirty="0" err="1" smtClean="0"/>
              <a:t>elektron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membentuk</a:t>
            </a:r>
            <a:r>
              <a:rPr lang="en-US" sz="2600" dirty="0" smtClean="0"/>
              <a:t> ion</a:t>
            </a:r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mutasi</a:t>
            </a:r>
            <a:r>
              <a:rPr lang="en-US" sz="2600" dirty="0" smtClean="0"/>
              <a:t> DNA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menghasilkan</a:t>
            </a:r>
            <a:r>
              <a:rPr lang="en-US" sz="2600" dirty="0" smtClean="0"/>
              <a:t> </a:t>
            </a:r>
            <a:r>
              <a:rPr lang="en-US" sz="2600" dirty="0" err="1" smtClean="0"/>
              <a:t>peroksida</a:t>
            </a:r>
            <a:endParaRPr lang="en-US" sz="2600" dirty="0" smtClean="0"/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sterilisasi</a:t>
            </a:r>
            <a:r>
              <a:rPr lang="en-US" sz="2600" dirty="0" smtClean="0"/>
              <a:t> </a:t>
            </a:r>
            <a:r>
              <a:rPr lang="en-US" sz="2600" dirty="0" err="1" smtClean="0"/>
              <a:t>bahan</a:t>
            </a:r>
            <a:r>
              <a:rPr lang="en-US" sz="2600" dirty="0" smtClean="0"/>
              <a:t> </a:t>
            </a:r>
            <a:r>
              <a:rPr lang="en-US" sz="2600" dirty="0" err="1" smtClean="0"/>
              <a:t>farmasi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i="1" dirty="0" smtClean="0"/>
              <a:t>disposable </a:t>
            </a:r>
            <a:r>
              <a:rPr lang="en-US" sz="2600" i="1" dirty="0"/>
              <a:t>medical </a:t>
            </a:r>
            <a:r>
              <a:rPr lang="en-US" sz="2600" i="1" dirty="0" smtClean="0"/>
              <a:t>supplies</a:t>
            </a:r>
            <a:r>
              <a:rPr lang="en-US" sz="2600" dirty="0" smtClean="0"/>
              <a:t>,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</a:t>
            </a:r>
            <a:r>
              <a:rPr lang="en-US" sz="2600" dirty="0" err="1" smtClean="0"/>
              <a:t>makanan</a:t>
            </a:r>
            <a:endParaRPr lang="en-US" sz="2600" dirty="0" smtClean="0"/>
          </a:p>
          <a:p>
            <a:pPr marL="514350" indent="-514350">
              <a:lnSpc>
                <a:spcPct val="90000"/>
              </a:lnSpc>
            </a:pPr>
            <a:r>
              <a:rPr lang="en-US" sz="2600" b="1" dirty="0" err="1" smtClean="0"/>
              <a:t>Kerugian</a:t>
            </a:r>
            <a:r>
              <a:rPr lang="en-US" sz="2600" dirty="0" smtClean="0"/>
              <a:t>: </a:t>
            </a:r>
            <a:r>
              <a:rPr lang="en-US" sz="2600" dirty="0" err="1" smtClean="0"/>
              <a:t>penetrasi</a:t>
            </a:r>
            <a:r>
              <a:rPr lang="en-US" sz="2600" dirty="0" smtClean="0"/>
              <a:t> </a:t>
            </a:r>
            <a:r>
              <a:rPr lang="en-US" sz="2600" dirty="0" err="1" smtClean="0"/>
              <a:t>jaringan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,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mutasi</a:t>
            </a:r>
            <a:r>
              <a:rPr lang="en-US" sz="2600" dirty="0" smtClean="0"/>
              <a:t> </a:t>
            </a:r>
            <a:r>
              <a:rPr lang="en-US" sz="2600" dirty="0" err="1" smtClean="0"/>
              <a:t>genetik</a:t>
            </a:r>
            <a:endParaRPr lang="en-US" sz="2600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dirty="0"/>
              <a:t>	 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800" b="1" dirty="0"/>
              <a:t>	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39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:</a:t>
            </a:r>
          </a:p>
          <a:p>
            <a:pPr marL="651510" indent="-514350"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dekomposisi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pembusukan</a:t>
            </a:r>
            <a:endParaRPr lang="en-US" dirty="0" smtClean="0"/>
          </a:p>
          <a:p>
            <a:pPr marL="651510" indent="-514350">
              <a:buAutoNum type="arabicPeriod"/>
            </a:pPr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kontaminasi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833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Instalasi sinar Gamma</a:t>
            </a:r>
            <a:endParaRPr lang="en-US"/>
          </a:p>
        </p:txBody>
      </p:sp>
      <p:pic>
        <p:nvPicPr>
          <p:cNvPr id="3" name="Picture 2" descr="gamma ray ins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45164"/>
            <a:ext cx="6795292" cy="463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2"/>
            </a:pPr>
            <a:r>
              <a:rPr lang="en-US" sz="2800" b="1" dirty="0" err="1" smtClean="0"/>
              <a:t>Radiasi</a:t>
            </a:r>
            <a:r>
              <a:rPr lang="en-US" sz="2800" b="1" dirty="0" smtClean="0"/>
              <a:t> Non </a:t>
            </a:r>
            <a:r>
              <a:rPr lang="en-US" sz="2800" b="1" dirty="0" err="1" smtClean="0"/>
              <a:t>ionisasi</a:t>
            </a:r>
            <a:r>
              <a:rPr lang="en-US" sz="2800" b="1" dirty="0" smtClean="0"/>
              <a:t> (Non Ionizing Radiation)</a:t>
            </a:r>
          </a:p>
          <a:p>
            <a:pPr marL="514350" indent="-514350">
              <a:lnSpc>
                <a:spcPct val="90000"/>
              </a:lnSpc>
              <a:buNone/>
            </a:pPr>
            <a:endParaRPr lang="en-US" sz="2800" b="1" dirty="0" smtClean="0"/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Penggunaan</a:t>
            </a:r>
            <a:r>
              <a:rPr lang="en-US" sz="2600" dirty="0" smtClean="0"/>
              <a:t> </a:t>
            </a:r>
            <a:r>
              <a:rPr lang="en-US" sz="2600" dirty="0" err="1" smtClean="0"/>
              <a:t>sinar</a:t>
            </a:r>
            <a:r>
              <a:rPr lang="en-US" sz="2600" dirty="0" smtClean="0"/>
              <a:t> ultraviolet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panjang</a:t>
            </a:r>
            <a:r>
              <a:rPr lang="en-US" sz="2600" dirty="0" smtClean="0"/>
              <a:t> </a:t>
            </a:r>
            <a:r>
              <a:rPr lang="en-US" sz="2600" dirty="0" err="1" smtClean="0"/>
              <a:t>gelombang</a:t>
            </a:r>
            <a:r>
              <a:rPr lang="en-US" sz="2600" dirty="0" smtClean="0"/>
              <a:t> 220 - 290 nm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radiasi</a:t>
            </a:r>
            <a:r>
              <a:rPr lang="en-US" sz="2600" dirty="0" smtClean="0"/>
              <a:t> </a:t>
            </a:r>
            <a:r>
              <a:rPr lang="en-US" sz="2600" dirty="0" err="1" smtClean="0"/>
              <a:t>efektif</a:t>
            </a:r>
            <a:r>
              <a:rPr lang="en-US" sz="2600" dirty="0" smtClean="0"/>
              <a:t> 253,7 nm</a:t>
            </a:r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kerusakan</a:t>
            </a:r>
            <a:r>
              <a:rPr lang="en-US" sz="2600" dirty="0" smtClean="0"/>
              <a:t> DNA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dihasilkannya</a:t>
            </a:r>
            <a:r>
              <a:rPr lang="en-US" sz="2600" dirty="0" smtClean="0"/>
              <a:t> </a:t>
            </a:r>
            <a:r>
              <a:rPr lang="en-US" sz="2600" dirty="0" err="1" smtClean="0"/>
              <a:t>dimer-dimer</a:t>
            </a:r>
            <a:r>
              <a:rPr lang="en-US" sz="2600" dirty="0" smtClean="0"/>
              <a:t> </a:t>
            </a:r>
            <a:r>
              <a:rPr lang="en-US" sz="2600" dirty="0" err="1" smtClean="0"/>
              <a:t>Timin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mutasi</a:t>
            </a:r>
            <a:endParaRPr lang="en-US" sz="2600" dirty="0" smtClean="0"/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desinfeksi</a:t>
            </a:r>
            <a:r>
              <a:rPr lang="en-US" sz="2600" dirty="0" smtClean="0"/>
              <a:t> </a:t>
            </a:r>
            <a:r>
              <a:rPr lang="en-US" sz="2600" dirty="0" err="1" smtClean="0"/>
              <a:t>ruang</a:t>
            </a:r>
            <a:r>
              <a:rPr lang="en-US" sz="2600" dirty="0" smtClean="0"/>
              <a:t> </a:t>
            </a:r>
            <a:r>
              <a:rPr lang="en-US" sz="2600" dirty="0" err="1" smtClean="0"/>
              <a:t>operasi</a:t>
            </a:r>
            <a:r>
              <a:rPr lang="en-US" sz="2600" dirty="0" smtClean="0"/>
              <a:t>, nursery, </a:t>
            </a:r>
            <a:r>
              <a:rPr lang="en-US" sz="2600" dirty="0" err="1" smtClean="0"/>
              <a:t>cafetaria</a:t>
            </a:r>
            <a:r>
              <a:rPr lang="en-US" sz="2600" dirty="0" smtClean="0"/>
              <a:t>, </a:t>
            </a:r>
            <a:r>
              <a:rPr lang="en-US" sz="2600" dirty="0" err="1" smtClean="0"/>
              <a:t>pengepakan</a:t>
            </a:r>
            <a:r>
              <a:rPr lang="en-US" sz="2600" dirty="0" smtClean="0"/>
              <a:t>, LAF</a:t>
            </a:r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K</a:t>
            </a:r>
            <a:r>
              <a:rPr lang="en-US" sz="2600" b="1" dirty="0" err="1" smtClean="0"/>
              <a:t>erugian</a:t>
            </a:r>
            <a:r>
              <a:rPr lang="en-US" sz="2600" dirty="0" smtClean="0"/>
              <a:t>: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kerusakan</a:t>
            </a:r>
            <a:r>
              <a:rPr lang="en-US" sz="2600" dirty="0" smtClean="0"/>
              <a:t> </a:t>
            </a:r>
            <a:r>
              <a:rPr lang="en-US" sz="2600" dirty="0" err="1" smtClean="0"/>
              <a:t>kulit</a:t>
            </a:r>
            <a:r>
              <a:rPr lang="en-US" sz="2600" dirty="0" smtClean="0"/>
              <a:t>, </a:t>
            </a:r>
            <a:r>
              <a:rPr lang="en-US" sz="2600" dirty="0" err="1" smtClean="0"/>
              <a:t>mata</a:t>
            </a:r>
            <a:r>
              <a:rPr lang="en-US" sz="2600" dirty="0" smtClean="0"/>
              <a:t>. </a:t>
            </a:r>
            <a:r>
              <a:rPr lang="en-US" sz="2600" dirty="0" err="1" smtClean="0"/>
              <a:t>Namun</a:t>
            </a:r>
            <a:r>
              <a:rPr lang="en-US" sz="2600" dirty="0" smtClean="0"/>
              <a:t> UV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mampu</a:t>
            </a:r>
            <a:r>
              <a:rPr lang="en-US" sz="2600" dirty="0" smtClean="0"/>
              <a:t> </a:t>
            </a:r>
            <a:r>
              <a:rPr lang="en-US" sz="2600" dirty="0" err="1" smtClean="0"/>
              <a:t>penetrasi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kertas</a:t>
            </a:r>
            <a:r>
              <a:rPr lang="en-US" sz="2600" dirty="0" smtClean="0"/>
              <a:t>, </a:t>
            </a:r>
            <a:r>
              <a:rPr lang="en-US" sz="2600" dirty="0" err="1" smtClean="0"/>
              <a:t>gelas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kain</a:t>
            </a:r>
            <a:r>
              <a:rPr lang="en-US" sz="2600" dirty="0" smtClean="0"/>
              <a:t>. </a:t>
            </a:r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Orang-orang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bekerja</a:t>
            </a:r>
            <a:r>
              <a:rPr lang="en-US" sz="2600" dirty="0" smtClean="0"/>
              <a:t> </a:t>
            </a:r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mengunakan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peralatan</a:t>
            </a:r>
            <a:r>
              <a:rPr lang="en-US" sz="2600" dirty="0" smtClean="0"/>
              <a:t> </a:t>
            </a:r>
            <a:r>
              <a:rPr lang="en-US" sz="2600" dirty="0" err="1" smtClean="0"/>
              <a:t>pelindung</a:t>
            </a:r>
            <a:r>
              <a:rPr lang="en-US" sz="2600" dirty="0" smtClean="0"/>
              <a:t> </a:t>
            </a:r>
            <a:r>
              <a:rPr lang="en-US" sz="2600" dirty="0" err="1" smtClean="0"/>
              <a:t>guna</a:t>
            </a:r>
            <a:r>
              <a:rPr lang="en-US" sz="2600" dirty="0" smtClean="0"/>
              <a:t> </a:t>
            </a:r>
            <a:r>
              <a:rPr lang="en-US" sz="2600" dirty="0" err="1" smtClean="0"/>
              <a:t>melindungi</a:t>
            </a:r>
            <a:r>
              <a:rPr lang="en-US" sz="2600" dirty="0" smtClean="0"/>
              <a:t> </a:t>
            </a:r>
            <a:r>
              <a:rPr lang="en-US" sz="2600" dirty="0" err="1" smtClean="0"/>
              <a:t>kornea</a:t>
            </a:r>
            <a:r>
              <a:rPr lang="en-US" sz="2600" dirty="0" smtClean="0"/>
              <a:t>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</a:t>
            </a:r>
            <a:r>
              <a:rPr lang="en-US" sz="2600" dirty="0" err="1" smtClean="0"/>
              <a:t>iritasi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kerusakan</a:t>
            </a:r>
            <a:r>
              <a:rPr lang="en-US" sz="2600" dirty="0" smtClean="0"/>
              <a:t>  yang </a:t>
            </a:r>
            <a:r>
              <a:rPr lang="en-US" sz="2600" dirty="0" err="1" smtClean="0"/>
              <a:t>permanen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650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sz="2800" b="1" dirty="0" err="1" smtClean="0"/>
              <a:t>Radiasi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Gelombang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mikro</a:t>
            </a:r>
            <a:r>
              <a:rPr lang="en-US" sz="2800" b="1" dirty="0" smtClean="0"/>
              <a:t> (Microwave Radiation)</a:t>
            </a:r>
          </a:p>
          <a:p>
            <a:pPr marL="514350" indent="-514350">
              <a:lnSpc>
                <a:spcPct val="90000"/>
              </a:lnSpc>
              <a:buNone/>
            </a:pPr>
            <a:endParaRPr lang="en-US" b="1" dirty="0" smtClean="0"/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Panjang</a:t>
            </a:r>
            <a:r>
              <a:rPr lang="en-US" sz="2600" dirty="0" smtClean="0"/>
              <a:t> </a:t>
            </a:r>
            <a:r>
              <a:rPr lang="en-US" sz="2600" dirty="0" err="1" smtClean="0"/>
              <a:t>gelombang</a:t>
            </a:r>
            <a:r>
              <a:rPr lang="en-US" sz="2600" dirty="0" smtClean="0"/>
              <a:t> </a:t>
            </a:r>
            <a:r>
              <a:rPr lang="en-US" sz="2600" dirty="0" err="1" smtClean="0"/>
              <a:t>antara</a:t>
            </a:r>
            <a:r>
              <a:rPr lang="en-US" sz="2600" dirty="0" smtClean="0"/>
              <a:t> 1 </a:t>
            </a:r>
            <a:r>
              <a:rPr lang="en-US" sz="2600" dirty="0" err="1" smtClean="0"/>
              <a:t>milimeter</a:t>
            </a:r>
            <a:r>
              <a:rPr lang="en-US" sz="2600" dirty="0" smtClean="0"/>
              <a:t> – 1 meter</a:t>
            </a:r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Panas</a:t>
            </a:r>
            <a:r>
              <a:rPr lang="en-US" sz="2600" dirty="0" smtClean="0"/>
              <a:t> </a:t>
            </a:r>
            <a:r>
              <a:rPr lang="en-US" sz="2600" dirty="0" err="1" smtClean="0"/>
              <a:t>akan</a:t>
            </a:r>
            <a:r>
              <a:rPr lang="en-US" sz="2600" dirty="0" smtClean="0"/>
              <a:t> </a:t>
            </a:r>
            <a:r>
              <a:rPr lang="en-US" sz="2600" dirty="0" err="1" smtClean="0"/>
              <a:t>diabbsorbsi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</a:t>
            </a:r>
            <a:r>
              <a:rPr lang="en-US" sz="2600" dirty="0" err="1" smtClean="0"/>
              <a:t>molekul</a:t>
            </a:r>
            <a:r>
              <a:rPr lang="en-US" sz="2600" dirty="0" smtClean="0"/>
              <a:t> air</a:t>
            </a:r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vegetatif</a:t>
            </a:r>
            <a:r>
              <a:rPr lang="en-US" sz="2600" dirty="0" smtClean="0"/>
              <a:t> </a:t>
            </a:r>
            <a:r>
              <a:rPr lang="en-US" sz="2600" dirty="0" err="1" smtClean="0"/>
              <a:t>mikroba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mati</a:t>
            </a:r>
            <a:r>
              <a:rPr lang="en-US" sz="2600" dirty="0" smtClean="0"/>
              <a:t> (</a:t>
            </a:r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mengandung</a:t>
            </a:r>
            <a:r>
              <a:rPr lang="en-US" sz="2600" dirty="0" smtClean="0"/>
              <a:t> air)</a:t>
            </a:r>
          </a:p>
          <a:p>
            <a:pPr marL="514350" indent="-514350">
              <a:lnSpc>
                <a:spcPct val="90000"/>
              </a:lnSpc>
            </a:pPr>
            <a:r>
              <a:rPr lang="en-US" sz="2600" dirty="0" err="1" smtClean="0"/>
              <a:t>Endospora</a:t>
            </a:r>
            <a:r>
              <a:rPr lang="en-US" sz="2600" dirty="0" smtClean="0"/>
              <a:t> </a:t>
            </a:r>
            <a:r>
              <a:rPr lang="en-US" sz="2600" dirty="0" err="1" smtClean="0"/>
              <a:t>bakteri</a:t>
            </a:r>
            <a:r>
              <a:rPr lang="en-US" sz="2600" dirty="0" smtClean="0"/>
              <a:t> yang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mengandung</a:t>
            </a:r>
            <a:r>
              <a:rPr lang="en-US" sz="2600" dirty="0" smtClean="0"/>
              <a:t> air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rusak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microwave</a:t>
            </a:r>
          </a:p>
        </p:txBody>
      </p:sp>
    </p:spTree>
    <p:extLst>
      <p:ext uri="{BB962C8B-B14F-4D97-AF65-F5344CB8AC3E}">
        <p14:creationId xmlns:p14="http://schemas.microsoft.com/office/powerpoint/2010/main" val="213867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Filtrasi</a:t>
            </a:r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736"/>
            <a:ext cx="3076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233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Suhu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/</a:t>
            </a:r>
            <a:r>
              <a:rPr lang="en-US" dirty="0" err="1" smtClean="0"/>
              <a:t>Pendinginan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menahan</a:t>
            </a:r>
            <a:r>
              <a:rPr lang="en-US" dirty="0" smtClean="0"/>
              <a:t> di </a:t>
            </a:r>
            <a:r>
              <a:rPr lang="en-US" dirty="0" err="1" smtClean="0"/>
              <a:t>bawah</a:t>
            </a:r>
            <a:r>
              <a:rPr lang="en-US" dirty="0" smtClean="0"/>
              <a:t> 20oC, </a:t>
            </a:r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-190oC.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492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Pengeringan</a:t>
            </a:r>
            <a:r>
              <a:rPr lang="en-US" dirty="0" smtClean="0"/>
              <a:t>/</a:t>
            </a:r>
            <a:r>
              <a:rPr lang="en-US" dirty="0" err="1" smtClean="0"/>
              <a:t>Desifikasi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37160" indent="0">
              <a:buNone/>
            </a:pP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airnya</a:t>
            </a:r>
            <a:r>
              <a:rPr lang="en-US" dirty="0" smtClean="0"/>
              <a:t> (</a:t>
            </a:r>
            <a:r>
              <a:rPr lang="en-US" dirty="0" err="1" smtClean="0"/>
              <a:t>dehidrasi</a:t>
            </a:r>
            <a:r>
              <a:rPr lang="en-US" dirty="0" smtClean="0"/>
              <a:t>),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hilangnya</a:t>
            </a:r>
            <a:r>
              <a:rPr lang="en-US" dirty="0" smtClean="0"/>
              <a:t> air </a:t>
            </a:r>
            <a:r>
              <a:rPr lang="en-US" dirty="0" err="1" smtClean="0"/>
              <a:t>menghentikan</a:t>
            </a:r>
            <a:r>
              <a:rPr lang="en-US" dirty="0" smtClean="0"/>
              <a:t> proses </a:t>
            </a:r>
            <a:r>
              <a:rPr lang="en-US" dirty="0" err="1" smtClean="0"/>
              <a:t>metabolik</a:t>
            </a:r>
            <a:r>
              <a:rPr lang="en-US" dirty="0" smtClean="0"/>
              <a:t> </a:t>
            </a:r>
            <a:r>
              <a:rPr lang="en-US" dirty="0" err="1" smtClean="0"/>
              <a:t>karna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membutuhkan</a:t>
            </a:r>
            <a:r>
              <a:rPr lang="en-US" dirty="0" smtClean="0"/>
              <a:t> air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kehidupannya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04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pPr algn="ctr"/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Kimiawi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1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>
                <a:cs typeface="Times New Roman" pitchFamily="18" charset="0"/>
              </a:rPr>
              <a:t>Pengendalian secara Kimia</a:t>
            </a:r>
            <a:endParaRPr lang="en-GB" sz="4000" dirty="0"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400" dirty="0" err="1" smtClean="0">
                <a:latin typeface="+mj-lt"/>
              </a:rPr>
              <a:t>Senyawa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kimia</a:t>
            </a:r>
            <a:r>
              <a:rPr lang="en-GB" sz="2400" dirty="0" smtClean="0">
                <a:latin typeface="+mj-lt"/>
              </a:rPr>
              <a:t> yang </a:t>
            </a:r>
            <a:r>
              <a:rPr lang="en-GB" sz="2400" dirty="0" err="1" smtClean="0">
                <a:latin typeface="+mj-lt"/>
              </a:rPr>
              <a:t>mengendalikan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mikroorganisme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dengan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membunuh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atau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menghambat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pertumbuhan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mikroorganisme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disebut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senyawa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antimikroba</a:t>
            </a:r>
            <a:endParaRPr lang="en-GB" sz="2400" dirty="0" smtClean="0">
              <a:latin typeface="+mj-lt"/>
            </a:endParaRPr>
          </a:p>
          <a:p>
            <a:pPr marL="361950" indent="-36195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400" dirty="0" err="1" smtClean="0">
                <a:latin typeface="+mj-lt"/>
              </a:rPr>
              <a:t>Senyawa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antimikroba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meliputi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bahan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kimia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pengawet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antiseptik</a:t>
            </a:r>
            <a:r>
              <a:rPr lang="en-GB" sz="2400" dirty="0" smtClean="0">
                <a:latin typeface="+mj-lt"/>
              </a:rPr>
              <a:t>, </a:t>
            </a:r>
            <a:r>
              <a:rPr lang="en-GB" sz="2400" dirty="0" err="1" smtClean="0">
                <a:latin typeface="+mj-lt"/>
              </a:rPr>
              <a:t>juga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obat-obatan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untuk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penyakit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pada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hewan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atau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tumbuhan</a:t>
            </a:r>
            <a:endParaRPr lang="en-GB" sz="2400" dirty="0" smtClean="0">
              <a:latin typeface="+mj-lt"/>
            </a:endParaRPr>
          </a:p>
          <a:p>
            <a:pPr marL="361950" indent="-36195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400" dirty="0" err="1" smtClean="0">
                <a:latin typeface="+mj-lt"/>
              </a:rPr>
              <a:t>Senyawa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antimikroba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dapat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berupa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bahan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alam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murni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atau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bahan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kimia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sintetis</a:t>
            </a:r>
            <a:r>
              <a:rPr lang="en-GB" sz="2400" dirty="0" smtClean="0">
                <a:latin typeface="+mj-lt"/>
              </a:rPr>
              <a:t> </a:t>
            </a:r>
          </a:p>
          <a:p>
            <a:pPr marL="361950" indent="-361950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sz="2400" dirty="0" err="1" smtClean="0">
                <a:latin typeface="+mj-lt"/>
              </a:rPr>
              <a:t>Senyawa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antimikroba</a:t>
            </a:r>
            <a:r>
              <a:rPr lang="en-GB" sz="2400" dirty="0" smtClean="0">
                <a:latin typeface="+mj-lt"/>
              </a:rPr>
              <a:t> :</a:t>
            </a:r>
          </a:p>
          <a:p>
            <a:pPr marL="990600" lvl="1" indent="-5334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400" dirty="0" err="1" smtClean="0">
                <a:latin typeface="+mj-lt"/>
              </a:rPr>
              <a:t>Antiseptik</a:t>
            </a:r>
            <a:endParaRPr lang="en-GB" sz="2400" dirty="0" smtClean="0">
              <a:latin typeface="+mj-lt"/>
            </a:endParaRPr>
          </a:p>
          <a:p>
            <a:pPr marL="990600" lvl="1" indent="-5334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400" dirty="0" err="1" smtClean="0">
                <a:latin typeface="+mj-lt"/>
              </a:rPr>
              <a:t>Disinfektan</a:t>
            </a:r>
            <a:endParaRPr lang="en-GB" sz="2400" dirty="0" smtClean="0">
              <a:latin typeface="+mj-lt"/>
            </a:endParaRPr>
          </a:p>
          <a:p>
            <a:pPr marL="990600" lvl="1" indent="-5334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400" dirty="0" err="1" smtClean="0">
                <a:latin typeface="+mj-lt"/>
              </a:rPr>
              <a:t>Preservatif</a:t>
            </a:r>
            <a:endParaRPr lang="en-GB" sz="2400" dirty="0" smtClean="0">
              <a:latin typeface="+mj-lt"/>
            </a:endParaRPr>
          </a:p>
          <a:p>
            <a:pPr marL="990600" lvl="1" indent="-533400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</a:pPr>
            <a:r>
              <a:rPr lang="en-GB" sz="2400" dirty="0" err="1" smtClean="0">
                <a:latin typeface="+mj-lt"/>
              </a:rPr>
              <a:t>Antibiotik</a:t>
            </a:r>
            <a:endParaRPr lang="en-GB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4927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 smtClean="0"/>
              <a:t>Antiseptik</a:t>
            </a:r>
            <a:endParaRPr smtClean="0"/>
          </a:p>
        </p:txBody>
      </p:sp>
      <p:pic>
        <p:nvPicPr>
          <p:cNvPr id="24579" name="Picture 5" descr="unbranded-tcp-liquid-antiseptic-size-200m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8840"/>
            <a:ext cx="3802360" cy="38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ListerineCoolCitrusAntisepticMouthwash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98884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photo (1) copy (18)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988840"/>
            <a:ext cx="2109463" cy="38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55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err="1" smtClean="0"/>
              <a:t>Desinfektan</a:t>
            </a:r>
            <a:endParaRPr smtClean="0"/>
          </a:p>
        </p:txBody>
      </p:sp>
      <p:pic>
        <p:nvPicPr>
          <p:cNvPr id="25603" name="Content Placeholder 3" descr="Iodine_Disinfectan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500" y="2239962"/>
            <a:ext cx="3429000" cy="3429000"/>
          </a:xfrm>
        </p:spPr>
      </p:pic>
      <p:pic>
        <p:nvPicPr>
          <p:cNvPr id="25604" name="Picture 4" descr="Predex_HD_660_Hand_Disinfectan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475" y="2133600"/>
            <a:ext cx="5181600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Wipol_Disinfectant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9275" y="2057400"/>
            <a:ext cx="19827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6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smtClean="0">
                <a:effectLst/>
              </a:rPr>
              <a:t>PENGENDALIAN </a:t>
            </a:r>
            <a:r>
              <a:rPr lang="en-US" dirty="0" smtClean="0">
                <a:effectLst/>
              </a:rPr>
              <a:t>MIKROBA</a:t>
            </a:r>
            <a:endParaRPr lang="en-US" dirty="0">
              <a:effectLst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2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</a:t>
            </a:r>
            <a:endParaRPr lang="en-US" dirty="0"/>
          </a:p>
          <a:p>
            <a:pPr marL="514350" indent="-457200">
              <a:buFontTx/>
              <a:buAutoNum type="alphaL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endParaRPr lang="en-US" dirty="0" smtClean="0"/>
          </a:p>
          <a:p>
            <a:pPr marL="514350" indent="-457200">
              <a:buFontTx/>
              <a:buAutoNum type="alphaLcPeriod"/>
            </a:pP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smtClean="0"/>
              <a:t>Kimia</a:t>
            </a:r>
          </a:p>
          <a:p>
            <a:pPr marL="57150" indent="0">
              <a:buNone/>
            </a:pPr>
            <a:r>
              <a:rPr lang="en-US" dirty="0" err="1" smtClean="0"/>
              <a:t>Yakni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suhu</a:t>
            </a:r>
            <a:r>
              <a:rPr lang="en-US" dirty="0" smtClean="0"/>
              <a:t>, pH, </a:t>
            </a:r>
            <a:r>
              <a:rPr lang="en-US" dirty="0" err="1" smtClean="0"/>
              <a:t>nutrisi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mikrorganisme</a:t>
            </a:r>
            <a:r>
              <a:rPr lang="en-US" dirty="0" smtClean="0"/>
              <a:t>. </a:t>
            </a:r>
            <a:r>
              <a:rPr lang="en-US" dirty="0" err="1" smtClean="0"/>
              <a:t>Penghambatan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pembunuhan</a:t>
            </a:r>
            <a:r>
              <a:rPr lang="en-US" dirty="0" smtClean="0"/>
              <a:t> </a:t>
            </a:r>
            <a:r>
              <a:rPr lang="en-US" dirty="0" err="1" smtClean="0"/>
              <a:t>menyangkut</a:t>
            </a:r>
            <a:r>
              <a:rPr lang="en-US" dirty="0" smtClean="0"/>
              <a:t> proses-proses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1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/>
              <a:t>Sterilisasi Secara Kimia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kehidupan</a:t>
            </a:r>
            <a:r>
              <a:rPr lang="en-US" sz="2600" dirty="0" smtClean="0"/>
              <a:t> </a:t>
            </a:r>
            <a:r>
              <a:rPr lang="en-US" sz="2600" dirty="0" err="1" smtClean="0"/>
              <a:t>sehari-hari</a:t>
            </a:r>
            <a:r>
              <a:rPr lang="en-US" sz="2600" dirty="0" smtClean="0"/>
              <a:t> </a:t>
            </a:r>
            <a:r>
              <a:rPr lang="en-US" sz="2600" dirty="0" err="1" smtClean="0"/>
              <a:t>agen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mengendalikan</a:t>
            </a:r>
            <a:r>
              <a:rPr lang="en-US" sz="2600" dirty="0" smtClean="0"/>
              <a:t> </a:t>
            </a:r>
            <a:r>
              <a:rPr lang="en-US" sz="2600" dirty="0" err="1" smtClean="0"/>
              <a:t>mikroorganisme</a:t>
            </a:r>
            <a:r>
              <a:rPr lang="en-US" sz="2600" dirty="0" smtClean="0"/>
              <a:t>. </a:t>
            </a:r>
            <a:r>
              <a:rPr lang="en-US" sz="2600" dirty="0" err="1" smtClean="0"/>
              <a:t>Agen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digunakan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kedokteran</a:t>
            </a:r>
            <a:r>
              <a:rPr lang="en-US" sz="2600" dirty="0" smtClean="0"/>
              <a:t>, </a:t>
            </a:r>
            <a:r>
              <a:rPr lang="en-US" sz="2600" dirty="0" err="1" smtClean="0"/>
              <a:t>pengawetan</a:t>
            </a:r>
            <a:r>
              <a:rPr lang="en-US" sz="2600" dirty="0" smtClean="0"/>
              <a:t> </a:t>
            </a:r>
            <a:r>
              <a:rPr lang="en-US" sz="2600" dirty="0" err="1" smtClean="0"/>
              <a:t>makanan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laboratorium</a:t>
            </a:r>
            <a:r>
              <a:rPr lang="en-US" sz="2600" dirty="0" smtClean="0"/>
              <a:t> </a:t>
            </a:r>
            <a:r>
              <a:rPr lang="en-US" sz="2600" dirty="0" err="1" smtClean="0"/>
              <a:t>mikrobiologi</a:t>
            </a:r>
            <a:endParaRPr lang="en-US" sz="2600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None/>
            </a:pPr>
            <a:endParaRPr lang="en-US" sz="2600" b="1" u="sng" dirty="0" smtClean="0"/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None/>
            </a:pPr>
            <a:r>
              <a:rPr lang="en-US" sz="2600" b="1" u="sng" dirty="0" err="1" smtClean="0"/>
              <a:t>Beberapa</a:t>
            </a:r>
            <a:r>
              <a:rPr lang="en-US" sz="2600" b="1" u="sng" dirty="0" smtClean="0"/>
              <a:t> </a:t>
            </a:r>
            <a:r>
              <a:rPr lang="en-US" sz="2600" b="1" u="sng" dirty="0" err="1" smtClean="0"/>
              <a:t>istilah</a:t>
            </a:r>
            <a:r>
              <a:rPr lang="en-US" sz="2600" b="1" u="sng" dirty="0" smtClean="0"/>
              <a:t> yang </a:t>
            </a:r>
            <a:r>
              <a:rPr lang="en-US" sz="2600" b="1" u="sng" dirty="0" err="1" smtClean="0"/>
              <a:t>mendasar</a:t>
            </a:r>
            <a:r>
              <a:rPr lang="en-US" sz="2600" b="1" u="sng" dirty="0" smtClean="0"/>
              <a:t>:</a:t>
            </a:r>
            <a:r>
              <a:rPr lang="en-US" sz="2600" dirty="0" smtClean="0"/>
              <a:t>                                             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b="1" u="sng" dirty="0" err="1" smtClean="0"/>
              <a:t>Antiseptik</a:t>
            </a:r>
            <a:r>
              <a:rPr lang="en-US" sz="2600" u="sng" dirty="0" smtClean="0"/>
              <a:t>:</a:t>
            </a:r>
            <a:r>
              <a:rPr lang="en-US" sz="2600" dirty="0" smtClean="0"/>
              <a:t> </a:t>
            </a:r>
            <a:r>
              <a:rPr lang="en-US" sz="2600" dirty="0" err="1" smtClean="0"/>
              <a:t>substansi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dipakai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kulit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selaput</a:t>
            </a:r>
            <a:r>
              <a:rPr lang="en-US" sz="2600" dirty="0" smtClean="0"/>
              <a:t> </a:t>
            </a:r>
            <a:r>
              <a:rPr lang="en-US" sz="2600" dirty="0" err="1" smtClean="0"/>
              <a:t>lendir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mencegah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membunuh</a:t>
            </a:r>
            <a:r>
              <a:rPr lang="en-US" sz="2600" dirty="0" smtClean="0"/>
              <a:t> </a:t>
            </a:r>
            <a:r>
              <a:rPr lang="en-US" sz="2600" dirty="0" err="1" smtClean="0"/>
              <a:t>pertumbuhan</a:t>
            </a:r>
            <a:r>
              <a:rPr lang="en-US" sz="2600" dirty="0" smtClean="0"/>
              <a:t> </a:t>
            </a:r>
            <a:r>
              <a:rPr lang="en-US" sz="2600" dirty="0" err="1" smtClean="0"/>
              <a:t>mikroorganisme</a:t>
            </a:r>
            <a:r>
              <a:rPr lang="en-US" sz="2600" dirty="0" smtClean="0"/>
              <a:t>.                          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b="1" u="sng" dirty="0" err="1" smtClean="0"/>
              <a:t>Disinfektan</a:t>
            </a:r>
            <a:r>
              <a:rPr lang="en-US" sz="2600" b="1" u="sng" dirty="0" smtClean="0"/>
              <a:t>:</a:t>
            </a:r>
            <a:r>
              <a:rPr lang="en-US" sz="2600" dirty="0" smtClean="0"/>
              <a:t> </a:t>
            </a:r>
            <a:r>
              <a:rPr lang="en-US" sz="2600" dirty="0" err="1" smtClean="0"/>
              <a:t>subtansi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 yang </a:t>
            </a:r>
            <a:r>
              <a:rPr lang="en-US" sz="2600" dirty="0" err="1" smtClean="0"/>
              <a:t>dipakai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benda-benda</a:t>
            </a:r>
            <a:r>
              <a:rPr lang="en-US" sz="2600" dirty="0" smtClean="0"/>
              <a:t> </a:t>
            </a:r>
            <a:r>
              <a:rPr lang="en-US" sz="2600" dirty="0" err="1" smtClean="0"/>
              <a:t>mati</a:t>
            </a:r>
            <a:r>
              <a:rPr lang="en-US" sz="2600" dirty="0" smtClean="0"/>
              <a:t>  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menghambat</a:t>
            </a:r>
            <a:r>
              <a:rPr lang="en-US" sz="2600" dirty="0" smtClean="0"/>
              <a:t> </a:t>
            </a:r>
            <a:r>
              <a:rPr lang="en-US" sz="2600" dirty="0" err="1" smtClean="0"/>
              <a:t>pertumbuhan</a:t>
            </a:r>
            <a:r>
              <a:rPr lang="en-US" sz="2600" dirty="0" smtClean="0"/>
              <a:t> </a:t>
            </a:r>
            <a:r>
              <a:rPr lang="en-US" sz="2600" dirty="0" err="1" smtClean="0"/>
              <a:t>mikrorganisme</a:t>
            </a:r>
            <a:r>
              <a:rPr lang="en-US" sz="2600" dirty="0" smtClean="0"/>
              <a:t>.                                                         </a:t>
            </a:r>
          </a:p>
          <a:p>
            <a:pPr marL="457200" indent="-457200">
              <a:lnSpc>
                <a:spcPct val="8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sz="2600" b="1" u="sng" dirty="0" smtClean="0"/>
              <a:t>Sanitizer</a:t>
            </a:r>
            <a:r>
              <a:rPr lang="en-US" sz="2600" dirty="0" smtClean="0"/>
              <a:t> </a:t>
            </a:r>
            <a:r>
              <a:rPr lang="en-US" sz="2600" dirty="0" err="1" smtClean="0"/>
              <a:t>agen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 yang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mengurangi</a:t>
            </a:r>
            <a:r>
              <a:rPr lang="en-US" sz="2600" dirty="0" smtClean="0"/>
              <a:t> </a:t>
            </a:r>
            <a:r>
              <a:rPr lang="en-US" sz="2600" dirty="0" err="1" smtClean="0"/>
              <a:t>jumlah</a:t>
            </a:r>
            <a:r>
              <a:rPr lang="en-US" sz="2600" dirty="0" smtClean="0"/>
              <a:t> </a:t>
            </a:r>
            <a:r>
              <a:rPr lang="en-US" sz="2600" dirty="0" err="1" smtClean="0"/>
              <a:t>bakteri</a:t>
            </a:r>
            <a:r>
              <a:rPr lang="en-US" sz="2600" dirty="0" smtClean="0"/>
              <a:t> </a:t>
            </a:r>
            <a:r>
              <a:rPr lang="en-US" sz="2600" dirty="0" err="1" smtClean="0"/>
              <a:t>sampai</a:t>
            </a:r>
            <a:r>
              <a:rPr lang="en-US" sz="2600" dirty="0" smtClean="0"/>
              <a:t> </a:t>
            </a:r>
            <a:r>
              <a:rPr lang="en-US" sz="2600" dirty="0" err="1" smtClean="0"/>
              <a:t>taraf</a:t>
            </a:r>
            <a:r>
              <a:rPr lang="en-US" sz="2600" dirty="0" smtClean="0"/>
              <a:t> </a:t>
            </a:r>
            <a:r>
              <a:rPr lang="en-US" sz="2600" dirty="0" err="1" smtClean="0"/>
              <a:t>aman</a:t>
            </a:r>
            <a:r>
              <a:rPr lang="en-US" sz="2600" dirty="0" smtClean="0"/>
              <a:t> </a:t>
            </a:r>
            <a:r>
              <a:rPr lang="en-US" sz="2600" dirty="0" err="1" smtClean="0"/>
              <a:t>menurut</a:t>
            </a:r>
            <a:r>
              <a:rPr lang="en-US" sz="2600" dirty="0" smtClean="0"/>
              <a:t> </a:t>
            </a:r>
            <a:r>
              <a:rPr lang="en-US" sz="2600" dirty="0" err="1" smtClean="0"/>
              <a:t>ketentuan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3661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dirty="0" err="1">
                <a:cs typeface="Times New Roman" pitchFamily="18" charset="0"/>
              </a:rPr>
              <a:t>Senyawa</a:t>
            </a:r>
            <a:r>
              <a:rPr sz="4000" dirty="0">
                <a:cs typeface="Times New Roman" pitchFamily="18" charset="0"/>
              </a:rPr>
              <a:t> Kimia </a:t>
            </a:r>
            <a:r>
              <a:rPr lang="en-US" sz="4000" dirty="0" err="1">
                <a:cs typeface="Times New Roman" pitchFamily="18" charset="0"/>
              </a:rPr>
              <a:t>A</a:t>
            </a:r>
            <a:r>
              <a:rPr sz="4000" dirty="0" err="1" smtClean="0">
                <a:cs typeface="Times New Roman" pitchFamily="18" charset="0"/>
              </a:rPr>
              <a:t>ntimikroba</a:t>
            </a:r>
            <a:endParaRPr lang="en-GB" sz="4000" dirty="0"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 err="1"/>
              <a:t>Antiseptik</a:t>
            </a:r>
            <a:r>
              <a:rPr lang="en-GB" sz="2400" dirty="0"/>
              <a:t>: </a:t>
            </a:r>
            <a:r>
              <a:rPr lang="en-GB" sz="2400" dirty="0" err="1"/>
              <a:t>senyawa</a:t>
            </a:r>
            <a:r>
              <a:rPr lang="en-GB" sz="2400" dirty="0"/>
              <a:t> </a:t>
            </a:r>
            <a:r>
              <a:rPr lang="en-GB" sz="2400" dirty="0" err="1"/>
              <a:t>antimikroba</a:t>
            </a:r>
            <a:r>
              <a:rPr lang="en-GB" sz="2400" dirty="0"/>
              <a:t> yang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berbahaya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kulit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membran</a:t>
            </a:r>
            <a:r>
              <a:rPr lang="en-GB" sz="2400" dirty="0"/>
              <a:t> </a:t>
            </a:r>
            <a:r>
              <a:rPr lang="en-GB" sz="2400" dirty="0" err="1"/>
              <a:t>mukosa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namun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</a:t>
            </a:r>
            <a:r>
              <a:rPr lang="en-GB" sz="2400" dirty="0"/>
              <a:t> intake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tubuh</a:t>
            </a:r>
            <a:r>
              <a:rPr lang="en-GB" sz="2400" dirty="0"/>
              <a:t>. </a:t>
            </a:r>
            <a:r>
              <a:rPr lang="en-GB" sz="2400" dirty="0" err="1"/>
              <a:t>Contoh</a:t>
            </a:r>
            <a:r>
              <a:rPr lang="en-GB" sz="2400" dirty="0"/>
              <a:t> : </a:t>
            </a:r>
            <a:r>
              <a:rPr lang="en-GB" sz="2400" dirty="0" err="1"/>
              <a:t>mercuri,perak</a:t>
            </a:r>
            <a:r>
              <a:rPr lang="en-GB" sz="2400" dirty="0"/>
              <a:t> </a:t>
            </a:r>
            <a:r>
              <a:rPr lang="en-GB" sz="2400" dirty="0" err="1"/>
              <a:t>nitrat</a:t>
            </a:r>
            <a:r>
              <a:rPr lang="en-GB" sz="2400" dirty="0"/>
              <a:t>, iodine, alcohols, detergents. </a:t>
            </a:r>
          </a:p>
          <a:p>
            <a:pPr marL="609600" indent="-6096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GB" sz="2400" dirty="0" err="1"/>
              <a:t>Disinfektan</a:t>
            </a:r>
            <a:r>
              <a:rPr lang="en-GB" sz="2400" dirty="0"/>
              <a:t> : </a:t>
            </a:r>
            <a:r>
              <a:rPr lang="en-GB" sz="2400" dirty="0" err="1"/>
              <a:t>senyawa</a:t>
            </a:r>
            <a:r>
              <a:rPr lang="en-GB" sz="2400" dirty="0"/>
              <a:t> yang </a:t>
            </a:r>
            <a:r>
              <a:rPr lang="en-GB" sz="2400" dirty="0" err="1"/>
              <a:t>membunuh</a:t>
            </a:r>
            <a:r>
              <a:rPr lang="en-GB" sz="2400" dirty="0"/>
              <a:t> </a:t>
            </a:r>
            <a:r>
              <a:rPr lang="en-GB" sz="2400" dirty="0" err="1"/>
              <a:t>mikroba</a:t>
            </a:r>
            <a:r>
              <a:rPr lang="en-GB" sz="2400" dirty="0"/>
              <a:t> (</a:t>
            </a:r>
            <a:r>
              <a:rPr lang="en-GB" sz="2400" dirty="0" err="1"/>
              <a:t>namun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membunuh</a:t>
            </a:r>
            <a:r>
              <a:rPr lang="en-GB" sz="2400" dirty="0"/>
              <a:t> </a:t>
            </a:r>
            <a:r>
              <a:rPr lang="en-GB" sz="2400" dirty="0" err="1"/>
              <a:t>spora</a:t>
            </a:r>
            <a:r>
              <a:rPr lang="en-GB" sz="2400" dirty="0"/>
              <a:t>),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aman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aplikasi</a:t>
            </a:r>
            <a:r>
              <a:rPr lang="en-GB" sz="2400" dirty="0"/>
              <a:t> </a:t>
            </a:r>
            <a:r>
              <a:rPr lang="en-GB" sz="2400" dirty="0" err="1"/>
              <a:t>pada</a:t>
            </a:r>
            <a:r>
              <a:rPr lang="en-GB" sz="2400" dirty="0"/>
              <a:t> </a:t>
            </a:r>
            <a:r>
              <a:rPr lang="en-GB" sz="2400" dirty="0" err="1"/>
              <a:t>mahluk</a:t>
            </a:r>
            <a:r>
              <a:rPr lang="en-GB" sz="2400" dirty="0"/>
              <a:t> </a:t>
            </a:r>
            <a:r>
              <a:rPr lang="en-GB" sz="2400" dirty="0" err="1"/>
              <a:t>hidup</a:t>
            </a:r>
            <a:r>
              <a:rPr lang="en-GB" sz="2400" dirty="0"/>
              <a:t>/</a:t>
            </a:r>
            <a:r>
              <a:rPr lang="en-GB" sz="2400" dirty="0" err="1"/>
              <a:t>jaringan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hanya</a:t>
            </a:r>
            <a:r>
              <a:rPr lang="en-GB" sz="2400" dirty="0"/>
              <a:t> </a:t>
            </a:r>
            <a:r>
              <a:rPr lang="en-GB" sz="2400" dirty="0" err="1"/>
              <a:t>digunakan</a:t>
            </a:r>
            <a:r>
              <a:rPr lang="en-GB" sz="2400" dirty="0"/>
              <a:t> </a:t>
            </a:r>
            <a:r>
              <a:rPr lang="en-GB" sz="2400" dirty="0" err="1"/>
              <a:t>aman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benda-benda</a:t>
            </a:r>
            <a:r>
              <a:rPr lang="en-GB" sz="2400" dirty="0"/>
              <a:t> </a:t>
            </a:r>
            <a:r>
              <a:rPr lang="en-GB" sz="2400" dirty="0" err="1"/>
              <a:t>mati</a:t>
            </a:r>
            <a:r>
              <a:rPr lang="en-GB" sz="2400" dirty="0"/>
              <a:t>/</a:t>
            </a:r>
            <a:r>
              <a:rPr lang="en-GB" sz="2400" dirty="0" err="1"/>
              <a:t>perkakas</a:t>
            </a:r>
            <a:r>
              <a:rPr lang="en-GB" sz="2400" dirty="0"/>
              <a:t> </a:t>
            </a:r>
            <a:r>
              <a:rPr lang="en-GB" sz="2400" dirty="0" err="1"/>
              <a:t>seperti</a:t>
            </a:r>
            <a:r>
              <a:rPr lang="en-GB" sz="2400" dirty="0"/>
              <a:t> </a:t>
            </a:r>
            <a:r>
              <a:rPr lang="en-GB" sz="2400" dirty="0" err="1"/>
              <a:t>meja</a:t>
            </a:r>
            <a:r>
              <a:rPr lang="en-GB" sz="2400" dirty="0"/>
              <a:t>, </a:t>
            </a:r>
            <a:r>
              <a:rPr lang="en-GB" sz="2400" dirty="0" err="1"/>
              <a:t>bangku</a:t>
            </a:r>
            <a:r>
              <a:rPr lang="en-GB" sz="2400" dirty="0"/>
              <a:t>, </a:t>
            </a:r>
            <a:r>
              <a:rPr lang="en-GB" sz="2400" dirty="0" err="1"/>
              <a:t>lantai</a:t>
            </a:r>
            <a:r>
              <a:rPr lang="en-GB" sz="2400" dirty="0"/>
              <a:t> </a:t>
            </a:r>
            <a:r>
              <a:rPr lang="en-GB" sz="2400" dirty="0" err="1"/>
              <a:t>dll</a:t>
            </a:r>
            <a:r>
              <a:rPr lang="en-GB" sz="2400" dirty="0"/>
              <a:t>. </a:t>
            </a:r>
            <a:r>
              <a:rPr lang="en-GB" sz="2400" dirty="0" err="1"/>
              <a:t>Contoh</a:t>
            </a:r>
            <a:r>
              <a:rPr lang="en-GB" sz="2400" dirty="0"/>
              <a:t>: chlorine, </a:t>
            </a:r>
            <a:r>
              <a:rPr lang="en-GB" sz="2400" dirty="0" err="1"/>
              <a:t>hypochlorites</a:t>
            </a:r>
            <a:r>
              <a:rPr lang="en-GB" sz="2400" dirty="0"/>
              <a:t>, chlorine compounds, copper </a:t>
            </a:r>
            <a:r>
              <a:rPr lang="en-GB" sz="2400" dirty="0" err="1"/>
              <a:t>sulfate</a:t>
            </a:r>
            <a:r>
              <a:rPr lang="en-GB" sz="2400" dirty="0"/>
              <a:t>, ammonium compounds. </a:t>
            </a:r>
          </a:p>
          <a:p>
            <a:pPr marL="990600" lvl="1" indent="-533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GB" sz="2000" dirty="0"/>
              <a:t>   Catt: </a:t>
            </a:r>
            <a:r>
              <a:rPr lang="en-GB" sz="2000" dirty="0" err="1"/>
              <a:t>Kadang</a:t>
            </a:r>
            <a:r>
              <a:rPr lang="en-GB" sz="2000" dirty="0"/>
              <a:t>  </a:t>
            </a:r>
            <a:r>
              <a:rPr lang="en-GB" sz="2000" dirty="0" err="1"/>
              <a:t>disinfektan</a:t>
            </a:r>
            <a:r>
              <a:rPr lang="en-GB" sz="2000" dirty="0"/>
              <a:t> and antiseptics </a:t>
            </a:r>
            <a:r>
              <a:rPr lang="en-GB" sz="2000" dirty="0" err="1"/>
              <a:t>merupakan</a:t>
            </a:r>
            <a:r>
              <a:rPr lang="en-GB" sz="2000" dirty="0"/>
              <a:t> </a:t>
            </a:r>
            <a:r>
              <a:rPr lang="en-GB" sz="2000" dirty="0" err="1"/>
              <a:t>bahan</a:t>
            </a:r>
            <a:r>
              <a:rPr lang="en-GB" sz="2000" dirty="0"/>
              <a:t> yang </a:t>
            </a:r>
            <a:r>
              <a:rPr lang="en-GB" sz="2000" dirty="0" err="1"/>
              <a:t>sama</a:t>
            </a:r>
            <a:r>
              <a:rPr lang="en-GB" sz="2000" dirty="0"/>
              <a:t> </a:t>
            </a:r>
            <a:r>
              <a:rPr lang="en-GB" sz="2000" dirty="0" err="1"/>
              <a:t>hanya</a:t>
            </a:r>
            <a:r>
              <a:rPr lang="en-GB" sz="2000" dirty="0"/>
              <a:t> </a:t>
            </a:r>
            <a:r>
              <a:rPr lang="en-GB" sz="2000" dirty="0" err="1"/>
              <a:t>berbeda</a:t>
            </a:r>
            <a:r>
              <a:rPr lang="en-GB" sz="2000" dirty="0"/>
              <a:t> </a:t>
            </a:r>
            <a:r>
              <a:rPr lang="en-GB" sz="2000" dirty="0" err="1"/>
              <a:t>kadarnya</a:t>
            </a:r>
            <a:r>
              <a:rPr lang="en-GB" sz="2000" dirty="0"/>
              <a:t> </a:t>
            </a:r>
            <a:r>
              <a:rPr lang="en-GB" sz="2000" dirty="0" err="1"/>
              <a:t>saja</a:t>
            </a:r>
            <a:r>
              <a:rPr lang="en-GB" sz="2000" dirty="0"/>
              <a:t>. </a:t>
            </a:r>
            <a:r>
              <a:rPr lang="en-GB" sz="2000" dirty="0" err="1"/>
              <a:t>Contoh</a:t>
            </a:r>
            <a:r>
              <a:rPr lang="en-GB" sz="2000" dirty="0"/>
              <a:t>: sodium hypochlorite (chlorine) yang </a:t>
            </a:r>
            <a:r>
              <a:rPr lang="en-GB" sz="2000" dirty="0" err="1"/>
              <a:t>ditambahkan</a:t>
            </a:r>
            <a:r>
              <a:rPr lang="en-GB" sz="2000" dirty="0"/>
              <a:t> </a:t>
            </a:r>
            <a:r>
              <a:rPr lang="en-GB" sz="2000" dirty="0" err="1"/>
              <a:t>pada</a:t>
            </a:r>
            <a:r>
              <a:rPr lang="en-GB" sz="2000" dirty="0"/>
              <a:t> air </a:t>
            </a:r>
            <a:r>
              <a:rPr lang="en-GB" sz="2000" dirty="0" err="1"/>
              <a:t>minum</a:t>
            </a:r>
            <a:r>
              <a:rPr lang="en-GB" sz="2000" dirty="0"/>
              <a:t> </a:t>
            </a:r>
            <a:r>
              <a:rPr lang="en-GB" sz="2000" dirty="0" err="1"/>
              <a:t>bersifat</a:t>
            </a:r>
            <a:r>
              <a:rPr lang="en-GB" sz="2000" dirty="0"/>
              <a:t> </a:t>
            </a:r>
            <a:r>
              <a:rPr lang="en-GB" sz="2000" dirty="0" err="1"/>
              <a:t>aman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diminum</a:t>
            </a:r>
            <a:r>
              <a:rPr lang="en-GB" sz="2000" dirty="0"/>
              <a:t> </a:t>
            </a:r>
            <a:r>
              <a:rPr lang="en-GB" sz="2000" dirty="0" err="1"/>
              <a:t>karena</a:t>
            </a:r>
            <a:r>
              <a:rPr lang="en-GB" sz="2000" dirty="0"/>
              <a:t> </a:t>
            </a:r>
            <a:r>
              <a:rPr lang="en-GB" sz="2000" dirty="0" err="1"/>
              <a:t>ditambahkan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kadar</a:t>
            </a:r>
            <a:r>
              <a:rPr lang="en-GB" sz="2000" dirty="0"/>
              <a:t> yang </a:t>
            </a:r>
            <a:r>
              <a:rPr lang="en-GB" sz="2000" dirty="0" err="1"/>
              <a:t>kecil</a:t>
            </a:r>
            <a:r>
              <a:rPr lang="en-GB" sz="2000" dirty="0"/>
              <a:t>, </a:t>
            </a:r>
            <a:r>
              <a:rPr lang="en-GB" sz="2000" dirty="0" err="1"/>
              <a:t>namun</a:t>
            </a:r>
            <a:r>
              <a:rPr lang="en-GB" sz="2000" dirty="0"/>
              <a:t> </a:t>
            </a:r>
            <a:r>
              <a:rPr lang="en-GB" sz="2000" dirty="0" err="1"/>
              <a:t>sebagai</a:t>
            </a:r>
            <a:r>
              <a:rPr lang="en-GB" sz="2000" dirty="0"/>
              <a:t> "</a:t>
            </a:r>
            <a:r>
              <a:rPr lang="en-GB" sz="2000" dirty="0" err="1"/>
              <a:t>chlorox</a:t>
            </a:r>
            <a:r>
              <a:rPr lang="en-GB" sz="2000" dirty="0"/>
              <a:t>" (5% hypochlorite) </a:t>
            </a:r>
            <a:r>
              <a:rPr lang="en-GB" sz="2000" dirty="0" err="1"/>
              <a:t>dia</a:t>
            </a:r>
            <a:r>
              <a:rPr lang="en-GB" sz="2000" dirty="0"/>
              <a:t> </a:t>
            </a:r>
            <a:r>
              <a:rPr lang="en-GB" sz="2000" dirty="0" err="1"/>
              <a:t>menjadi</a:t>
            </a:r>
            <a:r>
              <a:rPr lang="en-GB" sz="2000" dirty="0"/>
              <a:t> </a:t>
            </a:r>
            <a:r>
              <a:rPr lang="en-GB" sz="2000" dirty="0" err="1"/>
              <a:t>disinfektan</a:t>
            </a:r>
            <a:r>
              <a:rPr lang="en-GB" sz="2000" dirty="0"/>
              <a:t> yang </a:t>
            </a:r>
            <a:r>
              <a:rPr lang="en-GB" sz="2000" dirty="0" err="1"/>
              <a:t>kuat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berbahaya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diminum</a:t>
            </a:r>
            <a:r>
              <a:rPr lang="en-GB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308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 dirty="0" err="1">
                <a:cs typeface="Times New Roman" pitchFamily="18" charset="0"/>
              </a:rPr>
              <a:t>Senyawa</a:t>
            </a:r>
            <a:r>
              <a:rPr sz="4000" dirty="0">
                <a:cs typeface="Times New Roman" pitchFamily="18" charset="0"/>
              </a:rPr>
              <a:t> Kimia </a:t>
            </a:r>
            <a:r>
              <a:rPr lang="en-US" sz="4000" dirty="0" err="1">
                <a:cs typeface="Times New Roman" pitchFamily="18" charset="0"/>
              </a:rPr>
              <a:t>A</a:t>
            </a:r>
            <a:r>
              <a:rPr sz="4000" dirty="0" err="1" smtClean="0">
                <a:cs typeface="Times New Roman" pitchFamily="18" charset="0"/>
              </a:rPr>
              <a:t>ntimikroba</a:t>
            </a:r>
            <a:endParaRPr lang="en-GB" sz="4000" dirty="0"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AutoNum type="arabicPeriod" startAt="3"/>
            </a:pPr>
            <a:r>
              <a:rPr lang="en-GB" sz="2400" smtClean="0"/>
              <a:t>Preservatif (bahan pengawet): merupakan senyawa yang bersifat statik yang akan menghambat pertumbuhan mikroba, umumnya pada produk makanan dan minuman. Contoh: calcium propionate, sodium benzoate, formaldehyde, nitrate, sulfur dioxide. </a:t>
            </a:r>
          </a:p>
          <a:p>
            <a:pPr marL="609600" indent="-609600" eaLnBrk="1" hangingPunct="1">
              <a:spcBef>
                <a:spcPct val="0"/>
              </a:spcBef>
              <a:buFontTx/>
              <a:buAutoNum type="arabicPeriod" startAt="3"/>
            </a:pPr>
            <a:r>
              <a:rPr lang="en-GB" sz="2400" smtClean="0"/>
              <a:t>Antibiotik: senyawa antimikroba yang dihasilkan oleh mikroorganisme yang dapat membunuh atau menghambat pertumbuhan mikroba patogen. </a:t>
            </a:r>
          </a:p>
        </p:txBody>
      </p:sp>
    </p:spTree>
    <p:extLst>
      <p:ext uri="{BB962C8B-B14F-4D97-AF65-F5344CB8AC3E}">
        <p14:creationId xmlns:p14="http://schemas.microsoft.com/office/powerpoint/2010/main" val="361153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4000"/>
              <a:t>Mekanisme Kerja Agen Kimia</a:t>
            </a:r>
            <a:endParaRPr lang="en-GB" sz="4000" dirty="0">
              <a:cs typeface="Times New Roman" pitchFamily="18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1950" indent="-361950" eaLnBrk="1" hangingPunct="1">
              <a:spcBef>
                <a:spcPct val="0"/>
              </a:spcBef>
            </a:pPr>
            <a:r>
              <a:rPr lang="en-US" sz="2600" dirty="0" err="1" smtClean="0"/>
              <a:t>Faktor</a:t>
            </a:r>
            <a:r>
              <a:rPr lang="en-US" sz="2600" dirty="0" smtClean="0"/>
              <a:t> </a:t>
            </a:r>
            <a:r>
              <a:rPr lang="en-US" sz="2600" dirty="0" err="1" smtClean="0"/>
              <a:t>utama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menentukan</a:t>
            </a:r>
            <a:r>
              <a:rPr lang="en-US" sz="2600" dirty="0" smtClean="0"/>
              <a:t> </a:t>
            </a:r>
            <a:r>
              <a:rPr lang="en-US" sz="2600" dirty="0" err="1" smtClean="0"/>
              <a:t>efektif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agen</a:t>
            </a:r>
            <a:r>
              <a:rPr lang="en-US" sz="2600" dirty="0" smtClean="0"/>
              <a:t> </a:t>
            </a:r>
            <a:r>
              <a:rPr lang="en-US" sz="2600" dirty="0" err="1" smtClean="0"/>
              <a:t>kimia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mengendalikan</a:t>
            </a:r>
            <a:r>
              <a:rPr lang="en-US" sz="2600" dirty="0" smtClean="0"/>
              <a:t> </a:t>
            </a:r>
            <a:r>
              <a:rPr lang="en-US" sz="2600" dirty="0" err="1" smtClean="0"/>
              <a:t>pertumbuhan</a:t>
            </a:r>
            <a:r>
              <a:rPr lang="en-US" sz="2600" dirty="0" smtClean="0"/>
              <a:t> </a:t>
            </a:r>
            <a:r>
              <a:rPr lang="en-US" sz="2600" dirty="0" err="1" smtClean="0"/>
              <a:t>mikroorganisme</a:t>
            </a:r>
            <a:r>
              <a:rPr lang="en-US" sz="2600" dirty="0" smtClean="0"/>
              <a:t> </a:t>
            </a:r>
            <a:r>
              <a:rPr lang="en-US" sz="2600" dirty="0" err="1" smtClean="0"/>
              <a:t>antara</a:t>
            </a:r>
            <a:r>
              <a:rPr lang="en-US" sz="2600" dirty="0" smtClean="0"/>
              <a:t> lain: </a:t>
            </a:r>
            <a:r>
              <a:rPr lang="en-US" sz="2600" dirty="0" err="1" smtClean="0"/>
              <a:t>kadar</a:t>
            </a:r>
            <a:r>
              <a:rPr lang="en-US" sz="2600" dirty="0" smtClean="0"/>
              <a:t> </a:t>
            </a:r>
            <a:r>
              <a:rPr lang="en-US" sz="2600" dirty="0" err="1" smtClean="0"/>
              <a:t>disinfektan</a:t>
            </a:r>
            <a:r>
              <a:rPr lang="en-US" sz="2600" dirty="0" smtClean="0"/>
              <a:t>, </a:t>
            </a:r>
            <a:r>
              <a:rPr lang="en-US" sz="2600" dirty="0" err="1" smtClean="0"/>
              <a:t>waktu</a:t>
            </a:r>
            <a:r>
              <a:rPr lang="en-US" sz="2600" dirty="0" smtClean="0"/>
              <a:t>, </a:t>
            </a:r>
            <a:r>
              <a:rPr lang="en-US" sz="2600" dirty="0" err="1" smtClean="0"/>
              <a:t>suhu</a:t>
            </a:r>
            <a:r>
              <a:rPr lang="en-US" sz="2600" dirty="0" smtClean="0"/>
              <a:t>, </a:t>
            </a:r>
            <a:r>
              <a:rPr lang="en-US" sz="2600" dirty="0" err="1" smtClean="0"/>
              <a:t>jenis</a:t>
            </a:r>
            <a:r>
              <a:rPr lang="en-US" sz="2600" dirty="0" smtClean="0"/>
              <a:t> </a:t>
            </a:r>
            <a:r>
              <a:rPr lang="en-US" sz="2600" dirty="0" err="1" smtClean="0"/>
              <a:t>disinfektan</a:t>
            </a:r>
            <a:r>
              <a:rPr lang="en-US" sz="2600" dirty="0" smtClean="0"/>
              <a:t>, </a:t>
            </a:r>
            <a:r>
              <a:rPr lang="en-US" sz="2600" dirty="0" err="1" smtClean="0"/>
              <a:t>jumlah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tipe</a:t>
            </a:r>
            <a:r>
              <a:rPr lang="en-US" sz="2600" dirty="0" smtClean="0"/>
              <a:t> </a:t>
            </a:r>
            <a:r>
              <a:rPr lang="en-US" sz="2600" dirty="0" err="1" smtClean="0"/>
              <a:t>mikroorganisme</a:t>
            </a:r>
            <a:endParaRPr lang="en-US" sz="2600" dirty="0" smtClean="0"/>
          </a:p>
          <a:p>
            <a:pPr marL="361950" indent="-361950" eaLnBrk="1" hangingPunct="1">
              <a:spcBef>
                <a:spcPct val="0"/>
              </a:spcBef>
            </a:pPr>
            <a:r>
              <a:rPr lang="en-US" sz="2600" dirty="0" err="1" smtClean="0"/>
              <a:t>Mekanisme</a:t>
            </a:r>
            <a:r>
              <a:rPr lang="en-US" sz="2600" dirty="0" smtClean="0"/>
              <a:t> </a:t>
            </a:r>
            <a:r>
              <a:rPr lang="en-US" sz="2600" dirty="0" err="1" smtClean="0"/>
              <a:t>penghambatan</a:t>
            </a:r>
            <a:r>
              <a:rPr lang="en-US" sz="2600" dirty="0" smtClean="0"/>
              <a:t> </a:t>
            </a:r>
            <a:r>
              <a:rPr lang="en-US" sz="2600" dirty="0" err="1" smtClean="0"/>
              <a:t>meliputi</a:t>
            </a:r>
            <a:r>
              <a:rPr lang="en-US" sz="2600" dirty="0" smtClean="0"/>
              <a:t>: </a:t>
            </a:r>
            <a:r>
              <a:rPr lang="en-US" sz="2600" dirty="0" err="1" smtClean="0"/>
              <a:t>mempengaruhi</a:t>
            </a:r>
            <a:r>
              <a:rPr lang="en-US" sz="2600" dirty="0" smtClean="0"/>
              <a:t> </a:t>
            </a:r>
            <a:r>
              <a:rPr lang="en-US" sz="2600" dirty="0" err="1" smtClean="0"/>
              <a:t>beberapa</a:t>
            </a:r>
            <a:r>
              <a:rPr lang="en-US" sz="2600" dirty="0" smtClean="0"/>
              <a:t> </a:t>
            </a:r>
            <a:r>
              <a:rPr lang="en-US" sz="2600" dirty="0" err="1" smtClean="0"/>
              <a:t>bagian</a:t>
            </a:r>
            <a:r>
              <a:rPr lang="en-US" sz="2600" dirty="0" smtClean="0"/>
              <a:t> </a:t>
            </a: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mikrooganisme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membran</a:t>
            </a:r>
            <a:r>
              <a:rPr lang="en-US" sz="2600" dirty="0" smtClean="0"/>
              <a:t> </a:t>
            </a:r>
            <a:r>
              <a:rPr lang="en-US" sz="2600" dirty="0" err="1" smtClean="0"/>
              <a:t>sel</a:t>
            </a:r>
            <a:r>
              <a:rPr lang="en-US" sz="2600" dirty="0" smtClean="0"/>
              <a:t>, </a:t>
            </a:r>
            <a:r>
              <a:rPr lang="en-US" sz="2600" dirty="0" err="1" smtClean="0"/>
              <a:t>enzim</a:t>
            </a:r>
            <a:r>
              <a:rPr lang="en-US" sz="2600" dirty="0" smtClean="0"/>
              <a:t> </a:t>
            </a:r>
            <a:r>
              <a:rPr lang="en-US" sz="2600" dirty="0" err="1" smtClean="0"/>
              <a:t>tertentu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protein </a:t>
            </a:r>
            <a:r>
              <a:rPr lang="en-US" sz="2600" dirty="0" err="1" smtClean="0"/>
              <a:t>struktural</a:t>
            </a:r>
            <a:r>
              <a:rPr lang="en-US" sz="2600" dirty="0" smtClean="0"/>
              <a:t> </a:t>
            </a:r>
            <a:r>
              <a:rPr lang="en-US" sz="2600" dirty="0" err="1" smtClean="0"/>
              <a:t>seperti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terdapat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dinding</a:t>
            </a:r>
            <a:r>
              <a:rPr lang="en-US" sz="2600" dirty="0" smtClean="0"/>
              <a:t> </a:t>
            </a:r>
            <a:r>
              <a:rPr lang="en-US" sz="2600" dirty="0" err="1" smtClean="0"/>
              <a:t>sel</a:t>
            </a:r>
            <a:r>
              <a:rPr lang="en-US" sz="2600" dirty="0" smtClean="0"/>
              <a:t> </a:t>
            </a:r>
            <a:r>
              <a:rPr lang="en-US" sz="2600" dirty="0" err="1" smtClean="0"/>
              <a:t>hidup</a:t>
            </a:r>
            <a:r>
              <a:rPr lang="en-US" sz="2600" dirty="0" smtClean="0"/>
              <a:t> </a:t>
            </a: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8971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en-US" dirty="0" err="1" smtClean="0"/>
              <a:t>Sterilisasi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proses </a:t>
            </a:r>
            <a:r>
              <a:rPr lang="en-US" dirty="0" err="1" smtClean="0"/>
              <a:t>pemusnahan</a:t>
            </a:r>
            <a:r>
              <a:rPr lang="en-US" dirty="0" smtClean="0"/>
              <a:t> total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kehidupan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vegetatif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reproduktifnya</a:t>
            </a:r>
            <a:r>
              <a:rPr lang="en-US" dirty="0" smtClean="0"/>
              <a:t>. </a:t>
            </a:r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steril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. </a:t>
            </a:r>
            <a:endParaRPr lang="en-US" dirty="0"/>
          </a:p>
          <a:p>
            <a:pPr marL="651510" indent="-514350">
              <a:buAutoNum type="arabicPeriod"/>
            </a:pPr>
            <a:r>
              <a:rPr lang="en-US" dirty="0" err="1" smtClean="0"/>
              <a:t>Desinfeksi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proses </a:t>
            </a:r>
            <a:r>
              <a:rPr lang="en-US" dirty="0" err="1" smtClean="0"/>
              <a:t>pemusnahan</a:t>
            </a:r>
            <a:r>
              <a:rPr lang="en-US" dirty="0" smtClean="0"/>
              <a:t> </a:t>
            </a:r>
            <a:r>
              <a:rPr lang="en-US" dirty="0" err="1" smtClean="0"/>
              <a:t>agen-agen</a:t>
            </a:r>
            <a:r>
              <a:rPr lang="en-US" dirty="0" smtClean="0"/>
              <a:t> </a:t>
            </a:r>
            <a:r>
              <a:rPr lang="en-US" dirty="0" err="1" smtClean="0"/>
              <a:t>penyebab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.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(</a:t>
            </a:r>
            <a:r>
              <a:rPr lang="en-US" dirty="0" err="1" smtClean="0"/>
              <a:t>alat-alat</a:t>
            </a:r>
            <a:r>
              <a:rPr lang="en-US" dirty="0" smtClean="0"/>
              <a:t>).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mengdesinfeksi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desinfektan</a:t>
            </a:r>
            <a:r>
              <a:rPr lang="en-US" dirty="0" smtClean="0"/>
              <a:t>. Yang </a:t>
            </a:r>
            <a:r>
              <a:rPr lang="en-US" dirty="0" err="1" smtClean="0"/>
              <a:t>dibunuh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vegetatif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11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Antiseptik</a:t>
            </a:r>
            <a:r>
              <a:rPr lang="en-US" dirty="0" smtClean="0"/>
              <a:t>/</a:t>
            </a:r>
            <a:r>
              <a:rPr lang="en-US" dirty="0" err="1" smtClean="0"/>
              <a:t>Aseptik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mencegah</a:t>
            </a:r>
            <a:r>
              <a:rPr lang="en-US" dirty="0" smtClean="0"/>
              <a:t>/</a:t>
            </a:r>
            <a:r>
              <a:rPr lang="en-US" dirty="0" err="1" smtClean="0"/>
              <a:t>menghalangi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/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,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menghancurkan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 </a:t>
            </a:r>
            <a:r>
              <a:rPr lang="en-US" dirty="0" err="1" smtClean="0"/>
              <a:t>pertumbuhannya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Sanitiser</a:t>
            </a:r>
            <a:r>
              <a:rPr lang="en-US" dirty="0" smtClean="0"/>
              <a:t>/</a:t>
            </a:r>
            <a:r>
              <a:rPr lang="en-US" dirty="0" err="1" smtClean="0"/>
              <a:t>Sanitasi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agen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yang </a:t>
            </a:r>
            <a:r>
              <a:rPr lang="en-US" dirty="0" err="1" smtClean="0"/>
              <a:t>aman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 </a:t>
            </a:r>
            <a:r>
              <a:rPr lang="en-US" dirty="0" err="1" smtClean="0"/>
              <a:t>Zat-zat</a:t>
            </a:r>
            <a:r>
              <a:rPr lang="en-US" dirty="0" smtClean="0"/>
              <a:t> </a:t>
            </a:r>
            <a:r>
              <a:rPr lang="en-US" dirty="0" err="1" smtClean="0"/>
              <a:t>kimianya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99,9 %.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pembersihan</a:t>
            </a:r>
            <a:r>
              <a:rPr lang="en-US" dirty="0" smtClean="0"/>
              <a:t>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alat-alat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5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Germisida</a:t>
            </a:r>
            <a:r>
              <a:rPr lang="en-US" dirty="0" smtClean="0"/>
              <a:t> (</a:t>
            </a:r>
            <a:r>
              <a:rPr lang="en-US" dirty="0" err="1" smtClean="0"/>
              <a:t>Mikrobisida</a:t>
            </a:r>
            <a:r>
              <a:rPr lang="en-US" dirty="0" smtClean="0"/>
              <a:t>)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yang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tumbuh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spora</a:t>
            </a:r>
            <a:r>
              <a:rPr lang="en-US" dirty="0" smtClean="0"/>
              <a:t>. </a:t>
            </a:r>
            <a:r>
              <a:rPr lang="en-US" dirty="0" err="1" smtClean="0"/>
              <a:t>Hampir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desinfektan</a:t>
            </a:r>
            <a:r>
              <a:rPr lang="en-US" dirty="0" smtClean="0"/>
              <a:t>, </a:t>
            </a:r>
            <a:r>
              <a:rPr lang="en-US" dirty="0" err="1" smtClean="0"/>
              <a:t>bedanya</a:t>
            </a:r>
            <a:r>
              <a:rPr lang="en-US" dirty="0" smtClean="0"/>
              <a:t> </a:t>
            </a:r>
            <a:r>
              <a:rPr lang="en-US" dirty="0" err="1" smtClean="0"/>
              <a:t>desinfektan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</a:t>
            </a:r>
            <a:r>
              <a:rPr lang="en-US" dirty="0" err="1" smtClean="0"/>
              <a:t>sajakalau</a:t>
            </a:r>
            <a:r>
              <a:rPr lang="en-US" dirty="0" smtClean="0"/>
              <a:t> </a:t>
            </a:r>
            <a:r>
              <a:rPr lang="en-US" dirty="0" err="1" smtClean="0"/>
              <a:t>germisida</a:t>
            </a:r>
            <a:r>
              <a:rPr lang="en-US" dirty="0" smtClean="0"/>
              <a:t> </a:t>
            </a:r>
            <a:r>
              <a:rPr lang="en-US" dirty="0" err="1" smtClean="0"/>
              <a:t>keseluruhannya</a:t>
            </a:r>
            <a:r>
              <a:rPr lang="en-US" dirty="0" smtClean="0"/>
              <a:t> (</a:t>
            </a:r>
            <a:r>
              <a:rPr lang="en-US" dirty="0" err="1" smtClean="0"/>
              <a:t>infeksi</a:t>
            </a:r>
            <a:r>
              <a:rPr lang="en-US" dirty="0" smtClean="0"/>
              <a:t>, </a:t>
            </a:r>
            <a:r>
              <a:rPr lang="en-US" dirty="0" err="1" smtClean="0"/>
              <a:t>patogen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).  </a:t>
            </a:r>
          </a:p>
          <a:p>
            <a:pPr marL="137160" indent="0">
              <a:buNone/>
            </a:pPr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Germisida</a:t>
            </a:r>
            <a:r>
              <a:rPr lang="en-US" dirty="0" smtClean="0"/>
              <a:t>: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Bacterisida</a:t>
            </a:r>
            <a:r>
              <a:rPr lang="en-US" dirty="0" smtClean="0"/>
              <a:t>: </a:t>
            </a:r>
            <a:r>
              <a:rPr lang="en-US" dirty="0" err="1" smtClean="0"/>
              <a:t>senyawa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yang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 ,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bacterisidal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4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Pengenalan</a:t>
            </a:r>
            <a:r>
              <a:rPr lang="en-US" dirty="0" smtClean="0"/>
              <a:t> </a:t>
            </a:r>
            <a:r>
              <a:rPr lang="en-US" dirty="0" err="1" smtClean="0"/>
              <a:t>Istilah-istilah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Fungisida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3. </a:t>
            </a:r>
            <a:r>
              <a:rPr lang="en-US" dirty="0" err="1" smtClean="0"/>
              <a:t>Virusida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4. </a:t>
            </a:r>
            <a:r>
              <a:rPr lang="en-US" dirty="0" err="1" smtClean="0"/>
              <a:t>Algasida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5. </a:t>
            </a:r>
            <a:r>
              <a:rPr lang="en-US" dirty="0" err="1" smtClean="0"/>
              <a:t>Sporisida</a:t>
            </a: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6. </a:t>
            </a:r>
            <a:r>
              <a:rPr lang="en-US" dirty="0" err="1" smtClean="0"/>
              <a:t>Antimikroba</a:t>
            </a:r>
            <a:r>
              <a:rPr lang="en-US" dirty="0" smtClean="0"/>
              <a:t> /</a:t>
            </a:r>
            <a:r>
              <a:rPr lang="en-US" dirty="0" err="1" smtClean="0"/>
              <a:t>Antimikrobial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zat-zat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segala</a:t>
            </a:r>
            <a:r>
              <a:rPr lang="en-US" dirty="0" smtClean="0"/>
              <a:t>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. </a:t>
            </a:r>
            <a:r>
              <a:rPr lang="en-US" dirty="0" err="1" smtClean="0"/>
              <a:t>Contoh</a:t>
            </a:r>
            <a:r>
              <a:rPr lang="en-US" dirty="0" smtClean="0"/>
              <a:t>: Anti </a:t>
            </a:r>
            <a:r>
              <a:rPr lang="en-US" dirty="0" err="1" smtClean="0"/>
              <a:t>bakteri</a:t>
            </a:r>
            <a:r>
              <a:rPr lang="en-US" dirty="0" smtClean="0"/>
              <a:t>, Anti </a:t>
            </a:r>
            <a:r>
              <a:rPr lang="en-US" dirty="0" err="1" smtClean="0"/>
              <a:t>jamur</a:t>
            </a:r>
            <a:r>
              <a:rPr lang="en-US" dirty="0" smtClean="0"/>
              <a:t>.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865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Antimikroba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dirty="0" err="1" smtClean="0"/>
              <a:t>Faktor-faktor</a:t>
            </a:r>
            <a:r>
              <a:rPr lang="en-US" dirty="0" smtClean="0"/>
              <a:t> yang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antimikroba</a:t>
            </a:r>
            <a:r>
              <a:rPr lang="en-US" dirty="0" smtClean="0"/>
              <a:t>:</a:t>
            </a:r>
          </a:p>
          <a:p>
            <a:pPr marL="13716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kimia</a:t>
            </a:r>
            <a:r>
              <a:rPr lang="en-US" dirty="0" smtClean="0"/>
              <a:t> .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konsentrasi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kerjanya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mikroorganisme</a:t>
            </a:r>
            <a:r>
              <a:rPr lang="en-US" dirty="0" smtClean="0"/>
              <a:t> (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ataupun</a:t>
            </a:r>
            <a:r>
              <a:rPr lang="en-US" dirty="0" smtClean="0"/>
              <a:t> </a:t>
            </a:r>
            <a:r>
              <a:rPr lang="en-US" dirty="0" err="1" smtClean="0"/>
              <a:t>menghambat</a:t>
            </a:r>
            <a:r>
              <a:rPr lang="en-US" dirty="0" smtClean="0"/>
              <a:t>).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batasnya</a:t>
            </a:r>
            <a:r>
              <a:rPr lang="en-US" dirty="0" smtClean="0"/>
              <a:t>, 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Etanol</a:t>
            </a:r>
            <a:r>
              <a:rPr lang="en-US" dirty="0" smtClean="0"/>
              <a:t> 70%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etanol</a:t>
            </a:r>
            <a:r>
              <a:rPr lang="en-US" dirty="0" smtClean="0"/>
              <a:t> 100%, </a:t>
            </a:r>
            <a:r>
              <a:rPr lang="en-US" dirty="0" err="1" smtClean="0"/>
              <a:t>karna</a:t>
            </a:r>
            <a:r>
              <a:rPr lang="en-US" dirty="0" smtClean="0"/>
              <a:t> yang 100%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menguap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itoplasma</a:t>
            </a:r>
            <a:r>
              <a:rPr lang="en-US" dirty="0" smtClean="0"/>
              <a:t> </a:t>
            </a:r>
            <a:r>
              <a:rPr lang="en-US" dirty="0" err="1" smtClean="0"/>
              <a:t>mikroba</a:t>
            </a:r>
            <a:r>
              <a:rPr lang="en-US" dirty="0" smtClean="0"/>
              <a:t> </a:t>
            </a:r>
            <a:r>
              <a:rPr lang="en-US" dirty="0" err="1" smtClean="0"/>
              <a:t>zat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menguap</a:t>
            </a:r>
            <a:r>
              <a:rPr lang="en-US" dirty="0" smtClean="0"/>
              <a:t>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8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1439</Words>
  <Application>Microsoft Office PowerPoint</Application>
  <PresentationFormat>On-screen Show (4:3)</PresentationFormat>
  <Paragraphs>182</Paragraphs>
  <Slides>43</Slides>
  <Notes>30</Notes>
  <HiddenSlides>1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Apex</vt:lpstr>
      <vt:lpstr>1_Apex</vt:lpstr>
      <vt:lpstr>2_Apex</vt:lpstr>
      <vt:lpstr>3_Apex</vt:lpstr>
      <vt:lpstr>4_Apex</vt:lpstr>
      <vt:lpstr>5_Apex</vt:lpstr>
      <vt:lpstr>Office Theme</vt:lpstr>
      <vt:lpstr>PowerPoint Presentation</vt:lpstr>
      <vt:lpstr>KEMAMPUAN AKHIR YANG DIHARAPKAN</vt:lpstr>
      <vt:lpstr>Tujuan Pengendalian Mikroba</vt:lpstr>
      <vt:lpstr>PENGENDALIAN MIKROBA</vt:lpstr>
      <vt:lpstr>Pengenalan Istilah-istilah:</vt:lpstr>
      <vt:lpstr>Pengenalan Istilah-Istilah</vt:lpstr>
      <vt:lpstr>Pengenalan Istilah-istilah</vt:lpstr>
      <vt:lpstr>Pengenalan Istilah-istilah</vt:lpstr>
      <vt:lpstr>Antimikroba</vt:lpstr>
      <vt:lpstr>Antimikroba</vt:lpstr>
      <vt:lpstr>Antimikroba</vt:lpstr>
      <vt:lpstr>Antimikroba</vt:lpstr>
      <vt:lpstr>Pengendalian Fisika</vt:lpstr>
      <vt:lpstr>Pengendalian secara Fisika</vt:lpstr>
      <vt:lpstr>PowerPoint Presentation</vt:lpstr>
      <vt:lpstr>Heat / Api Burner</vt:lpstr>
      <vt:lpstr>Insinerator</vt:lpstr>
      <vt:lpstr>Perebusan</vt:lpstr>
      <vt:lpstr>Autoklaf</vt:lpstr>
      <vt:lpstr>Pemanasan Kering (OVEN)</vt:lpstr>
      <vt:lpstr>Irradiasi</vt:lpstr>
      <vt:lpstr>Filtrasi</vt:lpstr>
      <vt:lpstr>Fumigasi</vt:lpstr>
      <vt:lpstr>Pemanasan Basah</vt:lpstr>
      <vt:lpstr>AUTOKLAF: Sterilisasi Lembab bertekanan</vt:lpstr>
      <vt:lpstr>AUTOKLAF: Sterilisasi Lembab bertekanan</vt:lpstr>
      <vt:lpstr>Pemanasan Kering</vt:lpstr>
      <vt:lpstr>RADIASI</vt:lpstr>
      <vt:lpstr>PowerPoint Presentation</vt:lpstr>
      <vt:lpstr>Instalasi sinar Gamma</vt:lpstr>
      <vt:lpstr>PowerPoint Presentation</vt:lpstr>
      <vt:lpstr>PowerPoint Presentation</vt:lpstr>
      <vt:lpstr>Filtrasi</vt:lpstr>
      <vt:lpstr>Suhu Rendah/Pendinginan</vt:lpstr>
      <vt:lpstr>Pengeringan/Desifikasi</vt:lpstr>
      <vt:lpstr>Pengendalian Kimiawi</vt:lpstr>
      <vt:lpstr>Pengendalian secara Kimia</vt:lpstr>
      <vt:lpstr>Antiseptik</vt:lpstr>
      <vt:lpstr>Desinfektan</vt:lpstr>
      <vt:lpstr>Sterilisasi Secara Kimia </vt:lpstr>
      <vt:lpstr>Senyawa Kimia Antimikroba</vt:lpstr>
      <vt:lpstr>Senyawa Kimia Antimikroba</vt:lpstr>
      <vt:lpstr>Mekanisme Kerja Agen Kimia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Pengendalian mikroOrganisme</dc:title>
  <dc:creator>ridwan</dc:creator>
  <cp:lastModifiedBy>ria</cp:lastModifiedBy>
  <cp:revision>15</cp:revision>
  <dcterms:created xsi:type="dcterms:W3CDTF">2017-04-27T16:55:28Z</dcterms:created>
  <dcterms:modified xsi:type="dcterms:W3CDTF">2017-11-03T05:18:23Z</dcterms:modified>
</cp:coreProperties>
</file>