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6" r:id="rId17"/>
    <p:sldId id="275" r:id="rId18"/>
    <p:sldId id="277" r:id="rId19"/>
    <p:sldId id="278" r:id="rId20"/>
    <p:sldId id="280" r:id="rId21"/>
    <p:sldId id="272" r:id="rId22"/>
    <p:sldId id="281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699E-C1E0-4BE7-8376-52230FC01F7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6B39-DF5E-4492-A368-F7A02127A7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699E-C1E0-4BE7-8376-52230FC01F7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6B39-DF5E-4492-A368-F7A02127A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699E-C1E0-4BE7-8376-52230FC01F7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6B39-DF5E-4492-A368-F7A02127A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699E-C1E0-4BE7-8376-52230FC01F7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6B39-DF5E-4492-A368-F7A02127A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699E-C1E0-4BE7-8376-52230FC01F7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B8C6B39-DF5E-4492-A368-F7A02127A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699E-C1E0-4BE7-8376-52230FC01F7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6B39-DF5E-4492-A368-F7A02127A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699E-C1E0-4BE7-8376-52230FC01F7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6B39-DF5E-4492-A368-F7A02127A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699E-C1E0-4BE7-8376-52230FC01F7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6B39-DF5E-4492-A368-F7A02127A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699E-C1E0-4BE7-8376-52230FC01F7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6B39-DF5E-4492-A368-F7A02127A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699E-C1E0-4BE7-8376-52230FC01F7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6B39-DF5E-4492-A368-F7A02127A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699E-C1E0-4BE7-8376-52230FC01F7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6B39-DF5E-4492-A368-F7A02127A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025699E-C1E0-4BE7-8376-52230FC01F7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B8C6B39-DF5E-4492-A368-F7A02127A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Obat</a:t>
            </a:r>
            <a:r>
              <a:rPr lang="en-US" dirty="0" smtClean="0"/>
              <a:t> Anti </a:t>
            </a:r>
            <a:r>
              <a:rPr lang="en-US" dirty="0" err="1" smtClean="0"/>
              <a:t>Infeksi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instruksional</a:t>
            </a:r>
            <a:endParaRPr lang="en-US" dirty="0" smtClean="0"/>
          </a:p>
          <a:p>
            <a:pPr lvl="2"/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anti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sistemik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endParaRPr lang="en-US" dirty="0" smtClean="0"/>
          </a:p>
          <a:p>
            <a:pPr lvl="2"/>
            <a:r>
              <a:rPr lang="en-US" dirty="0" err="1" smtClean="0"/>
              <a:t>Menjelaskan</a:t>
            </a:r>
            <a:r>
              <a:rPr lang="en-US" dirty="0" smtClean="0"/>
              <a:t> 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anti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anti </a:t>
            </a:r>
            <a:r>
              <a:rPr lang="en-US" dirty="0" err="1" smtClean="0"/>
              <a:t>bakteri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Castellar" pitchFamily="18" charset="0"/>
              </a:rPr>
              <a:t> </a:t>
            </a:r>
            <a:r>
              <a:rPr lang="en-US" sz="2000" b="1" smtClean="0">
                <a:latin typeface="Castellar" pitchFamily="18" charset="0"/>
              </a:rPr>
              <a:t>Jenis Infeksi dan Pemilihan Antibiotika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1800" b="1" smtClean="0">
                <a:latin typeface="Century Gothic" pitchFamily="34" charset="0"/>
              </a:rPr>
              <a:t>Jenis Infeksi akibat hubungan SEX</a:t>
            </a:r>
          </a:p>
          <a:p>
            <a:pPr lvl="2" eaLnBrk="1" hangingPunct="1"/>
            <a:r>
              <a:rPr lang="en-US" sz="1400" b="1" smtClean="0">
                <a:latin typeface="Century Gothic" pitchFamily="34" charset="0"/>
              </a:rPr>
              <a:t>Uretritis</a:t>
            </a:r>
          </a:p>
          <a:p>
            <a:pPr lvl="2" eaLnBrk="1" hangingPunct="1"/>
            <a:r>
              <a:rPr lang="en-US" sz="1400" b="1" smtClean="0">
                <a:latin typeface="Century Gothic" pitchFamily="34" charset="0"/>
              </a:rPr>
              <a:t>Herpes Genital</a:t>
            </a:r>
          </a:p>
          <a:p>
            <a:pPr lvl="2" eaLnBrk="1" hangingPunct="1"/>
            <a:r>
              <a:rPr lang="en-US" sz="1400" b="1" smtClean="0">
                <a:latin typeface="Century Gothic" pitchFamily="34" charset="0"/>
              </a:rPr>
              <a:t>Sifilis</a:t>
            </a:r>
          </a:p>
          <a:p>
            <a:pPr eaLnBrk="1" hangingPunct="1"/>
            <a:r>
              <a:rPr lang="en-US" sz="1800" b="1" smtClean="0">
                <a:latin typeface="Century Gothic" pitchFamily="34" charset="0"/>
              </a:rPr>
              <a:t>Infeksi Saluran Cerna</a:t>
            </a:r>
          </a:p>
          <a:p>
            <a:pPr lvl="2" eaLnBrk="1" hangingPunct="1"/>
            <a:r>
              <a:rPr lang="en-US" sz="1400" b="1" smtClean="0">
                <a:latin typeface="Century Gothic" pitchFamily="34" charset="0"/>
              </a:rPr>
              <a:t>Ginggivitis &amp; abses gigi</a:t>
            </a:r>
          </a:p>
          <a:p>
            <a:pPr lvl="2" eaLnBrk="1" hangingPunct="1"/>
            <a:r>
              <a:rPr lang="en-US" sz="1400" b="1" smtClean="0">
                <a:latin typeface="Century Gothic" pitchFamily="34" charset="0"/>
              </a:rPr>
              <a:t>Kandidiasis oral</a:t>
            </a:r>
          </a:p>
          <a:p>
            <a:pPr lvl="2" eaLnBrk="1" hangingPunct="1"/>
            <a:r>
              <a:rPr lang="en-US" sz="1400" b="1" smtClean="0">
                <a:latin typeface="Century Gothic" pitchFamily="34" charset="0"/>
              </a:rPr>
              <a:t>Enteritis </a:t>
            </a:r>
          </a:p>
          <a:p>
            <a:pPr lvl="2" eaLnBrk="1" hangingPunct="1"/>
            <a:r>
              <a:rPr lang="en-US" sz="1400" b="1" smtClean="0">
                <a:latin typeface="Century Gothic" pitchFamily="34" charset="0"/>
              </a:rPr>
              <a:t>Kolestitis Akut</a:t>
            </a:r>
          </a:p>
          <a:p>
            <a:pPr lvl="2" eaLnBrk="1" hangingPunct="1"/>
            <a:endParaRPr lang="en-US" sz="1400" b="1" smtClean="0">
              <a:latin typeface="Century Gothic" pitchFamily="34" charset="0"/>
            </a:endParaRPr>
          </a:p>
          <a:p>
            <a:pPr lvl="2" eaLnBrk="1" hangingPunct="1"/>
            <a:r>
              <a:rPr lang="en-US" sz="1400" b="1" smtClean="0">
                <a:latin typeface="Century Gothic" pitchFamily="34" charset="0"/>
              </a:rPr>
              <a:t>Peritonitis karena perforasi usus</a:t>
            </a:r>
          </a:p>
          <a:p>
            <a:pPr lvl="2" eaLnBrk="1" hangingPunct="1"/>
            <a:endParaRPr lang="en-US" sz="1400" b="1" smtClean="0">
              <a:latin typeface="Century Gothic" pitchFamily="34" charset="0"/>
            </a:endParaRPr>
          </a:p>
          <a:p>
            <a:pPr lvl="1" eaLnBrk="1" hangingPunct="1"/>
            <a:endParaRPr lang="en-US" sz="1600" b="1" smtClean="0">
              <a:latin typeface="Century Gothic" pitchFamily="34" charset="0"/>
            </a:endParaRPr>
          </a:p>
          <a:p>
            <a:pPr lvl="2" eaLnBrk="1" hangingPunct="1"/>
            <a:endParaRPr lang="en-US" sz="1400" smtClean="0">
              <a:latin typeface="Century Gothic" pitchFamily="34" charset="0"/>
            </a:endParaRPr>
          </a:p>
          <a:p>
            <a:pPr eaLnBrk="1" hangingPunct="1"/>
            <a:endParaRPr lang="en-US" sz="1800" smtClean="0">
              <a:latin typeface="Century Gothic" pitchFamily="34" charset="0"/>
            </a:endParaRPr>
          </a:p>
        </p:txBody>
      </p:sp>
      <p:sp>
        <p:nvSpPr>
          <p:cNvPr id="148484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z="1800" b="1" smtClean="0">
                <a:latin typeface="Century Gothic" pitchFamily="34" charset="0"/>
              </a:rPr>
              <a:t>Antibiotika</a:t>
            </a:r>
          </a:p>
          <a:p>
            <a:pPr eaLnBrk="1" hangingPunct="1"/>
            <a:endParaRPr lang="en-US" sz="1800" b="1" smtClean="0">
              <a:latin typeface="Century Gothic" pitchFamily="34" charset="0"/>
            </a:endParaRPr>
          </a:p>
          <a:p>
            <a:pPr lvl="1" eaLnBrk="1" hangingPunct="1"/>
            <a:r>
              <a:rPr lang="en-US" sz="1600" b="1" smtClean="0">
                <a:latin typeface="Century Gothic" pitchFamily="34" charset="0"/>
              </a:rPr>
              <a:t>Ampisilin, amoksilin , probenesid, fluorokuinolon</a:t>
            </a:r>
          </a:p>
          <a:p>
            <a:pPr lvl="1" eaLnBrk="1" hangingPunct="1"/>
            <a:endParaRPr lang="en-US" sz="1600" b="1" smtClean="0">
              <a:latin typeface="Century Gothic" pitchFamily="34" charset="0"/>
            </a:endParaRPr>
          </a:p>
          <a:p>
            <a:pPr lvl="1" eaLnBrk="1" hangingPunct="1"/>
            <a:endParaRPr lang="en-US" sz="1600" b="1" smtClean="0">
              <a:latin typeface="Century Gothic" pitchFamily="34" charset="0"/>
            </a:endParaRPr>
          </a:p>
          <a:p>
            <a:pPr lvl="1" eaLnBrk="1" hangingPunct="1"/>
            <a:r>
              <a:rPr lang="en-US" sz="1400" b="1" smtClean="0">
                <a:latin typeface="Century Gothic" pitchFamily="34" charset="0"/>
              </a:rPr>
              <a:t>Penisilin G procain/penisilin V</a:t>
            </a:r>
          </a:p>
          <a:p>
            <a:pPr lvl="1" eaLnBrk="1" hangingPunct="1"/>
            <a:r>
              <a:rPr lang="en-US" sz="1400" b="1" smtClean="0">
                <a:latin typeface="Century Gothic" pitchFamily="34" charset="0"/>
              </a:rPr>
              <a:t>Nystatin</a:t>
            </a:r>
          </a:p>
          <a:p>
            <a:pPr lvl="1" eaLnBrk="1" hangingPunct="1"/>
            <a:r>
              <a:rPr lang="en-US" sz="1400" b="1" smtClean="0">
                <a:latin typeface="Century Gothic" pitchFamily="34" charset="0"/>
              </a:rPr>
              <a:t>Cotrimoksazil, fluorokuinolon</a:t>
            </a:r>
          </a:p>
          <a:p>
            <a:pPr lvl="1" eaLnBrk="1" hangingPunct="1"/>
            <a:r>
              <a:rPr lang="en-US" sz="1400" b="1" smtClean="0">
                <a:latin typeface="Century Gothic" pitchFamily="34" charset="0"/>
              </a:rPr>
              <a:t>Ampisilin  + gentamisin</a:t>
            </a:r>
          </a:p>
          <a:p>
            <a:pPr lvl="1" eaLnBrk="1" hangingPunct="1"/>
            <a:endParaRPr lang="en-US" sz="1400" b="1" smtClean="0">
              <a:latin typeface="Century Gothic" pitchFamily="34" charset="0"/>
            </a:endParaRPr>
          </a:p>
          <a:p>
            <a:pPr lvl="1" eaLnBrk="1" hangingPunct="1"/>
            <a:r>
              <a:rPr lang="en-US" sz="1400" b="1" smtClean="0">
                <a:latin typeface="Century Gothic" pitchFamily="34" charset="0"/>
              </a:rPr>
              <a:t>Ampisilin + gentamisin + metronidazol/ klindamisin, sefoksitin  </a:t>
            </a:r>
          </a:p>
          <a:p>
            <a:pPr lvl="2" eaLnBrk="1" hangingPunct="1"/>
            <a:endParaRPr lang="en-US" sz="1400" b="1" smtClean="0">
              <a:latin typeface="Century Gothic" pitchFamily="34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Castellar" pitchFamily="18" charset="0"/>
              </a:rPr>
              <a:t> </a:t>
            </a:r>
            <a:r>
              <a:rPr lang="en-US" sz="2000" b="1" smtClean="0">
                <a:latin typeface="Castellar" pitchFamily="18" charset="0"/>
              </a:rPr>
              <a:t>Jenis Infeksi dan Pemilihan Antibiotika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1800" b="1" smtClean="0">
                <a:latin typeface="Century Gothic" pitchFamily="34" charset="0"/>
              </a:rPr>
              <a:t>Jenis Infeksi akibat hubungan SEX</a:t>
            </a:r>
          </a:p>
          <a:p>
            <a:pPr lvl="2" eaLnBrk="1" hangingPunct="1"/>
            <a:r>
              <a:rPr lang="en-US" sz="1400" b="1" smtClean="0">
                <a:latin typeface="Century Gothic" pitchFamily="34" charset="0"/>
              </a:rPr>
              <a:t>Uretritis</a:t>
            </a:r>
          </a:p>
          <a:p>
            <a:pPr lvl="2" eaLnBrk="1" hangingPunct="1"/>
            <a:r>
              <a:rPr lang="en-US" sz="1400" b="1" smtClean="0">
                <a:latin typeface="Century Gothic" pitchFamily="34" charset="0"/>
              </a:rPr>
              <a:t>Herpes Genital</a:t>
            </a:r>
          </a:p>
          <a:p>
            <a:pPr lvl="2" eaLnBrk="1" hangingPunct="1"/>
            <a:r>
              <a:rPr lang="en-US" sz="1400" b="1" smtClean="0">
                <a:latin typeface="Century Gothic" pitchFamily="34" charset="0"/>
              </a:rPr>
              <a:t>Sifilis</a:t>
            </a:r>
          </a:p>
          <a:p>
            <a:pPr eaLnBrk="1" hangingPunct="1"/>
            <a:r>
              <a:rPr lang="en-US" sz="1800" b="1" smtClean="0">
                <a:latin typeface="Century Gothic" pitchFamily="34" charset="0"/>
              </a:rPr>
              <a:t>Infeksi Saluran Cerna</a:t>
            </a:r>
          </a:p>
          <a:p>
            <a:pPr lvl="2" eaLnBrk="1" hangingPunct="1"/>
            <a:r>
              <a:rPr lang="en-US" sz="1400" b="1" smtClean="0">
                <a:latin typeface="Century Gothic" pitchFamily="34" charset="0"/>
              </a:rPr>
              <a:t>Ginggivitis &amp; abses gigi</a:t>
            </a:r>
          </a:p>
          <a:p>
            <a:pPr lvl="2" eaLnBrk="1" hangingPunct="1"/>
            <a:r>
              <a:rPr lang="en-US" sz="1400" b="1" smtClean="0">
                <a:latin typeface="Century Gothic" pitchFamily="34" charset="0"/>
              </a:rPr>
              <a:t>Kandidiasis oral</a:t>
            </a:r>
          </a:p>
          <a:p>
            <a:pPr lvl="2" eaLnBrk="1" hangingPunct="1"/>
            <a:r>
              <a:rPr lang="en-US" sz="1400" b="1" smtClean="0">
                <a:latin typeface="Century Gothic" pitchFamily="34" charset="0"/>
              </a:rPr>
              <a:t>Enteritis </a:t>
            </a:r>
          </a:p>
          <a:p>
            <a:pPr lvl="2" eaLnBrk="1" hangingPunct="1"/>
            <a:r>
              <a:rPr lang="en-US" sz="1400" b="1" smtClean="0">
                <a:latin typeface="Century Gothic" pitchFamily="34" charset="0"/>
              </a:rPr>
              <a:t>Kolestitis Akut</a:t>
            </a:r>
          </a:p>
          <a:p>
            <a:pPr lvl="2" eaLnBrk="1" hangingPunct="1"/>
            <a:endParaRPr lang="en-US" sz="1400" b="1" smtClean="0">
              <a:latin typeface="Century Gothic" pitchFamily="34" charset="0"/>
            </a:endParaRPr>
          </a:p>
          <a:p>
            <a:pPr lvl="2" eaLnBrk="1" hangingPunct="1"/>
            <a:r>
              <a:rPr lang="en-US" sz="1400" b="1" smtClean="0">
                <a:latin typeface="Century Gothic" pitchFamily="34" charset="0"/>
              </a:rPr>
              <a:t>Peritonitis karena perforasi usus</a:t>
            </a:r>
          </a:p>
          <a:p>
            <a:pPr lvl="2" eaLnBrk="1" hangingPunct="1"/>
            <a:endParaRPr lang="en-US" sz="1400" b="1" smtClean="0">
              <a:latin typeface="Century Gothic" pitchFamily="34" charset="0"/>
            </a:endParaRPr>
          </a:p>
          <a:p>
            <a:pPr lvl="1" eaLnBrk="1" hangingPunct="1"/>
            <a:endParaRPr lang="en-US" sz="1600" b="1" smtClean="0">
              <a:latin typeface="Century Gothic" pitchFamily="34" charset="0"/>
            </a:endParaRPr>
          </a:p>
          <a:p>
            <a:pPr lvl="2" eaLnBrk="1" hangingPunct="1"/>
            <a:endParaRPr lang="en-US" sz="1400" smtClean="0">
              <a:latin typeface="Century Gothic" pitchFamily="34" charset="0"/>
            </a:endParaRPr>
          </a:p>
          <a:p>
            <a:pPr eaLnBrk="1" hangingPunct="1"/>
            <a:endParaRPr lang="en-US" sz="1800" smtClean="0">
              <a:latin typeface="Century Gothic" pitchFamily="34" charset="0"/>
            </a:endParaRPr>
          </a:p>
        </p:txBody>
      </p:sp>
      <p:sp>
        <p:nvSpPr>
          <p:cNvPr id="149508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z="1800" b="1" smtClean="0">
                <a:latin typeface="Century Gothic" pitchFamily="34" charset="0"/>
              </a:rPr>
              <a:t>Antibiotika</a:t>
            </a:r>
          </a:p>
          <a:p>
            <a:pPr eaLnBrk="1" hangingPunct="1"/>
            <a:endParaRPr lang="en-US" sz="1800" b="1" smtClean="0">
              <a:latin typeface="Century Gothic" pitchFamily="34" charset="0"/>
            </a:endParaRPr>
          </a:p>
          <a:p>
            <a:pPr lvl="1" eaLnBrk="1" hangingPunct="1"/>
            <a:r>
              <a:rPr lang="en-US" sz="1600" b="1" smtClean="0">
                <a:latin typeface="Century Gothic" pitchFamily="34" charset="0"/>
              </a:rPr>
              <a:t>Ampisilin, amoksilin , probenesid, fluorokuinolon</a:t>
            </a:r>
          </a:p>
          <a:p>
            <a:pPr lvl="1" eaLnBrk="1" hangingPunct="1"/>
            <a:endParaRPr lang="en-US" sz="1600" b="1" smtClean="0">
              <a:latin typeface="Century Gothic" pitchFamily="34" charset="0"/>
            </a:endParaRPr>
          </a:p>
          <a:p>
            <a:pPr lvl="1" eaLnBrk="1" hangingPunct="1"/>
            <a:endParaRPr lang="en-US" sz="1600" b="1" smtClean="0">
              <a:latin typeface="Century Gothic" pitchFamily="34" charset="0"/>
            </a:endParaRPr>
          </a:p>
          <a:p>
            <a:pPr lvl="1" eaLnBrk="1" hangingPunct="1"/>
            <a:r>
              <a:rPr lang="en-US" sz="1400" b="1" smtClean="0">
                <a:latin typeface="Century Gothic" pitchFamily="34" charset="0"/>
              </a:rPr>
              <a:t>Penisilin G procain/penisilin V</a:t>
            </a:r>
          </a:p>
          <a:p>
            <a:pPr lvl="1" eaLnBrk="1" hangingPunct="1"/>
            <a:r>
              <a:rPr lang="en-US" sz="1400" b="1" smtClean="0">
                <a:latin typeface="Century Gothic" pitchFamily="34" charset="0"/>
              </a:rPr>
              <a:t>Nistatin</a:t>
            </a:r>
          </a:p>
          <a:p>
            <a:pPr lvl="1" eaLnBrk="1" hangingPunct="1"/>
            <a:r>
              <a:rPr lang="en-US" sz="1400" b="1" smtClean="0">
                <a:latin typeface="Century Gothic" pitchFamily="34" charset="0"/>
              </a:rPr>
              <a:t>Cotrimoksazol, fluorokuinolon</a:t>
            </a:r>
          </a:p>
          <a:p>
            <a:pPr lvl="1" eaLnBrk="1" hangingPunct="1"/>
            <a:r>
              <a:rPr lang="en-US" sz="1400" b="1" smtClean="0">
                <a:latin typeface="Century Gothic" pitchFamily="34" charset="0"/>
              </a:rPr>
              <a:t>Ampisilin  + gentamisin</a:t>
            </a:r>
          </a:p>
          <a:p>
            <a:pPr lvl="1" eaLnBrk="1" hangingPunct="1"/>
            <a:endParaRPr lang="en-US" sz="1400" b="1" smtClean="0">
              <a:latin typeface="Century Gothic" pitchFamily="34" charset="0"/>
            </a:endParaRPr>
          </a:p>
          <a:p>
            <a:pPr lvl="1" eaLnBrk="1" hangingPunct="1"/>
            <a:r>
              <a:rPr lang="en-US" sz="1400" b="1" smtClean="0">
                <a:latin typeface="Century Gothic" pitchFamily="34" charset="0"/>
              </a:rPr>
              <a:t>Ampisilin + gentamisin + metronidazol/ klindamisin, sefoksitin  </a:t>
            </a:r>
          </a:p>
          <a:p>
            <a:pPr lvl="2" eaLnBrk="1" hangingPunct="1"/>
            <a:endParaRPr lang="en-US" sz="1400" b="1" smtClean="0">
              <a:latin typeface="Century Gothic" pitchFamily="34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b="1" smtClean="0">
                <a:latin typeface="Castellar" pitchFamily="18" charset="0"/>
              </a:rPr>
              <a:t>Jenis Infeksi dan pemilihan Antibiotika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1700" b="1" smtClean="0">
                <a:latin typeface="Century Gothic" pitchFamily="34" charset="0"/>
              </a:rPr>
              <a:t>Kardiovaskular</a:t>
            </a:r>
          </a:p>
          <a:p>
            <a:pPr lvl="1" eaLnBrk="1" hangingPunct="1"/>
            <a:r>
              <a:rPr lang="en-US" sz="1300" smtClean="0"/>
              <a:t>Endokarditis </a:t>
            </a:r>
          </a:p>
          <a:p>
            <a:pPr eaLnBrk="1" hangingPunct="1"/>
            <a:endParaRPr lang="en-US" sz="1500" smtClean="0"/>
          </a:p>
          <a:p>
            <a:pPr eaLnBrk="1" hangingPunct="1"/>
            <a:endParaRPr lang="en-US" sz="1500" smtClean="0"/>
          </a:p>
          <a:p>
            <a:pPr eaLnBrk="1" hangingPunct="1"/>
            <a:r>
              <a:rPr lang="en-US" sz="1500" b="1" smtClean="0"/>
              <a:t>Kulit,Otot dan Tulang </a:t>
            </a:r>
          </a:p>
          <a:p>
            <a:pPr lvl="1" eaLnBrk="1" hangingPunct="1"/>
            <a:endParaRPr lang="en-US" sz="1300" b="1" smtClean="0"/>
          </a:p>
          <a:p>
            <a:pPr lvl="1" eaLnBrk="1" hangingPunct="1"/>
            <a:r>
              <a:rPr lang="en-US" sz="1300" smtClean="0"/>
              <a:t>Impetigo,frunkle,selulitis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300" smtClean="0"/>
              <a:t>	dll</a:t>
            </a:r>
          </a:p>
          <a:p>
            <a:pPr lvl="1" eaLnBrk="1" hangingPunct="1"/>
            <a:r>
              <a:rPr lang="en-US" sz="1300" smtClean="0"/>
              <a:t>Gas gangren</a:t>
            </a:r>
          </a:p>
          <a:p>
            <a:pPr lvl="1" eaLnBrk="1" hangingPunct="1"/>
            <a:r>
              <a:rPr lang="en-US" sz="1300" smtClean="0"/>
              <a:t>Osteomielitis akut</a:t>
            </a:r>
            <a:r>
              <a:rPr lang="en-US" sz="1300" b="1" smtClean="0"/>
              <a:t> </a:t>
            </a:r>
          </a:p>
        </p:txBody>
      </p:sp>
      <p:sp>
        <p:nvSpPr>
          <p:cNvPr id="15053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z="2300" b="1" dirty="0" err="1" smtClean="0">
                <a:latin typeface="Century Gothic" pitchFamily="34" charset="0"/>
              </a:rPr>
              <a:t>Antibiotika</a:t>
            </a:r>
            <a:r>
              <a:rPr lang="en-US" sz="2000" b="1" dirty="0" smtClean="0">
                <a:latin typeface="Century Gothic" pitchFamily="34" charset="0"/>
              </a:rPr>
              <a:t> </a:t>
            </a:r>
          </a:p>
          <a:p>
            <a:pPr lvl="1" eaLnBrk="1" hangingPunct="1"/>
            <a:r>
              <a:rPr lang="en-US" sz="1600" dirty="0" err="1" smtClean="0">
                <a:latin typeface="Century Gothic" pitchFamily="34" charset="0"/>
              </a:rPr>
              <a:t>Penisilin</a:t>
            </a:r>
            <a:r>
              <a:rPr lang="en-US" sz="1600" dirty="0" smtClean="0">
                <a:latin typeface="Century Gothic" pitchFamily="34" charset="0"/>
              </a:rPr>
              <a:t> G + </a:t>
            </a:r>
            <a:r>
              <a:rPr lang="en-US" sz="1600" dirty="0" err="1" smtClean="0">
                <a:latin typeface="Century Gothic" pitchFamily="34" charset="0"/>
              </a:rPr>
              <a:t>Gentamisin</a:t>
            </a:r>
            <a:endParaRPr lang="en-US" sz="1600" dirty="0" smtClean="0">
              <a:latin typeface="Century Gothic" pitchFamily="34" charset="0"/>
            </a:endParaRPr>
          </a:p>
          <a:p>
            <a:pPr lvl="1" eaLnBrk="1" hangingPunct="1"/>
            <a:r>
              <a:rPr lang="en-US" sz="1600" dirty="0" err="1" smtClean="0">
                <a:latin typeface="Century Gothic" pitchFamily="34" charset="0"/>
              </a:rPr>
              <a:t>Vankomisin</a:t>
            </a:r>
            <a:r>
              <a:rPr lang="en-US" sz="1600" dirty="0" smtClean="0">
                <a:latin typeface="Century Gothic" pitchFamily="34" charset="0"/>
              </a:rPr>
              <a:t> </a:t>
            </a:r>
          </a:p>
          <a:p>
            <a:pPr lvl="1" eaLnBrk="1" hangingPunct="1"/>
            <a:r>
              <a:rPr lang="en-US" sz="1600" dirty="0" err="1" smtClean="0">
                <a:latin typeface="Century Gothic" pitchFamily="34" charset="0"/>
              </a:rPr>
              <a:t>Kloksasilin</a:t>
            </a:r>
            <a:r>
              <a:rPr lang="en-US" sz="1600" dirty="0" smtClean="0">
                <a:latin typeface="Century Gothic" pitchFamily="34" charset="0"/>
              </a:rPr>
              <a:t> + </a:t>
            </a:r>
            <a:r>
              <a:rPr lang="en-US" sz="1600" dirty="0" err="1" smtClean="0">
                <a:latin typeface="Century Gothic" pitchFamily="34" charset="0"/>
              </a:rPr>
              <a:t>Gentamisin</a:t>
            </a:r>
            <a:endParaRPr lang="en-US" sz="1600" dirty="0" smtClean="0">
              <a:latin typeface="Century Gothic" pitchFamily="34" charset="0"/>
            </a:endParaRPr>
          </a:p>
          <a:p>
            <a:pPr lvl="1" eaLnBrk="1" hangingPunct="1"/>
            <a:endParaRPr lang="en-US" sz="1600" b="1" dirty="0" smtClean="0">
              <a:latin typeface="Century Gothic" pitchFamily="34" charset="0"/>
            </a:endParaRPr>
          </a:p>
          <a:p>
            <a:pPr lvl="1" eaLnBrk="1" hangingPunct="1"/>
            <a:endParaRPr lang="en-US" sz="1600" b="1" dirty="0" smtClean="0">
              <a:latin typeface="Century Gothic" pitchFamily="34" charset="0"/>
            </a:endParaRPr>
          </a:p>
          <a:p>
            <a:pPr lvl="1" eaLnBrk="1" hangingPunct="1"/>
            <a:endParaRPr lang="en-US" sz="1600" b="1" dirty="0" smtClean="0">
              <a:latin typeface="Century Gothic" pitchFamily="34" charset="0"/>
            </a:endParaRPr>
          </a:p>
          <a:p>
            <a:pPr lvl="1" eaLnBrk="1" hangingPunct="1"/>
            <a:r>
              <a:rPr lang="en-US" sz="1600" dirty="0" err="1" smtClean="0">
                <a:latin typeface="Century Gothic" pitchFamily="34" charset="0"/>
              </a:rPr>
              <a:t>ampisilin</a:t>
            </a:r>
            <a:r>
              <a:rPr lang="en-US" sz="1600" dirty="0" smtClean="0">
                <a:latin typeface="Century Gothic" pitchFamily="34" charset="0"/>
              </a:rPr>
              <a:t>,/</a:t>
            </a:r>
            <a:r>
              <a:rPr lang="en-US" sz="1600" dirty="0" err="1" smtClean="0">
                <a:latin typeface="Century Gothic" pitchFamily="34" charset="0"/>
              </a:rPr>
              <a:t>eritromisin</a:t>
            </a:r>
            <a:r>
              <a:rPr lang="en-US" sz="1600" dirty="0" smtClean="0">
                <a:latin typeface="Century Gothic" pitchFamily="34" charset="0"/>
              </a:rPr>
              <a:t>/</a:t>
            </a:r>
            <a:r>
              <a:rPr lang="en-US" sz="1600" dirty="0" err="1" smtClean="0">
                <a:latin typeface="Century Gothic" pitchFamily="34" charset="0"/>
              </a:rPr>
              <a:t>sefalosforin</a:t>
            </a:r>
            <a:endParaRPr lang="en-US" sz="1600" dirty="0" smtClean="0">
              <a:latin typeface="Century Gothic" pitchFamily="34" charset="0"/>
            </a:endParaRPr>
          </a:p>
          <a:p>
            <a:pPr lvl="1" eaLnBrk="1" hangingPunct="1"/>
            <a:r>
              <a:rPr lang="en-US" sz="1600" dirty="0" err="1" smtClean="0">
                <a:latin typeface="Century Gothic" pitchFamily="34" charset="0"/>
              </a:rPr>
              <a:t>Penisilin</a:t>
            </a:r>
            <a:r>
              <a:rPr lang="en-US" sz="1600" dirty="0" smtClean="0">
                <a:latin typeface="Century Gothic" pitchFamily="34" charset="0"/>
              </a:rPr>
              <a:t> G</a:t>
            </a:r>
          </a:p>
          <a:p>
            <a:pPr lvl="1" eaLnBrk="1" hangingPunct="1"/>
            <a:r>
              <a:rPr lang="en-US" sz="1600" dirty="0" err="1" smtClean="0">
                <a:latin typeface="Century Gothic" pitchFamily="34" charset="0"/>
              </a:rPr>
              <a:t>Kloksasilin</a:t>
            </a:r>
            <a:r>
              <a:rPr lang="en-US" sz="1600" dirty="0" smtClean="0">
                <a:latin typeface="Century Gothic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300" smtClean="0">
                <a:latin typeface="Castellar" pitchFamily="18" charset="0"/>
              </a:rPr>
              <a:t>Golongan Penisilin</a:t>
            </a:r>
            <a:r>
              <a:rPr lang="en-US" smtClean="0"/>
              <a:t> 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smtClean="0">
                <a:latin typeface="Century Gothic" pitchFamily="34" charset="0"/>
              </a:rPr>
              <a:t>Penisilin sangat efektif membunuh bakteri gram negatif dan kokus gram positif seperti streptokokus, stafilokokus, spirokaeta klostrisdia, antrax dan aktinomisetes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>
                <a:latin typeface="Century Gothic" pitchFamily="34" charset="0"/>
              </a:rPr>
              <a:t>Bakteri dalam fase tumbuh lebih mudah disembuhkan oleh penisilin daripada bakteri kronis 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>
                <a:latin typeface="Century Gothic" pitchFamily="34" charset="0"/>
              </a:rPr>
              <a:t>Meski penisilin lebih mudah diserap oleh tubuh melalui pemakaian oral namun penisilin mudah dirusak oleh asam lambung atau enzym pencernaan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>
                <a:latin typeface="Century Gothic" pitchFamily="34" charset="0"/>
              </a:rPr>
              <a:t>Penyerapan penisilin bersifat sistemik namun tidak dapat memasuki otak 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2800" b="0" dirty="0" err="1" smtClean="0">
                <a:solidFill>
                  <a:srgbClr val="C00000"/>
                </a:solidFill>
                <a:latin typeface="Castellar" pitchFamily="18" charset="0"/>
              </a:rPr>
              <a:t>Indikasi</a:t>
            </a:r>
            <a:r>
              <a:rPr lang="en-US" sz="2800" b="0" dirty="0" smtClean="0">
                <a:solidFill>
                  <a:srgbClr val="C00000"/>
                </a:solidFill>
                <a:latin typeface="Castellar" pitchFamily="18" charset="0"/>
              </a:rPr>
              <a:t> </a:t>
            </a:r>
            <a:r>
              <a:rPr lang="en-US" sz="2800" b="0" dirty="0" err="1" smtClean="0">
                <a:solidFill>
                  <a:srgbClr val="C00000"/>
                </a:solidFill>
                <a:latin typeface="Castellar" pitchFamily="18" charset="0"/>
              </a:rPr>
              <a:t>pemakaian</a:t>
            </a:r>
            <a:r>
              <a:rPr lang="en-US" sz="2800" b="0" dirty="0" smtClean="0">
                <a:solidFill>
                  <a:srgbClr val="C00000"/>
                </a:solidFill>
                <a:latin typeface="Castellar" pitchFamily="18" charset="0"/>
              </a:rPr>
              <a:t> </a:t>
            </a:r>
            <a:r>
              <a:rPr lang="en-US" sz="2800" b="0" dirty="0" err="1" smtClean="0">
                <a:solidFill>
                  <a:srgbClr val="C00000"/>
                </a:solidFill>
                <a:latin typeface="Castellar" pitchFamily="18" charset="0"/>
              </a:rPr>
              <a:t>Penisilin</a:t>
            </a:r>
            <a:r>
              <a:rPr lang="en-US" sz="2800" b="0" dirty="0" smtClean="0">
                <a:solidFill>
                  <a:srgbClr val="C00000"/>
                </a:solidFill>
                <a:latin typeface="Castellar" pitchFamily="18" charset="0"/>
              </a:rPr>
              <a:t> 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200" dirty="0" smtClean="0">
                <a:latin typeface="Century Gothic" pitchFamily="34" charset="0"/>
              </a:rPr>
              <a:t>Pneumonia</a:t>
            </a:r>
          </a:p>
          <a:p>
            <a:pPr eaLnBrk="1" hangingPunct="1"/>
            <a:r>
              <a:rPr lang="en-US" sz="2200" dirty="0" err="1" smtClean="0">
                <a:latin typeface="Century Gothic" pitchFamily="34" charset="0"/>
              </a:rPr>
              <a:t>Otitis</a:t>
            </a:r>
            <a:r>
              <a:rPr lang="en-US" sz="2200" dirty="0" smtClean="0">
                <a:latin typeface="Century Gothic" pitchFamily="34" charset="0"/>
              </a:rPr>
              <a:t> media</a:t>
            </a:r>
          </a:p>
          <a:p>
            <a:pPr eaLnBrk="1" hangingPunct="1"/>
            <a:r>
              <a:rPr lang="en-US" sz="2200" dirty="0" err="1" smtClean="0">
                <a:latin typeface="Century Gothic" pitchFamily="34" charset="0"/>
              </a:rPr>
              <a:t>Faringitis</a:t>
            </a:r>
            <a:endParaRPr lang="en-US" sz="2200" dirty="0" smtClean="0">
              <a:latin typeface="Century Gothic" pitchFamily="34" charset="0"/>
            </a:endParaRPr>
          </a:p>
          <a:p>
            <a:pPr eaLnBrk="1" hangingPunct="1"/>
            <a:r>
              <a:rPr lang="en-US" sz="2200" dirty="0" err="1" smtClean="0">
                <a:latin typeface="Century Gothic" pitchFamily="34" charset="0"/>
              </a:rPr>
              <a:t>Demam</a:t>
            </a:r>
            <a:r>
              <a:rPr lang="en-US" sz="2200" dirty="0" smtClean="0">
                <a:latin typeface="Century Gothic" pitchFamily="34" charset="0"/>
              </a:rPr>
              <a:t> </a:t>
            </a:r>
            <a:r>
              <a:rPr lang="en-US" sz="2200" dirty="0" err="1" smtClean="0">
                <a:latin typeface="Century Gothic" pitchFamily="34" charset="0"/>
              </a:rPr>
              <a:t>reumatik</a:t>
            </a:r>
            <a:endParaRPr lang="en-US" sz="2200" dirty="0" smtClean="0">
              <a:latin typeface="Century Gothic" pitchFamily="34" charset="0"/>
            </a:endParaRPr>
          </a:p>
          <a:p>
            <a:pPr eaLnBrk="1" hangingPunct="1"/>
            <a:r>
              <a:rPr lang="en-US" sz="2200" dirty="0" err="1" smtClean="0">
                <a:latin typeface="Century Gothic" pitchFamily="34" charset="0"/>
              </a:rPr>
              <a:t>Gonorhoe</a:t>
            </a:r>
            <a:endParaRPr lang="en-US" sz="2200" dirty="0" smtClean="0">
              <a:latin typeface="Century Gothic" pitchFamily="34" charset="0"/>
            </a:endParaRPr>
          </a:p>
          <a:p>
            <a:pPr eaLnBrk="1" hangingPunct="1"/>
            <a:r>
              <a:rPr lang="en-US" sz="2200" dirty="0" err="1" smtClean="0">
                <a:latin typeface="Century Gothic" pitchFamily="34" charset="0"/>
              </a:rPr>
              <a:t>Klostridia</a:t>
            </a:r>
            <a:r>
              <a:rPr lang="en-US" sz="2200" dirty="0" smtClean="0">
                <a:latin typeface="Century Gothic" pitchFamily="34" charset="0"/>
              </a:rPr>
              <a:t> gas </a:t>
            </a:r>
            <a:r>
              <a:rPr lang="en-US" sz="2200" dirty="0" err="1" smtClean="0">
                <a:latin typeface="Century Gothic" pitchFamily="34" charset="0"/>
              </a:rPr>
              <a:t>gangren</a:t>
            </a:r>
            <a:r>
              <a:rPr lang="en-US" sz="2200" dirty="0" smtClean="0">
                <a:latin typeface="Century Gothic" pitchFamily="34" charset="0"/>
              </a:rPr>
              <a:t>, </a:t>
            </a:r>
          </a:p>
          <a:p>
            <a:pPr eaLnBrk="1" hangingPunct="1"/>
            <a:r>
              <a:rPr lang="en-US" sz="2200" dirty="0" smtClean="0">
                <a:latin typeface="Century Gothic" pitchFamily="34" charset="0"/>
              </a:rPr>
              <a:t>Tetanus</a:t>
            </a:r>
          </a:p>
          <a:p>
            <a:pPr eaLnBrk="1" hangingPunct="1"/>
            <a:r>
              <a:rPr lang="en-US" sz="2200" dirty="0" err="1" smtClean="0">
                <a:latin typeface="Century Gothic" pitchFamily="34" charset="0"/>
              </a:rPr>
              <a:t>Osteomielitis</a:t>
            </a:r>
            <a:endParaRPr lang="en-US" sz="2200" dirty="0" smtClean="0">
              <a:latin typeface="Century Gothic" pitchFamily="34" charset="0"/>
            </a:endParaRPr>
          </a:p>
          <a:p>
            <a:pPr eaLnBrk="1" hangingPunct="1"/>
            <a:r>
              <a:rPr lang="en-US" sz="2200" dirty="0" err="1" smtClean="0">
                <a:latin typeface="Century Gothic" pitchFamily="34" charset="0"/>
              </a:rPr>
              <a:t>Difteri</a:t>
            </a:r>
            <a:r>
              <a:rPr lang="en-US" sz="2200" dirty="0" smtClean="0">
                <a:latin typeface="Century Gothic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700" b="1" smtClean="0">
                <a:latin typeface="Century Gothic" pitchFamily="34" charset="0"/>
              </a:rPr>
              <a:t>Sediaan Penisilin yang dipasarkan</a:t>
            </a:r>
            <a:r>
              <a:rPr lang="en-US" b="1" smtClean="0">
                <a:latin typeface="Century Gothic" pitchFamily="34" charset="0"/>
              </a:rPr>
              <a:t>:</a:t>
            </a:r>
            <a:r>
              <a:rPr lang="en-US" smtClean="0"/>
              <a:t> 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200" dirty="0" err="1" smtClean="0">
                <a:latin typeface="Century Gothic" pitchFamily="34" charset="0"/>
              </a:rPr>
              <a:t>Penicilllin</a:t>
            </a:r>
            <a:r>
              <a:rPr lang="en-US" sz="2200" dirty="0" smtClean="0">
                <a:latin typeface="Century Gothic" pitchFamily="34" charset="0"/>
              </a:rPr>
              <a:t> G </a:t>
            </a:r>
          </a:p>
          <a:p>
            <a:pPr eaLnBrk="1" hangingPunct="1"/>
            <a:r>
              <a:rPr lang="en-US" sz="2200" dirty="0" err="1" smtClean="0">
                <a:latin typeface="Century Gothic" pitchFamily="34" charset="0"/>
              </a:rPr>
              <a:t>Benzathin</a:t>
            </a:r>
            <a:r>
              <a:rPr lang="en-US" sz="2200" dirty="0" smtClean="0">
                <a:latin typeface="Century Gothic" pitchFamily="34" charset="0"/>
              </a:rPr>
              <a:t> Penicillin</a:t>
            </a:r>
          </a:p>
          <a:p>
            <a:pPr eaLnBrk="1" hangingPunct="1"/>
            <a:r>
              <a:rPr lang="en-US" sz="2200" dirty="0" err="1" smtClean="0">
                <a:latin typeface="Century Gothic" pitchFamily="34" charset="0"/>
              </a:rPr>
              <a:t>Ampisilin</a:t>
            </a:r>
            <a:endParaRPr lang="en-US" sz="2200" dirty="0" smtClean="0">
              <a:latin typeface="Century Gothic" pitchFamily="34" charset="0"/>
            </a:endParaRPr>
          </a:p>
          <a:p>
            <a:pPr eaLnBrk="1" hangingPunct="1"/>
            <a:r>
              <a:rPr lang="en-US" sz="2200" dirty="0" err="1" smtClean="0">
                <a:latin typeface="Century Gothic" pitchFamily="34" charset="0"/>
              </a:rPr>
              <a:t>Amoksilin</a:t>
            </a:r>
            <a:r>
              <a:rPr lang="en-US" sz="2200" dirty="0" smtClean="0">
                <a:latin typeface="Century Gothic" pitchFamily="34" charset="0"/>
              </a:rPr>
              <a:t> </a:t>
            </a:r>
          </a:p>
          <a:p>
            <a:pPr eaLnBrk="1" hangingPunct="1"/>
            <a:r>
              <a:rPr lang="en-US" sz="2200" dirty="0" err="1" smtClean="0">
                <a:latin typeface="Century Gothic" pitchFamily="34" charset="0"/>
              </a:rPr>
              <a:t>Oksasilin</a:t>
            </a:r>
            <a:r>
              <a:rPr lang="en-US" sz="2200" dirty="0" smtClean="0">
                <a:latin typeface="Century Gothic" pitchFamily="34" charset="0"/>
              </a:rPr>
              <a:t>  </a:t>
            </a:r>
          </a:p>
          <a:p>
            <a:pPr eaLnBrk="1" hangingPunct="1"/>
            <a:r>
              <a:rPr lang="en-US" sz="2200" dirty="0" err="1" smtClean="0">
                <a:latin typeface="Century Gothic" pitchFamily="34" charset="0"/>
              </a:rPr>
              <a:t>kloksasilin</a:t>
            </a:r>
            <a:r>
              <a:rPr lang="en-US" sz="2200" dirty="0" smtClean="0">
                <a:latin typeface="Century Gothic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Sefalosforin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Sefalosforin</a:t>
            </a:r>
            <a:r>
              <a:rPr lang="en-US" dirty="0" smtClean="0"/>
              <a:t> 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penisilin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B </a:t>
            </a:r>
            <a:r>
              <a:rPr lang="en-US" dirty="0" err="1" smtClean="0"/>
              <a:t>Laktam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 10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sefalosforin</a:t>
            </a:r>
            <a:r>
              <a:rPr lang="en-US" dirty="0" smtClean="0"/>
              <a:t> </a:t>
            </a:r>
            <a:r>
              <a:rPr lang="en-US" dirty="0" err="1" smtClean="0"/>
              <a:t>dipasarkan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;</a:t>
            </a:r>
          </a:p>
          <a:p>
            <a:pPr lvl="1"/>
            <a:r>
              <a:rPr lang="en-US" dirty="0" err="1" smtClean="0"/>
              <a:t>Sefadroksil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nafas</a:t>
            </a:r>
            <a:endParaRPr lang="en-US" dirty="0" smtClean="0"/>
          </a:p>
          <a:p>
            <a:pPr lvl="1"/>
            <a:r>
              <a:rPr lang="en-US" dirty="0" err="1" smtClean="0"/>
              <a:t>Sefaleksin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C00000"/>
                </a:solidFill>
              </a:rPr>
              <a:t>Tetrasiklin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kloramfenicol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err="1" smtClean="0"/>
              <a:t>Tetrasiklin</a:t>
            </a:r>
            <a:r>
              <a:rPr lang="en-US" sz="2000" dirty="0" smtClean="0"/>
              <a:t> 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antibiotika</a:t>
            </a:r>
            <a:r>
              <a:rPr lang="en-US" sz="2000" dirty="0" smtClean="0"/>
              <a:t> </a:t>
            </a:r>
            <a:r>
              <a:rPr lang="en-US" sz="2000" dirty="0" err="1" smtClean="0"/>
              <a:t>berspektrum</a:t>
            </a:r>
            <a:r>
              <a:rPr lang="en-US" sz="2000" dirty="0" smtClean="0"/>
              <a:t> </a:t>
            </a:r>
            <a:r>
              <a:rPr lang="en-US" sz="2000" dirty="0" err="1" smtClean="0"/>
              <a:t>luas</a:t>
            </a:r>
            <a:endParaRPr lang="en-US" sz="2000" dirty="0" smtClean="0"/>
          </a:p>
          <a:p>
            <a:r>
              <a:rPr lang="en-US" sz="2000" dirty="0" err="1" smtClean="0"/>
              <a:t>Termasuk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golongan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400" dirty="0" smtClean="0"/>
              <a:t>;</a:t>
            </a:r>
          </a:p>
          <a:p>
            <a:pPr lvl="2"/>
            <a:r>
              <a:rPr lang="en-US" sz="1800" dirty="0" err="1" smtClean="0"/>
              <a:t>Doksisiklin</a:t>
            </a:r>
            <a:endParaRPr lang="en-US" sz="1800" dirty="0" smtClean="0"/>
          </a:p>
          <a:p>
            <a:pPr lvl="2"/>
            <a:r>
              <a:rPr lang="en-US" sz="1800" dirty="0" err="1" smtClean="0"/>
              <a:t>Metasilin</a:t>
            </a:r>
            <a:r>
              <a:rPr lang="en-US" sz="1800" dirty="0" smtClean="0"/>
              <a:t> </a:t>
            </a:r>
          </a:p>
          <a:p>
            <a:pPr lvl="2"/>
            <a:r>
              <a:rPr lang="en-US" sz="1800" dirty="0" err="1" smtClean="0"/>
              <a:t>Chlortetrasiklin</a:t>
            </a:r>
            <a:r>
              <a:rPr lang="en-US" sz="1800" dirty="0" smtClean="0"/>
              <a:t>  </a:t>
            </a:r>
          </a:p>
          <a:p>
            <a:pPr lvl="2"/>
            <a:r>
              <a:rPr lang="en-US" sz="1800" dirty="0" err="1" smtClean="0"/>
              <a:t>Oksitetrasiklin</a:t>
            </a:r>
            <a:endParaRPr lang="en-US" sz="1800" dirty="0" smtClean="0"/>
          </a:p>
          <a:p>
            <a:pPr lvl="2"/>
            <a:r>
              <a:rPr lang="en-US" sz="1800" dirty="0" err="1" smtClean="0"/>
              <a:t>Demosiklin</a:t>
            </a:r>
            <a:r>
              <a:rPr lang="en-US" sz="1800" dirty="0" smtClean="0"/>
              <a:t> </a:t>
            </a:r>
          </a:p>
          <a:p>
            <a:r>
              <a:rPr lang="en-US" sz="2000" dirty="0" err="1" smtClean="0"/>
              <a:t>Kegunaan</a:t>
            </a:r>
            <a:r>
              <a:rPr lang="en-US" sz="2000" dirty="0" smtClean="0"/>
              <a:t> </a:t>
            </a:r>
            <a:r>
              <a:rPr lang="en-US" sz="2000" dirty="0" err="1" smtClean="0"/>
              <a:t>tetrasiklin</a:t>
            </a:r>
            <a:r>
              <a:rPr lang="en-US" sz="2000" dirty="0" smtClean="0"/>
              <a:t> </a:t>
            </a:r>
            <a:r>
              <a:rPr lang="en-US" sz="2000" dirty="0" err="1" smtClean="0"/>
              <a:t>terutama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gram </a:t>
            </a:r>
            <a:r>
              <a:rPr lang="en-US" sz="2000" dirty="0" err="1" smtClean="0"/>
              <a:t>positif</a:t>
            </a:r>
            <a:r>
              <a:rPr lang="en-US" sz="2000" dirty="0" smtClean="0"/>
              <a:t> </a:t>
            </a:r>
            <a:r>
              <a:rPr lang="en-US" sz="2000" dirty="0" err="1" smtClean="0"/>
              <a:t>maupun</a:t>
            </a:r>
            <a:r>
              <a:rPr lang="en-US" sz="2000" dirty="0" smtClean="0"/>
              <a:t> gram </a:t>
            </a:r>
            <a:r>
              <a:rPr lang="en-US" sz="2000" dirty="0" err="1" smtClean="0"/>
              <a:t>negatif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 </a:t>
            </a:r>
            <a:r>
              <a:rPr lang="en-US" sz="2000" dirty="0" err="1" smtClean="0"/>
              <a:t>kolera</a:t>
            </a:r>
            <a:r>
              <a:rPr lang="en-US" sz="2000" dirty="0" smtClean="0"/>
              <a:t> , </a:t>
            </a:r>
            <a:r>
              <a:rPr lang="en-US" sz="2000" dirty="0" err="1" smtClean="0"/>
              <a:t>infeksi</a:t>
            </a:r>
            <a:r>
              <a:rPr lang="en-US" sz="2000" dirty="0" smtClean="0"/>
              <a:t> </a:t>
            </a:r>
            <a:r>
              <a:rPr lang="en-US" sz="2000" dirty="0" err="1" smtClean="0"/>
              <a:t>saluran</a:t>
            </a:r>
            <a:r>
              <a:rPr lang="en-US" sz="2000" dirty="0" smtClean="0"/>
              <a:t> </a:t>
            </a:r>
            <a:r>
              <a:rPr lang="en-US" sz="2000" dirty="0" err="1" smtClean="0"/>
              <a:t>nafas</a:t>
            </a:r>
            <a:r>
              <a:rPr lang="en-US" sz="2000" dirty="0" smtClean="0"/>
              <a:t>, </a:t>
            </a:r>
            <a:r>
              <a:rPr lang="en-US" sz="2000" dirty="0" err="1" smtClean="0"/>
              <a:t>trakoma</a:t>
            </a:r>
            <a:r>
              <a:rPr lang="en-US" sz="2000" dirty="0" smtClean="0"/>
              <a:t> , </a:t>
            </a:r>
            <a:r>
              <a:rPr lang="en-US" sz="2000" dirty="0" err="1" smtClean="0"/>
              <a:t>gonore</a:t>
            </a:r>
            <a:r>
              <a:rPr lang="en-US" sz="2000" dirty="0" smtClean="0"/>
              <a:t>  </a:t>
            </a:r>
            <a:r>
              <a:rPr lang="en-US" sz="2000" dirty="0" err="1" smtClean="0"/>
              <a:t>dan</a:t>
            </a:r>
            <a:r>
              <a:rPr lang="en-US" sz="2000" dirty="0" smtClean="0"/>
              <a:t> enteritis </a:t>
            </a:r>
          </a:p>
          <a:p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pemakaian</a:t>
            </a:r>
            <a:r>
              <a:rPr lang="en-US" sz="2000" dirty="0" smtClean="0"/>
              <a:t> yang lama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menyebabkan</a:t>
            </a:r>
            <a:r>
              <a:rPr lang="en-US" sz="2000" dirty="0" smtClean="0"/>
              <a:t>  anemia, </a:t>
            </a:r>
            <a:r>
              <a:rPr lang="en-US" sz="2000" dirty="0" err="1" smtClean="0"/>
              <a:t>fotosensitivity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gangguan</a:t>
            </a:r>
            <a:r>
              <a:rPr lang="en-US" sz="2000" dirty="0" smtClean="0"/>
              <a:t> </a:t>
            </a:r>
            <a:r>
              <a:rPr lang="en-US" sz="2000" dirty="0" err="1" smtClean="0"/>
              <a:t>pembekuan</a:t>
            </a:r>
            <a:r>
              <a:rPr lang="en-US" sz="2000" dirty="0" smtClean="0"/>
              <a:t> </a:t>
            </a:r>
            <a:r>
              <a:rPr lang="en-US" sz="2000" dirty="0" err="1" smtClean="0"/>
              <a:t>darah</a:t>
            </a:r>
            <a:endParaRPr lang="en-US" sz="2000" dirty="0" smtClean="0"/>
          </a:p>
          <a:p>
            <a:r>
              <a:rPr lang="en-US" sz="2000" dirty="0" err="1" smtClean="0"/>
              <a:t>Cenderung</a:t>
            </a:r>
            <a:r>
              <a:rPr lang="en-US" sz="2000" dirty="0" smtClean="0"/>
              <a:t> </a:t>
            </a:r>
            <a:r>
              <a:rPr lang="en-US" sz="2000" dirty="0" err="1" smtClean="0"/>
              <a:t>diikat</a:t>
            </a:r>
            <a:r>
              <a:rPr lang="en-US" sz="2000" dirty="0" smtClean="0"/>
              <a:t> </a:t>
            </a:r>
            <a:r>
              <a:rPr lang="en-US" sz="2000" dirty="0" err="1" smtClean="0"/>
              <a:t>logam</a:t>
            </a:r>
            <a:r>
              <a:rPr lang="en-US" sz="2000" dirty="0" smtClean="0"/>
              <a:t> </a:t>
            </a:r>
            <a:r>
              <a:rPr lang="en-US" sz="2000" dirty="0" err="1" smtClean="0"/>
              <a:t>didalam</a:t>
            </a:r>
            <a:r>
              <a:rPr lang="en-US" sz="2000" dirty="0" smtClean="0"/>
              <a:t> </a:t>
            </a:r>
            <a:r>
              <a:rPr lang="en-US" sz="2000" dirty="0" err="1" smtClean="0"/>
              <a:t>tubuh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: </a:t>
            </a:r>
            <a:r>
              <a:rPr lang="en-US" sz="2000" dirty="0" err="1" smtClean="0"/>
              <a:t>Al,Mg,Ca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Fe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tertimbun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tulang</a:t>
            </a:r>
            <a:endParaRPr lang="en-US" sz="2000" dirty="0" smtClean="0"/>
          </a:p>
          <a:p>
            <a:r>
              <a:rPr lang="en-US" sz="2000" dirty="0" err="1" smtClean="0"/>
              <a:t>Toksisitas</a:t>
            </a:r>
            <a:r>
              <a:rPr lang="en-US" sz="2000" dirty="0" smtClean="0"/>
              <a:t>  </a:t>
            </a:r>
            <a:r>
              <a:rPr lang="en-US" sz="2000" dirty="0" err="1" smtClean="0"/>
              <a:t>tetrasiklin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hati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ginjal</a:t>
            </a:r>
            <a:r>
              <a:rPr lang="en-US" sz="2000" dirty="0" smtClean="0"/>
              <a:t>, </a:t>
            </a:r>
            <a:r>
              <a:rPr lang="en-US" sz="2000" dirty="0" err="1" smtClean="0"/>
              <a:t>superinfeksi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diare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dehidrasi</a:t>
            </a:r>
            <a:r>
              <a:rPr lang="en-US" sz="2000" dirty="0" smtClean="0"/>
              <a:t> </a:t>
            </a:r>
            <a:r>
              <a:rPr lang="en-US" sz="2000" dirty="0" err="1" smtClean="0"/>
              <a:t>berat</a:t>
            </a:r>
            <a:endParaRPr lang="en-US" sz="2000" dirty="0" smtClean="0"/>
          </a:p>
          <a:p>
            <a:r>
              <a:rPr lang="en-US" sz="2000" dirty="0" err="1" smtClean="0"/>
              <a:t>Eksekresinya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saluran</a:t>
            </a:r>
            <a:r>
              <a:rPr lang="en-US" sz="2000" dirty="0" smtClean="0"/>
              <a:t> </a:t>
            </a:r>
            <a:r>
              <a:rPr lang="en-US" sz="2000" dirty="0" err="1" smtClean="0"/>
              <a:t>kemih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tinja</a:t>
            </a: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Kloramfenicol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Khloramfenicol</a:t>
            </a:r>
            <a:r>
              <a:rPr lang="en-US" sz="2000" dirty="0" smtClean="0"/>
              <a:t> </a:t>
            </a:r>
            <a:r>
              <a:rPr lang="en-US" sz="2000" dirty="0" err="1" smtClean="0"/>
              <a:t>berspektrum</a:t>
            </a:r>
            <a:r>
              <a:rPr lang="en-US" sz="2000" dirty="0" smtClean="0"/>
              <a:t> </a:t>
            </a:r>
            <a:r>
              <a:rPr lang="en-US" sz="2000" dirty="0" err="1" smtClean="0"/>
              <a:t>luas</a:t>
            </a:r>
            <a:r>
              <a:rPr lang="en-US" sz="2000" dirty="0" smtClean="0"/>
              <a:t> </a:t>
            </a:r>
            <a:r>
              <a:rPr lang="en-US" sz="2000" dirty="0" err="1" smtClean="0"/>
              <a:t>terutama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mengatasi</a:t>
            </a:r>
            <a:r>
              <a:rPr lang="en-US" sz="2000" dirty="0" smtClean="0"/>
              <a:t> </a:t>
            </a:r>
            <a:r>
              <a:rPr lang="en-US" sz="2000" dirty="0" err="1" smtClean="0"/>
              <a:t>bakteri</a:t>
            </a:r>
            <a:r>
              <a:rPr lang="en-US" sz="2000" dirty="0" smtClean="0"/>
              <a:t> </a:t>
            </a:r>
            <a:r>
              <a:rPr lang="en-US" sz="2000" dirty="0" err="1" smtClean="0"/>
              <a:t>salmonela</a:t>
            </a:r>
            <a:r>
              <a:rPr lang="en-US" sz="2000" dirty="0" smtClean="0"/>
              <a:t> </a:t>
            </a:r>
            <a:r>
              <a:rPr lang="en-US" sz="2000" dirty="0" err="1" smtClean="0"/>
              <a:t>tifusa</a:t>
            </a:r>
            <a:r>
              <a:rPr lang="en-US" sz="2000" dirty="0" smtClean="0"/>
              <a:t>, </a:t>
            </a:r>
            <a:r>
              <a:rPr lang="en-US" sz="2000" dirty="0" err="1" smtClean="0"/>
              <a:t>hemofilus</a:t>
            </a:r>
            <a:r>
              <a:rPr lang="en-US" sz="2000" dirty="0" smtClean="0"/>
              <a:t> influenza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bordetela</a:t>
            </a:r>
            <a:r>
              <a:rPr lang="en-US" sz="2000" dirty="0" smtClean="0"/>
              <a:t> </a:t>
            </a:r>
            <a:r>
              <a:rPr lang="en-US" sz="2000" dirty="0" err="1" smtClean="0"/>
              <a:t>pertusis</a:t>
            </a:r>
            <a:r>
              <a:rPr lang="en-US" sz="2000" dirty="0" smtClean="0"/>
              <a:t> </a:t>
            </a:r>
          </a:p>
          <a:p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penyakit</a:t>
            </a:r>
            <a:r>
              <a:rPr lang="en-US" sz="2000" dirty="0" smtClean="0"/>
              <a:t> </a:t>
            </a:r>
            <a:r>
              <a:rPr lang="en-US" sz="2000" dirty="0" err="1" smtClean="0"/>
              <a:t>typus</a:t>
            </a:r>
            <a:r>
              <a:rPr lang="en-US" sz="2000" dirty="0" smtClean="0"/>
              <a:t> </a:t>
            </a:r>
          </a:p>
          <a:p>
            <a:r>
              <a:rPr lang="en-US" sz="2000" dirty="0" err="1" smtClean="0"/>
              <a:t>Eksekresinya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 ASI, air </a:t>
            </a:r>
            <a:r>
              <a:rPr lang="en-US" sz="2000" dirty="0" err="1" smtClean="0"/>
              <a:t>kemih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empedu</a:t>
            </a:r>
            <a:endParaRPr lang="en-US" sz="2000" dirty="0" smtClean="0"/>
          </a:p>
          <a:p>
            <a:r>
              <a:rPr lang="en-US" sz="2000" dirty="0" err="1" smtClean="0"/>
              <a:t>Toksisitas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bayi</a:t>
            </a:r>
            <a:r>
              <a:rPr lang="en-US" sz="2000" dirty="0" smtClean="0"/>
              <a:t> 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 </a:t>
            </a:r>
            <a:r>
              <a:rPr lang="en-US" sz="2000" b="1" i="1" dirty="0" smtClean="0"/>
              <a:t>Grey baby </a:t>
            </a:r>
            <a:r>
              <a:rPr lang="en-US" sz="2000" b="1" i="1" dirty="0" err="1" smtClean="0"/>
              <a:t>syndroma</a:t>
            </a:r>
            <a:endParaRPr lang="en-US" sz="2000" b="1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Aminoglikosid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dirty="0" err="1" smtClean="0"/>
              <a:t>Aminoglikosid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bakteriostatik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terhadap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bakteri</a:t>
            </a:r>
            <a:r>
              <a:rPr lang="en-US" sz="2000" b="1" dirty="0" smtClean="0"/>
              <a:t> gram </a:t>
            </a:r>
            <a:r>
              <a:rPr lang="en-US" sz="2000" b="1" dirty="0" err="1" smtClean="0"/>
              <a:t>negatif</a:t>
            </a:r>
            <a:endParaRPr lang="en-US" sz="2000" b="1" dirty="0" smtClean="0"/>
          </a:p>
          <a:p>
            <a:r>
              <a:rPr lang="en-US" sz="2000" b="1" dirty="0" err="1" smtClean="0"/>
              <a:t>Termasuk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kelompok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ini</a:t>
            </a:r>
            <a:r>
              <a:rPr lang="en-US" sz="2000" b="1" dirty="0" smtClean="0"/>
              <a:t> :</a:t>
            </a:r>
          </a:p>
          <a:p>
            <a:r>
              <a:rPr lang="en-US" sz="2000" b="1" dirty="0" err="1" smtClean="0"/>
              <a:t>Streptomisin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neomisin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kanamisin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amikasin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gentamisin</a:t>
            </a:r>
            <a:endParaRPr lang="en-US" sz="2000" b="1" dirty="0" smtClean="0"/>
          </a:p>
          <a:p>
            <a:pPr lvl="2"/>
            <a:r>
              <a:rPr lang="en-US" sz="2000" b="1" dirty="0" smtClean="0"/>
              <a:t> </a:t>
            </a:r>
            <a:r>
              <a:rPr lang="en-US" sz="2000" b="1" dirty="0" err="1" smtClean="0"/>
              <a:t>Streptomisin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bakteriostatik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terhadap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bakteri</a:t>
            </a:r>
            <a:r>
              <a:rPr lang="en-US" sz="2000" b="1" dirty="0" smtClean="0"/>
              <a:t> gram </a:t>
            </a:r>
            <a:r>
              <a:rPr lang="en-US" sz="2000" b="1" dirty="0" err="1" smtClean="0"/>
              <a:t>negatif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mikobakteri</a:t>
            </a:r>
            <a:r>
              <a:rPr lang="en-US" sz="2000" b="1" dirty="0" smtClean="0"/>
              <a:t> TBC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lepra</a:t>
            </a:r>
            <a:r>
              <a:rPr lang="en-US" sz="2000" b="1" dirty="0" smtClean="0"/>
              <a:t> </a:t>
            </a:r>
          </a:p>
          <a:p>
            <a:pPr lvl="2"/>
            <a:r>
              <a:rPr lang="en-US" sz="2000" b="1" dirty="0" err="1" smtClean="0"/>
              <a:t>Pemberian</a:t>
            </a:r>
            <a:r>
              <a:rPr lang="en-US" sz="2000" b="1" dirty="0" smtClean="0"/>
              <a:t> per </a:t>
            </a:r>
            <a:r>
              <a:rPr lang="en-US" sz="2000" b="1" dirty="0" err="1" smtClean="0"/>
              <a:t>os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infeksi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saluran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cerna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sterilisasi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usus</a:t>
            </a:r>
            <a:endParaRPr lang="en-US" sz="2000" b="1" dirty="0" smtClean="0"/>
          </a:p>
          <a:p>
            <a:pPr lvl="2"/>
            <a:r>
              <a:rPr lang="en-US" sz="2000" b="1" dirty="0" err="1" smtClean="0"/>
              <a:t>Eksekresinya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melalui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ginjal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empedu</a:t>
            </a:r>
            <a:endParaRPr lang="en-US" sz="2000" b="1" dirty="0" smtClean="0"/>
          </a:p>
          <a:p>
            <a:pPr lvl="2"/>
            <a:r>
              <a:rPr lang="en-US" sz="2000" b="1" dirty="0" err="1" smtClean="0"/>
              <a:t>Toksisitas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syok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anafilaktik,ketulian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kerusakan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ginjal</a:t>
            </a:r>
            <a:r>
              <a:rPr lang="en-US" sz="2000" b="1" dirty="0" smtClean="0"/>
              <a:t> </a:t>
            </a:r>
          </a:p>
          <a:p>
            <a:r>
              <a:rPr lang="en-US" sz="2000" b="1" dirty="0" err="1" smtClean="0"/>
              <a:t>Neomisin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kanamisin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amikasin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gentamisin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bersifat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bakterisid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terhadap</a:t>
            </a:r>
            <a:r>
              <a:rPr lang="en-US" sz="2000" b="1" dirty="0" smtClean="0"/>
              <a:t> gram </a:t>
            </a:r>
            <a:r>
              <a:rPr lang="en-US" sz="2000" b="1" dirty="0" err="1" smtClean="0"/>
              <a:t>positip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negatif</a:t>
            </a:r>
            <a:r>
              <a:rPr lang="en-US" sz="2000" b="1" dirty="0" smtClean="0"/>
              <a:t> </a:t>
            </a:r>
          </a:p>
          <a:p>
            <a:r>
              <a:rPr lang="en-US" sz="2000" b="1" dirty="0" err="1" smtClean="0"/>
              <a:t>Pemanfaatan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sama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sterptomisin</a:t>
            </a:r>
            <a:endParaRPr lang="en-US" sz="2000" b="1" dirty="0" smtClean="0"/>
          </a:p>
          <a:p>
            <a:r>
              <a:rPr lang="en-US" sz="2000" b="1" dirty="0" err="1" smtClean="0"/>
              <a:t>Toksisitas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aminoglikosid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pada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ginjal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gangguan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pendengaran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keseimbangan</a:t>
            </a:r>
            <a:r>
              <a:rPr lang="en-US" sz="2000" b="1" dirty="0" smtClean="0"/>
              <a:t> 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600" b="1" smtClean="0">
                <a:latin typeface="Castellar" pitchFamily="18" charset="0"/>
              </a:rPr>
              <a:t>Obat Anti Infeksi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Bradley Hand ITC" pitchFamily="66" charset="0"/>
              </a:rPr>
              <a:t>Obat  anti infeksi terdiri dari 2 golongan :</a:t>
            </a:r>
          </a:p>
          <a:p>
            <a:pPr eaLnBrk="1" hangingPunct="1"/>
            <a:endParaRPr lang="en-US" b="1" smtClean="0">
              <a:latin typeface="Bradley Hand ITC" pitchFamily="66" charset="0"/>
            </a:endParaRPr>
          </a:p>
          <a:p>
            <a:pPr lvl="2" eaLnBrk="1" hangingPunct="1"/>
            <a:r>
              <a:rPr lang="en-US" b="1" smtClean="0">
                <a:latin typeface="Arial Black" pitchFamily="34" charset="0"/>
              </a:rPr>
              <a:t>Antibiotika</a:t>
            </a:r>
          </a:p>
          <a:p>
            <a:pPr lvl="3" eaLnBrk="1" hangingPunct="1"/>
            <a:r>
              <a:rPr lang="en-US" sz="1800" b="1" smtClean="0">
                <a:latin typeface="Century Gothic" pitchFamily="34" charset="0"/>
              </a:rPr>
              <a:t>Zat yang dihasilkan oleh organisme tertentu yang dapat menghambat pertumbuhan dan membunuh organisme lainnya</a:t>
            </a:r>
            <a:r>
              <a:rPr lang="en-US" sz="1800" b="1" smtClean="0">
                <a:latin typeface="Castellar" pitchFamily="18" charset="0"/>
              </a:rPr>
              <a:t> </a:t>
            </a:r>
          </a:p>
          <a:p>
            <a:pPr lvl="2" eaLnBrk="1" hangingPunct="1"/>
            <a:r>
              <a:rPr lang="en-US" b="1" smtClean="0">
                <a:latin typeface="Arial Black" pitchFamily="34" charset="0"/>
              </a:rPr>
              <a:t>Kemoterapeutika</a:t>
            </a:r>
          </a:p>
          <a:p>
            <a:pPr lvl="3" eaLnBrk="1" hangingPunct="1"/>
            <a:r>
              <a:rPr lang="en-US" sz="1800" b="1" smtClean="0">
                <a:latin typeface="Century Gothic" pitchFamily="34" charset="0"/>
              </a:rPr>
              <a:t>Bahan kimia yang mampu menghambat dan membunuh kehidupan kuman atau bakteri dalam tubuh</a:t>
            </a:r>
            <a:endParaRPr lang="en-US" sz="1800" b="1" smtClean="0">
              <a:latin typeface="Castellar" pitchFamily="18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Antibiotika</a:t>
            </a:r>
            <a:r>
              <a:rPr lang="en-US" dirty="0" smtClean="0"/>
              <a:t> lain-lain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Erythromycin</a:t>
            </a:r>
            <a:r>
              <a:rPr lang="en-US" sz="2000" dirty="0" smtClean="0"/>
              <a:t> 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penderita</a:t>
            </a:r>
            <a:r>
              <a:rPr lang="en-US" sz="2000" dirty="0" smtClean="0"/>
              <a:t> yang </a:t>
            </a:r>
            <a:r>
              <a:rPr lang="en-US" sz="2000" dirty="0" err="1" smtClean="0"/>
              <a:t>cenderung</a:t>
            </a:r>
            <a:r>
              <a:rPr lang="en-US" sz="2000" dirty="0" smtClean="0"/>
              <a:t> </a:t>
            </a:r>
            <a:r>
              <a:rPr lang="en-US" sz="2000" dirty="0" err="1" smtClean="0"/>
              <a:t>alaergi</a:t>
            </a:r>
            <a:r>
              <a:rPr lang="en-US" sz="2000" dirty="0" smtClean="0"/>
              <a:t> </a:t>
            </a:r>
            <a:r>
              <a:rPr lang="en-US" sz="2000" dirty="0" err="1" smtClean="0"/>
              <a:t>bila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penisilin</a:t>
            </a:r>
            <a:endParaRPr lang="en-US" sz="2000" dirty="0" smtClean="0"/>
          </a:p>
          <a:p>
            <a:pPr lvl="1"/>
            <a:r>
              <a:rPr lang="en-US" sz="2000" dirty="0" err="1" smtClean="0"/>
              <a:t>Fungsinya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penisilin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kekuatannya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rendah</a:t>
            </a:r>
            <a:r>
              <a:rPr lang="en-US" sz="2000" dirty="0" smtClean="0"/>
              <a:t> </a:t>
            </a:r>
          </a:p>
          <a:p>
            <a:r>
              <a:rPr lang="en-US" sz="2000" b="1" dirty="0" err="1" smtClean="0"/>
              <a:t>Polimiksin</a:t>
            </a:r>
            <a:r>
              <a:rPr lang="en-US" sz="2000" b="1" dirty="0" smtClean="0"/>
              <a:t> B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E 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aktif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bakteri</a:t>
            </a:r>
            <a:r>
              <a:rPr lang="en-US" sz="2000" dirty="0" smtClean="0"/>
              <a:t> gram </a:t>
            </a:r>
            <a:r>
              <a:rPr lang="en-US" sz="2000" dirty="0" err="1" smtClean="0"/>
              <a:t>negatif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err="1" smtClean="0"/>
              <a:t>Toksiksitas</a:t>
            </a:r>
            <a:r>
              <a:rPr lang="en-US" sz="2000" dirty="0" smtClean="0"/>
              <a:t> 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ginjal</a:t>
            </a:r>
            <a:r>
              <a:rPr lang="en-US" sz="2000" dirty="0" smtClean="0"/>
              <a:t> 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menimbulkan</a:t>
            </a:r>
            <a:r>
              <a:rPr lang="en-US" sz="2000" dirty="0" smtClean="0"/>
              <a:t> </a:t>
            </a:r>
            <a:r>
              <a:rPr lang="en-US" sz="2000" dirty="0" err="1" smtClean="0"/>
              <a:t>gejala</a:t>
            </a:r>
            <a:r>
              <a:rPr lang="en-US" sz="2000" dirty="0" smtClean="0"/>
              <a:t> </a:t>
            </a:r>
            <a:r>
              <a:rPr lang="en-US" sz="2000" dirty="0" err="1" smtClean="0"/>
              <a:t>kelumpuhan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henti</a:t>
            </a:r>
            <a:r>
              <a:rPr lang="en-US" sz="2000" dirty="0" smtClean="0"/>
              <a:t> </a:t>
            </a:r>
            <a:r>
              <a:rPr lang="en-US" sz="2000" dirty="0" err="1" smtClean="0"/>
              <a:t>pernafasan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err="1" smtClean="0"/>
              <a:t>Penggunaan</a:t>
            </a:r>
            <a:r>
              <a:rPr lang="en-US" sz="2000" dirty="0" smtClean="0"/>
              <a:t> </a:t>
            </a:r>
            <a:r>
              <a:rPr lang="en-US" sz="2000" dirty="0" err="1" smtClean="0"/>
              <a:t>klinisnya</a:t>
            </a:r>
            <a:r>
              <a:rPr lang="en-US" sz="2000" dirty="0" smtClean="0"/>
              <a:t> 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infeksi</a:t>
            </a:r>
            <a:r>
              <a:rPr lang="en-US" sz="2000" dirty="0" smtClean="0"/>
              <a:t> </a:t>
            </a:r>
            <a:r>
              <a:rPr lang="en-US" sz="2000" dirty="0" err="1" smtClean="0"/>
              <a:t>akibat</a:t>
            </a:r>
            <a:r>
              <a:rPr lang="en-US" sz="2000" dirty="0" smtClean="0"/>
              <a:t> </a:t>
            </a:r>
            <a:r>
              <a:rPr lang="en-US" sz="2000" dirty="0" err="1" smtClean="0"/>
              <a:t>pseudomonas,shigela</a:t>
            </a:r>
            <a:r>
              <a:rPr lang="en-US" sz="2000" dirty="0" smtClean="0"/>
              <a:t>, </a:t>
            </a:r>
            <a:r>
              <a:rPr lang="en-US" sz="2000" dirty="0" err="1" smtClean="0"/>
              <a:t>disentri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enterobacter</a:t>
            </a:r>
            <a:endParaRPr lang="en-US" sz="2000" dirty="0" smtClean="0"/>
          </a:p>
          <a:p>
            <a:pPr lvl="1"/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topical </a:t>
            </a:r>
            <a:endParaRPr lang="en-US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 Fungi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 </a:t>
            </a:r>
            <a:r>
              <a:rPr lang="en-US" dirty="0" err="1" smtClean="0"/>
              <a:t>jamur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endParaRPr lang="en-US" dirty="0" smtClean="0"/>
          </a:p>
          <a:p>
            <a:pPr lvl="1"/>
            <a:r>
              <a:rPr lang="en-US" dirty="0" err="1" smtClean="0"/>
              <a:t>Griseofulvin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anti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jamur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kulit,rambut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kuku</a:t>
            </a:r>
          </a:p>
          <a:p>
            <a:pPr lvl="1"/>
            <a:r>
              <a:rPr lang="en-US" dirty="0" err="1" smtClean="0"/>
              <a:t>Imidazol</a:t>
            </a:r>
            <a:endParaRPr lang="en-US" dirty="0" smtClean="0"/>
          </a:p>
          <a:p>
            <a:pPr lvl="3"/>
            <a:r>
              <a:rPr lang="en-US" dirty="0" err="1" smtClean="0"/>
              <a:t>Mikonazol</a:t>
            </a:r>
            <a:endParaRPr lang="en-US" dirty="0" smtClean="0"/>
          </a:p>
          <a:p>
            <a:pPr lvl="3"/>
            <a:r>
              <a:rPr lang="en-US" dirty="0" err="1" smtClean="0"/>
              <a:t>Klotrimazol</a:t>
            </a:r>
            <a:r>
              <a:rPr lang="en-US" dirty="0" smtClean="0"/>
              <a:t>  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jamur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Nistatin</a:t>
            </a:r>
            <a:r>
              <a:rPr lang="en-US" dirty="0" smtClean="0"/>
              <a:t> .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anti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jamur</a:t>
            </a:r>
            <a:r>
              <a:rPr lang="en-US" dirty="0" smtClean="0"/>
              <a:t> pad </a:t>
            </a:r>
            <a:r>
              <a:rPr lang="en-US" dirty="0" err="1" smtClean="0"/>
              <a:t>kulit</a:t>
            </a:r>
            <a:r>
              <a:rPr lang="en-US" dirty="0" smtClean="0"/>
              <a:t> , </a:t>
            </a:r>
            <a:r>
              <a:rPr lang="en-US" dirty="0" err="1" smtClean="0"/>
              <a:t>selaput</a:t>
            </a:r>
            <a:r>
              <a:rPr lang="en-US" dirty="0" smtClean="0"/>
              <a:t> </a:t>
            </a:r>
            <a:r>
              <a:rPr lang="en-US" dirty="0" err="1" smtClean="0"/>
              <a:t>lendir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cerna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tx1"/>
                </a:solidFill>
              </a:rPr>
              <a:t>Kemoterapi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Kemoterapi</a:t>
            </a:r>
            <a:r>
              <a:rPr lang="en-US" dirty="0" smtClean="0"/>
              <a:t> 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bakteriostatik</a:t>
            </a:r>
            <a:endParaRPr lang="en-US" dirty="0" smtClean="0"/>
          </a:p>
          <a:p>
            <a:pPr lvl="1"/>
            <a:r>
              <a:rPr lang="en-US" dirty="0" err="1" smtClean="0"/>
              <a:t>Sulfonamid</a:t>
            </a:r>
            <a:r>
              <a:rPr lang="en-US" dirty="0" smtClean="0"/>
              <a:t> 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kimianya</a:t>
            </a:r>
            <a:r>
              <a:rPr lang="en-US" dirty="0" smtClean="0"/>
              <a:t> </a:t>
            </a:r>
            <a:r>
              <a:rPr lang="en-US" dirty="0" err="1" smtClean="0"/>
              <a:t>menyerupai</a:t>
            </a:r>
            <a:r>
              <a:rPr lang="en-US" dirty="0" smtClean="0"/>
              <a:t> PABA</a:t>
            </a:r>
          </a:p>
          <a:p>
            <a:pPr lvl="1"/>
            <a:r>
              <a:rPr lang="en-US" dirty="0" err="1" smtClean="0"/>
              <a:t>Pemakaiannya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bateri</a:t>
            </a:r>
            <a:r>
              <a:rPr lang="en-US" dirty="0" smtClean="0"/>
              <a:t> gram </a:t>
            </a:r>
            <a:r>
              <a:rPr lang="en-US" dirty="0" err="1" smtClean="0"/>
              <a:t>positip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gram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kemih</a:t>
            </a:r>
            <a:r>
              <a:rPr lang="en-US" dirty="0" smtClean="0"/>
              <a:t>, </a:t>
            </a:r>
            <a:r>
              <a:rPr lang="en-US" dirty="0" err="1" smtClean="0"/>
              <a:t>gonokokus</a:t>
            </a:r>
            <a:r>
              <a:rPr lang="en-US" dirty="0" smtClean="0"/>
              <a:t>, </a:t>
            </a:r>
            <a:r>
              <a:rPr lang="en-US" dirty="0" err="1" smtClean="0"/>
              <a:t>streptokokus</a:t>
            </a:r>
            <a:r>
              <a:rPr lang="en-US" dirty="0" smtClean="0"/>
              <a:t>, </a:t>
            </a:r>
            <a:r>
              <a:rPr lang="en-US" dirty="0" err="1" smtClean="0"/>
              <a:t>meningokokus</a:t>
            </a:r>
            <a:r>
              <a:rPr lang="en-US" dirty="0" smtClean="0"/>
              <a:t> , </a:t>
            </a:r>
            <a:r>
              <a:rPr lang="en-US" dirty="0" err="1" smtClean="0"/>
              <a:t>diare</a:t>
            </a:r>
            <a:r>
              <a:rPr lang="en-US" dirty="0" smtClean="0"/>
              <a:t> ,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nafas</a:t>
            </a:r>
            <a:r>
              <a:rPr lang="en-US" dirty="0" smtClean="0"/>
              <a:t> ,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konjungtitivitis</a:t>
            </a:r>
            <a:endParaRPr lang="en-US" dirty="0" smtClean="0"/>
          </a:p>
          <a:p>
            <a:r>
              <a:rPr lang="en-US" dirty="0" err="1" smtClean="0"/>
              <a:t>Antituberkulosis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PAS</a:t>
            </a:r>
          </a:p>
          <a:p>
            <a:pPr lvl="1"/>
            <a:r>
              <a:rPr lang="en-US" dirty="0" smtClean="0"/>
              <a:t>INH</a:t>
            </a:r>
          </a:p>
          <a:p>
            <a:pPr lvl="1"/>
            <a:r>
              <a:rPr lang="en-US" dirty="0" err="1" smtClean="0"/>
              <a:t>Etambutol</a:t>
            </a:r>
            <a:r>
              <a:rPr lang="en-US" dirty="0" smtClean="0"/>
              <a:t> 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 </a:t>
            </a:r>
            <a:r>
              <a:rPr lang="en-US" dirty="0" err="1" smtClean="0"/>
              <a:t>Kanker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Alkilator</a:t>
            </a:r>
            <a:r>
              <a:rPr lang="en-US" sz="2000" dirty="0" smtClean="0"/>
              <a:t> yang </a:t>
            </a:r>
            <a:r>
              <a:rPr lang="en-US" sz="2000" dirty="0" err="1" smtClean="0"/>
              <a:t>sifat</a:t>
            </a:r>
            <a:r>
              <a:rPr lang="en-US" sz="2000" dirty="0" smtClean="0"/>
              <a:t> </a:t>
            </a:r>
            <a:r>
              <a:rPr lang="en-US" sz="2000" dirty="0" err="1" smtClean="0"/>
              <a:t>kerjanya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DNA repair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menghambat</a:t>
            </a:r>
            <a:r>
              <a:rPr lang="en-US" sz="2000" dirty="0" smtClean="0"/>
              <a:t> </a:t>
            </a:r>
            <a:r>
              <a:rPr lang="en-US" sz="2000" dirty="0" err="1" smtClean="0"/>
              <a:t>pertumbuhan</a:t>
            </a:r>
            <a:r>
              <a:rPr lang="en-US" sz="2000" dirty="0" smtClean="0"/>
              <a:t> </a:t>
            </a:r>
            <a:r>
              <a:rPr lang="en-US" sz="2000" dirty="0" err="1" smtClean="0"/>
              <a:t>sel</a:t>
            </a:r>
            <a:r>
              <a:rPr lang="en-US" sz="2000" dirty="0" smtClean="0"/>
              <a:t> </a:t>
            </a:r>
            <a:r>
              <a:rPr lang="en-US" sz="2000" dirty="0" err="1" smtClean="0"/>
              <a:t>kanker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Mustard Nitrogen </a:t>
            </a:r>
          </a:p>
          <a:p>
            <a:pPr lvl="2"/>
            <a:r>
              <a:rPr lang="en-US" sz="2000" dirty="0" err="1" smtClean="0"/>
              <a:t>Siklofosfamid</a:t>
            </a:r>
            <a:endParaRPr lang="en-US" sz="2000" dirty="0" smtClean="0"/>
          </a:p>
          <a:p>
            <a:pPr lvl="2"/>
            <a:r>
              <a:rPr lang="en-US" sz="2000" dirty="0" err="1" smtClean="0"/>
              <a:t>Klorambusil</a:t>
            </a:r>
            <a:endParaRPr lang="en-US" sz="2000" dirty="0" smtClean="0"/>
          </a:p>
          <a:p>
            <a:pPr lvl="1"/>
            <a:r>
              <a:rPr lang="en-US" sz="2000" dirty="0" err="1" smtClean="0"/>
              <a:t>Metilhydrazin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err="1" smtClean="0"/>
              <a:t>Busulfan</a:t>
            </a:r>
            <a:r>
              <a:rPr lang="en-US" sz="2000" dirty="0" smtClean="0"/>
              <a:t>   ( </a:t>
            </a:r>
            <a:r>
              <a:rPr lang="en-US" sz="2000" dirty="0" err="1" smtClean="0"/>
              <a:t>obat</a:t>
            </a:r>
            <a:r>
              <a:rPr lang="en-US" sz="2000" dirty="0" smtClean="0"/>
              <a:t> </a:t>
            </a:r>
            <a:r>
              <a:rPr lang="en-US" sz="2000" dirty="0" err="1" smtClean="0"/>
              <a:t>paliatif</a:t>
            </a:r>
            <a:r>
              <a:rPr lang="en-US" sz="2000" dirty="0" smtClean="0"/>
              <a:t> )</a:t>
            </a:r>
          </a:p>
          <a:p>
            <a:r>
              <a:rPr lang="en-US" sz="2000" dirty="0" smtClean="0"/>
              <a:t>Anti </a:t>
            </a:r>
            <a:r>
              <a:rPr lang="en-US" sz="2000" dirty="0" err="1" smtClean="0"/>
              <a:t>metabolit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5 </a:t>
            </a:r>
            <a:r>
              <a:rPr lang="en-US" sz="2000" dirty="0" err="1" smtClean="0"/>
              <a:t>Fluorouracyl</a:t>
            </a:r>
            <a:r>
              <a:rPr lang="en-US" sz="2000" dirty="0" smtClean="0"/>
              <a:t> , </a:t>
            </a:r>
            <a:r>
              <a:rPr lang="en-US" sz="2000" dirty="0" err="1" smtClean="0"/>
              <a:t>Mtx</a:t>
            </a:r>
            <a:r>
              <a:rPr lang="en-US" sz="2000" dirty="0" smtClean="0"/>
              <a:t>, </a:t>
            </a:r>
          </a:p>
          <a:p>
            <a:r>
              <a:rPr lang="en-US" sz="2000" dirty="0" err="1" smtClean="0"/>
              <a:t>Produk</a:t>
            </a:r>
            <a:r>
              <a:rPr lang="en-US" sz="2000" dirty="0" smtClean="0"/>
              <a:t> </a:t>
            </a:r>
            <a:r>
              <a:rPr lang="en-US" sz="2000" dirty="0" err="1" smtClean="0"/>
              <a:t>Alamiah</a:t>
            </a:r>
            <a:r>
              <a:rPr lang="en-US" sz="2000" dirty="0" smtClean="0"/>
              <a:t> </a:t>
            </a:r>
          </a:p>
          <a:p>
            <a:pPr lvl="1"/>
            <a:r>
              <a:rPr lang="en-US" sz="1600" dirty="0" err="1" smtClean="0"/>
              <a:t>Vinkristin</a:t>
            </a:r>
            <a:r>
              <a:rPr lang="en-US" sz="1600" dirty="0" smtClean="0"/>
              <a:t> &amp; </a:t>
            </a:r>
            <a:r>
              <a:rPr lang="en-US" sz="1600" dirty="0" err="1" smtClean="0"/>
              <a:t>Vinblastin</a:t>
            </a:r>
            <a:endParaRPr lang="en-US" sz="1600" dirty="0" smtClean="0"/>
          </a:p>
          <a:p>
            <a:pPr lvl="1"/>
            <a:r>
              <a:rPr lang="en-US" sz="1600" dirty="0" err="1" smtClean="0"/>
              <a:t>Antibiotik</a:t>
            </a:r>
            <a:r>
              <a:rPr lang="en-US" sz="1600" dirty="0" smtClean="0"/>
              <a:t> : </a:t>
            </a:r>
            <a:r>
              <a:rPr lang="en-US" sz="1600" dirty="0" err="1" smtClean="0"/>
              <a:t>Bleomycin</a:t>
            </a:r>
            <a:r>
              <a:rPr lang="en-US" sz="1600" dirty="0" smtClean="0"/>
              <a:t>, </a:t>
            </a:r>
            <a:r>
              <a:rPr lang="en-US" sz="1600" dirty="0" err="1" smtClean="0"/>
              <a:t>actinomycin</a:t>
            </a:r>
            <a:endParaRPr lang="en-US" sz="1600" dirty="0" smtClean="0"/>
          </a:p>
          <a:p>
            <a:endParaRPr lang="en-US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200" b="1" dirty="0" err="1" smtClean="0"/>
              <a:t>Antibiotika</a:t>
            </a:r>
            <a:r>
              <a:rPr lang="en-US" sz="3200" dirty="0" smtClean="0"/>
              <a:t> 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latin typeface="Rage Italic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b="1" dirty="0" err="1" smtClean="0">
                <a:latin typeface="Century Gothic" pitchFamily="34" charset="0"/>
              </a:rPr>
              <a:t>Antibiotika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dapat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dibuat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secara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sintetis</a:t>
            </a:r>
            <a:r>
              <a:rPr lang="en-US" sz="2000" b="1" dirty="0" smtClean="0">
                <a:latin typeface="Century Gothic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err="1" smtClean="0">
                <a:latin typeface="Century Gothic" pitchFamily="34" charset="0"/>
              </a:rPr>
              <a:t>Antibiotika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adalah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zat</a:t>
            </a:r>
            <a:r>
              <a:rPr lang="en-US" sz="2000" b="1" dirty="0" smtClean="0">
                <a:latin typeface="Century Gothic" pitchFamily="34" charset="0"/>
              </a:rPr>
              <a:t> yang </a:t>
            </a:r>
            <a:r>
              <a:rPr lang="en-US" sz="2000" b="1" dirty="0" err="1" smtClean="0">
                <a:latin typeface="Century Gothic" pitchFamily="34" charset="0"/>
              </a:rPr>
              <a:t>dihasilkan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oleh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mikroorganisme</a:t>
            </a:r>
            <a:r>
              <a:rPr lang="en-US" sz="2000" b="1" dirty="0" smtClean="0">
                <a:latin typeface="Century Gothic" pitchFamily="34" charset="0"/>
              </a:rPr>
              <a:t> yang </a:t>
            </a:r>
            <a:r>
              <a:rPr lang="en-US" sz="2000" b="1" dirty="0" err="1" smtClean="0">
                <a:latin typeface="Century Gothic" pitchFamily="34" charset="0"/>
              </a:rPr>
              <a:t>dapat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menghambat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pertumbuhan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mikroorganisme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lainnya</a:t>
            </a:r>
            <a:endParaRPr lang="en-US" sz="2000" b="1" dirty="0" smtClean="0">
              <a:latin typeface="Century Gothic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b="1" dirty="0" err="1" smtClean="0">
                <a:latin typeface="Century Gothic" pitchFamily="34" charset="0"/>
              </a:rPr>
              <a:t>Prinsip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penggunaan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antibiotika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didasarka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atas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pertimbangan</a:t>
            </a:r>
            <a:r>
              <a:rPr lang="en-US" sz="2000" b="1" dirty="0" smtClean="0">
                <a:latin typeface="Century Gothic" pitchFamily="34" charset="0"/>
              </a:rPr>
              <a:t> 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b="1" dirty="0" err="1" smtClean="0">
                <a:latin typeface="Century Gothic" pitchFamily="34" charset="0"/>
              </a:rPr>
              <a:t>Penyebab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Infeksi</a:t>
            </a:r>
            <a:endParaRPr lang="en-US" sz="1600" b="1" dirty="0" smtClean="0">
              <a:latin typeface="Century Gothic" pitchFamily="34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sz="1600" b="1" dirty="0" err="1" smtClean="0">
                <a:latin typeface="Century Gothic" pitchFamily="34" charset="0"/>
              </a:rPr>
              <a:t>Faktor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Penderita</a:t>
            </a:r>
            <a:r>
              <a:rPr lang="en-US" sz="1600" b="1" dirty="0" smtClean="0">
                <a:latin typeface="Century Gothic" pitchFamily="34" charset="0"/>
              </a:rPr>
              <a:t>/</a:t>
            </a:r>
            <a:r>
              <a:rPr lang="en-US" sz="1600" b="1" dirty="0" err="1" smtClean="0">
                <a:latin typeface="Century Gothic" pitchFamily="34" charset="0"/>
              </a:rPr>
              <a:t>Pasien</a:t>
            </a:r>
            <a:endParaRPr lang="en-US" sz="1600" b="1" dirty="0" smtClean="0">
              <a:latin typeface="Century Gothic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b="1" dirty="0" err="1" smtClean="0">
                <a:latin typeface="Century Gothic" pitchFamily="34" charset="0"/>
              </a:rPr>
              <a:t>Pemberian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Antibiotika</a:t>
            </a:r>
            <a:r>
              <a:rPr lang="en-US" sz="2000" b="1" dirty="0" smtClean="0">
                <a:latin typeface="Century Gothic" pitchFamily="34" charset="0"/>
              </a:rPr>
              <a:t> yang ideal </a:t>
            </a:r>
            <a:r>
              <a:rPr lang="en-US" sz="2000" b="1" dirty="0" err="1" smtClean="0">
                <a:latin typeface="Century Gothic" pitchFamily="34" charset="0"/>
              </a:rPr>
              <a:t>adalah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dengan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mempertimbangkan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penyebab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infeksi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yakni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dengan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pemeriksaan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mikrobiologis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dan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uji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kepekaan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kuman</a:t>
            </a:r>
            <a:r>
              <a:rPr lang="en-US" sz="2000" b="1" dirty="0" smtClean="0">
                <a:latin typeface="Century Gothic" pitchFamily="34" charset="0"/>
              </a:rPr>
              <a:t>  </a:t>
            </a:r>
            <a:r>
              <a:rPr lang="en-US" sz="2000" b="1" dirty="0" err="1" smtClean="0">
                <a:latin typeface="Century Gothic" pitchFamily="34" charset="0"/>
              </a:rPr>
              <a:t>atau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bakteri</a:t>
            </a:r>
            <a:endParaRPr lang="en-US" sz="20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err="1" smtClean="0">
                <a:latin typeface="OCR A Extended" pitchFamily="50" charset="0"/>
              </a:rPr>
              <a:t>Penggolongan</a:t>
            </a:r>
            <a:r>
              <a:rPr lang="en-US" sz="3200" dirty="0" smtClean="0">
                <a:latin typeface="OCR A Extended" pitchFamily="50" charset="0"/>
              </a:rPr>
              <a:t> </a:t>
            </a:r>
            <a:r>
              <a:rPr lang="en-US" sz="3200" dirty="0" err="1" smtClean="0">
                <a:latin typeface="OCR A Extended" pitchFamily="50" charset="0"/>
              </a:rPr>
              <a:t>Antibiotika</a:t>
            </a:r>
            <a:endParaRPr lang="en-US" sz="3200" dirty="0" smtClean="0">
              <a:latin typeface="OCR A Extended" pitchFamily="50" charset="0"/>
            </a:endParaRPr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Rage Italic" pitchFamily="66" charset="0"/>
              </a:rPr>
              <a:t>Menurut</a:t>
            </a:r>
            <a:r>
              <a:rPr lang="en-US" dirty="0" smtClean="0">
                <a:latin typeface="Rage Italic" pitchFamily="66" charset="0"/>
              </a:rPr>
              <a:t> </a:t>
            </a:r>
            <a:r>
              <a:rPr lang="en-US" dirty="0" err="1" smtClean="0">
                <a:latin typeface="Rage Italic" pitchFamily="66" charset="0"/>
              </a:rPr>
              <a:t>luas</a:t>
            </a:r>
            <a:r>
              <a:rPr lang="en-US" dirty="0" smtClean="0">
                <a:latin typeface="Rage Italic" pitchFamily="66" charset="0"/>
              </a:rPr>
              <a:t> </a:t>
            </a:r>
            <a:r>
              <a:rPr lang="en-US" dirty="0" err="1" smtClean="0">
                <a:latin typeface="Rage Italic" pitchFamily="66" charset="0"/>
              </a:rPr>
              <a:t>kerjanya</a:t>
            </a:r>
            <a:r>
              <a:rPr lang="en-US" dirty="0" smtClean="0">
                <a:latin typeface="Rage Italic" pitchFamily="66" charset="0"/>
              </a:rPr>
              <a:t> </a:t>
            </a:r>
            <a:r>
              <a:rPr lang="en-US" dirty="0" err="1" smtClean="0">
                <a:latin typeface="Rage Italic" pitchFamily="66" charset="0"/>
              </a:rPr>
              <a:t>antibiotika</a:t>
            </a:r>
            <a:r>
              <a:rPr lang="en-US" dirty="0" smtClean="0">
                <a:latin typeface="Rage Italic" pitchFamily="66" charset="0"/>
              </a:rPr>
              <a:t> </a:t>
            </a:r>
            <a:r>
              <a:rPr lang="en-US" dirty="0" err="1" smtClean="0">
                <a:latin typeface="Rage Italic" pitchFamily="66" charset="0"/>
              </a:rPr>
              <a:t>maupun</a:t>
            </a:r>
            <a:r>
              <a:rPr lang="en-US" dirty="0" smtClean="0">
                <a:latin typeface="Rage Italic" pitchFamily="66" charset="0"/>
              </a:rPr>
              <a:t> </a:t>
            </a:r>
            <a:r>
              <a:rPr lang="en-US" dirty="0" err="1" smtClean="0">
                <a:latin typeface="Rage Italic" pitchFamily="66" charset="0"/>
              </a:rPr>
              <a:t>kemoterapeutika</a:t>
            </a:r>
            <a:r>
              <a:rPr lang="en-US" dirty="0" smtClean="0">
                <a:latin typeface="Rage Italic" pitchFamily="66" charset="0"/>
              </a:rPr>
              <a:t>  </a:t>
            </a:r>
            <a:r>
              <a:rPr lang="en-US" dirty="0" err="1" smtClean="0">
                <a:latin typeface="Rage Italic" pitchFamily="66" charset="0"/>
              </a:rPr>
              <a:t>dibedakan</a:t>
            </a:r>
            <a:r>
              <a:rPr lang="en-US" dirty="0" smtClean="0">
                <a:latin typeface="Rage Italic" pitchFamily="66" charset="0"/>
              </a:rPr>
              <a:t>: </a:t>
            </a:r>
          </a:p>
          <a:p>
            <a:pPr lvl="2" eaLnBrk="1" hangingPunct="1"/>
            <a:r>
              <a:rPr lang="en-US" b="1" dirty="0" smtClean="0">
                <a:latin typeface="Prestige Elite Std" pitchFamily="49" charset="0"/>
              </a:rPr>
              <a:t>Narrow Spectrum</a:t>
            </a:r>
          </a:p>
          <a:p>
            <a:pPr lvl="3" eaLnBrk="1" hangingPunct="1"/>
            <a:r>
              <a:rPr lang="en-US" sz="1800" b="1" dirty="0" err="1" smtClean="0">
                <a:latin typeface="Prestige Elite Std" pitchFamily="49" charset="0"/>
              </a:rPr>
              <a:t>Penisilin</a:t>
            </a:r>
            <a:endParaRPr lang="en-US" sz="1800" b="1" dirty="0" smtClean="0">
              <a:latin typeface="Prestige Elite Std" pitchFamily="49" charset="0"/>
            </a:endParaRPr>
          </a:p>
          <a:p>
            <a:pPr lvl="3" eaLnBrk="1" hangingPunct="1"/>
            <a:r>
              <a:rPr lang="en-US" sz="1800" b="1" dirty="0" smtClean="0">
                <a:latin typeface="Prestige Elite Std" pitchFamily="49" charset="0"/>
              </a:rPr>
              <a:t>Streptomycin </a:t>
            </a:r>
          </a:p>
          <a:p>
            <a:pPr lvl="3" eaLnBrk="1" hangingPunct="1"/>
            <a:r>
              <a:rPr lang="en-US" sz="1800" b="1" dirty="0" smtClean="0">
                <a:latin typeface="Prestige Elite Std" pitchFamily="49" charset="0"/>
              </a:rPr>
              <a:t>Erythromycin</a:t>
            </a:r>
          </a:p>
          <a:p>
            <a:pPr lvl="2" eaLnBrk="1" hangingPunct="1"/>
            <a:r>
              <a:rPr lang="en-US" b="1" dirty="0" smtClean="0">
                <a:latin typeface="Prestige Elite Std" pitchFamily="49" charset="0"/>
              </a:rPr>
              <a:t>Broad ( Wide ) Spectrum</a:t>
            </a:r>
          </a:p>
          <a:p>
            <a:pPr lvl="3" eaLnBrk="1" hangingPunct="1"/>
            <a:r>
              <a:rPr lang="en-US" sz="1800" b="1" dirty="0" err="1" smtClean="0">
                <a:latin typeface="Prestige Elite Std" pitchFamily="49" charset="0"/>
              </a:rPr>
              <a:t>Tetracyclin</a:t>
            </a:r>
            <a:endParaRPr lang="en-US" sz="1800" b="1" dirty="0" smtClean="0">
              <a:latin typeface="Prestige Elite Std" pitchFamily="49" charset="0"/>
            </a:endParaRPr>
          </a:p>
          <a:p>
            <a:pPr lvl="3" eaLnBrk="1" hangingPunct="1"/>
            <a:r>
              <a:rPr lang="en-US" sz="1800" b="1" dirty="0" err="1" smtClean="0">
                <a:latin typeface="Prestige Elite Std" pitchFamily="49" charset="0"/>
              </a:rPr>
              <a:t>Kemicetin</a:t>
            </a:r>
            <a:r>
              <a:rPr lang="en-US" sz="1800" b="1" dirty="0" smtClean="0">
                <a:latin typeface="Prestige Elite Std" pitchFamily="49" charset="0"/>
              </a:rPr>
              <a:t> ( </a:t>
            </a:r>
            <a:r>
              <a:rPr lang="en-US" sz="1800" b="1" dirty="0" err="1" smtClean="0">
                <a:latin typeface="Prestige Elite Std" pitchFamily="49" charset="0"/>
              </a:rPr>
              <a:t>Chloromycetin</a:t>
            </a:r>
            <a:r>
              <a:rPr lang="en-US" sz="1800" b="1" dirty="0" smtClean="0">
                <a:latin typeface="Prestige Elite Std" pitchFamily="49" charset="0"/>
              </a:rPr>
              <a:t> )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2600" b="1" smtClean="0">
                <a:latin typeface="Castellar" pitchFamily="18" charset="0"/>
              </a:rPr>
              <a:t>Klasifikasi Antibiotika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000" b="1" smtClean="0">
                <a:latin typeface="Century Gothic" pitchFamily="34" charset="0"/>
              </a:rPr>
              <a:t>Penisilin dan sefalosporin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000" b="1" smtClean="0">
                <a:latin typeface="Century Gothic" pitchFamily="34" charset="0"/>
              </a:rPr>
              <a:t>Tetrasiklin dan kloramfenikol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000" b="1" smtClean="0">
                <a:latin typeface="Century Gothic" pitchFamily="34" charset="0"/>
              </a:rPr>
              <a:t>Aminoglikosid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000" b="1" smtClean="0">
                <a:latin typeface="Century Gothic" pitchFamily="34" charset="0"/>
              </a:rPr>
              <a:t>Antibiotika lain : makrolid, eritromisin dls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i="1" dirty="0" smtClean="0">
                <a:latin typeface="Century Gothic" pitchFamily="34" charset="0"/>
              </a:rPr>
              <a:t>Cara </a:t>
            </a:r>
            <a:r>
              <a:rPr lang="en-US" sz="3200" b="1" i="1" dirty="0" err="1" smtClean="0">
                <a:latin typeface="Century Gothic" pitchFamily="34" charset="0"/>
              </a:rPr>
              <a:t>kerja</a:t>
            </a:r>
            <a:r>
              <a:rPr lang="en-US" sz="3200" b="1" i="1" dirty="0" smtClean="0">
                <a:latin typeface="Century Gothic" pitchFamily="34" charset="0"/>
              </a:rPr>
              <a:t> </a:t>
            </a:r>
            <a:r>
              <a:rPr lang="en-US" sz="3200" b="1" i="1" dirty="0" err="1" smtClean="0">
                <a:latin typeface="Century Gothic" pitchFamily="34" charset="0"/>
              </a:rPr>
              <a:t>Antibiotika</a:t>
            </a:r>
            <a:r>
              <a:rPr lang="en-US" dirty="0" smtClean="0"/>
              <a:t> 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latin typeface="Rage Italic" pitchFamily="66" charset="0"/>
              </a:rPr>
              <a:t>Mengganggu dinding sel bakteri : penisilin dan sefalosforin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latin typeface="Rage Italic" pitchFamily="66" charset="0"/>
              </a:rPr>
              <a:t>Merusak membran sel : Nystatin , Amfoterisin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latin typeface="Rage Italic" pitchFamily="66" charset="0"/>
              </a:rPr>
              <a:t>Merusak protein sel bakteri : Kemicetin, Tetrasiklin dan Lincocin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latin typeface="Rage Italic" pitchFamily="66" charset="0"/>
              </a:rPr>
              <a:t>Merusak RNA ( Ribo Nucleic Acid ) : Rifampicin caplet  , Mitomicin inj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err="1" smtClean="0">
                <a:latin typeface="Bauhaus 93" pitchFamily="82" charset="0"/>
              </a:rPr>
              <a:t>Efek</a:t>
            </a:r>
            <a:r>
              <a:rPr lang="en-US" sz="3200" b="1" dirty="0" smtClean="0">
                <a:latin typeface="Bauhaus 93" pitchFamily="82" charset="0"/>
              </a:rPr>
              <a:t> </a:t>
            </a:r>
            <a:r>
              <a:rPr lang="en-US" sz="3200" b="1" dirty="0" err="1" smtClean="0">
                <a:latin typeface="Bauhaus 93" pitchFamily="82" charset="0"/>
              </a:rPr>
              <a:t>samping</a:t>
            </a:r>
            <a:r>
              <a:rPr lang="en-US" sz="3200" b="1" dirty="0" smtClean="0">
                <a:latin typeface="Bauhaus 93" pitchFamily="82" charset="0"/>
              </a:rPr>
              <a:t> </a:t>
            </a:r>
            <a:r>
              <a:rPr lang="en-US" sz="3200" b="1" dirty="0" err="1" smtClean="0">
                <a:latin typeface="Bauhaus 93" pitchFamily="82" charset="0"/>
              </a:rPr>
              <a:t>penggunaan</a:t>
            </a:r>
            <a:r>
              <a:rPr lang="en-US" sz="3200" b="1" dirty="0" smtClean="0">
                <a:latin typeface="Bauhaus 93" pitchFamily="82" charset="0"/>
              </a:rPr>
              <a:t> </a:t>
            </a:r>
            <a:r>
              <a:rPr lang="en-US" sz="3200" b="1" dirty="0" err="1" smtClean="0">
                <a:latin typeface="Bauhaus 93" pitchFamily="82" charset="0"/>
              </a:rPr>
              <a:t>antibiotik</a:t>
            </a:r>
            <a:endParaRPr lang="en-US" sz="3200" b="1" dirty="0" smtClean="0">
              <a:latin typeface="Bauhaus 93" pitchFamily="82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400" b="1" dirty="0" err="1" smtClean="0">
                <a:latin typeface="Bradley Hand ITC" pitchFamily="66" charset="0"/>
              </a:rPr>
              <a:t>Allergi</a:t>
            </a:r>
            <a:r>
              <a:rPr lang="en-US" sz="2400" b="1" dirty="0" smtClean="0">
                <a:latin typeface="Bradley Hand ITC" pitchFamily="66" charset="0"/>
              </a:rPr>
              <a:t> </a:t>
            </a:r>
            <a:r>
              <a:rPr lang="en-US" sz="2400" b="1" dirty="0" err="1" smtClean="0">
                <a:latin typeface="Bradley Hand ITC" pitchFamily="66" charset="0"/>
              </a:rPr>
              <a:t>ringan</a:t>
            </a:r>
            <a:r>
              <a:rPr lang="en-US" sz="2400" b="1" dirty="0" smtClean="0">
                <a:latin typeface="Bradley Hand ITC" pitchFamily="66" charset="0"/>
              </a:rPr>
              <a:t> </a:t>
            </a:r>
            <a:r>
              <a:rPr lang="en-US" sz="2400" b="1" dirty="0" err="1" smtClean="0">
                <a:latin typeface="Bradley Hand ITC" pitchFamily="66" charset="0"/>
              </a:rPr>
              <a:t>hingga</a:t>
            </a:r>
            <a:r>
              <a:rPr lang="en-US" sz="2400" b="1" dirty="0" smtClean="0">
                <a:latin typeface="Bradley Hand ITC" pitchFamily="66" charset="0"/>
              </a:rPr>
              <a:t> </a:t>
            </a:r>
            <a:r>
              <a:rPr lang="en-US" sz="2400" b="1" dirty="0" err="1" smtClean="0">
                <a:latin typeface="Bradley Hand ITC" pitchFamily="66" charset="0"/>
              </a:rPr>
              <a:t>berat</a:t>
            </a:r>
            <a:endParaRPr lang="en-US" sz="2400" b="1" dirty="0" smtClean="0">
              <a:latin typeface="Bradley Hand ITC" pitchFamily="66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Rage Italic" pitchFamily="66" charset="0"/>
              </a:rPr>
              <a:t>( </a:t>
            </a:r>
            <a:r>
              <a:rPr lang="en-US" sz="2400" b="1" dirty="0" err="1" smtClean="0">
                <a:latin typeface="Rage Italic" pitchFamily="66" charset="0"/>
              </a:rPr>
              <a:t>syok</a:t>
            </a:r>
            <a:r>
              <a:rPr lang="en-US" sz="2400" b="1" dirty="0" smtClean="0">
                <a:latin typeface="Rage Italic" pitchFamily="66" charset="0"/>
              </a:rPr>
              <a:t> </a:t>
            </a:r>
            <a:r>
              <a:rPr lang="en-US" sz="2400" b="1" dirty="0" err="1" smtClean="0">
                <a:latin typeface="Rage Italic" pitchFamily="66" charset="0"/>
              </a:rPr>
              <a:t>Anapilaktik</a:t>
            </a:r>
            <a:r>
              <a:rPr lang="en-US" sz="2400" b="1" dirty="0" smtClean="0">
                <a:latin typeface="Rage Italic" pitchFamily="66" charset="0"/>
              </a:rPr>
              <a:t> )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b="1" dirty="0" err="1" smtClean="0">
                <a:latin typeface="Bradley Hand ITC" pitchFamily="66" charset="0"/>
              </a:rPr>
              <a:t>Superinfeksi</a:t>
            </a:r>
            <a:r>
              <a:rPr lang="en-US" sz="2400" b="1" dirty="0" smtClean="0">
                <a:latin typeface="Bradley Hand ITC" pitchFamily="66" charset="0"/>
              </a:rPr>
              <a:t>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b="1" dirty="0" err="1" smtClean="0">
                <a:latin typeface="Rage Italic" pitchFamily="66" charset="0"/>
              </a:rPr>
              <a:t>Seperti</a:t>
            </a:r>
            <a:r>
              <a:rPr lang="en-US" sz="2400" b="1" dirty="0" smtClean="0">
                <a:latin typeface="Rage Italic" pitchFamily="66" charset="0"/>
              </a:rPr>
              <a:t> Flora </a:t>
            </a:r>
            <a:r>
              <a:rPr lang="en-US" sz="2400" b="1" dirty="0" err="1" smtClean="0">
                <a:latin typeface="Rage Italic" pitchFamily="66" charset="0"/>
              </a:rPr>
              <a:t>Usus</a:t>
            </a:r>
            <a:r>
              <a:rPr lang="en-US" sz="2400" b="1" dirty="0" smtClean="0">
                <a:latin typeface="Rage Italic" pitchFamily="66" charset="0"/>
              </a:rPr>
              <a:t> yang </a:t>
            </a:r>
            <a:r>
              <a:rPr lang="en-US" sz="2400" b="1" dirty="0" err="1" smtClean="0">
                <a:latin typeface="Rage Italic" pitchFamily="66" charset="0"/>
              </a:rPr>
              <a:t>menyebabkan</a:t>
            </a:r>
            <a:r>
              <a:rPr lang="en-US" sz="2400" b="1" dirty="0" smtClean="0">
                <a:latin typeface="Rage Italic" pitchFamily="66" charset="0"/>
              </a:rPr>
              <a:t> </a:t>
            </a:r>
            <a:r>
              <a:rPr lang="en-US" sz="2400" b="1" dirty="0" err="1" smtClean="0">
                <a:latin typeface="Rage Italic" pitchFamily="66" charset="0"/>
              </a:rPr>
              <a:t>kondisi</a:t>
            </a:r>
            <a:r>
              <a:rPr lang="en-US" sz="2400" b="1" dirty="0" smtClean="0">
                <a:latin typeface="Rage Italic" pitchFamily="66" charset="0"/>
              </a:rPr>
              <a:t> </a:t>
            </a:r>
            <a:r>
              <a:rPr lang="en-US" sz="2400" b="1" dirty="0" err="1" smtClean="0">
                <a:latin typeface="Rage Italic" pitchFamily="66" charset="0"/>
              </a:rPr>
              <a:t>tubuh</a:t>
            </a:r>
            <a:r>
              <a:rPr lang="en-US" sz="2400" b="1" dirty="0" smtClean="0">
                <a:latin typeface="Rage Italic" pitchFamily="66" charset="0"/>
              </a:rPr>
              <a:t> </a:t>
            </a:r>
            <a:r>
              <a:rPr lang="en-US" sz="2400" b="1" dirty="0" err="1" smtClean="0">
                <a:latin typeface="Rage Italic" pitchFamily="66" charset="0"/>
              </a:rPr>
              <a:t>tergaganggu</a:t>
            </a:r>
            <a:r>
              <a:rPr lang="en-US" sz="2400" b="1" dirty="0" smtClean="0">
                <a:latin typeface="Rage Italic" pitchFamily="66" charset="0"/>
              </a:rPr>
              <a:t> </a:t>
            </a:r>
            <a:r>
              <a:rPr lang="en-US" sz="2400" b="1" dirty="0" err="1" smtClean="0">
                <a:latin typeface="Rage Italic" pitchFamily="66" charset="0"/>
              </a:rPr>
              <a:t>berat</a:t>
            </a:r>
            <a:r>
              <a:rPr lang="en-US" sz="2400" b="1" dirty="0" smtClean="0">
                <a:latin typeface="Arial Black" pitchFamily="34" charset="0"/>
              </a:rPr>
              <a:t>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b="1" dirty="0" err="1" smtClean="0">
                <a:latin typeface="Bradley Hand ITC" pitchFamily="66" charset="0"/>
              </a:rPr>
              <a:t>Kumulasi</a:t>
            </a:r>
            <a:endParaRPr lang="en-US" sz="2400" b="1" dirty="0" smtClean="0">
              <a:latin typeface="Bradley Hand ITC" pitchFamily="66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Rage Italic" pitchFamily="66" charset="0"/>
              </a:rPr>
              <a:t>Yang </a:t>
            </a:r>
            <a:r>
              <a:rPr lang="en-US" sz="2400" b="1" dirty="0" err="1" smtClean="0">
                <a:latin typeface="Rage Italic" pitchFamily="66" charset="0"/>
              </a:rPr>
              <a:t>menyebabkan</a:t>
            </a:r>
            <a:r>
              <a:rPr lang="en-US" sz="2400" b="1" dirty="0" smtClean="0">
                <a:latin typeface="Rage Italic" pitchFamily="66" charset="0"/>
              </a:rPr>
              <a:t> </a:t>
            </a:r>
            <a:r>
              <a:rPr lang="en-US" sz="2400" b="1" dirty="0" err="1" smtClean="0">
                <a:latin typeface="Rage Italic" pitchFamily="66" charset="0"/>
              </a:rPr>
              <a:t>fungsi</a:t>
            </a:r>
            <a:r>
              <a:rPr lang="en-US" sz="2400" b="1" dirty="0" smtClean="0">
                <a:latin typeface="Rage Italic" pitchFamily="66" charset="0"/>
              </a:rPr>
              <a:t> </a:t>
            </a:r>
            <a:r>
              <a:rPr lang="en-US" sz="2400" b="1" dirty="0" err="1" smtClean="0">
                <a:latin typeface="Rage Italic" pitchFamily="66" charset="0"/>
              </a:rPr>
              <a:t>hati</a:t>
            </a:r>
            <a:r>
              <a:rPr lang="en-US" sz="2400" b="1" dirty="0" smtClean="0">
                <a:latin typeface="Rage Italic" pitchFamily="66" charset="0"/>
              </a:rPr>
              <a:t> </a:t>
            </a:r>
            <a:r>
              <a:rPr lang="en-US" sz="2400" b="1" dirty="0" err="1" smtClean="0">
                <a:latin typeface="Rage Italic" pitchFamily="66" charset="0"/>
              </a:rPr>
              <a:t>dan</a:t>
            </a:r>
            <a:r>
              <a:rPr lang="en-US" sz="2400" b="1" dirty="0" smtClean="0">
                <a:latin typeface="Rage Italic" pitchFamily="66" charset="0"/>
              </a:rPr>
              <a:t> </a:t>
            </a:r>
            <a:r>
              <a:rPr lang="en-US" sz="2400" b="1" dirty="0" err="1" smtClean="0">
                <a:latin typeface="Rage Italic" pitchFamily="66" charset="0"/>
              </a:rPr>
              <a:t>ginjal</a:t>
            </a:r>
            <a:r>
              <a:rPr lang="en-US" sz="2400" b="1" dirty="0" smtClean="0">
                <a:latin typeface="Rage Italic" pitchFamily="66" charset="0"/>
              </a:rPr>
              <a:t> </a:t>
            </a:r>
            <a:r>
              <a:rPr lang="en-US" sz="2400" b="1" dirty="0" err="1" smtClean="0">
                <a:latin typeface="Rage Italic" pitchFamily="66" charset="0"/>
              </a:rPr>
              <a:t>terganggu</a:t>
            </a:r>
            <a:endParaRPr lang="en-US" sz="2400" b="1" dirty="0" smtClean="0">
              <a:latin typeface="Rage Italic" pitchFamily="66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b="1" dirty="0" err="1" smtClean="0">
                <a:latin typeface="Bradley Hand ITC" pitchFamily="66" charset="0"/>
              </a:rPr>
              <a:t>Resistensi</a:t>
            </a:r>
            <a:endParaRPr lang="en-US" sz="2400" b="1" dirty="0" smtClean="0">
              <a:latin typeface="Bradley Hand ITC" pitchFamily="66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b="1" dirty="0" err="1" smtClean="0">
                <a:latin typeface="Rage Italic" pitchFamily="66" charset="0"/>
              </a:rPr>
              <a:t>Yakni</a:t>
            </a:r>
            <a:r>
              <a:rPr lang="en-US" sz="2400" b="1" dirty="0" smtClean="0">
                <a:latin typeface="Rage Italic" pitchFamily="66" charset="0"/>
              </a:rPr>
              <a:t> </a:t>
            </a:r>
            <a:r>
              <a:rPr lang="en-US" sz="2400" b="1" dirty="0" err="1" smtClean="0">
                <a:latin typeface="Rage Italic" pitchFamily="66" charset="0"/>
              </a:rPr>
              <a:t>keadaan</a:t>
            </a:r>
            <a:r>
              <a:rPr lang="en-US" sz="2400" b="1" dirty="0" smtClean="0">
                <a:latin typeface="Rage Italic" pitchFamily="66" charset="0"/>
              </a:rPr>
              <a:t> </a:t>
            </a:r>
            <a:r>
              <a:rPr lang="en-US" sz="2400" b="1" dirty="0" err="1" smtClean="0">
                <a:latin typeface="Rage Italic" pitchFamily="66" charset="0"/>
              </a:rPr>
              <a:t>dimana</a:t>
            </a:r>
            <a:r>
              <a:rPr lang="en-US" sz="2400" b="1" dirty="0" smtClean="0">
                <a:latin typeface="Rage Italic" pitchFamily="66" charset="0"/>
              </a:rPr>
              <a:t> </a:t>
            </a:r>
            <a:r>
              <a:rPr lang="en-US" sz="2400" b="1" dirty="0" err="1" smtClean="0">
                <a:latin typeface="Rage Italic" pitchFamily="66" charset="0"/>
              </a:rPr>
              <a:t>bakteri</a:t>
            </a:r>
            <a:r>
              <a:rPr lang="en-US" sz="2400" b="1" dirty="0" smtClean="0">
                <a:latin typeface="Rage Italic" pitchFamily="66" charset="0"/>
              </a:rPr>
              <a:t> </a:t>
            </a:r>
            <a:r>
              <a:rPr lang="en-US" sz="2400" b="1" dirty="0" err="1" smtClean="0">
                <a:latin typeface="Rage Italic" pitchFamily="66" charset="0"/>
              </a:rPr>
              <a:t>tahan</a:t>
            </a:r>
            <a:r>
              <a:rPr lang="en-US" sz="2400" b="1" dirty="0" smtClean="0">
                <a:latin typeface="Rage Italic" pitchFamily="66" charset="0"/>
              </a:rPr>
              <a:t> </a:t>
            </a:r>
            <a:r>
              <a:rPr lang="en-US" sz="2400" b="1" dirty="0" err="1" smtClean="0">
                <a:latin typeface="Rage Italic" pitchFamily="66" charset="0"/>
              </a:rPr>
              <a:t>terhadap</a:t>
            </a:r>
            <a:r>
              <a:rPr lang="en-US" sz="2400" b="1" dirty="0" smtClean="0">
                <a:latin typeface="Rage Italic" pitchFamily="66" charset="0"/>
              </a:rPr>
              <a:t> </a:t>
            </a:r>
            <a:r>
              <a:rPr lang="en-US" sz="2400" b="1" dirty="0" err="1" smtClean="0">
                <a:latin typeface="Rage Italic" pitchFamily="66" charset="0"/>
              </a:rPr>
              <a:t>antibiotika</a:t>
            </a:r>
            <a:r>
              <a:rPr lang="en-US" sz="2400" b="1" dirty="0" smtClean="0">
                <a:latin typeface="Rage Italic" pitchFamily="66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latin typeface="Bradley Hand ITC" pitchFamily="66" charset="0"/>
              </a:rPr>
              <a:t>Efek samping penggunaan Anti Infeksi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400" b="1" smtClean="0">
                <a:latin typeface="Bradley Hand ITC" pitchFamily="66" charset="0"/>
              </a:rPr>
              <a:t>Allergi ringan hingga berat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b="1" smtClean="0">
                <a:latin typeface="Rage Italic" pitchFamily="66" charset="0"/>
              </a:rPr>
              <a:t>( syok Anapilaktik )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b="1" smtClean="0">
                <a:latin typeface="Bradley Hand ITC" pitchFamily="66" charset="0"/>
              </a:rPr>
              <a:t>Superinfeksi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b="1" smtClean="0">
                <a:latin typeface="Rage Italic" pitchFamily="66" charset="0"/>
              </a:rPr>
              <a:t>Seperti Flora Usus yang menyebabkan kondisi tubuh tergaganggu berat</a:t>
            </a:r>
            <a:r>
              <a:rPr lang="en-US" sz="2400" b="1" smtClean="0">
                <a:latin typeface="Arial Black" pitchFamily="34" charset="0"/>
              </a:rPr>
              <a:t>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b="1" smtClean="0">
                <a:latin typeface="Bradley Hand ITC" pitchFamily="66" charset="0"/>
              </a:rPr>
              <a:t>Kumulasi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b="1" smtClean="0">
                <a:latin typeface="Rage Italic" pitchFamily="66" charset="0"/>
              </a:rPr>
              <a:t>Yang menyebabkan fungsi hati dan ginjal terganggu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b="1" smtClean="0">
                <a:latin typeface="Bradley Hand ITC" pitchFamily="66" charset="0"/>
              </a:rPr>
              <a:t>Resistensi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b="1" smtClean="0">
                <a:latin typeface="Rage Italic" pitchFamily="66" charset="0"/>
              </a:rPr>
              <a:t>Yakni keadaan dimana bakteri tahan terhadap antibiotika 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Castellar" pitchFamily="18" charset="0"/>
              </a:rPr>
              <a:t> </a:t>
            </a:r>
            <a:r>
              <a:rPr lang="en-US" sz="2000" b="1" smtClean="0">
                <a:latin typeface="Castellar" pitchFamily="18" charset="0"/>
              </a:rPr>
              <a:t>Jenis Infeksi dan Pemilihan Antibiotika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1800" b="1" smtClean="0">
                <a:latin typeface="Century Gothic" pitchFamily="34" charset="0"/>
              </a:rPr>
              <a:t>Jenis Infeksi Saluran Nafas</a:t>
            </a:r>
          </a:p>
          <a:p>
            <a:pPr lvl="2" eaLnBrk="1" hangingPunct="1"/>
            <a:r>
              <a:rPr lang="en-US" sz="1400" smtClean="0">
                <a:latin typeface="Century Gothic" pitchFamily="34" charset="0"/>
              </a:rPr>
              <a:t>Faringitis </a:t>
            </a:r>
          </a:p>
          <a:p>
            <a:pPr lvl="2" eaLnBrk="1" hangingPunct="1"/>
            <a:r>
              <a:rPr lang="en-US" sz="1400" smtClean="0">
                <a:latin typeface="Century Gothic" pitchFamily="34" charset="0"/>
              </a:rPr>
              <a:t>Otitis Media &amp; sinusitis</a:t>
            </a:r>
          </a:p>
          <a:p>
            <a:pPr lvl="2" eaLnBrk="1" hangingPunct="1"/>
            <a:r>
              <a:rPr lang="en-US" sz="1400" smtClean="0">
                <a:latin typeface="Century Gothic" pitchFamily="34" charset="0"/>
              </a:rPr>
              <a:t>Bronkitis Akut</a:t>
            </a:r>
          </a:p>
          <a:p>
            <a:pPr lvl="2" eaLnBrk="1" hangingPunct="1"/>
            <a:r>
              <a:rPr lang="en-US" sz="1400" smtClean="0">
                <a:latin typeface="Century Gothic" pitchFamily="34" charset="0"/>
              </a:rPr>
              <a:t>Influenza</a:t>
            </a:r>
          </a:p>
          <a:p>
            <a:pPr lvl="2" eaLnBrk="1" hangingPunct="1"/>
            <a:r>
              <a:rPr lang="en-US" sz="1400" smtClean="0">
                <a:latin typeface="Century Gothic" pitchFamily="34" charset="0"/>
              </a:rPr>
              <a:t>Pneumoni</a:t>
            </a:r>
          </a:p>
          <a:p>
            <a:pPr lvl="2" eaLnBrk="1" hangingPunct="1"/>
            <a:r>
              <a:rPr lang="en-US" sz="1400" smtClean="0">
                <a:latin typeface="Century Gothic" pitchFamily="34" charset="0"/>
              </a:rPr>
              <a:t>Tuberkulosis</a:t>
            </a:r>
          </a:p>
          <a:p>
            <a:pPr eaLnBrk="1" hangingPunct="1"/>
            <a:r>
              <a:rPr lang="en-US" sz="1800" b="1" smtClean="0">
                <a:latin typeface="Century Gothic" pitchFamily="34" charset="0"/>
              </a:rPr>
              <a:t>Saliuran Kemih</a:t>
            </a:r>
            <a:r>
              <a:rPr lang="en-US" sz="1800" smtClean="0">
                <a:latin typeface="Century Gothic" pitchFamily="34" charset="0"/>
              </a:rPr>
              <a:t> </a:t>
            </a:r>
          </a:p>
          <a:p>
            <a:pPr lvl="2" eaLnBrk="1" hangingPunct="1"/>
            <a:r>
              <a:rPr lang="en-US" sz="1400" smtClean="0">
                <a:latin typeface="Century Gothic" pitchFamily="34" charset="0"/>
              </a:rPr>
              <a:t>Sistitis akut</a:t>
            </a:r>
          </a:p>
          <a:p>
            <a:pPr lvl="2" eaLnBrk="1" hangingPunct="1"/>
            <a:r>
              <a:rPr lang="en-US" sz="1400" smtClean="0">
                <a:latin typeface="Century Gothic" pitchFamily="34" charset="0"/>
              </a:rPr>
              <a:t>Pielonefritis </a:t>
            </a:r>
          </a:p>
          <a:p>
            <a:pPr lvl="2" eaLnBrk="1" hangingPunct="1"/>
            <a:r>
              <a:rPr lang="en-US" sz="1400" smtClean="0">
                <a:latin typeface="Century Gothic" pitchFamily="34" charset="0"/>
              </a:rPr>
              <a:t>Prostatitis  </a:t>
            </a:r>
          </a:p>
          <a:p>
            <a:pPr eaLnBrk="1" hangingPunct="1"/>
            <a:endParaRPr lang="en-US" sz="1800" smtClean="0">
              <a:latin typeface="Century Gothic" pitchFamily="34" charset="0"/>
            </a:endParaRPr>
          </a:p>
          <a:p>
            <a:pPr lvl="2" eaLnBrk="1" hangingPunct="1"/>
            <a:endParaRPr lang="en-US" sz="1400" smtClean="0">
              <a:latin typeface="Century Gothic" pitchFamily="34" charset="0"/>
            </a:endParaRPr>
          </a:p>
          <a:p>
            <a:pPr eaLnBrk="1" hangingPunct="1"/>
            <a:endParaRPr lang="en-US" sz="1800" smtClean="0">
              <a:latin typeface="Century Gothic" pitchFamily="34" charset="0"/>
            </a:endParaRPr>
          </a:p>
        </p:txBody>
      </p:sp>
      <p:sp>
        <p:nvSpPr>
          <p:cNvPr id="14746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z="2000" b="1" smtClean="0">
                <a:latin typeface="Century Gothic" pitchFamily="34" charset="0"/>
              </a:rPr>
              <a:t>Antibiotika</a:t>
            </a:r>
          </a:p>
          <a:p>
            <a:pPr lvl="1" eaLnBrk="1" hangingPunct="1"/>
            <a:r>
              <a:rPr lang="en-US" sz="1400" smtClean="0">
                <a:latin typeface="Century Gothic" pitchFamily="34" charset="0"/>
              </a:rPr>
              <a:t>Penisilin, amoksilin, Eryhromycin, sefalosforin, cotrimoksazol </a:t>
            </a:r>
          </a:p>
          <a:p>
            <a:pPr lvl="1" eaLnBrk="1" hangingPunct="1"/>
            <a:endParaRPr lang="en-US" sz="1400" smtClean="0">
              <a:latin typeface="Century Gothic" pitchFamily="34" charset="0"/>
            </a:endParaRPr>
          </a:p>
          <a:p>
            <a:pPr lvl="1" eaLnBrk="1" hangingPunct="1"/>
            <a:endParaRPr lang="en-US" sz="1400" smtClean="0">
              <a:latin typeface="Century Gothic" pitchFamily="34" charset="0"/>
            </a:endParaRPr>
          </a:p>
          <a:p>
            <a:pPr lvl="1" eaLnBrk="1" hangingPunct="1"/>
            <a:endParaRPr lang="en-US" sz="1400" smtClean="0">
              <a:latin typeface="Century Gothic" pitchFamily="34" charset="0"/>
            </a:endParaRPr>
          </a:p>
          <a:p>
            <a:pPr lvl="1" eaLnBrk="1" hangingPunct="1"/>
            <a:r>
              <a:rPr lang="en-US" sz="1400" smtClean="0">
                <a:latin typeface="Century Gothic" pitchFamily="34" charset="0"/>
              </a:rPr>
              <a:t>Rifampisin, INH, pyrazinamid </a:t>
            </a:r>
          </a:p>
          <a:p>
            <a:pPr lvl="1" eaLnBrk="1" hangingPunct="1"/>
            <a:endParaRPr lang="en-US" sz="1400" smtClean="0">
              <a:latin typeface="Century Gothic" pitchFamily="34" charset="0"/>
            </a:endParaRPr>
          </a:p>
          <a:p>
            <a:pPr lvl="1" eaLnBrk="1" hangingPunct="1"/>
            <a:endParaRPr lang="en-US" sz="1400" smtClean="0">
              <a:latin typeface="Century Gothic" pitchFamily="34" charset="0"/>
            </a:endParaRPr>
          </a:p>
          <a:p>
            <a:pPr lvl="1" eaLnBrk="1" hangingPunct="1"/>
            <a:r>
              <a:rPr lang="en-US" sz="1400" smtClean="0">
                <a:latin typeface="Century Gothic" pitchFamily="34" charset="0"/>
              </a:rPr>
              <a:t>Nitrofurantoin, Ampisilin, Cotrimoksazol,</a:t>
            </a:r>
          </a:p>
          <a:p>
            <a:pPr lvl="1" eaLnBrk="1" hangingPunct="1"/>
            <a:r>
              <a:rPr lang="en-US" sz="1400" smtClean="0">
                <a:latin typeface="Century Gothic" pitchFamily="34" charset="0"/>
              </a:rPr>
              <a:t>Sefalosforin</a:t>
            </a:r>
          </a:p>
          <a:p>
            <a:pPr lvl="1" eaLnBrk="1" hangingPunct="1"/>
            <a:r>
              <a:rPr lang="en-US" sz="1400" smtClean="0">
                <a:latin typeface="Century Gothic" pitchFamily="34" charset="0"/>
              </a:rPr>
              <a:t>Amoksilin</a:t>
            </a:r>
          </a:p>
          <a:p>
            <a:pPr lvl="1" eaLnBrk="1" hangingPunct="1"/>
            <a:r>
              <a:rPr lang="en-US" sz="1400" smtClean="0">
                <a:latin typeface="Century Gothic" pitchFamily="34" charset="0"/>
              </a:rPr>
              <a:t>trimtropim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153</TotalTime>
  <Words>973</Words>
  <Application>Microsoft Office PowerPoint</Application>
  <PresentationFormat>On-screen Show (4:3)</PresentationFormat>
  <Paragraphs>242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Apex</vt:lpstr>
      <vt:lpstr>Obat Anti Infeksi</vt:lpstr>
      <vt:lpstr>Obat Anti Infeksi</vt:lpstr>
      <vt:lpstr>Antibiotika </vt:lpstr>
      <vt:lpstr>Penggolongan Antibiotika</vt:lpstr>
      <vt:lpstr>Klasifikasi Antibiotika</vt:lpstr>
      <vt:lpstr>Cara kerja Antibiotika </vt:lpstr>
      <vt:lpstr>Efek samping penggunaan antibiotik</vt:lpstr>
      <vt:lpstr>Efek samping penggunaan Anti Infeksi</vt:lpstr>
      <vt:lpstr> Jenis Infeksi dan Pemilihan Antibiotika</vt:lpstr>
      <vt:lpstr> Jenis Infeksi dan Pemilihan Antibiotika</vt:lpstr>
      <vt:lpstr> Jenis Infeksi dan Pemilihan Antibiotika</vt:lpstr>
      <vt:lpstr>Jenis Infeksi dan pemilihan Antibiotika</vt:lpstr>
      <vt:lpstr>Golongan Penisilin </vt:lpstr>
      <vt:lpstr>Indikasi pemakaian Penisilin </vt:lpstr>
      <vt:lpstr>Sediaan Penisilin yang dipasarkan: </vt:lpstr>
      <vt:lpstr>Sefalosforin</vt:lpstr>
      <vt:lpstr>Tetrasiklin dan kloramfenicol </vt:lpstr>
      <vt:lpstr>Kloramfenicol </vt:lpstr>
      <vt:lpstr>Aminoglikosid </vt:lpstr>
      <vt:lpstr>Antibiotika lain-lain </vt:lpstr>
      <vt:lpstr>Anti Fungi</vt:lpstr>
      <vt:lpstr>Kemoterapi </vt:lpstr>
      <vt:lpstr>Anti Kanker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Obat Anti Bakteri</dc:title>
  <dc:creator>BRAMANTHA</dc:creator>
  <cp:lastModifiedBy>May</cp:lastModifiedBy>
  <cp:revision>18</cp:revision>
  <dcterms:created xsi:type="dcterms:W3CDTF">2013-03-02T00:54:52Z</dcterms:created>
  <dcterms:modified xsi:type="dcterms:W3CDTF">2015-02-20T04:27:27Z</dcterms:modified>
</cp:coreProperties>
</file>