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2"/>
  </p:notesMasterIdLst>
  <p:sldIdLst>
    <p:sldId id="268" r:id="rId2"/>
    <p:sldId id="269" r:id="rId3"/>
    <p:sldId id="270" r:id="rId4"/>
    <p:sldId id="272" r:id="rId5"/>
    <p:sldId id="260" r:id="rId6"/>
    <p:sldId id="273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7591-52F9-4903-A266-7F85B4DAA727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C65E3-8620-40B1-A495-7B37B9087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2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34B66F5-57A3-45E0-87B0-494F651796C1}" type="slidenum">
              <a:rPr lang="en-US"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1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6BDBAE-D35F-45B4-BF1C-43F5955B8A21}" type="slidenum">
              <a:rPr lang="en-US"/>
              <a:t>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1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0754CB-1AE7-4C9A-900A-859DC780B701}" type="slidenum">
              <a:rPr lang="en-US"/>
              <a:t>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3BC23DD-2A8C-4D9E-8A84-6CE23FD0BC61}" type="slidenum">
              <a:rPr lang="en-US"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17C7-9CB2-4249-8736-51307037DB3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2B4D-52A0-4C80-87B3-150DDD1A7A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Pertemuan</a:t>
            </a:r>
            <a:r>
              <a:rPr lang="en-US" dirty="0" smtClean="0"/>
              <a:t> ke-13-14)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Tyas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Utami</a:t>
            </a:r>
            <a:r>
              <a:rPr lang="en-US" dirty="0" smtClean="0"/>
              <a:t>, </a:t>
            </a:r>
            <a:r>
              <a:rPr lang="en-US" dirty="0" err="1" smtClean="0"/>
              <a:t>M.Biomed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571" y="1600200"/>
            <a:ext cx="8000634" cy="6858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b="1">
                <a:latin typeface="Arial" panose="020B0604020202020204" pitchFamily="34" charset="0"/>
              </a:rPr>
              <a:t>AUTOANTIBODI NON-ORGAN SPESIFIK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348" y="3124200"/>
            <a:ext cx="8305531" cy="23622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20000"/>
              </a:lnSpc>
              <a:buClr>
                <a:srgbClr val="008000"/>
              </a:buClr>
              <a:buSzPct val="50000"/>
              <a:buFont typeface="Monotype Sorts" pitchFamily="2" charset="2"/>
              <a:buNone/>
            </a:pPr>
            <a:r>
              <a:rPr lang="en-US" b="1" u="sng">
                <a:latin typeface="Comic Sans MS" panose="030F0702030302020204" pitchFamily="66" charset="0"/>
              </a:rPr>
              <a:t>PENYAKIT</a:t>
            </a:r>
            <a:r>
              <a:rPr lang="en-US">
                <a:latin typeface="Arial" panose="020B0604020202020204" pitchFamily="34" charset="0"/>
              </a:rPr>
              <a:t>			</a:t>
            </a:r>
            <a:r>
              <a:rPr lang="en-US" b="1" u="sng">
                <a:latin typeface="Comic Sans MS" panose="030F0702030302020204" pitchFamily="66" charset="0"/>
              </a:rPr>
              <a:t>AUTOANTIGEN</a:t>
            </a:r>
          </a:p>
          <a:p>
            <a:pPr>
              <a:lnSpc>
                <a:spcPct val="12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>
                <a:latin typeface="Arial" panose="020B0604020202020204" pitchFamily="34" charset="0"/>
              </a:rPr>
              <a:t>Artritis reumatoid	</a:t>
            </a:r>
            <a:r>
              <a:rPr lang="en-US" b="1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>
                <a:latin typeface="Arial" panose="020B0604020202020204" pitchFamily="34" charset="0"/>
              </a:rPr>
              <a:t>	imunoglobulin</a:t>
            </a:r>
          </a:p>
          <a:p>
            <a:pPr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>
                <a:latin typeface="Arial" panose="020B0604020202020204" pitchFamily="34" charset="0"/>
              </a:rPr>
              <a:t>SLE			</a:t>
            </a:r>
            <a:r>
              <a:rPr lang="en-US" b="1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>
                <a:latin typeface="Arial" panose="020B0604020202020204" pitchFamily="34" charset="0"/>
              </a:rPr>
              <a:t>	DNA, RNP, Sm</a:t>
            </a:r>
            <a:endParaRPr lang="en-US">
              <a:latin typeface="Andale Mono" pitchFamily="49" charset="0"/>
            </a:endParaRPr>
          </a:p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PENYAKIT </a:t>
            </a:r>
            <a:r>
              <a:rPr lang="en-ID" altLang="en-US" dirty="0" smtClean="0"/>
              <a:t>AUTOIMUN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normal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membedakan</a:t>
            </a:r>
            <a:r>
              <a:rPr lang="en-US" dirty="0" smtClean="0">
                <a:sym typeface="Wingdings" panose="05000000000000000000" pitchFamily="2" charset="2"/>
              </a:rPr>
              <a:t> self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non-self antigen</a:t>
            </a:r>
            <a:endParaRPr lang="en-US" dirty="0"/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304800" y="1600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2931709" y="3810000"/>
            <a:ext cx="3280582" cy="990600"/>
          </a:xfrm>
          <a:prstGeom prst="ellipse">
            <a:avLst/>
          </a:prstGeom>
          <a:solidFill>
            <a:srgbClr val="CCCCFF"/>
          </a:solidFill>
          <a:ln w="76200">
            <a:solidFill>
              <a:srgbClr val="9966FF"/>
            </a:solidFill>
            <a:round/>
          </a:ln>
          <a:effectLst/>
        </p:spPr>
        <p:txBody>
          <a:bodyPr wrap="none" anchor="ctr"/>
          <a:lstStyle/>
          <a:p>
            <a:r>
              <a:rPr lang="en-US" sz="2800" b="1">
                <a:latin typeface="Times New Roman" panose="02020603050405020304" charset="0"/>
                <a:cs typeface="Arial" panose="020B0604020202020204" pitchFamily="34" charset="0"/>
              </a:rPr>
              <a:t>SISTEM IMUN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9" name="AutoShape 24" descr="Trellis"/>
          <p:cNvSpPr>
            <a:spLocks noChangeArrowheads="1"/>
          </p:cNvSpPr>
          <p:nvPr/>
        </p:nvSpPr>
        <p:spPr bwMode="auto">
          <a:xfrm rot="-19521431">
            <a:off x="2250087" y="31242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pattFill prst="trellis">
            <a:fgClr>
              <a:srgbClr val="FF3300"/>
            </a:fgClr>
            <a:bgClr>
              <a:srgbClr val="FFFFFF"/>
            </a:bgClr>
          </a:patt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 rot="-12687684">
            <a:off x="4994167" y="32004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solidFill>
            <a:srgbClr val="FF3300"/>
          </a:solid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 rot="1758723">
            <a:off x="2898526" y="2894084"/>
            <a:ext cx="58381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>
                <a:latin typeface="Arial Black" panose="020B0A04020102020204" pitchFamily="34" charset="0"/>
                <a:cs typeface="Arial" panose="020B0604020202020204" pitchFamily="34" charset="0"/>
              </a:rPr>
              <a:t>X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352800" y="2982891"/>
            <a:ext cx="2460930" cy="3699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Respon</a:t>
            </a:r>
            <a:r>
              <a:rPr lang="en-US" sz="2800" b="1" dirty="0" smtClean="0">
                <a:latin typeface="BankGothic Md BT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imun</a:t>
            </a:r>
            <a:endParaRPr lang="en-US" sz="2400" dirty="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5800" y="3048000"/>
            <a:ext cx="175902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Toleransi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659499" y="3124200"/>
            <a:ext cx="210350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autoimun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5580509" y="1600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 rot="1688752">
            <a:off x="-2728" y="1859584"/>
            <a:ext cx="5913426" cy="27208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" y="5334000"/>
            <a:ext cx="62484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dilingkari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normal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tidak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akan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terjadi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respon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imun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ketika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sistem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imun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bertemu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dgn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self-antigen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normal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membedakan</a:t>
            </a:r>
            <a:r>
              <a:rPr lang="en-US" dirty="0" smtClean="0">
                <a:sym typeface="Wingdings" panose="05000000000000000000" pitchFamily="2" charset="2"/>
              </a:rPr>
              <a:t> self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non-self antigen</a:t>
            </a:r>
            <a:endParaRPr lang="en-US" dirty="0"/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304800" y="1600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2931709" y="3810000"/>
            <a:ext cx="3280582" cy="990600"/>
          </a:xfrm>
          <a:prstGeom prst="ellipse">
            <a:avLst/>
          </a:prstGeom>
          <a:solidFill>
            <a:srgbClr val="CCCCFF"/>
          </a:solidFill>
          <a:ln w="76200">
            <a:solidFill>
              <a:srgbClr val="9966FF"/>
            </a:solidFill>
            <a:round/>
          </a:ln>
          <a:effectLst/>
        </p:spPr>
        <p:txBody>
          <a:bodyPr wrap="none" anchor="ctr"/>
          <a:lstStyle/>
          <a:p>
            <a:r>
              <a:rPr lang="en-US" sz="2800" b="1">
                <a:latin typeface="Times New Roman" panose="02020603050405020304" charset="0"/>
                <a:cs typeface="Arial" panose="020B0604020202020204" pitchFamily="34" charset="0"/>
              </a:rPr>
              <a:t>SISTEM IMUN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9" name="AutoShape 24" descr="Trellis"/>
          <p:cNvSpPr>
            <a:spLocks noChangeArrowheads="1"/>
          </p:cNvSpPr>
          <p:nvPr/>
        </p:nvSpPr>
        <p:spPr bwMode="auto">
          <a:xfrm rot="-19521431">
            <a:off x="2250087" y="31242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pattFill prst="trellis">
            <a:fgClr>
              <a:srgbClr val="FF3300"/>
            </a:fgClr>
            <a:bgClr>
              <a:srgbClr val="FFFFFF"/>
            </a:bgClr>
          </a:patt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 rot="-12687684">
            <a:off x="4994167" y="32004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solidFill>
            <a:srgbClr val="FF3300"/>
          </a:solid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 rot="1758723">
            <a:off x="2898526" y="2894084"/>
            <a:ext cx="58381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>
                <a:latin typeface="Arial Black" panose="020B0A04020102020204" pitchFamily="34" charset="0"/>
                <a:cs typeface="Arial" panose="020B0604020202020204" pitchFamily="34" charset="0"/>
              </a:rPr>
              <a:t>X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352800" y="2982891"/>
            <a:ext cx="2460930" cy="3699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Respon</a:t>
            </a:r>
            <a:r>
              <a:rPr lang="en-US" sz="2800" b="1" dirty="0" smtClean="0">
                <a:latin typeface="BankGothic Md BT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imun</a:t>
            </a:r>
            <a:endParaRPr lang="en-US" sz="2400" dirty="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5800" y="3048000"/>
            <a:ext cx="175902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Toleransi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659499" y="3124200"/>
            <a:ext cx="210350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autoimun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5580509" y="1600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 rot="1688752">
            <a:off x="-2728" y="1859584"/>
            <a:ext cx="5913426" cy="27208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" y="5334000"/>
            <a:ext cx="62484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Peristiwa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tsb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toleransi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akibat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toleransi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terjadi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pada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paparannya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dengan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Ag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yg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sama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6" name="Picture 6" descr="Figure_10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532" y="720728"/>
            <a:ext cx="7713326" cy="538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457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PENYAKIT AUTOIMUN</a:t>
            </a:r>
            <a:endParaRPr lang="en-US" b="1" dirty="0"/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304800" y="2743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2931709" y="4953000"/>
            <a:ext cx="3280582" cy="990600"/>
          </a:xfrm>
          <a:prstGeom prst="ellipse">
            <a:avLst/>
          </a:prstGeom>
          <a:solidFill>
            <a:srgbClr val="CCCCFF"/>
          </a:solidFill>
          <a:ln w="76200">
            <a:solidFill>
              <a:srgbClr val="9966FF"/>
            </a:solidFill>
            <a:round/>
          </a:ln>
          <a:effectLst/>
        </p:spPr>
        <p:txBody>
          <a:bodyPr wrap="none" anchor="ctr"/>
          <a:lstStyle/>
          <a:p>
            <a:r>
              <a:rPr lang="en-US" sz="2800" b="1">
                <a:latin typeface="Times New Roman" panose="02020603050405020304" charset="0"/>
                <a:cs typeface="Arial" panose="020B0604020202020204" pitchFamily="34" charset="0"/>
              </a:rPr>
              <a:t>SISTEM IMUN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9" name="AutoShape 24" descr="Trellis"/>
          <p:cNvSpPr>
            <a:spLocks noChangeArrowheads="1"/>
          </p:cNvSpPr>
          <p:nvPr/>
        </p:nvSpPr>
        <p:spPr bwMode="auto">
          <a:xfrm rot="-19521431">
            <a:off x="2250087" y="42672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pattFill prst="trellis">
            <a:fgClr>
              <a:srgbClr val="FF3300"/>
            </a:fgClr>
            <a:bgClr>
              <a:srgbClr val="FFFFFF"/>
            </a:bgClr>
          </a:patt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 rot="-12687684">
            <a:off x="4994167" y="4343400"/>
            <a:ext cx="1829386" cy="152400"/>
          </a:xfrm>
          <a:prstGeom prst="leftRightArrow">
            <a:avLst>
              <a:gd name="adj1" fmla="val 49676"/>
              <a:gd name="adj2" fmla="val 260000"/>
            </a:avLst>
          </a:prstGeom>
          <a:solidFill>
            <a:srgbClr val="FF3300"/>
          </a:solid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 rot="1758723">
            <a:off x="2898526" y="4037084"/>
            <a:ext cx="58381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>
                <a:latin typeface="Arial Black" panose="020B0A04020102020204" pitchFamily="34" charset="0"/>
                <a:cs typeface="Arial" panose="020B0604020202020204" pitchFamily="34" charset="0"/>
              </a:rPr>
              <a:t>X</a:t>
            </a:r>
            <a:endParaRPr lang="en-US" sz="240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352800" y="4125891"/>
            <a:ext cx="2460930" cy="3699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Respon</a:t>
            </a:r>
            <a:r>
              <a:rPr lang="en-US" sz="2800" b="1" dirty="0" smtClean="0">
                <a:latin typeface="BankGothic Md BT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BankGothic Md BT" pitchFamily="34" charset="0"/>
                <a:cs typeface="Arial" panose="020B0604020202020204" pitchFamily="34" charset="0"/>
              </a:rPr>
              <a:t>imun</a:t>
            </a:r>
            <a:endParaRPr lang="en-US" sz="2400" dirty="0">
              <a:latin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5800" y="4191000"/>
            <a:ext cx="175902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Toleransi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659499" y="4267200"/>
            <a:ext cx="210350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autoimun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5580509" y="27432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C66FF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tissue/ antigen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6858000" y="1828800"/>
            <a:ext cx="228600" cy="76200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5562600" y="609600"/>
            <a:ext cx="2725291" cy="10668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00000"/>
            </a:solidFill>
            <a:prstDash val="dash"/>
            <a:rou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Kerusakan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762850" y="2632077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686021" y="2514600"/>
            <a:ext cx="2818839" cy="10668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CC00CC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self tissue/</a:t>
            </a:r>
          </a:p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antigen</a:t>
            </a:r>
            <a:endParaRPr lang="en-US" sz="2400" b="1">
              <a:latin typeface="Times New Roman" panose="02020603050405020304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202032" y="1870077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2361493" y="5257800"/>
            <a:ext cx="4421017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r>
              <a:rPr lang="en-US" b="1">
                <a:latin typeface="BankGothic Md BT" pitchFamily="34" charset="0"/>
              </a:rPr>
              <a:t>immune system</a:t>
            </a:r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66" name="AutoShape 6" descr="Trellis"/>
          <p:cNvSpPr>
            <a:spLocks noChangeArrowheads="1"/>
          </p:cNvSpPr>
          <p:nvPr/>
        </p:nvSpPr>
        <p:spPr bwMode="auto">
          <a:xfrm rot="-19521431">
            <a:off x="2058060" y="4267200"/>
            <a:ext cx="1980370" cy="152400"/>
          </a:xfrm>
          <a:prstGeom prst="leftRightArrow">
            <a:avLst>
              <a:gd name="adj1" fmla="val 49676"/>
              <a:gd name="adj2" fmla="val 281458"/>
            </a:avLst>
          </a:prstGeom>
          <a:pattFill prst="trellis">
            <a:fgClr>
              <a:srgbClr val="6600CC"/>
            </a:fgClr>
            <a:bgClr>
              <a:srgbClr val="FFFFFF"/>
            </a:bgClr>
          </a:patt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 rot="-12687684">
            <a:off x="5029348" y="4343400"/>
            <a:ext cx="1980369" cy="152400"/>
          </a:xfrm>
          <a:prstGeom prst="leftRightArrow">
            <a:avLst>
              <a:gd name="adj1" fmla="val 49676"/>
              <a:gd name="adj2" fmla="val 281458"/>
            </a:avLst>
          </a:prstGeom>
          <a:solidFill>
            <a:schemeClr val="tx1"/>
          </a:solidFill>
          <a:ln w="9525">
            <a:noFill/>
            <a:prstDash val="dash"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925847" y="2860677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 rot="1758723">
            <a:off x="2718226" y="3959296"/>
            <a:ext cx="58381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>
                <a:latin typeface="Arial Black" panose="020B0A04020102020204" pitchFamily="34" charset="0"/>
              </a:rPr>
              <a:t>X</a:t>
            </a:r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789235" y="4114800"/>
            <a:ext cx="1784463" cy="6284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immune</a:t>
            </a:r>
          </a:p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response</a:t>
            </a:r>
            <a:endParaRPr lang="en-US" sz="2400">
              <a:latin typeface="Times New Roman" panose="02020603050405020304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848473" y="3087690"/>
            <a:ext cx="18473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66572" name="Oval 12"/>
          <p:cNvSpPr>
            <a:spLocks noChangeArrowheads="1"/>
          </p:cNvSpPr>
          <p:nvPr/>
        </p:nvSpPr>
        <p:spPr bwMode="auto">
          <a:xfrm>
            <a:off x="5639142" y="2514600"/>
            <a:ext cx="2818838" cy="10668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CC00CC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self tissue/</a:t>
            </a:r>
          </a:p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antigen</a:t>
            </a:r>
            <a:endParaRPr lang="en-US" sz="2400" b="1">
              <a:latin typeface="Times New Roman" panose="02020603050405020304" charset="0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849938" y="1897063"/>
            <a:ext cx="24479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6022" y="4267203"/>
            <a:ext cx="190414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mic Sans MS" panose="030F0702030302020204" pitchFamily="66" charset="0"/>
              </a:rPr>
              <a:t>tolerance</a:t>
            </a:r>
            <a:endParaRPr lang="en-US" sz="2400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561166" y="4267203"/>
            <a:ext cx="22779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mic Sans MS" panose="030F0702030302020204" pitchFamily="66" charset="0"/>
              </a:rPr>
              <a:t>autoimmune</a:t>
            </a:r>
            <a:endParaRPr lang="en-US" sz="2400"/>
          </a:p>
        </p:txBody>
      </p:sp>
      <p:sp>
        <p:nvSpPr>
          <p:cNvPr id="66576" name="Oval 16" descr="Large confetti"/>
          <p:cNvSpPr>
            <a:spLocks noChangeArrowheads="1"/>
          </p:cNvSpPr>
          <p:nvPr/>
        </p:nvSpPr>
        <p:spPr bwMode="auto">
          <a:xfrm>
            <a:off x="5562918" y="457200"/>
            <a:ext cx="2818838" cy="1066800"/>
          </a:xfrm>
          <a:prstGeom prst="ellipse">
            <a:avLst/>
          </a:prstGeom>
          <a:pattFill prst="lgConfetti">
            <a:fgClr>
              <a:srgbClr val="FF66FF"/>
            </a:fgClr>
            <a:bgClr>
              <a:srgbClr val="FFFFFF"/>
            </a:bgClr>
          </a:pattFill>
          <a:ln w="28575">
            <a:pattFill prst="lgCheck">
              <a:fgClr>
                <a:srgbClr val="CC00CC"/>
              </a:fgClr>
              <a:bgClr>
                <a:srgbClr val="FFFFFF"/>
              </a:bgClr>
            </a:pattFill>
            <a:round/>
          </a:ln>
          <a:effectLst/>
        </p:spPr>
        <p:txBody>
          <a:bodyPr wrap="none" anchor="ctr"/>
          <a:lstStyle/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tissue</a:t>
            </a:r>
          </a:p>
          <a:p>
            <a:pPr>
              <a:lnSpc>
                <a:spcPct val="60000"/>
              </a:lnSpc>
            </a:pPr>
            <a:r>
              <a:rPr lang="en-US" sz="2800" b="1">
                <a:latin typeface="BankGothic Md BT" pitchFamily="34" charset="0"/>
              </a:rPr>
              <a:t> damage</a:t>
            </a:r>
            <a:endParaRPr lang="en-US" sz="2400" b="1">
              <a:latin typeface="Times New Roman" panose="02020603050405020304" charset="0"/>
            </a:endParaRP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924696" y="1798639"/>
            <a:ext cx="18473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Benguiat Bk BT" pitchFamily="18" charset="0"/>
            </a:endParaRPr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V="1">
            <a:off x="7009716" y="1752600"/>
            <a:ext cx="0" cy="609600"/>
          </a:xfrm>
          <a:prstGeom prst="line">
            <a:avLst/>
          </a:prstGeom>
          <a:noFill/>
          <a:ln w="76200" cap="sq">
            <a:solidFill>
              <a:srgbClr val="6600CC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337229" y="457201"/>
            <a:ext cx="2730235" cy="9787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3600" b="1">
                <a:latin typeface="Comic Sans MS" panose="030F0702030302020204" pitchFamily="66" charset="0"/>
              </a:rPr>
              <a:t>autoimmune</a:t>
            </a:r>
          </a:p>
          <a:p>
            <a:pPr algn="r">
              <a:lnSpc>
                <a:spcPct val="80000"/>
              </a:lnSpc>
            </a:pPr>
            <a:r>
              <a:rPr lang="en-US" sz="3600" b="1">
                <a:latin typeface="Comic Sans MS" panose="030F0702030302020204" pitchFamily="66" charset="0"/>
              </a:rPr>
              <a:t>disease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8266" y="228600"/>
            <a:ext cx="6323696" cy="685800"/>
          </a:xfrm>
        </p:spPr>
        <p:txBody>
          <a:bodyPr/>
          <a:lstStyle/>
          <a:p>
            <a:pPr algn="ctr"/>
            <a:r>
              <a:rPr lang="en-US" sz="3600" b="1" dirty="0">
                <a:latin typeface="Arial" panose="020B0604020202020204" pitchFamily="34" charset="0"/>
              </a:rPr>
              <a:t>PENYAKIT AUTOIMUN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124" y="1752600"/>
            <a:ext cx="3809756" cy="4724400"/>
          </a:xfrm>
          <a:solidFill>
            <a:srgbClr val="E7FFE7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Penyakit Grave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Tiroiditis Hashimoto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IDDM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Penyakit Addison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Pemphigus vulgaris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Pemphigoid bulosa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Myasthenia gravis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Anemia pernisiosa 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AIHA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ITP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solidFill>
                  <a:srgbClr val="008000"/>
                </a:solidFill>
                <a:latin typeface="Arial" panose="020B0604020202020204" pitchFamily="34" charset="0"/>
              </a:rPr>
              <a:t>dll.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</a:pPr>
            <a:endParaRPr lang="en-US" sz="240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</a:pPr>
            <a:endParaRPr lang="en-US" sz="2400">
              <a:solidFill>
                <a:srgbClr val="008000"/>
              </a:solidFill>
            </a:endParaRPr>
          </a:p>
        </p:txBody>
      </p:sp>
      <p:sp>
        <p:nvSpPr>
          <p:cNvPr id="83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3123" y="2133600"/>
            <a:ext cx="3842004" cy="1981200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latin typeface="Arial" panose="020B0604020202020204" pitchFamily="34" charset="0"/>
              </a:rPr>
              <a:t>Artritis reumatoid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>
                <a:latin typeface="Arial" panose="020B0604020202020204" pitchFamily="34" charset="0"/>
              </a:rPr>
              <a:t>Lupus eritematosus sistemik (SLE)</a:t>
            </a:r>
            <a:endParaRPr lang="en-US" sz="2400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894488" y="990601"/>
            <a:ext cx="3969534" cy="523220"/>
          </a:xfrm>
          <a:prstGeom prst="rect">
            <a:avLst/>
          </a:prstGeom>
          <a:solidFill>
            <a:schemeClr val="bg1"/>
          </a:solidFill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NON-ORGAN SPESIFIK</a:t>
            </a:r>
            <a:endParaRPr lang="en-US" sz="24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48266" y="201305"/>
            <a:ext cx="632369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latin typeface="Arial" panose="020B0604020202020204" pitchFamily="34" charset="0"/>
              </a:rPr>
              <a:t>PENYAKIT AUTOIMUN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124" y="1725305"/>
            <a:ext cx="3809756" cy="4724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err="1" smtClean="0">
                <a:latin typeface="Arial" panose="020B0604020202020204" pitchFamily="34" charset="0"/>
              </a:rPr>
              <a:t>Penyakit</a:t>
            </a:r>
            <a:r>
              <a:rPr lang="en-US" sz="2400" dirty="0" smtClean="0">
                <a:latin typeface="Arial" panose="020B0604020202020204" pitchFamily="34" charset="0"/>
              </a:rPr>
              <a:t> Grave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err="1" smtClean="0">
                <a:latin typeface="Arial" panose="020B0604020202020204" pitchFamily="34" charset="0"/>
              </a:rPr>
              <a:t>Tiroiditis</a:t>
            </a:r>
            <a:r>
              <a:rPr lang="en-US" sz="2400" dirty="0" smtClean="0">
                <a:latin typeface="Arial" panose="020B0604020202020204" pitchFamily="34" charset="0"/>
              </a:rPr>
              <a:t> Hashimoto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IDDM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err="1" smtClean="0">
                <a:latin typeface="Arial" panose="020B0604020202020204" pitchFamily="34" charset="0"/>
              </a:rPr>
              <a:t>Penyakit</a:t>
            </a:r>
            <a:r>
              <a:rPr lang="en-US" sz="2400" dirty="0" smtClean="0">
                <a:latin typeface="Arial" panose="020B0604020202020204" pitchFamily="34" charset="0"/>
              </a:rPr>
              <a:t> Addison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Pemphigus vulgaris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Pemphigoid </a:t>
            </a:r>
            <a:r>
              <a:rPr lang="en-US" sz="2400" dirty="0" err="1" smtClean="0">
                <a:latin typeface="Arial" panose="020B0604020202020204" pitchFamily="34" charset="0"/>
              </a:rPr>
              <a:t>bulosa</a:t>
            </a:r>
            <a:endParaRPr 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Myasthenia gravis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Anemia </a:t>
            </a:r>
            <a:r>
              <a:rPr lang="en-US" sz="2400" dirty="0" err="1" smtClean="0">
                <a:latin typeface="Arial" panose="020B0604020202020204" pitchFamily="34" charset="0"/>
              </a:rPr>
              <a:t>pernisiosa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AIHA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smtClean="0">
                <a:latin typeface="Arial" panose="020B0604020202020204" pitchFamily="34" charset="0"/>
              </a:rPr>
              <a:t>ITP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sz="2400" dirty="0" err="1" smtClean="0">
                <a:latin typeface="Arial" panose="020B0604020202020204" pitchFamily="34" charset="0"/>
              </a:rPr>
              <a:t>dll</a:t>
            </a:r>
            <a:r>
              <a:rPr lang="en-US" sz="2400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rgbClr val="008000"/>
              </a:buClr>
              <a:buSzPct val="50000"/>
            </a:pPr>
            <a:endParaRPr lang="en-US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01824" y="1028394"/>
            <a:ext cx="2648546" cy="523220"/>
          </a:xfrm>
          <a:prstGeom prst="rect">
            <a:avLst/>
          </a:prstGeom>
          <a:solidFill>
            <a:schemeClr val="bg1"/>
          </a:solidFill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ORGAN SPESIFIK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470" y="152400"/>
            <a:ext cx="7467063" cy="6858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b="1" dirty="0">
                <a:latin typeface="Arial" panose="020B0604020202020204" pitchFamily="34" charset="0"/>
              </a:rPr>
              <a:t>AUTOANTIBODI ORGAN SPESIFIK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348" y="1066800"/>
            <a:ext cx="8305531" cy="5638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20000"/>
              </a:lnSpc>
              <a:buClr>
                <a:srgbClr val="008000"/>
              </a:buClr>
              <a:buSzPct val="50000"/>
              <a:buFont typeface="Monotype Sorts" pitchFamily="2" charset="2"/>
              <a:buNone/>
            </a:pPr>
            <a:r>
              <a:rPr lang="en-US" b="1" u="sng" dirty="0">
                <a:latin typeface="Comic Sans MS" panose="030F0702030302020204" pitchFamily="66" charset="0"/>
              </a:rPr>
              <a:t>PENYAKIT</a:t>
            </a:r>
            <a:r>
              <a:rPr lang="en-US" dirty="0">
                <a:latin typeface="Arial" panose="020B0604020202020204" pitchFamily="34" charset="0"/>
              </a:rPr>
              <a:t>			</a:t>
            </a:r>
            <a:r>
              <a:rPr lang="en-US" b="1" u="sng" dirty="0">
                <a:latin typeface="Comic Sans MS" panose="030F0702030302020204" pitchFamily="66" charset="0"/>
              </a:rPr>
              <a:t>AUTOANTIGEN</a:t>
            </a:r>
            <a:endParaRPr lang="en-U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dirty="0" err="1">
                <a:latin typeface="Arial" panose="020B0604020202020204" pitchFamily="34" charset="0"/>
              </a:rPr>
              <a:t>Penyakit</a:t>
            </a:r>
            <a:r>
              <a:rPr lang="en-US" dirty="0">
                <a:latin typeface="Arial" panose="020B0604020202020204" pitchFamily="34" charset="0"/>
              </a:rPr>
              <a:t> Grave	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</a:rPr>
              <a:t>reseptor</a:t>
            </a:r>
            <a:r>
              <a:rPr lang="en-US" dirty="0">
                <a:latin typeface="Arial" panose="020B0604020202020204" pitchFamily="34" charset="0"/>
              </a:rPr>
              <a:t> TSH</a:t>
            </a: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dirty="0" err="1">
                <a:latin typeface="Arial" panose="020B0604020202020204" pitchFamily="34" charset="0"/>
              </a:rPr>
              <a:t>Tiroiditis</a:t>
            </a:r>
            <a:r>
              <a:rPr lang="en-US" dirty="0">
                <a:latin typeface="Arial" panose="020B0604020202020204" pitchFamily="34" charset="0"/>
              </a:rPr>
              <a:t> Hashimoto	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</a:rPr>
              <a:t>tiroglobulin</a:t>
            </a:r>
            <a:r>
              <a:rPr lang="en-US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None/>
            </a:pPr>
            <a:r>
              <a:rPr lang="en-US" dirty="0">
                <a:latin typeface="Arial" panose="020B0604020202020204" pitchFamily="34" charset="0"/>
              </a:rPr>
              <a:t>					     	</a:t>
            </a:r>
            <a:r>
              <a:rPr lang="en-US" dirty="0" err="1">
                <a:latin typeface="Arial" panose="020B0604020202020204" pitchFamily="34" charset="0"/>
              </a:rPr>
              <a:t>peroksidase</a:t>
            </a:r>
            <a:endParaRPr lang="en-U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dirty="0">
                <a:latin typeface="Arial" panose="020B0604020202020204" pitchFamily="34" charset="0"/>
              </a:rPr>
              <a:t>IDDM			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</a:rPr>
              <a:t>sel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1" dirty="0">
                <a:latin typeface="Symbol" panose="05050102010706020507" pitchFamily="18" charset="2"/>
              </a:rPr>
              <a:t>b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pankreas</a:t>
            </a:r>
            <a:endParaRPr lang="en-U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dirty="0" err="1">
                <a:latin typeface="Arial" panose="020B0604020202020204" pitchFamily="34" charset="0"/>
              </a:rPr>
              <a:t>Penyakit</a:t>
            </a:r>
            <a:r>
              <a:rPr lang="en-US" dirty="0">
                <a:latin typeface="Arial" panose="020B0604020202020204" pitchFamily="34" charset="0"/>
              </a:rPr>
              <a:t> Addison	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 dirty="0">
                <a:latin typeface="Arial" panose="020B0604020202020204" pitchFamily="34" charset="0"/>
              </a:rPr>
              <a:t> 	</a:t>
            </a:r>
            <a:r>
              <a:rPr lang="en-US" dirty="0" err="1">
                <a:latin typeface="Arial" panose="020B0604020202020204" pitchFamily="34" charset="0"/>
              </a:rPr>
              <a:t>sel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korteks</a:t>
            </a:r>
            <a:r>
              <a:rPr lang="en-US" dirty="0">
                <a:latin typeface="Arial" panose="020B0604020202020204" pitchFamily="34" charset="0"/>
              </a:rPr>
              <a:t> adrenal</a:t>
            </a:r>
          </a:p>
          <a:p>
            <a:pPr>
              <a:lnSpc>
                <a:spcPct val="80000"/>
              </a:lnSpc>
              <a:buClr>
                <a:srgbClr val="008000"/>
              </a:buClr>
              <a:buSzPct val="50000"/>
              <a:buFont typeface="Monotype Sorts" pitchFamily="2" charset="2"/>
              <a:buChar char="u"/>
            </a:pPr>
            <a:r>
              <a:rPr lang="en-US" dirty="0">
                <a:latin typeface="Arial" panose="020B0604020202020204" pitchFamily="34" charset="0"/>
              </a:rPr>
              <a:t>Myasthenia gravis	</a:t>
            </a:r>
            <a:r>
              <a:rPr lang="en-US" b="1" dirty="0">
                <a:latin typeface="Arial" panose="020B0604020202020204" pitchFamily="34" charset="0"/>
                <a:sym typeface="Symbol" panose="05050102010706020507" pitchFamily="18" charset="2"/>
              </a:rPr>
              <a:t></a:t>
            </a:r>
            <a:r>
              <a:rPr lang="en-US" dirty="0">
                <a:latin typeface="Arial" panose="020B0604020202020204" pitchFamily="34" charset="0"/>
              </a:rPr>
              <a:t> 	</a:t>
            </a:r>
            <a:r>
              <a:rPr lang="en-US" dirty="0" err="1">
                <a:latin typeface="Arial" panose="020B0604020202020204" pitchFamily="34" charset="0"/>
              </a:rPr>
              <a:t>reseptor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asetilkholin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>
              <a:latin typeface="Andale Mono" pitchFamily="49" charset="0"/>
            </a:endParaRP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199</Words>
  <Application>Microsoft Office PowerPoint</Application>
  <PresentationFormat>On-screen Show (4:3)</PresentationFormat>
  <Paragraphs>89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Andale Mono</vt:lpstr>
      <vt:lpstr>Arial</vt:lpstr>
      <vt:lpstr>Arial Black</vt:lpstr>
      <vt:lpstr>BankGothic Md BT</vt:lpstr>
      <vt:lpstr>Benguiat Bk BT</vt:lpstr>
      <vt:lpstr>Calibri</vt:lpstr>
      <vt:lpstr>Comic Sans MS</vt:lpstr>
      <vt:lpstr>Monotype Sorts</vt:lpstr>
      <vt:lpstr>Symbol</vt:lpstr>
      <vt:lpstr>Times New Roman</vt:lpstr>
      <vt:lpstr>Wingdings</vt:lpstr>
      <vt:lpstr>1_Office Theme</vt:lpstr>
      <vt:lpstr>Patologi Umum (Pertemuan ke-13-14)</vt:lpstr>
      <vt:lpstr>PENYAKIT AUTOIMUN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PENYAKIT AUTOIMUN</vt:lpstr>
      <vt:lpstr>AUTOANTIBODI ORGAN SPESIFIK</vt:lpstr>
      <vt:lpstr>AUTOANTIBODI NON-ORGAN SPESIFIK</vt:lpstr>
    </vt:vector>
  </TitlesOfParts>
  <Company>021.7000.5358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BATAVIA COMPUTER</dc:creator>
  <cp:lastModifiedBy>Tyas Putri Utami</cp:lastModifiedBy>
  <cp:revision>5</cp:revision>
  <dcterms:created xsi:type="dcterms:W3CDTF">2015-12-16T02:01:00Z</dcterms:created>
  <dcterms:modified xsi:type="dcterms:W3CDTF">2018-05-16T05:10:50Z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