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82" r:id="rId7"/>
    <p:sldId id="283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5/16/2018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5/16/2018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5/16/2018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5/16/2018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5/16/2018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5/16/2018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5/16/2018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5/16/2018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5/16/2018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dirty="0" err="1" smtClean="0"/>
              <a:t>Patofisiologi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D" dirty="0" err="1" smtClean="0"/>
              <a:t>Tyas</a:t>
            </a:r>
            <a:r>
              <a:rPr lang="en-ID" dirty="0" smtClean="0"/>
              <a:t> </a:t>
            </a:r>
            <a:r>
              <a:rPr lang="en-ID" dirty="0" err="1" smtClean="0"/>
              <a:t>Putri</a:t>
            </a:r>
            <a:r>
              <a:rPr lang="en-ID" dirty="0" smtClean="0"/>
              <a:t> </a:t>
            </a:r>
            <a:r>
              <a:rPr lang="en-ID" dirty="0" err="1" smtClean="0"/>
              <a:t>Utami</a:t>
            </a:r>
            <a:r>
              <a:rPr lang="en-ID" dirty="0" smtClean="0"/>
              <a:t>, </a:t>
            </a:r>
            <a:r>
              <a:rPr lang="en-ID" dirty="0" err="1" smtClean="0"/>
              <a:t>S.Pd</a:t>
            </a:r>
            <a:r>
              <a:rPr lang="en-ID" dirty="0" smtClean="0"/>
              <a:t>., </a:t>
            </a:r>
            <a:r>
              <a:rPr lang="en-ID" dirty="0" err="1" smtClean="0"/>
              <a:t>M.Biomed</a:t>
            </a:r>
            <a:r>
              <a:rPr lang="en-ID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Nekrosis</a:t>
            </a:r>
            <a:r>
              <a:rPr lang="en-US" dirty="0" smtClean="0"/>
              <a:t> </a:t>
            </a:r>
            <a:r>
              <a:rPr lang="en-US" dirty="0" err="1" smtClean="0"/>
              <a:t>Likuifaktif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1158" y="1785926"/>
            <a:ext cx="761047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Nekrosis</a:t>
            </a:r>
            <a:r>
              <a:rPr lang="en-US" dirty="0" smtClean="0"/>
              <a:t> </a:t>
            </a:r>
            <a:r>
              <a:rPr lang="en-US" dirty="0" err="1" smtClean="0"/>
              <a:t>lemak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906" y="1876446"/>
            <a:ext cx="885825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Nekrosis</a:t>
            </a:r>
            <a:r>
              <a:rPr lang="en-US" dirty="0" smtClean="0"/>
              <a:t> </a:t>
            </a:r>
            <a:r>
              <a:rPr lang="en-US" dirty="0" err="1" smtClean="0"/>
              <a:t>kaseasi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737494"/>
            <a:ext cx="7772400" cy="4739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3618" y="189551"/>
            <a:ext cx="8257182" cy="64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1625" t="21875" r="23865" b="16667"/>
          <a:stretch>
            <a:fillRect/>
          </a:stretch>
        </p:blipFill>
        <p:spPr bwMode="auto">
          <a:xfrm>
            <a:off x="1905000" y="152400"/>
            <a:ext cx="8469951" cy="65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:\Lecture\Esa Unggul\Anatomi\reefah-pola-pikir-ana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286125"/>
            <a:ext cx="3764457" cy="2505075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3078657" y="1447800"/>
            <a:ext cx="5486400" cy="1981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>What are the differences between necrosis and apoptosis??</a:t>
            </a:r>
            <a:endParaRPr lang="en-US" sz="2400" b="1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altLang="en-US" dirty="0" smtClean="0"/>
              <a:t>Kematian sel</a:t>
            </a:r>
            <a:endParaRPr lang="en-ID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D" altLang="en-US" sz="2400" dirty="0" smtClean="0"/>
              <a:t>Perubahan yang berhubungan dengan kematian somatik</a:t>
            </a: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ID" altLang="en-US" sz="2400" dirty="0" err="1" smtClean="0"/>
              <a:t>seluler</a:t>
            </a:r>
            <a:r>
              <a:rPr lang="en-ID" altLang="en-US" sz="2400" dirty="0" smtClean="0"/>
              <a:t> </a:t>
            </a:r>
            <a:r>
              <a:rPr lang="en-ID" altLang="en-US" sz="2400" dirty="0" err="1" smtClean="0"/>
              <a:t>umum</a:t>
            </a:r>
            <a:endParaRPr lang="en-ID" alt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ID" altLang="en-US" sz="2400" dirty="0" err="1" smtClean="0"/>
              <a:t>Algor</a:t>
            </a:r>
            <a:endParaRPr lang="en-ID" alt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ID" altLang="en-US" sz="2400" dirty="0" smtClean="0"/>
              <a:t>Livor</a:t>
            </a:r>
            <a:endParaRPr lang="en-ID" alt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ID" altLang="en-US" sz="2400" dirty="0" smtClean="0"/>
              <a:t>Rigor </a:t>
            </a:r>
            <a:r>
              <a:rPr lang="en-ID" altLang="en-US" sz="2400" dirty="0" smtClean="0"/>
              <a:t>mortis</a:t>
            </a:r>
            <a:endParaRPr lang="en-ID" alt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ID" altLang="en-US" sz="2400" dirty="0" err="1" smtClean="0"/>
              <a:t>pembusukan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76400" y="-457200"/>
            <a:ext cx="3008313" cy="1162050"/>
          </a:xfrm>
        </p:spPr>
        <p:txBody>
          <a:bodyPr/>
          <a:lstStyle/>
          <a:p>
            <a:r>
              <a:rPr lang="en-US" dirty="0" smtClean="0"/>
              <a:t>Pathology of the cell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1676400" y="704851"/>
            <a:ext cx="3008313" cy="774700"/>
          </a:xfrm>
        </p:spPr>
        <p:txBody>
          <a:bodyPr/>
          <a:lstStyle/>
          <a:p>
            <a:r>
              <a:rPr lang="en-US" dirty="0" err="1" smtClean="0"/>
              <a:t>Celluler</a:t>
            </a:r>
            <a:r>
              <a:rPr lang="en-US" dirty="0" smtClean="0"/>
              <a:t> components</a:t>
            </a:r>
            <a:endParaRPr lang="en-US" dirty="0"/>
          </a:p>
        </p:txBody>
      </p:sp>
      <p:pic>
        <p:nvPicPr>
          <p:cNvPr id="1026" name="Picture 2" descr="Image result for animal cel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320" y="1353812"/>
            <a:ext cx="8281114" cy="516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/>
          <a:lstStyle/>
          <a:p>
            <a:r>
              <a:rPr lang="en-ID" altLang="en-US" dirty="0" smtClean="0"/>
              <a:t>Status abnormal</a:t>
            </a:r>
            <a:endParaRPr lang="en-ID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316480" y="1432560"/>
            <a:ext cx="9465310" cy="483108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1800" dirty="0" smtClean="0"/>
              <a:t>Mi</a:t>
            </a:r>
            <a:r>
              <a:rPr lang="en-ID" altLang="en-US" sz="1800" dirty="0" smtClean="0"/>
              <a:t>k</a:t>
            </a:r>
            <a:r>
              <a:rPr lang="en-US" sz="1800" dirty="0" smtClean="0"/>
              <a:t>rotubul</a:t>
            </a:r>
            <a:r>
              <a:rPr lang="en-ID" altLang="en-US" sz="1800" dirty="0" smtClean="0"/>
              <a:t>us</a:t>
            </a:r>
          </a:p>
          <a:p>
            <a:pPr lvl="1">
              <a:lnSpc>
                <a:spcPct val="17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en-US" sz="1800" dirty="0" smtClean="0"/>
              <a:t>Immotile cilia syndrome: </a:t>
            </a:r>
            <a:r>
              <a:rPr lang="en-ID" altLang="en-US" sz="1800" dirty="0" smtClean="0"/>
              <a:t>spermatozoa tidak mampu bergerak --&gt; steril</a:t>
            </a:r>
            <a:endParaRPr lang="en-US" sz="1800" dirty="0" smtClean="0"/>
          </a:p>
          <a:p>
            <a:pPr marL="457200" lvl="1" indent="0">
              <a:lnSpc>
                <a:spcPct val="170000"/>
              </a:lnSpc>
              <a:spcBef>
                <a:spcPts val="0"/>
              </a:spcBef>
              <a:buNone/>
            </a:pPr>
            <a:endParaRPr lang="en-US" sz="1800" dirty="0" err="1" smtClean="0"/>
          </a:p>
          <a:p>
            <a:pPr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ID" altLang="en-US" sz="1800" dirty="0" smtClean="0"/>
              <a:t>Filamen </a:t>
            </a:r>
            <a:r>
              <a:rPr lang="en-US" sz="1800" dirty="0" smtClean="0"/>
              <a:t>Intermedi</a:t>
            </a:r>
            <a:r>
              <a:rPr lang="en-ID" altLang="en-US" sz="1800" dirty="0" smtClean="0"/>
              <a:t>e</a:t>
            </a:r>
            <a:r>
              <a:rPr lang="en-US" sz="1800" dirty="0" smtClean="0"/>
              <a:t>t</a:t>
            </a:r>
            <a:endParaRPr lang="en-US" sz="1800" dirty="0" smtClean="0"/>
          </a:p>
          <a:p>
            <a:pPr lvl="1">
              <a:lnSpc>
                <a:spcPct val="17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en-ID" altLang="en-US" sz="1800" dirty="0" smtClean="0"/>
              <a:t>Kerusakan hati </a:t>
            </a:r>
            <a:r>
              <a:rPr lang="en-US" sz="1800" dirty="0" smtClean="0"/>
              <a:t>(“alcoholic </a:t>
            </a:r>
            <a:r>
              <a:rPr lang="en-US" sz="1800" dirty="0" err="1" smtClean="0"/>
              <a:t>hialin</a:t>
            </a:r>
            <a:r>
              <a:rPr lang="en-US" sz="1800" dirty="0" smtClean="0"/>
              <a:t>”)</a:t>
            </a:r>
          </a:p>
          <a:p>
            <a:pPr marL="457200" lvl="1" indent="0">
              <a:lnSpc>
                <a:spcPct val="170000"/>
              </a:lnSpc>
              <a:spcBef>
                <a:spcPts val="0"/>
              </a:spcBef>
              <a:buNone/>
            </a:pPr>
            <a:endParaRPr lang="en-US" sz="1800" dirty="0" smtClean="0"/>
          </a:p>
          <a:p>
            <a:pPr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1800" dirty="0" smtClean="0"/>
              <a:t>Mi</a:t>
            </a:r>
            <a:r>
              <a:rPr lang="en-ID" altLang="en-US" sz="1800" dirty="0" smtClean="0"/>
              <a:t>k</a:t>
            </a:r>
            <a:r>
              <a:rPr lang="en-US" sz="1800" dirty="0" err="1" smtClean="0"/>
              <a:t>rofilamen</a:t>
            </a:r>
            <a:endParaRPr lang="en-US" sz="1800" dirty="0" smtClean="0"/>
          </a:p>
          <a:p>
            <a:pPr lvl="1">
              <a:lnSpc>
                <a:spcPct val="17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en-ID" altLang="en-US" sz="1800" dirty="0" smtClean="0"/>
              <a:t>penyakit liver</a:t>
            </a:r>
            <a:r>
              <a:rPr lang="en-US" sz="1800" dirty="0" smtClean="0"/>
              <a:t>: </a:t>
            </a:r>
            <a:r>
              <a:rPr lang="en-ID" altLang="en-US" sz="1800" dirty="0" smtClean="0"/>
              <a:t>gangguan fungsi perikanalikular dalam kolestasis</a:t>
            </a:r>
            <a:endParaRPr lang="en-ID" altLang="en-US" sz="1800" dirty="0" err="1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altLang="en-US" dirty="0" smtClean="0"/>
              <a:t>Perubahan lingkungan seluler</a:t>
            </a:r>
            <a:endParaRPr lang="en-ID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52400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en-ID" altLang="en-US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en-ID" altLang="en-US" dirty="0" err="1" smtClean="0">
                <a:sym typeface="Wingdings" pitchFamily="2" charset="2"/>
              </a:rPr>
              <a:t>Faktor</a:t>
            </a:r>
            <a:r>
              <a:rPr lang="en-ID" altLang="en-US" dirty="0" smtClean="0">
                <a:sym typeface="Wingdings" pitchFamily="2" charset="2"/>
              </a:rPr>
              <a:t> </a:t>
            </a:r>
            <a:r>
              <a:rPr lang="en-ID" altLang="en-US" dirty="0" smtClean="0">
                <a:sym typeface="Wingdings" pitchFamily="2" charset="2"/>
              </a:rPr>
              <a:t>ekstraseluler: akumulasi substansi osmotik aktif menyebabkan air meninggalkan </a:t>
            </a:r>
            <a:r>
              <a:rPr lang="en-ID" altLang="en-US" dirty="0" err="1" smtClean="0">
                <a:sym typeface="Wingdings" pitchFamily="2" charset="2"/>
              </a:rPr>
              <a:t>kompartemen</a:t>
            </a:r>
            <a:r>
              <a:rPr lang="en-ID" altLang="en-US" dirty="0" smtClean="0">
                <a:sym typeface="Wingdings" pitchFamily="2" charset="2"/>
              </a:rPr>
              <a:t> </a:t>
            </a:r>
            <a:r>
              <a:rPr lang="en-ID" altLang="en-US" dirty="0" err="1" smtClean="0">
                <a:sym typeface="Wingdings" pitchFamily="2" charset="2"/>
              </a:rPr>
              <a:t>intraseluler</a:t>
            </a:r>
            <a:endParaRPr lang="en-ID" altLang="en-US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en-ID" altLang="en-US" dirty="0" smtClean="0">
                <a:sym typeface="Wingdings" pitchFamily="2" charset="2"/>
              </a:rPr>
              <a:t>Faktor intraseluler: kerusakan pada membran sel yang menyebabkan kehilangan komponen intraseluler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altLang="en-US" dirty="0" smtClean="0"/>
              <a:t>Abnormalitas pada pertumbuhan sel</a:t>
            </a:r>
            <a:endParaRPr lang="en-ID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813560"/>
            <a:ext cx="8915400" cy="377762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800" dirty="0" err="1" smtClean="0"/>
              <a:t>Neoplasia</a:t>
            </a:r>
          </a:p>
          <a:p>
            <a:pPr>
              <a:buFont typeface="Wingdings" pitchFamily="2" charset="2"/>
              <a:buChar char="Ø"/>
            </a:pPr>
            <a:r>
              <a:rPr lang="en-ID" altLang="en-US" sz="1800" dirty="0" smtClean="0"/>
              <a:t>patologi gangguan pertumbuhan</a:t>
            </a:r>
          </a:p>
          <a:p>
            <a:pPr lvl="1">
              <a:buFont typeface="Courier New" pitchFamily="49" charset="0"/>
              <a:buChar char="o"/>
            </a:pPr>
            <a:r>
              <a:rPr lang="en-US" sz="1800" dirty="0" smtClean="0"/>
              <a:t>H</a:t>
            </a:r>
            <a:r>
              <a:rPr lang="en-ID" altLang="en-US" sz="1800" dirty="0" err="1" smtClean="0"/>
              <a:t>i</a:t>
            </a:r>
            <a:r>
              <a:rPr lang="en-US" sz="1800" dirty="0" err="1" smtClean="0"/>
              <a:t>perplasia</a:t>
            </a:r>
            <a:endParaRPr lang="en-US" sz="1800" dirty="0" smtClean="0"/>
          </a:p>
          <a:p>
            <a:pPr lvl="1">
              <a:buFont typeface="Courier New" pitchFamily="49" charset="0"/>
              <a:buChar char="o"/>
            </a:pPr>
            <a:r>
              <a:rPr lang="en-US" sz="1800" dirty="0" smtClean="0"/>
              <a:t>H</a:t>
            </a:r>
            <a:r>
              <a:rPr lang="en-ID" altLang="en-US" sz="1800" dirty="0" smtClean="0"/>
              <a:t>i</a:t>
            </a:r>
            <a:r>
              <a:rPr lang="en-US" sz="1800" dirty="0" smtClean="0"/>
              <a:t>pertrop</a:t>
            </a:r>
            <a:r>
              <a:rPr lang="en-ID" altLang="en-US" sz="1800" dirty="0" smtClean="0"/>
              <a:t>i</a:t>
            </a:r>
          </a:p>
          <a:p>
            <a:pPr lvl="1">
              <a:buFont typeface="Courier New" pitchFamily="49" charset="0"/>
              <a:buChar char="o"/>
            </a:pPr>
            <a:r>
              <a:rPr lang="en-US" sz="1800" dirty="0" smtClean="0"/>
              <a:t>Atrop</a:t>
            </a:r>
            <a:r>
              <a:rPr lang="en-ID" altLang="en-US" sz="1800" dirty="0" smtClean="0"/>
              <a:t>i</a:t>
            </a:r>
          </a:p>
          <a:p>
            <a:pPr lvl="1">
              <a:buFont typeface="Courier New" pitchFamily="49" charset="0"/>
              <a:buChar char="o"/>
            </a:pPr>
            <a:r>
              <a:rPr lang="en-US" sz="1800" dirty="0" err="1" smtClean="0"/>
              <a:t>H</a:t>
            </a:r>
            <a:r>
              <a:rPr lang="en-ID" altLang="en-US" sz="1800" dirty="0" err="1" smtClean="0"/>
              <a:t>i</a:t>
            </a:r>
            <a:r>
              <a:rPr lang="en-US" sz="1800" dirty="0" err="1" smtClean="0"/>
              <a:t>poplasia</a:t>
            </a:r>
          </a:p>
          <a:p>
            <a:pPr lvl="1">
              <a:buFont typeface="Courier New" pitchFamily="49" charset="0"/>
              <a:buChar char="o"/>
            </a:pPr>
            <a:r>
              <a:rPr lang="en-US" sz="1800" dirty="0" err="1" smtClean="0"/>
              <a:t>aplasia</a:t>
            </a:r>
          </a:p>
          <a:p>
            <a:pPr>
              <a:buFont typeface="Wingdings" pitchFamily="2" charset="2"/>
              <a:buChar char="Ø"/>
            </a:pPr>
            <a:r>
              <a:rPr lang="en-ID" altLang="en-US" sz="1800" dirty="0" smtClean="0"/>
              <a:t>Abnormalitas pada diferensiasi sel</a:t>
            </a:r>
            <a:endParaRPr lang="en-US" sz="1800" dirty="0" smtClean="0"/>
          </a:p>
          <a:p>
            <a:pPr lvl="1">
              <a:buFont typeface="Courier New" pitchFamily="49" charset="0"/>
              <a:buChar char="o"/>
            </a:pPr>
            <a:r>
              <a:rPr lang="en-US" sz="1800" dirty="0" err="1" smtClean="0"/>
              <a:t>Metaplasia</a:t>
            </a:r>
          </a:p>
          <a:p>
            <a:pPr lvl="1">
              <a:buFont typeface="Courier New" pitchFamily="49" charset="0"/>
              <a:buChar char="o"/>
            </a:pPr>
            <a:r>
              <a:rPr lang="en-US" sz="1800" dirty="0" smtClean="0"/>
              <a:t>D</a:t>
            </a:r>
            <a:r>
              <a:rPr lang="en-ID" altLang="en-US" sz="1800" dirty="0" smtClean="0"/>
              <a:t>i</a:t>
            </a:r>
            <a:r>
              <a:rPr lang="en-US" sz="1800" dirty="0" smtClean="0"/>
              <a:t>splasia</a:t>
            </a:r>
          </a:p>
          <a:p>
            <a:pPr lvl="1">
              <a:buFont typeface="Courier New" pitchFamily="49" charset="0"/>
              <a:buChar char="o"/>
            </a:pPr>
            <a:r>
              <a:rPr lang="en-US" sz="1800" dirty="0" err="1" smtClean="0"/>
              <a:t>Anaplasia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ID" altLang="en-US" dirty="0"/>
              <a:t>Cedera Sel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14400"/>
            <a:ext cx="8229600" cy="5211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D" altLang="en-US" dirty="0" smtClean="0"/>
              <a:t>mekanisme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ID" altLang="en-US" b="1" dirty="0" err="1" smtClean="0"/>
              <a:t>Agen</a:t>
            </a:r>
            <a:r>
              <a:rPr lang="en-ID" altLang="en-US" b="1" dirty="0" smtClean="0"/>
              <a:t> </a:t>
            </a:r>
            <a:r>
              <a:rPr lang="en-ID" altLang="en-US" b="1" dirty="0" err="1" smtClean="0"/>
              <a:t>fisik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ID" altLang="en-US" b="1" dirty="0" err="1" smtClean="0"/>
              <a:t>Agen</a:t>
            </a:r>
            <a:r>
              <a:rPr lang="en-ID" altLang="en-US" b="1" dirty="0" smtClean="0"/>
              <a:t> </a:t>
            </a:r>
            <a:r>
              <a:rPr lang="en-ID" altLang="en-US" b="1" dirty="0" err="1" smtClean="0"/>
              <a:t>kimia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ID" altLang="en-US" b="1" dirty="0" err="1" smtClean="0"/>
              <a:t>Agen</a:t>
            </a:r>
            <a:r>
              <a:rPr lang="en-ID" altLang="en-US" b="1" dirty="0" smtClean="0"/>
              <a:t> </a:t>
            </a:r>
            <a:r>
              <a:rPr lang="en-ID" altLang="en-US" b="1" dirty="0" err="1" smtClean="0"/>
              <a:t>biologi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ID" altLang="en-US" b="1" dirty="0" err="1" smtClean="0"/>
              <a:t>Nutrisi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err="1" smtClean="0"/>
              <a:t>Geneti</a:t>
            </a:r>
            <a:r>
              <a:rPr lang="en-ID" altLang="en-US" b="1" dirty="0" smtClean="0"/>
              <a:t>k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Ano</a:t>
            </a:r>
            <a:r>
              <a:rPr lang="en-ID" altLang="en-US" b="1" dirty="0" err="1" smtClean="0"/>
              <a:t>ks</a:t>
            </a:r>
            <a:r>
              <a:rPr lang="en-US" b="1" dirty="0" err="1" smtClean="0"/>
              <a:t>ia</a:t>
            </a:r>
            <a:endParaRPr lang="en-ID" altLang="en-US" dirty="0" smtClean="0"/>
          </a:p>
          <a:p>
            <a:pPr>
              <a:buFont typeface="Wingdings" pitchFamily="2" charset="2"/>
              <a:buChar char="Ø"/>
            </a:pPr>
            <a:r>
              <a:rPr lang="en-ID" altLang="en-US" b="1" dirty="0" smtClean="0"/>
              <a:t>Penuaan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011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altLang="en-US" dirty="0" smtClean="0"/>
              <a:t>perubahan morfologi umum pada cedera sel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ID" altLang="en-US" dirty="0" smtClean="0"/>
              <a:t>pembengkakan seluler akut</a:t>
            </a:r>
          </a:p>
          <a:p>
            <a:pPr>
              <a:buFont typeface="Wingdings" pitchFamily="2" charset="2"/>
              <a:buChar char="§"/>
            </a:pPr>
            <a:r>
              <a:rPr lang="en-ID" altLang="en-US" dirty="0" smtClean="0"/>
              <a:t>kerusakan membran sel</a:t>
            </a:r>
          </a:p>
          <a:p>
            <a:pPr>
              <a:buFont typeface="Wingdings" pitchFamily="2" charset="2"/>
              <a:buChar char="§"/>
            </a:pPr>
            <a:r>
              <a:rPr lang="en-ID" altLang="en-US" dirty="0" smtClean="0"/>
              <a:t>pembengkakan dan fragmentasi krista mitokondria</a:t>
            </a:r>
          </a:p>
          <a:p>
            <a:pPr>
              <a:buFont typeface="Wingdings" pitchFamily="2" charset="2"/>
              <a:buChar char="§"/>
            </a:pPr>
            <a:r>
              <a:rPr lang="en-ID" altLang="en-US" dirty="0" smtClean="0"/>
              <a:t>dilatasi dan penguraian RE halus</a:t>
            </a:r>
          </a:p>
          <a:p>
            <a:pPr>
              <a:buFont typeface="Wingdings" pitchFamily="2" charset="2"/>
              <a:buChar char="§"/>
            </a:pPr>
            <a:r>
              <a:rPr lang="en-ID" altLang="en-US" dirty="0" smtClean="0"/>
              <a:t>degranulasi RE kasar</a:t>
            </a:r>
          </a:p>
          <a:p>
            <a:pPr>
              <a:buFont typeface="Wingdings" pitchFamily="2" charset="2"/>
              <a:buChar char="§"/>
            </a:pPr>
            <a:r>
              <a:rPr lang="en-ID" altLang="en-US" dirty="0" smtClean="0"/>
              <a:t>pembentukan lisosom sebagai respon terhadap kerusakan sel</a:t>
            </a:r>
          </a:p>
          <a:p>
            <a:pPr>
              <a:buFont typeface="Wingdings" pitchFamily="2" charset="2"/>
              <a:buChar char="§"/>
            </a:pPr>
            <a:r>
              <a:rPr lang="en-ID" altLang="en-US" dirty="0" smtClean="0"/>
              <a:t>penggumpalan kromatin --&gt; tahap awal --&gt; kariolisis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795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ID" altLang="en-US" dirty="0" smtClean="0"/>
              <a:t>Kematian Sel</a:t>
            </a:r>
            <a:endParaRPr lang="en-ID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219200"/>
            <a:ext cx="8229600" cy="4906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ID" altLang="en-US" dirty="0" smtClean="0"/>
              <a:t>Nekrosis: kematian jaringan lokal yang terjadi di dalam tubuh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ID" altLang="en-US" dirty="0" err="1" smtClean="0"/>
              <a:t>Koagulasi</a:t>
            </a:r>
            <a:endParaRPr lang="en-ID" alt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ID" altLang="en-US" dirty="0" err="1" smtClean="0"/>
              <a:t>Likuifaksi</a:t>
            </a:r>
            <a:endParaRPr lang="en-ID" alt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ID" altLang="en-US" dirty="0" err="1" smtClean="0"/>
              <a:t>Kaseasi</a:t>
            </a:r>
            <a:endParaRPr lang="en-US" dirty="0" smtClean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ID" altLang="en-US" dirty="0" err="1" smtClean="0">
                <a:sym typeface="Wingdings" pitchFamily="2" charset="2"/>
              </a:rPr>
              <a:t>lemak</a:t>
            </a:r>
            <a:endParaRPr lang="en-ID" altLang="en-US" dirty="0" smtClean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ID" altLang="en-US" dirty="0" err="1" smtClean="0">
                <a:sym typeface="Wingdings" pitchFamily="2" charset="2"/>
              </a:rPr>
              <a:t>Gangren</a:t>
            </a:r>
            <a:endParaRPr lang="en-ID" altLang="en-US" dirty="0" smtClean="0"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Nekrosis</a:t>
            </a:r>
            <a:r>
              <a:rPr lang="en-US" dirty="0" smtClean="0"/>
              <a:t> </a:t>
            </a:r>
            <a:r>
              <a:rPr lang="en-US" dirty="0" err="1" smtClean="0"/>
              <a:t>koagulatif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2100" y="2005028"/>
            <a:ext cx="90678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69</TotalTime>
  <Words>198</Words>
  <Application>Microsoft Office PowerPoint</Application>
  <PresentationFormat>Widescreen</PresentationFormat>
  <Paragraphs>68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Aharoni</vt:lpstr>
      <vt:lpstr>Arial</vt:lpstr>
      <vt:lpstr>Century Gothic</vt:lpstr>
      <vt:lpstr>Courier New</vt:lpstr>
      <vt:lpstr>Wingdings</vt:lpstr>
      <vt:lpstr>Wingdings 3</vt:lpstr>
      <vt:lpstr>Wisp</vt:lpstr>
      <vt:lpstr>Patofisiologi</vt:lpstr>
      <vt:lpstr>Pathology of the cell</vt:lpstr>
      <vt:lpstr>Status abnormal</vt:lpstr>
      <vt:lpstr>Perubahan lingkungan seluler</vt:lpstr>
      <vt:lpstr>Abnormalitas pada pertumbuhan sel</vt:lpstr>
      <vt:lpstr>Cedera Sel</vt:lpstr>
      <vt:lpstr>perubahan morfologi umum pada cedera sel</vt:lpstr>
      <vt:lpstr>Kematian Sel</vt:lpstr>
      <vt:lpstr>Nekrosis koagulatif</vt:lpstr>
      <vt:lpstr>Nekrosis Likuifaktif</vt:lpstr>
      <vt:lpstr>Nekrosis lemak</vt:lpstr>
      <vt:lpstr>Nekrosis kaseasi</vt:lpstr>
      <vt:lpstr>PowerPoint Presentation</vt:lpstr>
      <vt:lpstr>PowerPoint Presentation</vt:lpstr>
      <vt:lpstr>PowerPoint Presentation</vt:lpstr>
      <vt:lpstr>Kematian sel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PATOLOGI UMUM</dc:title>
  <dc:creator>lenovo</dc:creator>
  <cp:lastModifiedBy>Tyas Putri Utami</cp:lastModifiedBy>
  <cp:revision>19</cp:revision>
  <dcterms:created xsi:type="dcterms:W3CDTF">2016-09-08T01:14:00Z</dcterms:created>
  <dcterms:modified xsi:type="dcterms:W3CDTF">2018-05-16T03:46:42Z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1033-10.1.0.5674</vt:lpwstr>
  </property>
</Properties>
</file>