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87" r:id="rId4"/>
    <p:sldId id="288" r:id="rId5"/>
    <p:sldId id="297" r:id="rId6"/>
    <p:sldId id="294" r:id="rId7"/>
    <p:sldId id="295" r:id="rId8"/>
    <p:sldId id="296" r:id="rId9"/>
    <p:sldId id="289" r:id="rId10"/>
    <p:sldId id="304" r:id="rId11"/>
    <p:sldId id="290" r:id="rId12"/>
    <p:sldId id="299" r:id="rId13"/>
    <p:sldId id="300" r:id="rId14"/>
    <p:sldId id="302" r:id="rId15"/>
    <p:sldId id="305" r:id="rId16"/>
    <p:sldId id="291" r:id="rId17"/>
    <p:sldId id="292" r:id="rId18"/>
    <p:sldId id="303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83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17F3-8AF4-498E-9DED-D1DC514B3CF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322D-FD58-4E07-A83B-E0E3939BF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7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Patofisiologi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Pertemuan</a:t>
            </a:r>
            <a:r>
              <a:rPr lang="en-US" dirty="0" smtClean="0"/>
              <a:t> ke-5)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Tyas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r>
              <a:rPr lang="en-US" dirty="0" smtClean="0"/>
              <a:t> </a:t>
            </a:r>
            <a:r>
              <a:rPr lang="en-US" dirty="0" err="1" smtClean="0"/>
              <a:t>Utami</a:t>
            </a:r>
            <a:r>
              <a:rPr lang="en-US" dirty="0" smtClean="0"/>
              <a:t>, </a:t>
            </a:r>
            <a:r>
              <a:rPr lang="en-US" dirty="0" err="1" smtClean="0"/>
              <a:t>M.Biomed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4687" t="29166" r="46094" b="25001"/>
          <a:stretch>
            <a:fillRect/>
          </a:stretch>
        </p:blipFill>
        <p:spPr bwMode="auto">
          <a:xfrm>
            <a:off x="41563" y="0"/>
            <a:ext cx="9055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657600" y="609600"/>
            <a:ext cx="4267200" cy="2209800"/>
          </a:xfrm>
          <a:prstGeom prst="roundRect">
            <a:avLst/>
          </a:prstGeom>
          <a:solidFill>
            <a:srgbClr val="2C7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Coba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sebutkan</a:t>
            </a:r>
            <a:r>
              <a:rPr lang="en-US" b="1" dirty="0" smtClean="0">
                <a:solidFill>
                  <a:schemeClr val="bg1"/>
                </a:solidFill>
              </a:rPr>
              <a:t> 5 </a:t>
            </a:r>
            <a:r>
              <a:rPr lang="en-US" b="1" dirty="0" err="1" smtClean="0">
                <a:solidFill>
                  <a:schemeClr val="bg1"/>
                </a:solidFill>
              </a:rPr>
              <a:t>macam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penyakit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akibat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infeksi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bakteri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beserta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bakteri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penyebabnya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organ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sistem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diserang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 err="1" smtClean="0"/>
              <a:t>Tipe</a:t>
            </a:r>
            <a:r>
              <a:rPr lang="en-US" dirty="0" smtClean="0"/>
              <a:t> Fungi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Khamir</a:t>
            </a:r>
            <a:endParaRPr lang="en-US" dirty="0" smtClean="0"/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Miselial</a:t>
            </a:r>
            <a:endParaRPr lang="en-US" dirty="0" smtClean="0"/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Bifasik</a:t>
            </a:r>
            <a:endParaRPr lang="en-US" dirty="0" smtClean="0"/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Fungi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Penularan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 smtClean="0"/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Imunosupresi</a:t>
            </a:r>
            <a:endParaRPr lang="en-US" dirty="0" smtClean="0"/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Diagnosis: skin test </a:t>
            </a:r>
            <a:r>
              <a:rPr lang="en-US" dirty="0" err="1" smtClean="0"/>
              <a:t>dan</a:t>
            </a:r>
            <a:r>
              <a:rPr lang="en-US" dirty="0" smtClean="0"/>
              <a:t> titer </a:t>
            </a:r>
            <a:r>
              <a:rPr lang="en-US" dirty="0" err="1" smtClean="0"/>
              <a:t>Ab</a:t>
            </a:r>
            <a:endParaRPr lang="en-US" dirty="0" smtClean="0"/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jaringan:kronik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granulomatous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epitelial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hiperplasia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kalsifikasi</a:t>
            </a:r>
            <a:endParaRPr lang="en-US" dirty="0" smtClean="0"/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Mikosis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Mikosis</a:t>
            </a:r>
            <a:r>
              <a:rPr lang="en-US" dirty="0" smtClean="0"/>
              <a:t> </a:t>
            </a:r>
            <a:r>
              <a:rPr lang="en-US" dirty="0" err="1" smtClean="0"/>
              <a:t>Superfisial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Tinea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Invansi</a:t>
            </a:r>
            <a:r>
              <a:rPr lang="en-US" dirty="0" smtClean="0"/>
              <a:t> keratin, kuku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146" name="AutoShape 2" descr="https://encrypted-tbn3.gstatic.com/images?q=tbn:ANd9GcRtwHs4ur0SWdQPPl-t4EMv3l_jutPJsx6tBaoD0rQlLr4w6Y0w"/>
          <p:cNvSpPr>
            <a:spLocks noChangeAspect="1" noChangeArrowheads="1"/>
          </p:cNvSpPr>
          <p:nvPr/>
        </p:nvSpPr>
        <p:spPr bwMode="auto">
          <a:xfrm>
            <a:off x="155575" y="-1089025"/>
            <a:ext cx="266700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14063" t="44792" r="58593" b="25000"/>
          <a:stretch>
            <a:fillRect/>
          </a:stretch>
        </p:blipFill>
        <p:spPr bwMode="auto">
          <a:xfrm>
            <a:off x="6477000" y="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Mikosis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Mikosis</a:t>
            </a:r>
            <a:r>
              <a:rPr lang="en-US" dirty="0" smtClean="0"/>
              <a:t> </a:t>
            </a:r>
            <a:r>
              <a:rPr lang="en-US" dirty="0" err="1" smtClean="0"/>
              <a:t>Intermediet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Mula-mula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epidermis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invansi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subkutan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Mikosis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Mikosis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mukosa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4687" t="29166" r="46094" b="25001"/>
          <a:stretch>
            <a:fillRect/>
          </a:stretch>
        </p:blipFill>
        <p:spPr bwMode="auto">
          <a:xfrm>
            <a:off x="41563" y="0"/>
            <a:ext cx="9055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657600" y="609600"/>
            <a:ext cx="4267200" cy="2209800"/>
          </a:xfrm>
          <a:prstGeom prst="roundRect">
            <a:avLst/>
          </a:prstGeom>
          <a:solidFill>
            <a:srgbClr val="2C7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Coba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sebutkan</a:t>
            </a:r>
            <a:r>
              <a:rPr lang="en-US" b="1" dirty="0" smtClean="0">
                <a:solidFill>
                  <a:schemeClr val="bg1"/>
                </a:solidFill>
              </a:rPr>
              <a:t> 2 </a:t>
            </a:r>
            <a:r>
              <a:rPr lang="en-US" b="1" dirty="0" err="1" smtClean="0">
                <a:solidFill>
                  <a:schemeClr val="bg1"/>
                </a:solidFill>
              </a:rPr>
              <a:t>macam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penyakit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akibat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infeksi</a:t>
            </a:r>
            <a:r>
              <a:rPr lang="en-US" b="1" dirty="0" smtClean="0">
                <a:solidFill>
                  <a:schemeClr val="bg1"/>
                </a:solidFill>
              </a:rPr>
              <a:t> fungi </a:t>
            </a:r>
            <a:r>
              <a:rPr lang="en-US" b="1" dirty="0" err="1" smtClean="0">
                <a:solidFill>
                  <a:schemeClr val="bg1"/>
                </a:solidFill>
              </a:rPr>
              <a:t>beserta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nama</a:t>
            </a:r>
            <a:r>
              <a:rPr lang="en-US" b="1" dirty="0" smtClean="0">
                <a:solidFill>
                  <a:schemeClr val="bg1"/>
                </a:solidFill>
              </a:rPr>
              <a:t> fungi </a:t>
            </a:r>
            <a:r>
              <a:rPr lang="en-US" b="1" dirty="0" err="1" smtClean="0">
                <a:solidFill>
                  <a:schemeClr val="bg1"/>
                </a:solidFill>
              </a:rPr>
              <a:t>penyebabnya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organ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sistem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diserang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Parasit</a:t>
            </a:r>
            <a:r>
              <a:rPr lang="en-US" dirty="0" smtClean="0"/>
              <a:t>: Protozoa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helmin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sanitasi</a:t>
            </a:r>
            <a:r>
              <a:rPr lang="en-US" dirty="0" smtClean="0"/>
              <a:t> yang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area: </a:t>
            </a:r>
            <a:r>
              <a:rPr lang="en-US" dirty="0" err="1" smtClean="0"/>
              <a:t>usus</a:t>
            </a:r>
            <a:r>
              <a:rPr lang="en-US" dirty="0" smtClean="0"/>
              <a:t>,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Patologi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: </a:t>
            </a:r>
            <a:r>
              <a:rPr lang="en-US" dirty="0" err="1" smtClean="0"/>
              <a:t>enzim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Manifestasi</a:t>
            </a:r>
            <a:r>
              <a:rPr lang="en-US" dirty="0" smtClean="0"/>
              <a:t> </a:t>
            </a:r>
            <a:r>
              <a:rPr lang="en-US" dirty="0" err="1" smtClean="0"/>
              <a:t>alergi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Iritasi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parasit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Parasit</a:t>
            </a:r>
            <a:r>
              <a:rPr lang="en-US" dirty="0" smtClean="0"/>
              <a:t>: Protozoa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Helmin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Imunitas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 CMI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alergi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Eosinofil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perusakan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Penetrasi</a:t>
            </a:r>
            <a:r>
              <a:rPr lang="en-US" dirty="0" smtClean="0"/>
              <a:t> RBC: Plasmodium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Nekrosis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Pelekatan</a:t>
            </a:r>
            <a:r>
              <a:rPr lang="en-US" dirty="0" smtClean="0"/>
              <a:t> </a:t>
            </a:r>
            <a:r>
              <a:rPr lang="en-US" dirty="0" err="1" smtClean="0"/>
              <a:t>parasit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4687" t="29166" r="46094" b="25001"/>
          <a:stretch>
            <a:fillRect/>
          </a:stretch>
        </p:blipFill>
        <p:spPr bwMode="auto">
          <a:xfrm>
            <a:off x="41563" y="0"/>
            <a:ext cx="9055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657600" y="609600"/>
            <a:ext cx="4267200" cy="2209800"/>
          </a:xfrm>
          <a:prstGeom prst="roundRect">
            <a:avLst/>
          </a:prstGeom>
          <a:solidFill>
            <a:srgbClr val="2C7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Coba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sebutkan</a:t>
            </a:r>
            <a:r>
              <a:rPr lang="en-US" b="1" dirty="0" smtClean="0">
                <a:solidFill>
                  <a:schemeClr val="bg1"/>
                </a:solidFill>
              </a:rPr>
              <a:t> 2 </a:t>
            </a:r>
            <a:r>
              <a:rPr lang="en-US" b="1" dirty="0" err="1" smtClean="0">
                <a:solidFill>
                  <a:schemeClr val="bg1"/>
                </a:solidFill>
              </a:rPr>
              <a:t>macam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penyakit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akibat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infeksi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parasit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beserta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parasit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penyebabnya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organ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sistem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diserang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PENYAKIT INFEKSI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/>
              <a:t>Infeksi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peristiwa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masuk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penggandaan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mikroorganisme</a:t>
            </a:r>
            <a:r>
              <a:rPr lang="en-US" sz="2800" dirty="0" smtClean="0">
                <a:sym typeface="Wingdings" panose="05000000000000000000" pitchFamily="2" charset="2"/>
              </a:rPr>
              <a:t> (</a:t>
            </a:r>
            <a:r>
              <a:rPr lang="en-US" sz="2800" dirty="0" err="1" smtClean="0">
                <a:sym typeface="Wingdings" panose="05000000000000000000" pitchFamily="2" charset="2"/>
              </a:rPr>
              <a:t>agen</a:t>
            </a:r>
            <a:r>
              <a:rPr lang="en-US" sz="2800" dirty="0" smtClean="0">
                <a:sym typeface="Wingdings" panose="05000000000000000000" pitchFamily="2" charset="2"/>
              </a:rPr>
              <a:t>) di </a:t>
            </a:r>
            <a:r>
              <a:rPr lang="en-US" sz="2800" dirty="0" err="1" smtClean="0">
                <a:sym typeface="Wingdings" panose="05000000000000000000" pitchFamily="2" charset="2"/>
              </a:rPr>
              <a:t>dalam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tubuh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pejamu</a:t>
            </a:r>
            <a:r>
              <a:rPr lang="en-US" sz="2800" dirty="0" smtClean="0">
                <a:sym typeface="Wingdings" panose="05000000000000000000" pitchFamily="2" charset="2"/>
              </a:rPr>
              <a:t> (host</a:t>
            </a:r>
            <a:r>
              <a:rPr lang="en-US" sz="2800" dirty="0" smtClean="0">
                <a:sym typeface="Wingdings" panose="05000000000000000000" pitchFamily="2" charset="2"/>
              </a:rPr>
              <a:t>)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 err="1" smtClean="0">
                <a:sym typeface="Wingdings" panose="05000000000000000000" pitchFamily="2" charset="2"/>
              </a:rPr>
              <a:t>Penyakit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infeksi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penyakit</a:t>
            </a:r>
            <a:r>
              <a:rPr lang="en-US" sz="2800" dirty="0" smtClean="0">
                <a:sym typeface="Wingdings" panose="05000000000000000000" pitchFamily="2" charset="2"/>
              </a:rPr>
              <a:t> / </a:t>
            </a:r>
            <a:r>
              <a:rPr lang="en-US" sz="2800" dirty="0" err="1" smtClean="0">
                <a:sym typeface="Wingdings" panose="05000000000000000000" pitchFamily="2" charset="2"/>
              </a:rPr>
              <a:t>manifestasi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klinik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bila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agen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sampai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menyebabkan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kerusakan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jaringan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atau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mengaktifkan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reaksi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radang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 err="1" smtClean="0"/>
              <a:t>Karakteristik</a:t>
            </a:r>
            <a:r>
              <a:rPr lang="en-US" dirty="0" smtClean="0"/>
              <a:t> virus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Submikroskopik</a:t>
            </a:r>
            <a:endParaRPr lang="en-US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Parasit</a:t>
            </a:r>
            <a:r>
              <a:rPr lang="en-US" dirty="0" smtClean="0"/>
              <a:t> </a:t>
            </a:r>
            <a:r>
              <a:rPr lang="en-US" dirty="0" err="1" smtClean="0"/>
              <a:t>obligat</a:t>
            </a:r>
            <a:r>
              <a:rPr lang="en-US" dirty="0" smtClean="0"/>
              <a:t> </a:t>
            </a:r>
            <a:r>
              <a:rPr lang="en-US" dirty="0" err="1" smtClean="0"/>
              <a:t>intraseluler</a:t>
            </a:r>
            <a:endParaRPr lang="en-US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protein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(DNA </a:t>
            </a:r>
            <a:r>
              <a:rPr lang="en-US" dirty="0" err="1" smtClean="0"/>
              <a:t>atau</a:t>
            </a:r>
            <a:r>
              <a:rPr lang="en-US" dirty="0" smtClean="0"/>
              <a:t> RNA </a:t>
            </a:r>
            <a:r>
              <a:rPr lang="en-US" dirty="0" err="1" smtClean="0"/>
              <a:t>saja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Replikasi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en-US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94" t="13542" r="43750" b="11458"/>
          <a:stretch>
            <a:fillRect/>
          </a:stretch>
        </p:blipFill>
        <p:spPr bwMode="auto">
          <a:xfrm>
            <a:off x="1524000" y="22451"/>
            <a:ext cx="5791200" cy="68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 err="1" smtClean="0"/>
              <a:t>Penyakit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CMI (cell-mediated immunity)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mediasi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perusakan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terinfeksi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Titer Ag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Ab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tinggi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Interferon  </a:t>
            </a:r>
            <a:r>
              <a:rPr lang="en-US" dirty="0" err="1" smtClean="0">
                <a:sym typeface="Wingdings" panose="05000000000000000000" pitchFamily="2" charset="2"/>
              </a:rPr>
              <a:t>mencegah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penyebaran</a:t>
            </a:r>
            <a:r>
              <a:rPr lang="en-US" dirty="0" smtClean="0">
                <a:sym typeface="Wingdings" panose="05000000000000000000" pitchFamily="2" charset="2"/>
              </a:rPr>
              <a:t> virus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lain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ym typeface="Wingdings" panose="05000000000000000000" pitchFamily="2" charset="2"/>
              </a:rPr>
              <a:t>Karakteristik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tergantung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variasi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jenis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ym typeface="Wingdings" panose="05000000000000000000" pitchFamily="2" charset="2"/>
              </a:rPr>
              <a:t>Lesi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bergantung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reaksi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ym typeface="Wingdings" panose="05000000000000000000" pitchFamily="2" charset="2"/>
              </a:rPr>
              <a:t>Reaksi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inflamasi</a:t>
            </a:r>
            <a:r>
              <a:rPr lang="en-US" dirty="0" smtClean="0">
                <a:sym typeface="Wingdings" panose="05000000000000000000" pitchFamily="2" charset="2"/>
              </a:rPr>
              <a:t> : </a:t>
            </a:r>
            <a:r>
              <a:rPr lang="en-US" dirty="0" err="1" smtClean="0">
                <a:sym typeface="Wingdings" panose="05000000000000000000" pitchFamily="2" charset="2"/>
              </a:rPr>
              <a:t>akut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kronik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C00000"/>
                </a:solidFill>
              </a:rPr>
              <a:t>Dormansi</a:t>
            </a:r>
            <a:r>
              <a:rPr lang="en-US" dirty="0" smtClean="0">
                <a:solidFill>
                  <a:srgbClr val="C00000"/>
                </a:solidFill>
              </a:rPr>
              <a:t>; </a:t>
            </a:r>
            <a:r>
              <a:rPr lang="en-US" dirty="0" err="1" smtClean="0">
                <a:solidFill>
                  <a:srgbClr val="C00000"/>
                </a:solidFill>
              </a:rPr>
              <a:t>kronisitas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Intrasel</a:t>
            </a:r>
            <a:r>
              <a:rPr lang="en-US" dirty="0" smtClean="0"/>
              <a:t> </a:t>
            </a:r>
            <a:r>
              <a:rPr lang="en-US" dirty="0" err="1" smtClean="0"/>
              <a:t>terproteksi</a:t>
            </a:r>
            <a:endParaRPr lang="en-US" dirty="0" smtClean="0"/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Imunitas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/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C00000"/>
                </a:solidFill>
              </a:rPr>
              <a:t>Infeksi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lambat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Inkubasi</a:t>
            </a:r>
            <a:r>
              <a:rPr lang="en-US" dirty="0" smtClean="0"/>
              <a:t> lama (</a:t>
            </a:r>
            <a:r>
              <a:rPr lang="en-US" dirty="0" err="1" smtClean="0"/>
              <a:t>bulan-tahun</a:t>
            </a:r>
            <a:r>
              <a:rPr lang="en-US" dirty="0" smtClean="0"/>
              <a:t>)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SSP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degenerasi</a:t>
            </a:r>
            <a:endParaRPr lang="en-US" dirty="0" smtClean="0"/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C00000"/>
                </a:solidFill>
              </a:rPr>
              <a:t>Prion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Hanya</a:t>
            </a:r>
            <a:r>
              <a:rPr lang="en-US" dirty="0" smtClean="0"/>
              <a:t> protein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spongiform brain</a:t>
            </a:r>
            <a:endParaRPr lang="en-US" dirty="0" smtClean="0"/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810000" y="2209800"/>
            <a:ext cx="533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95800" y="2057400"/>
            <a:ext cx="3048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Virus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4687" t="29166" r="46094" b="25001"/>
          <a:stretch>
            <a:fillRect/>
          </a:stretch>
        </p:blipFill>
        <p:spPr bwMode="auto">
          <a:xfrm>
            <a:off x="41563" y="0"/>
            <a:ext cx="9055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657600" y="609600"/>
            <a:ext cx="4267200" cy="2209800"/>
          </a:xfrm>
          <a:prstGeom prst="roundRect">
            <a:avLst/>
          </a:prstGeom>
          <a:solidFill>
            <a:srgbClr val="2C7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1"/>
                </a:solidFill>
              </a:rPr>
              <a:t>Coba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sebutkan</a:t>
            </a:r>
            <a:r>
              <a:rPr lang="en-US" b="1" dirty="0" smtClean="0">
                <a:solidFill>
                  <a:schemeClr val="bg1"/>
                </a:solidFill>
              </a:rPr>
              <a:t> 5 </a:t>
            </a:r>
            <a:r>
              <a:rPr lang="en-US" b="1" dirty="0" err="1" smtClean="0">
                <a:solidFill>
                  <a:schemeClr val="bg1"/>
                </a:solidFill>
              </a:rPr>
              <a:t>macam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penyakit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akibat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infeksi</a:t>
            </a:r>
            <a:r>
              <a:rPr lang="en-US" b="1" dirty="0" smtClean="0">
                <a:solidFill>
                  <a:schemeClr val="bg1"/>
                </a:solidFill>
              </a:rPr>
              <a:t> virus </a:t>
            </a:r>
            <a:r>
              <a:rPr lang="en-US" b="1" dirty="0" err="1" smtClean="0">
                <a:solidFill>
                  <a:schemeClr val="bg1"/>
                </a:solidFill>
              </a:rPr>
              <a:t>beserta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nama</a:t>
            </a:r>
            <a:r>
              <a:rPr lang="en-US" b="1" dirty="0" smtClean="0">
                <a:solidFill>
                  <a:schemeClr val="bg1"/>
                </a:solidFill>
              </a:rPr>
              <a:t> virus </a:t>
            </a:r>
            <a:r>
              <a:rPr lang="en-US" b="1" dirty="0" err="1" smtClean="0">
                <a:solidFill>
                  <a:schemeClr val="bg1"/>
                </a:solidFill>
              </a:rPr>
              <a:t>penyebabnya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organ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sistem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diserang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Tingkat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patogenesitas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virulensi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toksin</a:t>
            </a:r>
            <a:endParaRPr lang="en-US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  <a:endParaRPr lang="en-US" dirty="0" smtClean="0"/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TBC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>
                <a:sym typeface="Wingdings" panose="05000000000000000000" pitchFamily="2" charset="2"/>
              </a:rPr>
              <a:t>Mycobacterium tuberculosis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paru-paru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err="1" smtClean="0">
                <a:sym typeface="Wingdings" panose="05000000000000000000" pitchFamily="2" charset="2"/>
              </a:rPr>
              <a:t>Sifilis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i="1" dirty="0" err="1" smtClean="0">
                <a:sym typeface="Wingdings" panose="05000000000000000000" pitchFamily="2" charset="2"/>
              </a:rPr>
              <a:t>Treponema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pallidum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kardiovaskular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SSP</a:t>
            </a:r>
            <a:endParaRPr lang="en-US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412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Patofisiologi (Pertemuan ke-5)</vt:lpstr>
      <vt:lpstr>PENYAKIT INFEKSI</vt:lpstr>
      <vt:lpstr>Penyakit Infeksi</vt:lpstr>
      <vt:lpstr>Patologi Infeksi Virus</vt:lpstr>
      <vt:lpstr>PowerPoint Presentation</vt:lpstr>
      <vt:lpstr>PowerPoint Presentation</vt:lpstr>
      <vt:lpstr>PowerPoint Presentation</vt:lpstr>
      <vt:lpstr>PowerPoint Presentation</vt:lpstr>
      <vt:lpstr>Patologi Infeksi Bakteri</vt:lpstr>
      <vt:lpstr>PowerPoint Presentation</vt:lpstr>
      <vt:lpstr>Patologi Infeksi Fungi</vt:lpstr>
      <vt:lpstr>Klasifikasi Mikosis</vt:lpstr>
      <vt:lpstr>Klasifikasi Mikosis</vt:lpstr>
      <vt:lpstr>Klasifikasi Mikosis</vt:lpstr>
      <vt:lpstr>PowerPoint Presentation</vt:lpstr>
      <vt:lpstr>Patologi Infeksi Parasit: Protozoa dan helmin</vt:lpstr>
      <vt:lpstr>Patologi Infeksi Parasit: Protozoa dan Helmin</vt:lpstr>
      <vt:lpstr>Spesifik aspek</vt:lpstr>
      <vt:lpstr>PowerPoint Presentation</vt:lpstr>
    </vt:vector>
  </TitlesOfParts>
  <Company>021.7000.5358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 Umum</dc:title>
  <dc:creator>BATAVIA COMPUTER</dc:creator>
  <cp:lastModifiedBy>Tyas Putri Utami</cp:lastModifiedBy>
  <cp:revision>95</cp:revision>
  <dcterms:created xsi:type="dcterms:W3CDTF">2015-09-15T16:25:00Z</dcterms:created>
  <dcterms:modified xsi:type="dcterms:W3CDTF">2018-05-16T04:06:08Z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1033-10.1.0.5783</vt:lpwstr>
  </property>
</Properties>
</file>