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375" r:id="rId2"/>
    <p:sldId id="376" r:id="rId3"/>
    <p:sldId id="318" r:id="rId4"/>
    <p:sldId id="377" r:id="rId5"/>
    <p:sldId id="31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378" r:id="rId23"/>
    <p:sldId id="312" r:id="rId24"/>
    <p:sldId id="317" r:id="rId25"/>
    <p:sldId id="313" r:id="rId26"/>
    <p:sldId id="314" r:id="rId27"/>
    <p:sldId id="315" r:id="rId28"/>
    <p:sldId id="316" r:id="rId29"/>
    <p:sldId id="285" r:id="rId30"/>
    <p:sldId id="329" r:id="rId31"/>
    <p:sldId id="330" r:id="rId32"/>
    <p:sldId id="286" r:id="rId33"/>
    <p:sldId id="287" r:id="rId34"/>
    <p:sldId id="320" r:id="rId35"/>
    <p:sldId id="288" r:id="rId36"/>
    <p:sldId id="321" r:id="rId37"/>
    <p:sldId id="289" r:id="rId38"/>
    <p:sldId id="322" r:id="rId39"/>
    <p:sldId id="290" r:id="rId40"/>
    <p:sldId id="291" r:id="rId41"/>
    <p:sldId id="293" r:id="rId42"/>
    <p:sldId id="328" r:id="rId43"/>
    <p:sldId id="332" r:id="rId44"/>
    <p:sldId id="294" r:id="rId45"/>
    <p:sldId id="334" r:id="rId46"/>
    <p:sldId id="392" r:id="rId47"/>
    <p:sldId id="394" r:id="rId48"/>
    <p:sldId id="295" r:id="rId49"/>
    <p:sldId id="336" r:id="rId50"/>
    <p:sldId id="395" r:id="rId51"/>
    <p:sldId id="396" r:id="rId52"/>
    <p:sldId id="337" r:id="rId53"/>
    <p:sldId id="397" r:id="rId54"/>
    <p:sldId id="398" r:id="rId55"/>
    <p:sldId id="399" r:id="rId56"/>
    <p:sldId id="296" r:id="rId57"/>
    <p:sldId id="338" r:id="rId58"/>
    <p:sldId id="400" r:id="rId59"/>
    <p:sldId id="297" r:id="rId60"/>
    <p:sldId id="339" r:id="rId61"/>
    <p:sldId id="340" r:id="rId62"/>
    <p:sldId id="341" r:id="rId63"/>
    <p:sldId id="298" r:id="rId64"/>
    <p:sldId id="342" r:id="rId65"/>
    <p:sldId id="299" r:id="rId66"/>
    <p:sldId id="344" r:id="rId67"/>
    <p:sldId id="401" r:id="rId68"/>
    <p:sldId id="300" r:id="rId69"/>
    <p:sldId id="402" r:id="rId70"/>
    <p:sldId id="346" r:id="rId71"/>
    <p:sldId id="331" r:id="rId72"/>
    <p:sldId id="301" r:id="rId73"/>
    <p:sldId id="302" r:id="rId74"/>
    <p:sldId id="403" r:id="rId75"/>
    <p:sldId id="303" r:id="rId76"/>
    <p:sldId id="304" r:id="rId77"/>
    <p:sldId id="404" r:id="rId78"/>
    <p:sldId id="405" r:id="rId79"/>
    <p:sldId id="406" r:id="rId80"/>
    <p:sldId id="305" r:id="rId81"/>
    <p:sldId id="407" r:id="rId82"/>
    <p:sldId id="307" r:id="rId83"/>
    <p:sldId id="408" r:id="rId84"/>
    <p:sldId id="390" r:id="rId85"/>
    <p:sldId id="389" r:id="rId86"/>
    <p:sldId id="393" r:id="rId87"/>
    <p:sldId id="409" r:id="rId88"/>
    <p:sldId id="308" r:id="rId89"/>
    <p:sldId id="309" r:id="rId90"/>
    <p:sldId id="387" r:id="rId91"/>
    <p:sldId id="323" r:id="rId92"/>
    <p:sldId id="388" r:id="rId93"/>
    <p:sldId id="324" r:id="rId94"/>
    <p:sldId id="384" r:id="rId95"/>
    <p:sldId id="310" r:id="rId96"/>
    <p:sldId id="325" r:id="rId97"/>
    <p:sldId id="385" r:id="rId98"/>
    <p:sldId id="383" r:id="rId99"/>
    <p:sldId id="382" r:id="rId100"/>
    <p:sldId id="381" r:id="rId101"/>
    <p:sldId id="380" r:id="rId102"/>
    <p:sldId id="379" r:id="rId103"/>
    <p:sldId id="386" r:id="rId104"/>
    <p:sldId id="374" r:id="rId105"/>
    <p:sldId id="372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2" autoAdjust="0"/>
  </p:normalViewPr>
  <p:slideViewPr>
    <p:cSldViewPr>
      <p:cViewPr varScale="1">
        <p:scale>
          <a:sx n="35" d="100"/>
          <a:sy n="35" d="100"/>
        </p:scale>
        <p:origin x="-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165C-8F4D-48BE-AF0C-BBFCBEB48D5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E9A2-F452-40C0-A4CA-34B20532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B30C02-AAB0-4389-899E-CC0087F7DA5D}" type="slidenum">
              <a:rPr lang="id-ID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DB9A-B0FA-4A22-82E5-2DD393B519D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AAF88-C487-4969-B1FC-0773B787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4746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GANGGUAN NUTRISI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11</a:t>
            </a:r>
          </a:p>
          <a:p>
            <a:pPr algn="ctr" eaLnBrk="1" hangingPunct="1"/>
            <a:r>
              <a:rPr lang="en-US" b="1" dirty="0" err="1">
                <a:solidFill>
                  <a:schemeClr val="bg1"/>
                </a:solidFill>
              </a:rPr>
              <a:t>Dr.NOOR</a:t>
            </a:r>
            <a:r>
              <a:rPr lang="en-US" b="1" dirty="0">
                <a:solidFill>
                  <a:schemeClr val="bg1"/>
                </a:solidFill>
              </a:rPr>
              <a:t> YULIA MM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ILMU KESEHATAN &amp; FAKULTAS RMIK</a:t>
            </a:r>
          </a:p>
        </p:txBody>
      </p:sp>
    </p:spTree>
    <p:extLst>
      <p:ext uri="{BB962C8B-B14F-4D97-AF65-F5344CB8AC3E}">
        <p14:creationId xmlns:p14="http://schemas.microsoft.com/office/powerpoint/2010/main" val="3733520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NUTRIENT 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err="1" smtClean="0"/>
              <a:t>Dibagi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</a:p>
          <a:p>
            <a:pPr lvl="2" eaLnBrk="1" hangingPunct="1">
              <a:buFont typeface="Arial" charset="0"/>
              <a:buNone/>
              <a:defRPr/>
            </a:pPr>
            <a:endParaRPr lang="en-US" sz="1000" dirty="0" smtClean="0"/>
          </a:p>
          <a:p>
            <a:pPr marL="514350" indent="-457200" eaLnBrk="1" hangingPunct="1">
              <a:buFont typeface="Calibri" pitchFamily="34" charset="0"/>
              <a:buAutoNum type="arabicPeriod"/>
              <a:defRPr/>
            </a:pP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Makronutrient</a:t>
            </a:r>
            <a:r>
              <a:rPr lang="en-US" sz="3000" b="1" dirty="0" smtClean="0">
                <a:solidFill>
                  <a:srgbClr val="FF0000"/>
                </a:solidFill>
              </a:rPr>
              <a:t> :</a:t>
            </a:r>
          </a:p>
          <a:p>
            <a:pPr lvl="1" eaLnBrk="1" hangingPunct="1">
              <a:defRPr/>
            </a:pPr>
            <a:r>
              <a:rPr lang="en-US" sz="3000" dirty="0" err="1" smtClean="0">
                <a:solidFill>
                  <a:srgbClr val="FF0000"/>
                </a:solidFill>
              </a:rPr>
              <a:t>Karbohidrat</a:t>
            </a:r>
            <a:r>
              <a:rPr lang="en-US" sz="3000" dirty="0" smtClean="0">
                <a:solidFill>
                  <a:srgbClr val="FF0000"/>
                </a:solidFill>
              </a:rPr>
              <a:t> ,Protein , </a:t>
            </a:r>
            <a:r>
              <a:rPr lang="en-US" sz="3000" dirty="0" err="1" smtClean="0">
                <a:solidFill>
                  <a:srgbClr val="FF0000"/>
                </a:solidFill>
              </a:rPr>
              <a:t>lemak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, </a:t>
            </a:r>
          </a:p>
          <a:p>
            <a:pPr lvl="1" eaLnBrk="1" hangingPunct="1">
              <a:defRPr/>
            </a:pPr>
            <a:r>
              <a:rPr lang="en-US" sz="3000" i="1" dirty="0" smtClean="0"/>
              <a:t> </a:t>
            </a:r>
            <a:r>
              <a:rPr lang="en-US" sz="3000" dirty="0" err="1" smtClean="0"/>
              <a:t>menyusun</a:t>
            </a:r>
            <a:r>
              <a:rPr lang="en-US" sz="3000" dirty="0" smtClean="0"/>
              <a:t> </a:t>
            </a:r>
            <a:r>
              <a:rPr lang="en-US" sz="3000" dirty="0" err="1" smtClean="0"/>
              <a:t>sebagian</a:t>
            </a:r>
            <a:r>
              <a:rPr lang="en-US" sz="3000" dirty="0" smtClean="0"/>
              <a:t> </a:t>
            </a:r>
            <a:r>
              <a:rPr lang="en-US" sz="3000" dirty="0" err="1" smtClean="0"/>
              <a:t>besar</a:t>
            </a:r>
            <a:r>
              <a:rPr lang="en-US" sz="3000" dirty="0" smtClean="0"/>
              <a:t> </a:t>
            </a:r>
            <a:r>
              <a:rPr lang="en-US" sz="3000" dirty="0" err="1" smtClean="0"/>
              <a:t>santapan</a:t>
            </a:r>
            <a:r>
              <a:rPr lang="en-US" sz="3000" dirty="0" smtClean="0"/>
              <a:t> </a:t>
            </a:r>
            <a:r>
              <a:rPr lang="en-US" sz="3000" dirty="0" err="1" smtClean="0"/>
              <a:t>sehari-hari</a:t>
            </a:r>
            <a:r>
              <a:rPr lang="en-US" sz="3000" dirty="0" smtClean="0"/>
              <a:t>.</a:t>
            </a:r>
          </a:p>
          <a:p>
            <a:pPr lvl="1" eaLnBrk="1" hangingPunct="1">
              <a:defRPr/>
            </a:pP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bantuan</a:t>
            </a:r>
            <a:r>
              <a:rPr lang="en-US" sz="3000" dirty="0" smtClean="0"/>
              <a:t> </a:t>
            </a:r>
            <a:r>
              <a:rPr lang="en-US" sz="3000" dirty="0" err="1" smtClean="0"/>
              <a:t>mikronutrient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memadai</a:t>
            </a:r>
            <a:r>
              <a:rPr lang="en-US" sz="3000" dirty="0" smtClean="0"/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dapat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menghasilkan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melepaskan</a:t>
            </a:r>
            <a:r>
              <a:rPr lang="en-US" sz="3000" dirty="0" smtClean="0">
                <a:solidFill>
                  <a:srgbClr val="FF0000"/>
                </a:solidFill>
              </a:rPr>
              <a:t> energy</a:t>
            </a:r>
          </a:p>
          <a:p>
            <a:pPr lvl="1" eaLnBrk="1" hangingPunct="1">
              <a:defRPr/>
            </a:pPr>
            <a:r>
              <a:rPr lang="en-US" sz="3000" dirty="0" err="1" smtClean="0"/>
              <a:t>Berfungsi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pembangunan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pemeliharaan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jaringan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/>
              <a:t>serta</a:t>
            </a:r>
            <a:r>
              <a:rPr lang="en-US" sz="3000" dirty="0" smtClean="0"/>
              <a:t> </a:t>
            </a:r>
            <a:r>
              <a:rPr lang="en-US" sz="3000" dirty="0" err="1" smtClean="0"/>
              <a:t>sebagai</a:t>
            </a:r>
            <a:r>
              <a:rPr lang="en-US" sz="3000" dirty="0" smtClean="0"/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bahan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bakar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/>
              <a:t>berbagai</a:t>
            </a:r>
            <a:r>
              <a:rPr lang="en-US" sz="3000" dirty="0" smtClean="0"/>
              <a:t> </a:t>
            </a:r>
            <a:r>
              <a:rPr lang="en-US" sz="3000" dirty="0" err="1" smtClean="0"/>
              <a:t>aktifitas</a:t>
            </a:r>
            <a:r>
              <a:rPr lang="en-US" sz="3000" dirty="0" smtClean="0"/>
              <a:t> </a:t>
            </a:r>
            <a:r>
              <a:rPr lang="en-US" sz="3000" dirty="0" err="1" smtClean="0"/>
              <a:t>fisik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metabolisme</a:t>
            </a:r>
            <a:r>
              <a:rPr lang="en-US" sz="3000" dirty="0" smtClean="0"/>
              <a:t> </a:t>
            </a:r>
            <a:r>
              <a:rPr lang="en-US" sz="3000" dirty="0" err="1" smtClean="0"/>
              <a:t>penunjang</a:t>
            </a:r>
            <a:r>
              <a:rPr lang="en-US" sz="3000" dirty="0" smtClean="0"/>
              <a:t> </a:t>
            </a:r>
            <a:r>
              <a:rPr lang="en-US" sz="3000" dirty="0" err="1" smtClean="0"/>
              <a:t>hidup</a:t>
            </a:r>
            <a:endParaRPr lang="en-US" sz="3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782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Hypervitaminosis</a:t>
            </a:r>
            <a:r>
              <a:rPr lang="en-US" sz="2400" b="1" dirty="0">
                <a:solidFill>
                  <a:srgbClr val="FF0000"/>
                </a:solidFill>
              </a:rPr>
              <a:t> B6: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/>
              <a:t>Peripheral nervous system toxicity (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, kaki </a:t>
            </a:r>
            <a:r>
              <a:rPr lang="en-US" sz="2400" dirty="0" err="1"/>
              <a:t>tangan</a:t>
            </a:r>
            <a:r>
              <a:rPr lang="en-US" sz="2400" dirty="0"/>
              <a:t>  </a:t>
            </a:r>
            <a:r>
              <a:rPr lang="en-US" sz="2400" dirty="0" err="1"/>
              <a:t>dingin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rasa, </a:t>
            </a:r>
            <a:r>
              <a:rPr lang="en-US" sz="2400" dirty="0" err="1"/>
              <a:t>serasa</a:t>
            </a:r>
            <a:r>
              <a:rPr lang="en-US" sz="2400" dirty="0"/>
              <a:t> </a:t>
            </a:r>
            <a:r>
              <a:rPr lang="en-US" sz="2400" dirty="0" err="1"/>
              <a:t>beku,tangan</a:t>
            </a:r>
            <a:r>
              <a:rPr lang="en-US" sz="2400" dirty="0"/>
              <a:t> </a:t>
            </a:r>
            <a:r>
              <a:rPr lang="en-US" sz="2400" dirty="0" err="1"/>
              <a:t>lemah</a:t>
            </a:r>
            <a:r>
              <a:rPr lang="en-US" sz="2400" dirty="0"/>
              <a:t>, rasa </a:t>
            </a:r>
            <a:r>
              <a:rPr lang="en-US" sz="2400" dirty="0" err="1"/>
              <a:t>beku</a:t>
            </a:r>
            <a:r>
              <a:rPr lang="en-US" sz="2400" dirty="0"/>
              <a:t> di </a:t>
            </a:r>
            <a:r>
              <a:rPr lang="en-US" sz="2400" dirty="0" err="1"/>
              <a:t>peri</a:t>
            </a:r>
            <a:r>
              <a:rPr lang="en-US" sz="2400" dirty="0"/>
              <a:t>-oral).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Bisa</a:t>
            </a:r>
            <a:r>
              <a:rPr lang="en-US" sz="2400" dirty="0"/>
              <a:t> peptic ulcer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kejang-kejang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Hyper </a:t>
            </a:r>
            <a:r>
              <a:rPr lang="en-US" sz="2400" b="1" dirty="0" err="1" smtClean="0">
                <a:solidFill>
                  <a:srgbClr val="FF0000"/>
                </a:solidFill>
              </a:rPr>
              <a:t>vitaminose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asam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folat</a:t>
            </a:r>
            <a:r>
              <a:rPr lang="en-US" sz="2400" b="1" dirty="0" smtClean="0">
                <a:solidFill>
                  <a:srgbClr val="FF0000"/>
                </a:solidFill>
              </a:rPr>
              <a:t> :  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400" dirty="0" err="1"/>
              <a:t>Jarang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: - insomnia , </a:t>
            </a:r>
            <a:r>
              <a:rPr lang="en-US" sz="2400" dirty="0" err="1"/>
              <a:t>irritabel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517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>
                <a:solidFill>
                  <a:srgbClr val="FF0000"/>
                </a:solidFill>
              </a:rPr>
              <a:t>Hypervitaminosis</a:t>
            </a:r>
            <a:r>
              <a:rPr lang="en-US" sz="3600" dirty="0" smtClean="0">
                <a:solidFill>
                  <a:srgbClr val="FF0000"/>
                </a:solidFill>
              </a:rPr>
              <a:t> 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Diare</a:t>
            </a:r>
            <a:r>
              <a:rPr lang="en-US" sz="2800" dirty="0" smtClean="0"/>
              <a:t> ,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ekresi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urat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acidification urine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mempresipitasi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urat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formasi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batu</a:t>
            </a:r>
            <a:r>
              <a:rPr lang="en-US" sz="2800" dirty="0" smtClean="0">
                <a:sym typeface="Wingdings" pitchFamily="2" charset="2"/>
              </a:rPr>
              <a:t> oxalate.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Hemolysis ,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leukositosis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Merusak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beta pancreas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menurunkan</a:t>
            </a:r>
            <a:r>
              <a:rPr lang="en-US" sz="2800" dirty="0" smtClean="0"/>
              <a:t> insulin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Kegagalan</a:t>
            </a:r>
            <a:r>
              <a:rPr lang="en-US" sz="2800" dirty="0" smtClean="0"/>
              <a:t> </a:t>
            </a:r>
            <a:r>
              <a:rPr lang="en-US" sz="2800" dirty="0" err="1" smtClean="0"/>
              <a:t>reproduksi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“Rebound scurvy” from withdrawal of large amount.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askorbat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dibuang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</a:t>
            </a:r>
            <a:r>
              <a:rPr lang="en-US" sz="2800" dirty="0" err="1" smtClean="0"/>
              <a:t>urine,konsumsi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dosis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lama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terbentuknya</a:t>
            </a:r>
            <a:r>
              <a:rPr lang="en-US" sz="2800" dirty="0" smtClean="0"/>
              <a:t> </a:t>
            </a:r>
            <a:r>
              <a:rPr lang="en-US" sz="2800" dirty="0" err="1" smtClean="0"/>
              <a:t>kantung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batu</a:t>
            </a:r>
            <a:r>
              <a:rPr lang="en-US" sz="2800" dirty="0" smtClean="0"/>
              <a:t> </a:t>
            </a:r>
            <a:r>
              <a:rPr lang="en-US" sz="2800" dirty="0" err="1" smtClean="0"/>
              <a:t>ginjal</a:t>
            </a:r>
            <a:r>
              <a:rPr lang="en-US" sz="2800" dirty="0" smtClean="0"/>
              <a:t>, 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76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2635-D1D8-498B-B743-237DF6CF344A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Hypervitaminosis</a:t>
            </a:r>
            <a:r>
              <a:rPr lang="en-US" sz="2800" b="1" dirty="0" smtClean="0">
                <a:solidFill>
                  <a:srgbClr val="FF0000"/>
                </a:solidFill>
              </a:rPr>
              <a:t> 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Manifestasi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hiperkalsemia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Akut</a:t>
            </a:r>
            <a:r>
              <a:rPr lang="en-US" sz="2800" b="1" dirty="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dehidrasi</a:t>
            </a:r>
            <a:r>
              <a:rPr lang="en-US" dirty="0" smtClean="0"/>
              <a:t>, fever, </a:t>
            </a: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/</a:t>
            </a:r>
            <a:r>
              <a:rPr lang="en-US" dirty="0" err="1" smtClean="0"/>
              <a:t>nyeri</a:t>
            </a:r>
            <a:r>
              <a:rPr lang="en-US" dirty="0" smtClean="0"/>
              <a:t> abdomen,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tulang,convulsions</a:t>
            </a:r>
            <a:r>
              <a:rPr lang="en-US" dirty="0" smtClean="0"/>
              <a:t> (</a:t>
            </a:r>
            <a:r>
              <a:rPr lang="en-US" dirty="0" err="1" smtClean="0"/>
              <a:t>kejang</a:t>
            </a:r>
            <a:r>
              <a:rPr lang="en-US" dirty="0" smtClean="0"/>
              <a:t>) &amp; coma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Kronik</a:t>
            </a:r>
            <a:r>
              <a:rPr lang="en-US" sz="2800" b="1" dirty="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lassitude, mental slowness, anorexia, failure to thrive, </a:t>
            </a:r>
            <a:r>
              <a:rPr lang="en-US" dirty="0" err="1" smtClean="0"/>
              <a:t>haus</a:t>
            </a:r>
            <a:r>
              <a:rPr lang="en-US" dirty="0" smtClean="0"/>
              <a:t>, urinary urgency, polyuria, </a:t>
            </a:r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abdomen, </a:t>
            </a:r>
            <a:r>
              <a:rPr lang="en-US" dirty="0" err="1" smtClean="0"/>
              <a:t>nyeritulang</a:t>
            </a:r>
            <a:r>
              <a:rPr lang="en-US" dirty="0" smtClean="0"/>
              <a:t>, pathological fracture.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Kalsifikasi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:  </a:t>
            </a:r>
            <a:r>
              <a:rPr lang="en-US" dirty="0" err="1" smtClean="0"/>
              <a:t>Ginjal</a:t>
            </a:r>
            <a:r>
              <a:rPr lang="en-US" dirty="0" smtClean="0"/>
              <a:t>, </a:t>
            </a:r>
            <a:r>
              <a:rPr lang="en-US" dirty="0" err="1" smtClean="0"/>
              <a:t>paru</a:t>
            </a:r>
            <a:r>
              <a:rPr lang="en-US" dirty="0" smtClean="0"/>
              <a:t>, adrenal,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(hypertension),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selaput</a:t>
            </a:r>
            <a:r>
              <a:rPr lang="en-US" dirty="0" smtClean="0"/>
              <a:t> gastric, 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terjadi</a:t>
            </a:r>
            <a:r>
              <a:rPr lang="en-US" dirty="0" smtClean="0"/>
              <a:t> osteoporosis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Kadar calcium serum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phosphore</a:t>
            </a:r>
            <a:r>
              <a:rPr lang="en-US" sz="2800" dirty="0" smtClean="0"/>
              <a:t> </a:t>
            </a:r>
            <a:r>
              <a:rPr lang="en-US" sz="2800" dirty="0" err="1" smtClean="0"/>
              <a:t>meninggi</a:t>
            </a:r>
            <a:r>
              <a:rPr lang="en-US" sz="28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591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Hipervitaminosis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vit</a:t>
            </a:r>
            <a:r>
              <a:rPr lang="en-US" b="1" dirty="0" smtClean="0">
                <a:solidFill>
                  <a:srgbClr val="FF0000"/>
                </a:solidFill>
              </a:rPr>
              <a:t> E</a:t>
            </a:r>
          </a:p>
          <a:p>
            <a:r>
              <a:rPr lang="en-US" dirty="0" smtClean="0"/>
              <a:t>diplopia,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, </a:t>
            </a:r>
            <a:r>
              <a:rPr lang="en-US" dirty="0" err="1" smtClean="0"/>
              <a:t>ginecomastia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, </a:t>
            </a:r>
            <a:r>
              <a:rPr lang="en-US" dirty="0" err="1" smtClean="0"/>
              <a:t>diare</a:t>
            </a:r>
            <a:r>
              <a:rPr lang="en-US" dirty="0" smtClean="0"/>
              <a:t> , </a:t>
            </a:r>
            <a:r>
              <a:rPr lang="en-US" dirty="0" err="1" smtClean="0"/>
              <a:t>pusing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mual</a:t>
            </a:r>
            <a:r>
              <a:rPr lang="en-US" dirty="0" smtClean="0"/>
              <a:t>, </a:t>
            </a:r>
            <a:r>
              <a:rPr lang="en-US" dirty="0" err="1" smtClean="0"/>
              <a:t>fatique</a:t>
            </a:r>
            <a:r>
              <a:rPr lang="en-US" dirty="0" smtClean="0"/>
              <a:t> 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sexual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921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it-IT" dirty="0"/>
              <a:t>E68     </a:t>
            </a:r>
            <a:r>
              <a:rPr lang="it-IT" dirty="0" smtClean="0"/>
              <a:t>GEJALA SISA HIPERALIMENTASI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Over load </a:t>
            </a:r>
          </a:p>
          <a:p>
            <a:pPr lvl="1"/>
            <a:r>
              <a:rPr lang="en-US" dirty="0" err="1" smtClean="0"/>
              <a:t>Hyperglikemia</a:t>
            </a:r>
            <a:endParaRPr lang="en-US" dirty="0" smtClean="0"/>
          </a:p>
          <a:p>
            <a:pPr lvl="1"/>
            <a:r>
              <a:rPr lang="en-US" dirty="0" err="1" smtClean="0"/>
              <a:t>hepatosplenomegali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849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4800600" cy="1143000"/>
          </a:xfrm>
        </p:spPr>
        <p:txBody>
          <a:bodyPr/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</a:p>
        </p:txBody>
      </p:sp>
      <p:pic>
        <p:nvPicPr>
          <p:cNvPr id="49155" name="Picture 2" descr="C:\Users\PUTRI\Documents\smurf\BrainySmu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4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715000"/>
          </a:xfrm>
        </p:spPr>
        <p:txBody>
          <a:bodyPr>
            <a:normAutofit lnSpcReduction="10000"/>
          </a:bodyPr>
          <a:lstStyle/>
          <a:p>
            <a:pPr marL="51435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Mikro</a:t>
            </a:r>
            <a:r>
              <a:rPr lang="en-US" b="1" dirty="0" smtClean="0">
                <a:solidFill>
                  <a:srgbClr val="FF0000"/>
                </a:solidFill>
              </a:rPr>
              <a:t>  nutrient 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Bukan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penghasil</a:t>
            </a:r>
            <a:r>
              <a:rPr lang="en-US" dirty="0" smtClean="0">
                <a:solidFill>
                  <a:srgbClr val="FF0000"/>
                </a:solidFill>
              </a:rPr>
              <a:t> energy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Vitamin</a:t>
            </a:r>
            <a:r>
              <a:rPr lang="en-US" dirty="0" smtClean="0"/>
              <a:t> , </a:t>
            </a:r>
            <a:r>
              <a:rPr lang="en-US" dirty="0" smtClean="0">
                <a:solidFill>
                  <a:srgbClr val="FF0000"/>
                </a:solidFill>
              </a:rPr>
              <a:t>Minera</a:t>
            </a:r>
            <a:r>
              <a:rPr lang="en-US" dirty="0" smtClean="0"/>
              <a:t>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air</a:t>
            </a:r>
            <a:r>
              <a:rPr lang="en-US" dirty="0" smtClean="0"/>
              <a:t>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</a:t>
            </a:r>
            <a:r>
              <a:rPr lang="en-US" dirty="0" smtClean="0"/>
              <a:t> 3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Vitamin </a:t>
            </a:r>
            <a:r>
              <a:rPr lang="en-US" dirty="0" err="1" smtClean="0"/>
              <a:t>ada</a:t>
            </a:r>
            <a:r>
              <a:rPr lang="en-US" dirty="0" smtClean="0"/>
              <a:t> 13 </a:t>
            </a:r>
            <a:r>
              <a:rPr lang="en-US" dirty="0" err="1" smtClean="0"/>
              <a:t>jenis</a:t>
            </a:r>
            <a:r>
              <a:rPr lang="en-US" dirty="0" smtClean="0"/>
              <a:t> (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A,C,D,E,K, B12 </a:t>
            </a:r>
            <a:r>
              <a:rPr lang="en-US" dirty="0" err="1" smtClean="0"/>
              <a:t>dan</a:t>
            </a:r>
            <a:r>
              <a:rPr lang="en-US" dirty="0" smtClean="0"/>
              <a:t> 7 B </a:t>
            </a:r>
            <a:r>
              <a:rPr lang="en-US" dirty="0" err="1" smtClean="0"/>
              <a:t>Complek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2 type : Fat soluble ( </a:t>
            </a:r>
            <a:r>
              <a:rPr lang="en-US" dirty="0" err="1" smtClean="0">
                <a:solidFill>
                  <a:srgbClr val="FF0000"/>
                </a:solidFill>
              </a:rPr>
              <a:t>larut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lemak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Water soluble  ( </a:t>
            </a:r>
            <a:r>
              <a:rPr lang="en-US" dirty="0" err="1" smtClean="0">
                <a:solidFill>
                  <a:srgbClr val="FF0000"/>
                </a:solidFill>
              </a:rPr>
              <a:t>larut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air </a:t>
            </a:r>
            <a:r>
              <a:rPr lang="en-US" dirty="0" smtClean="0"/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Vitamin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300 mg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mineral 20 gram </a:t>
            </a:r>
            <a:r>
              <a:rPr lang="en-US" dirty="0" err="1" smtClean="0"/>
              <a:t>sehari</a:t>
            </a:r>
            <a:r>
              <a:rPr lang="en-US" dirty="0" smtClean="0"/>
              <a:t>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Air 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tubuh.merupakan</a:t>
            </a:r>
            <a:r>
              <a:rPr lang="en-US" dirty="0" smtClean="0"/>
              <a:t> medium </a:t>
            </a:r>
            <a:r>
              <a:rPr lang="en-US" dirty="0" err="1" smtClean="0"/>
              <a:t>untuk</a:t>
            </a:r>
            <a:r>
              <a:rPr lang="en-US" dirty="0" smtClean="0"/>
              <a:t> nutrient yang lain, air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nutrient yang lain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700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700" dirty="0" smtClean="0"/>
          </a:p>
          <a:p>
            <a:pPr>
              <a:spcBef>
                <a:spcPts val="0"/>
              </a:spcBef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2998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FAKTOR-FAKTOR YANG MEMPENGARUHI KEBUTUHAN NUTRISI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Pengetahuan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smtClean="0"/>
              <a:t>Pengetahuan yang kurang tentang manfaat makanan bergizi dapat mempengaruhi pola konsusmsi makan.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smtClean="0"/>
              <a:t>Kurangnya informasi hingga dapat terjadi kesalahan dalam memahami kebutuhan gizi.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Usia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smtClean="0"/>
              <a:t>Pada usia 0-10 tahun kebutuhan metabolisme bertambah dengan cepat  sehubungan dengan factor pertumbuhan dan perkembangan yang cepat pada usia tersebut. 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Jenis kelamin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smtClean="0"/>
              <a:t>Kebutuhan metabolisme basal pada laki-laki lebih besar dari wanita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400" smtClean="0"/>
              <a:t>laki-laki BMR 1,0 kkal/kg BB/jam , wanita 0,9 kkal/kgBB/jam.</a:t>
            </a:r>
          </a:p>
        </p:txBody>
      </p:sp>
    </p:spTree>
    <p:extLst>
      <p:ext uri="{BB962C8B-B14F-4D97-AF65-F5344CB8AC3E}">
        <p14:creationId xmlns:p14="http://schemas.microsoft.com/office/powerpoint/2010/main" val="243496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2484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0"/>
              </a:spcBef>
              <a:buFont typeface="Calibri" pitchFamily="34" charset="0"/>
              <a:buAutoNum type="arabicPeriod" startAt="4"/>
            </a:pPr>
            <a:r>
              <a:rPr lang="en-US" sz="2300" smtClean="0">
                <a:solidFill>
                  <a:srgbClr val="FF0000"/>
                </a:solidFill>
              </a:rPr>
              <a:t>Tinggi dan berat badan </a:t>
            </a:r>
            <a:r>
              <a:rPr lang="en-US" sz="2300" smtClean="0"/>
              <a:t>berpengaruh terhadap luas permukaan tubuh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300" smtClean="0"/>
              <a:t>Semakin  luas permukaan tubuh maka semakin besar pengeluaran panas sehingga kebutuhan metabolisme basal tubuh juga menjadi lebih besar.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 startAt="4"/>
            </a:pPr>
            <a:r>
              <a:rPr lang="en-US" sz="2300" smtClean="0">
                <a:solidFill>
                  <a:srgbClr val="FF0000"/>
                </a:solidFill>
              </a:rPr>
              <a:t>Ekonomi</a:t>
            </a:r>
            <a:r>
              <a:rPr lang="en-US" sz="2300" smtClean="0"/>
              <a:t>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300" smtClean="0"/>
              <a:t>Status ekonomi dapat mempengaruhi perubahan status gizi karena penyediaan makanan bergizi membutuhkan pendanaan yang tidak sedikit. 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 startAt="4"/>
            </a:pPr>
            <a:r>
              <a:rPr lang="en-US" sz="2300" smtClean="0">
                <a:solidFill>
                  <a:srgbClr val="FF0000"/>
                </a:solidFill>
              </a:rPr>
              <a:t>Status kesehatan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300" smtClean="0"/>
              <a:t>Nafsu makan yang baik adalah tanda yang sehat .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300" smtClean="0"/>
              <a:t>Anoreksia (kurang nafsu makan) biasanya gejala penyakit atau karena  efek samping obat.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 startAt="4"/>
            </a:pPr>
            <a:r>
              <a:rPr lang="en-US" sz="2300" smtClean="0">
                <a:solidFill>
                  <a:srgbClr val="FF0000"/>
                </a:solidFill>
              </a:rPr>
              <a:t>Faktor Psikologis </a:t>
            </a:r>
            <a:r>
              <a:rPr lang="en-US" sz="2300" smtClean="0"/>
              <a:t>, stress dan ketegangan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 startAt="4"/>
            </a:pPr>
            <a:r>
              <a:rPr lang="en-US" sz="2300" smtClean="0">
                <a:solidFill>
                  <a:srgbClr val="FF0000"/>
                </a:solidFill>
              </a:rPr>
              <a:t>Penggunaan Alkohol dan Obat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300" smtClean="0"/>
              <a:t>Obat-obatan yang menekan nafsu makan dapat menurunkan asupan zat gizi esensial. </a:t>
            </a:r>
          </a:p>
          <a:p>
            <a:pPr marL="857250" lvl="1" indent="-457200">
              <a:spcBef>
                <a:spcPct val="0"/>
              </a:spcBef>
            </a:pPr>
            <a:r>
              <a:rPr lang="en-US" sz="2300" smtClean="0"/>
              <a:t>Obat-obatan juga menghabiskan zat gizi yang tersimpan dan mengurangi absorpsi zat gizi di dalam intestine</a:t>
            </a:r>
            <a:r>
              <a:rPr lang="en-US" sz="2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53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KEBUTUHAN NUTRISI DAN METABOLISME</a:t>
            </a:r>
            <a:endParaRPr lang="en-US" sz="3200" dirty="0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791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kecukupan</a:t>
            </a:r>
            <a:r>
              <a:rPr lang="en-US" sz="2200" dirty="0" smtClean="0"/>
              <a:t> </a:t>
            </a:r>
            <a:r>
              <a:rPr lang="en-US" sz="2200" dirty="0" err="1" smtClean="0"/>
              <a:t>energi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kecukupan</a:t>
            </a:r>
            <a:r>
              <a:rPr lang="en-US" sz="2200" dirty="0" smtClean="0"/>
              <a:t> protein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perhari</a:t>
            </a:r>
            <a:r>
              <a:rPr lang="en-US" sz="2200" dirty="0" smtClean="0"/>
              <a:t> rata-rata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ketika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sedang</a:t>
            </a:r>
            <a:r>
              <a:rPr lang="en-US" sz="2200" dirty="0" smtClean="0"/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sering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berat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olahraga</a:t>
            </a:r>
            <a:r>
              <a:rPr lang="en-US" sz="2200" dirty="0" smtClean="0"/>
              <a:t> </a:t>
            </a:r>
            <a:r>
              <a:rPr lang="en-US" sz="2200" dirty="0" err="1" smtClean="0"/>
              <a:t>berat</a:t>
            </a:r>
            <a:r>
              <a:rPr lang="en-US" sz="2200" dirty="0" smtClean="0"/>
              <a:t>, </a:t>
            </a:r>
            <a:r>
              <a:rPr lang="en-US" sz="2200" dirty="0" err="1" smtClean="0"/>
              <a:t>kuli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, </a:t>
            </a:r>
            <a:r>
              <a:rPr lang="en-US" sz="2200" dirty="0" err="1" smtClean="0"/>
              <a:t>menggarap</a:t>
            </a:r>
            <a:r>
              <a:rPr lang="en-US" sz="2200" dirty="0" smtClean="0"/>
              <a:t> </a:t>
            </a:r>
            <a:r>
              <a:rPr lang="en-US" sz="2200" dirty="0" err="1" smtClean="0"/>
              <a:t>sawah</a:t>
            </a:r>
            <a:r>
              <a:rPr lang="en-US" sz="2200" dirty="0" smtClean="0"/>
              <a:t>, </a:t>
            </a:r>
            <a:r>
              <a:rPr lang="en-US" sz="2200" dirty="0" err="1" smtClean="0"/>
              <a:t>pekerja</a:t>
            </a:r>
            <a:r>
              <a:rPr lang="en-US" sz="2200" dirty="0" smtClean="0"/>
              <a:t> </a:t>
            </a:r>
            <a:r>
              <a:rPr lang="en-US" sz="2200" dirty="0" err="1" smtClean="0"/>
              <a:t>lapangan</a:t>
            </a:r>
            <a:r>
              <a:rPr lang="en-US" sz="2200" dirty="0" smtClean="0"/>
              <a:t>, </a:t>
            </a:r>
            <a:r>
              <a:rPr lang="en-US" sz="2200" dirty="0" err="1" smtClean="0"/>
              <a:t>dll</a:t>
            </a:r>
            <a:r>
              <a:rPr lang="en-US" sz="2200" dirty="0" smtClean="0"/>
              <a:t>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ditambahkan</a:t>
            </a:r>
            <a:r>
              <a:rPr lang="en-US" sz="2200" dirty="0" smtClean="0"/>
              <a:t> </a:t>
            </a:r>
            <a:r>
              <a:rPr lang="en-US" sz="2200" dirty="0" err="1" smtClean="0"/>
              <a:t>asupan</a:t>
            </a:r>
            <a:r>
              <a:rPr lang="en-US" sz="2200" dirty="0" smtClean="0"/>
              <a:t> </a:t>
            </a:r>
            <a:r>
              <a:rPr lang="en-US" sz="2200" dirty="0" err="1" smtClean="0"/>
              <a:t>energi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protein yang </a:t>
            </a:r>
            <a:r>
              <a:rPr lang="en-US" sz="2200" dirty="0" err="1" smtClean="0"/>
              <a:t>cukup</a:t>
            </a:r>
            <a:r>
              <a:rPr lang="en-US" sz="2200" dirty="0" smtClean="0"/>
              <a:t>.</a:t>
            </a:r>
          </a:p>
          <a:p>
            <a:pPr marL="457200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Rata – rata </a:t>
            </a:r>
            <a:r>
              <a:rPr lang="en-US" sz="2000" dirty="0" err="1" smtClean="0"/>
              <a:t>kecukupan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protein :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Neonatus</a:t>
            </a:r>
            <a:r>
              <a:rPr lang="en-US" sz="2000" dirty="0" smtClean="0"/>
              <a:t> 	: </a:t>
            </a:r>
            <a:r>
              <a:rPr lang="en-US" sz="2000" dirty="0" err="1" smtClean="0"/>
              <a:t>KecukupanEnergi</a:t>
            </a:r>
            <a:r>
              <a:rPr lang="en-US" sz="2000" dirty="0" smtClean="0"/>
              <a:t> : 550 </a:t>
            </a:r>
            <a:r>
              <a:rPr lang="en-US" sz="2000" dirty="0" err="1" smtClean="0"/>
              <a:t>kkal</a:t>
            </a:r>
            <a:r>
              <a:rPr lang="en-US" sz="2000" dirty="0" smtClean="0"/>
              <a:t> , Protein : 10 gram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Bayi</a:t>
            </a:r>
            <a:r>
              <a:rPr lang="en-US" sz="2000" dirty="0" smtClean="0"/>
              <a:t>  	: </a:t>
            </a:r>
            <a:r>
              <a:rPr lang="en-US" sz="2000" dirty="0" err="1" smtClean="0"/>
              <a:t>Kecukupan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650 </a:t>
            </a:r>
            <a:r>
              <a:rPr lang="en-US" sz="2000" dirty="0" err="1" smtClean="0"/>
              <a:t>kkal</a:t>
            </a:r>
            <a:r>
              <a:rPr lang="en-US" sz="2000" dirty="0" smtClean="0"/>
              <a:t> , Protein : 16 gram 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	: </a:t>
            </a:r>
            <a:r>
              <a:rPr lang="en-US" sz="2000" dirty="0" err="1" smtClean="0"/>
              <a:t>Kecukupan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650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16 gram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Prasekolah</a:t>
            </a:r>
            <a:r>
              <a:rPr lang="en-US" sz="2000" dirty="0" smtClean="0"/>
              <a:t> 	: </a:t>
            </a:r>
            <a:r>
              <a:rPr lang="en-US" sz="2000" dirty="0" err="1" smtClean="0"/>
              <a:t>Kecukupan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1800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45 gram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: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2050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50 gram , </a:t>
            </a:r>
          </a:p>
          <a:p>
            <a:pPr marL="857250" lvl="1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			 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2050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50 gram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Remaja</a:t>
            </a:r>
            <a:r>
              <a:rPr lang="en-US" sz="2000" dirty="0" smtClean="0"/>
              <a:t> 	: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2600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65 gram , </a:t>
            </a:r>
          </a:p>
          <a:p>
            <a:pPr marL="457200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			 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2200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55 gram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Dewasa</a:t>
            </a:r>
            <a:r>
              <a:rPr lang="en-US" sz="2000" dirty="0" smtClean="0"/>
              <a:t> 	: </a:t>
            </a:r>
            <a:r>
              <a:rPr lang="en-US" sz="2000" dirty="0" err="1" smtClean="0"/>
              <a:t>Pria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2550 </a:t>
            </a:r>
            <a:r>
              <a:rPr lang="en-US" sz="2000" dirty="0" err="1" smtClean="0"/>
              <a:t>kkal</a:t>
            </a:r>
            <a:r>
              <a:rPr lang="en-US" sz="2000" dirty="0" smtClean="0"/>
              <a:t>, Protein : 60 gram , </a:t>
            </a:r>
          </a:p>
          <a:p>
            <a:pPr marL="857250" lvl="1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			 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1900 </a:t>
            </a:r>
            <a:r>
              <a:rPr lang="en-US" sz="2000" dirty="0" err="1" smtClean="0"/>
              <a:t>kkal</a:t>
            </a:r>
            <a:r>
              <a:rPr lang="en-US" sz="2000" dirty="0" smtClean="0"/>
              <a:t> , Protein : 50 gram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 smtClean="0"/>
              <a:t>Lansia</a:t>
            </a:r>
            <a:r>
              <a:rPr lang="en-US" sz="2000" dirty="0" smtClean="0"/>
              <a:t> 	: </a:t>
            </a:r>
            <a:r>
              <a:rPr lang="en-US" sz="2000" dirty="0" err="1" smtClean="0"/>
              <a:t>Pria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2250 </a:t>
            </a:r>
            <a:r>
              <a:rPr lang="en-US" sz="2000" dirty="0" err="1" smtClean="0"/>
              <a:t>kkal</a:t>
            </a:r>
            <a:r>
              <a:rPr lang="en-US" sz="2000" dirty="0" smtClean="0"/>
              <a:t> , Protein : 60 gram , </a:t>
            </a:r>
          </a:p>
          <a:p>
            <a:pPr marL="457200" indent="-45720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/>
              <a:t>			 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: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: 1750 </a:t>
            </a:r>
            <a:r>
              <a:rPr lang="en-US" sz="2000" dirty="0" err="1" smtClean="0"/>
              <a:t>kkal</a:t>
            </a:r>
            <a:r>
              <a:rPr lang="en-US" sz="2000" dirty="0" smtClean="0"/>
              <a:t> , Protein : 50 gram</a:t>
            </a:r>
          </a:p>
        </p:txBody>
      </p:sp>
    </p:spTree>
    <p:extLst>
      <p:ext uri="{BB962C8B-B14F-4D97-AF65-F5344CB8AC3E}">
        <p14:creationId xmlns:p14="http://schemas.microsoft.com/office/powerpoint/2010/main" val="428287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KALORI / ENERGI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200"/>
          </a:xfrm>
        </p:spPr>
        <p:txBody>
          <a:bodyPr rtlCol="0">
            <a:normAutofit fontScale="70000" lnSpcReduction="20000"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3400" dirty="0" err="1" smtClean="0">
                <a:ea typeface="Calibri" pitchFamily="34" charset="0"/>
                <a:cs typeface="Times New Roman" pitchFamily="18" charset="0"/>
              </a:rPr>
              <a:t>Kalori</a:t>
            </a:r>
            <a:r>
              <a:rPr lang="en-US" sz="3400" dirty="0" smtClean="0">
                <a:ea typeface="Calibri" pitchFamily="34" charset="0"/>
                <a:cs typeface="Times New Roman" pitchFamily="18" charset="0"/>
              </a:rPr>
              <a:t> / energy </a:t>
            </a:r>
            <a:r>
              <a:rPr lang="en-US" sz="3400" dirty="0" err="1" smtClean="0">
                <a:ea typeface="Calibri" pitchFamily="34" charset="0"/>
                <a:cs typeface="Times New Roman" pitchFamily="18" charset="0"/>
              </a:rPr>
              <a:t>ditubuh</a:t>
            </a:r>
            <a:r>
              <a:rPr lang="en-US" sz="3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ea typeface="Calibri" pitchFamily="34" charset="0"/>
                <a:cs typeface="Times New Roman" pitchFamily="18" charset="0"/>
              </a:rPr>
              <a:t>didapat</a:t>
            </a:r>
            <a:r>
              <a:rPr lang="en-US" sz="3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3400" dirty="0" smtClean="0">
                <a:ea typeface="Calibri" pitchFamily="34" charset="0"/>
                <a:cs typeface="Times New Roman" pitchFamily="18" charset="0"/>
              </a:rPr>
              <a:t> nutrient </a:t>
            </a:r>
            <a:r>
              <a:rPr lang="en-US" sz="3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; Protein, </a:t>
            </a:r>
            <a:r>
              <a:rPr lang="en-US" sz="3400" b="1" dirty="0" err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lemak</a:t>
            </a:r>
            <a:r>
              <a:rPr lang="en-US" sz="3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3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karbohidrat</a:t>
            </a:r>
            <a:r>
              <a:rPr lang="en-US" sz="3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sz="34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susunan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per gram 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menghasilkan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kalori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	- protein  	: 4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kalori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	-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lemak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	: 9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kalori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	-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Karbohidrat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	: 4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kalori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sz="34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Distribusi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Kalori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makanan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: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15% 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berasal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protein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35% 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berasal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lemak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50% 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berasal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Karbohidrat</a:t>
            </a:r>
            <a:r>
              <a:rPr lang="en-US" sz="3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endParaRPr lang="en-US" sz="3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3400" dirty="0" err="1" smtClean="0"/>
              <a:t>Kalori</a:t>
            </a:r>
            <a:r>
              <a:rPr lang="en-US" sz="3400" dirty="0" smtClean="0"/>
              <a:t> rata – rata </a:t>
            </a:r>
            <a:r>
              <a:rPr lang="en-US" sz="3400" dirty="0" err="1" smtClean="0"/>
              <a:t>dewasa</a:t>
            </a:r>
            <a:r>
              <a:rPr lang="en-US" sz="3400" dirty="0" smtClean="0"/>
              <a:t> 2500 </a:t>
            </a:r>
            <a:r>
              <a:rPr lang="en-US" sz="3400" dirty="0" err="1" smtClean="0"/>
              <a:t>kal</a:t>
            </a:r>
            <a:r>
              <a:rPr lang="en-US" sz="3400" dirty="0" smtClean="0"/>
              <a:t>/ 24 jam </a:t>
            </a:r>
            <a:r>
              <a:rPr lang="en-US" sz="3400" dirty="0" err="1" smtClean="0"/>
              <a:t>disesuaikan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</a:t>
            </a:r>
            <a:r>
              <a:rPr lang="en-US" sz="3400" dirty="0" err="1" smtClean="0"/>
              <a:t>kehidupan</a:t>
            </a:r>
            <a:r>
              <a:rPr lang="en-US" sz="3400" dirty="0" smtClean="0"/>
              <a:t> , </a:t>
            </a:r>
            <a:r>
              <a:rPr lang="en-US" sz="3400" dirty="0" err="1" smtClean="0"/>
              <a:t>pekerjaan</a:t>
            </a:r>
            <a:r>
              <a:rPr lang="en-US" sz="3400" dirty="0" smtClean="0"/>
              <a:t> / </a:t>
            </a:r>
            <a:r>
              <a:rPr lang="en-US" sz="3400" dirty="0" err="1" smtClean="0"/>
              <a:t>aktivitas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usia</a:t>
            </a:r>
            <a:endParaRPr lang="en-US" sz="3400" dirty="0" smtClean="0"/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8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pPr eaLnBrk="1" hangingPunct="1"/>
            <a:r>
              <a:rPr lang="en-US" sz="2400" smtClean="0"/>
              <a:t>Rata – rata kebutuhan setiap individu untuk memenuhi nutrisi  dan energynya diukur dengan RDA ( recommended Daily Allowance ) dengan variable : </a:t>
            </a:r>
          </a:p>
          <a:p>
            <a:pPr lvl="1" eaLnBrk="1" hangingPunct="1"/>
            <a:r>
              <a:rPr lang="en-US" sz="2400" smtClean="0"/>
              <a:t>Berat badan </a:t>
            </a:r>
          </a:p>
          <a:p>
            <a:pPr lvl="1" eaLnBrk="1" hangingPunct="1"/>
            <a:r>
              <a:rPr lang="en-US" sz="2400" smtClean="0"/>
              <a:t>Usia </a:t>
            </a:r>
          </a:p>
          <a:p>
            <a:pPr lvl="1" eaLnBrk="1" hangingPunct="1"/>
            <a:r>
              <a:rPr lang="en-US" sz="2400" smtClean="0"/>
              <a:t>Jenis kelamin </a:t>
            </a:r>
          </a:p>
          <a:p>
            <a:pPr lvl="1" eaLnBrk="1" hangingPunct="1"/>
            <a:r>
              <a:rPr lang="en-US" sz="2400" smtClean="0"/>
              <a:t>Pola hidup ( aktif / santai )</a:t>
            </a:r>
          </a:p>
          <a:p>
            <a:pPr lvl="1" eaLnBrk="1" hangingPunct="1">
              <a:buFont typeface="Arial" charset="0"/>
              <a:buNone/>
            </a:pPr>
            <a:endParaRPr lang="en-US" sz="1000" smtClean="0"/>
          </a:p>
          <a:p>
            <a:pPr eaLnBrk="1" hangingPunct="1"/>
            <a:r>
              <a:rPr lang="en-US" sz="2400" smtClean="0"/>
              <a:t>Defisiensi kalori protein  malnutrisi bisa terjadi pada orang yang diet untuk menguruskan badan , seorang alkoholisme , perokok dan juga ketergantungan obat , gangguan sistim pencernaan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400" smtClean="0"/>
              <a:t>Nilai gizi protein ditentukan oleh kadar asam amino esensial</a:t>
            </a:r>
          </a:p>
          <a:p>
            <a:pPr eaLnBrk="1" hangingPunct="1"/>
            <a:r>
              <a:rPr lang="en-US" sz="2400" smtClean="0">
                <a:solidFill>
                  <a:srgbClr val="0070C0"/>
                </a:solidFill>
              </a:rPr>
              <a:t>Protein hewani bisanya mempunyai nilai gizi lebih tinggi dibanding protein nabati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95411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kalori</a:t>
            </a:r>
            <a:r>
              <a:rPr lang="en-US" dirty="0" smtClean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Kalori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Malnutrisi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yang lama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Hipertiroidisme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Panas</a:t>
            </a:r>
            <a:r>
              <a:rPr lang="en-US" dirty="0" smtClean="0"/>
              <a:t> yang lama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Kalori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Obesitas</a:t>
            </a:r>
            <a:r>
              <a:rPr lang="en-US" dirty="0" smtClean="0"/>
              <a:t> 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Cardiovasculer</a:t>
            </a:r>
            <a:r>
              <a:rPr lang="en-US" dirty="0" smtClean="0"/>
              <a:t> 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Osteoarttritis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8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sz="2800" dirty="0" err="1" smtClean="0">
                <a:solidFill>
                  <a:srgbClr val="FF0000"/>
                </a:solidFill>
              </a:rPr>
              <a:t>Nutrisi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bahan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essensial</a:t>
            </a:r>
            <a:r>
              <a:rPr lang="en-US" sz="2800" dirty="0" smtClean="0">
                <a:solidFill>
                  <a:srgbClr val="FF0000"/>
                </a:solidFill>
              </a:rPr>
              <a:t> / </a:t>
            </a:r>
            <a:r>
              <a:rPr lang="en-US" sz="2800" dirty="0" err="1" smtClean="0">
                <a:solidFill>
                  <a:srgbClr val="FF0000"/>
                </a:solidFill>
              </a:rPr>
              <a:t>zat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gizi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penting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bagi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tubuh</a:t>
            </a:r>
            <a:r>
              <a:rPr lang="en-US" sz="2800" dirty="0" smtClean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33600" y="1447800"/>
            <a:ext cx="2667000" cy="46783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Protein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Karbohidrat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Lemak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Vitamin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Mineral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Air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2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algn="l" eaLnBrk="1" hangingPunct="1"/>
            <a:r>
              <a:rPr lang="en-US" sz="2800" smtClean="0"/>
              <a:t>8 jenis </a:t>
            </a:r>
            <a:r>
              <a:rPr lang="en-US" sz="2800" smtClean="0">
                <a:solidFill>
                  <a:srgbClr val="FF0000"/>
                </a:solidFill>
              </a:rPr>
              <a:t>asam amino esensial </a:t>
            </a:r>
            <a:r>
              <a:rPr lang="en-US" sz="2800" smtClean="0"/>
              <a:t>yang dibutuhkan tubuh :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0" y="1447800"/>
            <a:ext cx="2743200" cy="4953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Methionine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Lysin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Leusyn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Isoleucine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Phenilalanin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Triptophan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Theonine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800" smtClean="0"/>
              <a:t>Valine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41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id-ID" sz="2800" dirty="0"/>
              <a:t>memahami </a:t>
            </a:r>
            <a:r>
              <a:rPr lang="en-US" sz="2800" dirty="0" smtClean="0"/>
              <a:t>GANGGUAN NUTRISI 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id-ID" sz="2800" dirty="0" smtClean="0"/>
              <a:t>Mahasiswa mampu untuk </a:t>
            </a:r>
            <a:r>
              <a:rPr lang="en-US" sz="2800" dirty="0" err="1"/>
              <a:t>menguraikan</a:t>
            </a:r>
            <a:r>
              <a:rPr lang="en-US" sz="2800" dirty="0"/>
              <a:t> </a:t>
            </a:r>
            <a:r>
              <a:rPr lang="en-US" sz="2800" i="1" dirty="0" err="1" smtClean="0"/>
              <a:t>gangguan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kekurangan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nutrisi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menguraikan</a:t>
            </a:r>
            <a:r>
              <a:rPr lang="en-US" sz="2800" dirty="0" smtClean="0"/>
              <a:t>  </a:t>
            </a:r>
            <a:r>
              <a:rPr lang="en-US" sz="2800" i="1" dirty="0" err="1" smtClean="0"/>
              <a:t>gangguan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kelebihan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zat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nutrisi</a:t>
            </a:r>
            <a:r>
              <a:rPr lang="en-US" sz="2800" i="1" dirty="0" smtClean="0"/>
              <a:t> 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826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, mineral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golongan</a:t>
            </a:r>
            <a:r>
              <a:rPr lang="en-US" sz="2800" dirty="0" smtClean="0"/>
              <a:t> :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Macro mineral</a:t>
            </a:r>
            <a:r>
              <a:rPr lang="en-US" sz="2200" dirty="0" smtClean="0"/>
              <a:t>;</a:t>
            </a:r>
          </a:p>
          <a:p>
            <a:pPr lvl="1">
              <a:spcBef>
                <a:spcPct val="0"/>
              </a:spcBef>
            </a:pP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mineral yang </a:t>
            </a:r>
            <a:r>
              <a:rPr lang="en-US" sz="2200" dirty="0" err="1" smtClean="0"/>
              <a:t>dibutuhkan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100 </a:t>
            </a:r>
            <a:r>
              <a:rPr lang="en-US" sz="2200" dirty="0" err="1" smtClean="0"/>
              <a:t>miligram</a:t>
            </a:r>
            <a:r>
              <a:rPr lang="en-US" sz="2200" dirty="0" smtClean="0"/>
              <a:t> </a:t>
            </a:r>
            <a:r>
              <a:rPr lang="en-US" sz="2200" dirty="0" err="1" smtClean="0"/>
              <a:t>perhari</a:t>
            </a:r>
            <a:r>
              <a:rPr lang="en-US" sz="2200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Kalsium</a:t>
            </a:r>
            <a:r>
              <a:rPr lang="en-US" sz="2200" dirty="0" smtClean="0"/>
              <a:t>, </a:t>
            </a:r>
            <a:r>
              <a:rPr lang="en-US" sz="2200" dirty="0" err="1" smtClean="0"/>
              <a:t>Fosfor</a:t>
            </a:r>
            <a:r>
              <a:rPr lang="en-US" sz="2200" dirty="0" smtClean="0"/>
              <a:t>, Magnesium, Sulfur, Sodium, Chloride </a:t>
            </a:r>
            <a:r>
              <a:rPr lang="en-US" sz="2200" dirty="0" err="1" smtClean="0"/>
              <a:t>dan</a:t>
            </a:r>
            <a:r>
              <a:rPr lang="en-US" sz="2200" dirty="0" smtClean="0"/>
              <a:t> Potassium.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Micro mineral; </a:t>
            </a:r>
          </a:p>
          <a:p>
            <a:pPr lvl="1">
              <a:spcBef>
                <a:spcPct val="0"/>
              </a:spcBef>
            </a:pPr>
            <a:r>
              <a:rPr lang="en-US" sz="2200" dirty="0" err="1" smtClean="0"/>
              <a:t>yaitu</a:t>
            </a:r>
            <a:r>
              <a:rPr lang="en-US" sz="2200" dirty="0" smtClean="0"/>
              <a:t> mineral yang </a:t>
            </a:r>
            <a:r>
              <a:rPr lang="en-US" sz="2200" dirty="0" err="1" smtClean="0"/>
              <a:t>dibutuhkan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 </a:t>
            </a:r>
            <a:r>
              <a:rPr lang="en-US" sz="2200" dirty="0" err="1" smtClean="0"/>
              <a:t>sekitar</a:t>
            </a:r>
            <a:r>
              <a:rPr lang="en-US" sz="2200" dirty="0" smtClean="0"/>
              <a:t> 15 </a:t>
            </a:r>
            <a:r>
              <a:rPr lang="en-US" sz="2200" dirty="0" err="1" smtClean="0"/>
              <a:t>miligram</a:t>
            </a:r>
            <a:r>
              <a:rPr lang="en-US" sz="2200" dirty="0" smtClean="0"/>
              <a:t> </a:t>
            </a:r>
            <a:r>
              <a:rPr lang="en-US" sz="2200" dirty="0" err="1" smtClean="0"/>
              <a:t>perhari</a:t>
            </a:r>
            <a:r>
              <a:rPr lang="en-US" sz="2200" dirty="0" smtClean="0"/>
              <a:t>. </a:t>
            </a:r>
          </a:p>
          <a:p>
            <a:pPr lvl="1">
              <a:spcBef>
                <a:spcPct val="0"/>
              </a:spcBef>
            </a:pP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zat</a:t>
            </a:r>
            <a:r>
              <a:rPr lang="en-US" sz="2200" dirty="0" smtClean="0"/>
              <a:t> </a:t>
            </a:r>
            <a:r>
              <a:rPr lang="en-US" sz="2200" dirty="0" err="1" smtClean="0"/>
              <a:t>besi</a:t>
            </a:r>
            <a:r>
              <a:rPr lang="en-US" sz="2200" dirty="0" smtClean="0"/>
              <a:t>, zinc, </a:t>
            </a:r>
            <a:r>
              <a:rPr lang="en-US" sz="2200" dirty="0" err="1" smtClean="0"/>
              <a:t>tembaga</a:t>
            </a:r>
            <a:r>
              <a:rPr lang="en-US" sz="2200" dirty="0" smtClean="0"/>
              <a:t>, </a:t>
            </a:r>
            <a:r>
              <a:rPr lang="en-US" sz="2200" dirty="0" err="1" smtClean="0"/>
              <a:t>mangan</a:t>
            </a:r>
            <a:r>
              <a:rPr lang="en-US" sz="2200" dirty="0" smtClean="0"/>
              <a:t>, </a:t>
            </a:r>
            <a:r>
              <a:rPr lang="en-US" sz="2200" dirty="0" err="1" smtClean="0"/>
              <a:t>yodium</a:t>
            </a:r>
            <a:r>
              <a:rPr lang="en-US" sz="2200" dirty="0" smtClean="0"/>
              <a:t>, selenium, fluoride, molybdenum, chromium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Kobalt</a:t>
            </a:r>
            <a:r>
              <a:rPr lang="en-US" sz="2200" dirty="0" smtClean="0"/>
              <a:t> (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molekul</a:t>
            </a:r>
            <a:r>
              <a:rPr lang="en-US" sz="2200" dirty="0" smtClean="0"/>
              <a:t> vitamin B12).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Ultra trace mineral : </a:t>
            </a:r>
          </a:p>
          <a:p>
            <a:pPr lvl="1">
              <a:spcBef>
                <a:spcPct val="0"/>
              </a:spcBef>
            </a:pPr>
            <a:r>
              <a:rPr lang="en-US" sz="2200" dirty="0" smtClean="0"/>
              <a:t>mineral yang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makanan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kecil</a:t>
            </a:r>
            <a:r>
              <a:rPr lang="en-US" sz="2200" dirty="0" smtClean="0"/>
              <a:t> (microgram </a:t>
            </a:r>
            <a:r>
              <a:rPr lang="en-US" sz="2200" dirty="0" err="1" smtClean="0"/>
              <a:t>sehari</a:t>
            </a:r>
            <a:r>
              <a:rPr lang="en-US" sz="2200" dirty="0" smtClean="0"/>
              <a:t>). </a:t>
            </a:r>
          </a:p>
          <a:p>
            <a:pPr lvl="1">
              <a:spcBef>
                <a:spcPct val="0"/>
              </a:spcBef>
            </a:pPr>
            <a:r>
              <a:rPr lang="en-US" sz="2200" dirty="0" err="1" smtClean="0"/>
              <a:t>Contohnya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arsenic, boron, nickel, silicon, </a:t>
            </a:r>
            <a:r>
              <a:rPr lang="en-US" sz="2200" dirty="0" err="1" smtClean="0"/>
              <a:t>dan</a:t>
            </a:r>
            <a:r>
              <a:rPr lang="en-US" sz="2200" dirty="0" smtClean="0"/>
              <a:t> vanadium. </a:t>
            </a:r>
          </a:p>
          <a:p>
            <a:pPr lvl="1">
              <a:spcBef>
                <a:spcPct val="0"/>
              </a:spcBef>
            </a:pP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kegunaan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mineral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sampai</a:t>
            </a:r>
            <a:r>
              <a:rPr lang="en-US" sz="2200" dirty="0" smtClean="0"/>
              <a:t> </a:t>
            </a:r>
            <a:r>
              <a:rPr lang="en-US" sz="2200" dirty="0" err="1" smtClean="0"/>
              <a:t>sekarang</a:t>
            </a:r>
            <a:r>
              <a:rPr lang="en-US" sz="2200" dirty="0" smtClean="0"/>
              <a:t> </a:t>
            </a:r>
            <a:r>
              <a:rPr lang="en-US" sz="2200" dirty="0" err="1" smtClean="0"/>
              <a:t>belum</a:t>
            </a:r>
            <a:r>
              <a:rPr lang="en-US" sz="2200" dirty="0" smtClean="0"/>
              <a:t> </a:t>
            </a:r>
            <a:r>
              <a:rPr lang="en-US" sz="2200" dirty="0" err="1" smtClean="0"/>
              <a:t>jelas</a:t>
            </a:r>
            <a:r>
              <a:rPr lang="en-US" sz="2200" dirty="0" smtClean="0"/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169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E13F3-7CF2-4BBD-A783-2E1F1189B4C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>MINERAL ESENSIAL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6021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400" dirty="0" smtClean="0"/>
              <a:t>Calcium			-	Molybdenum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Chlorine			-	Phosphorus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Chromium			-	Potassium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Cobalt			-	Selenium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Copper			-	Sodium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Fluorine			-	Sulfur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Iodine			-	Vanadium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Iron				-	Zinc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Magnesium			-	Water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Manganese</a:t>
            </a:r>
          </a:p>
        </p:txBody>
      </p:sp>
    </p:spTree>
    <p:extLst>
      <p:ext uri="{BB962C8B-B14F-4D97-AF65-F5344CB8AC3E}">
        <p14:creationId xmlns:p14="http://schemas.microsoft.com/office/powerpoint/2010/main" val="51200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287963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110000"/>
              </a:lnSpc>
              <a:spcBef>
                <a:spcPct val="0"/>
              </a:spcBef>
            </a:pPr>
            <a:r>
              <a:rPr lang="en-US" b="1" dirty="0" err="1"/>
              <a:t>Mengkonsumsi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garam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darah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terdiagnosa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b="1" dirty="0" err="1"/>
              <a:t>jantung</a:t>
            </a:r>
            <a:r>
              <a:rPr lang="en-US" b="1" dirty="0"/>
              <a:t> </a:t>
            </a:r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berat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bengkak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. </a:t>
            </a:r>
          </a:p>
          <a:p>
            <a:pPr marL="274320" indent="-274320">
              <a:lnSpc>
                <a:spcPct val="110000"/>
              </a:lnSpc>
              <a:spcBef>
                <a:spcPct val="0"/>
              </a:spcBef>
            </a:pP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darah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menyebabkan</a:t>
            </a:r>
            <a:r>
              <a:rPr lang="en-US" b="1" dirty="0"/>
              <a:t> stroke,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jantung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gagal</a:t>
            </a:r>
            <a:r>
              <a:rPr lang="en-US" b="1" dirty="0"/>
              <a:t> </a:t>
            </a:r>
            <a:r>
              <a:rPr lang="en-US" b="1" dirty="0" err="1"/>
              <a:t>ginjal</a:t>
            </a:r>
            <a:r>
              <a:rPr lang="en-US" b="1" dirty="0"/>
              <a:t>. </a:t>
            </a:r>
          </a:p>
          <a:p>
            <a:pPr marL="274320" indent="-274320">
              <a:lnSpc>
                <a:spcPct val="110000"/>
              </a:lnSpc>
              <a:spcBef>
                <a:spcPct val="0"/>
              </a:spcBef>
            </a:pP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kolestrol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jenuh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b="1" dirty="0"/>
              <a:t>atherosclerosis</a:t>
            </a:r>
            <a:r>
              <a:rPr lang="en-US" dirty="0"/>
              <a:t>,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bertumpuk</a:t>
            </a:r>
            <a:r>
              <a:rPr lang="en-US" dirty="0"/>
              <a:t> di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mengalir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05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09575" y="609600"/>
            <a:ext cx="8229600" cy="868362"/>
          </a:xfrm>
        </p:spPr>
        <p:txBody>
          <a:bodyPr/>
          <a:lstStyle/>
          <a:p>
            <a:r>
              <a:rPr lang="en-US" sz="3600" dirty="0" smtClean="0"/>
              <a:t>MASALAH-MASALAH GANGGUAN NUTRISI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umum,gangguan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nutrisi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endParaRPr lang="en-US" sz="2800" dirty="0" smtClean="0"/>
          </a:p>
          <a:p>
            <a:pPr lvl="1">
              <a:spcBef>
                <a:spcPct val="0"/>
              </a:spcBef>
            </a:pP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kelebihan</a:t>
            </a:r>
            <a:r>
              <a:rPr lang="en-US" dirty="0" smtClean="0"/>
              <a:t>  </a:t>
            </a:r>
            <a:r>
              <a:rPr lang="en-US" dirty="0" err="1" smtClean="0"/>
              <a:t>nutrisi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obesitas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malnutrisi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Diabetes </a:t>
            </a:r>
            <a:r>
              <a:rPr lang="en-US" dirty="0" err="1" smtClean="0"/>
              <a:t>Melitus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Hipertensi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Kanker</a:t>
            </a:r>
            <a:r>
              <a:rPr lang="en-US" dirty="0" smtClean="0"/>
              <a:t>,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Anoreksia</a:t>
            </a:r>
            <a:r>
              <a:rPr lang="en-US" dirty="0" smtClean="0"/>
              <a:t> Nervosa.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Bulemia</a:t>
            </a:r>
            <a:r>
              <a:rPr lang="en-US" dirty="0" smtClean="0"/>
              <a:t> nervosa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781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111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GANGGUAN MAKAN DAPAT KARENA :</a:t>
            </a:r>
            <a:endParaRPr lang="en-US" sz="32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Kekurangan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masukan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makanan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defisiensi</a:t>
            </a:r>
            <a:r>
              <a:rPr lang="en-US" sz="2400" dirty="0" smtClean="0"/>
              <a:t> nutrient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Kelebihan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masukan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makanan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Lemak</a:t>
            </a:r>
            <a:r>
              <a:rPr lang="en-US" sz="2400" dirty="0" smtClean="0"/>
              <a:t> : </a:t>
            </a:r>
            <a:r>
              <a:rPr lang="en-US" sz="2400" dirty="0" err="1" smtClean="0"/>
              <a:t>pengosongan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lambat</a:t>
            </a:r>
            <a:r>
              <a:rPr lang="en-US" sz="2400" dirty="0" smtClean="0"/>
              <a:t>, </a:t>
            </a:r>
            <a:r>
              <a:rPr lang="en-US" sz="2400" dirty="0" err="1" smtClean="0"/>
              <a:t>mual</a:t>
            </a:r>
            <a:r>
              <a:rPr lang="en-US" sz="2400" dirty="0" smtClean="0"/>
              <a:t>, </a:t>
            </a:r>
            <a:r>
              <a:rPr lang="en-US" sz="2400" dirty="0" err="1" smtClean="0"/>
              <a:t>kembung</a:t>
            </a:r>
            <a:r>
              <a:rPr lang="en-US" sz="2400" dirty="0" smtClean="0"/>
              <a:t>, </a:t>
            </a:r>
            <a:r>
              <a:rPr lang="en-US" sz="2400" dirty="0" err="1" smtClean="0"/>
              <a:t>regurgitasi</a:t>
            </a:r>
            <a:r>
              <a:rPr lang="en-US" sz="2400" dirty="0" smtClean="0"/>
              <a:t>, colic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/>
              <a:t>Karbohidrat</a:t>
            </a:r>
            <a:r>
              <a:rPr lang="en-US" sz="2400" dirty="0" smtClean="0"/>
              <a:t> : </a:t>
            </a:r>
            <a:r>
              <a:rPr lang="en-US" sz="2400" dirty="0" err="1" smtClean="0"/>
              <a:t>perut</a:t>
            </a:r>
            <a:r>
              <a:rPr lang="en-US" sz="2400" dirty="0" smtClean="0"/>
              <a:t> </a:t>
            </a:r>
            <a:r>
              <a:rPr lang="en-US" sz="2400" dirty="0" err="1" smtClean="0"/>
              <a:t>kembung</a:t>
            </a:r>
            <a:r>
              <a:rPr lang="en-US" sz="2400" dirty="0" smtClean="0"/>
              <a:t> , colic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Protein : </a:t>
            </a:r>
            <a:r>
              <a:rPr lang="en-US" sz="2400" dirty="0" err="1" smtClean="0"/>
              <a:t>demam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meningkatnya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energi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untuk</a:t>
            </a:r>
            <a:r>
              <a:rPr lang="en-US" sz="2400" dirty="0" smtClean="0">
                <a:sym typeface="Wingdings" pitchFamily="2" charset="2"/>
              </a:rPr>
              <a:t> SDA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 smtClean="0">
                <a:sym typeface="Wingdings" pitchFamily="2" charset="2"/>
              </a:rPr>
              <a:t>Laktosa</a:t>
            </a:r>
            <a:r>
              <a:rPr lang="en-US" sz="2400" dirty="0" smtClean="0">
                <a:sym typeface="Wingdings" pitchFamily="2" charset="2"/>
              </a:rPr>
              <a:t> : </a:t>
            </a:r>
            <a:r>
              <a:rPr lang="en-US" sz="2400" dirty="0" err="1" smtClean="0">
                <a:sym typeface="Wingdings" pitchFamily="2" charset="2"/>
              </a:rPr>
              <a:t>pada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bayi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terjadi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diare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atau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tinja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lembek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Regurgitasi</a:t>
            </a:r>
            <a:r>
              <a:rPr lang="en-US" sz="2400" dirty="0" smtClean="0">
                <a:solidFill>
                  <a:srgbClr val="FF0000"/>
                </a:solidFill>
              </a:rPr>
              <a:t> / </a:t>
            </a:r>
            <a:r>
              <a:rPr lang="en-US" sz="2400" dirty="0" err="1" smtClean="0">
                <a:solidFill>
                  <a:srgbClr val="FF0000"/>
                </a:solidFill>
              </a:rPr>
              <a:t>muntah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dimakan</a:t>
            </a:r>
            <a:r>
              <a:rPr lang="en-US" sz="24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Diare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, </a:t>
            </a:r>
            <a:r>
              <a:rPr lang="en-US" sz="2400" dirty="0" err="1" smtClean="0"/>
              <a:t>komposisi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cocok</a:t>
            </a:r>
            <a:r>
              <a:rPr lang="en-US" sz="24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Konstipasi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/>
              <a:t>frekwensi</a:t>
            </a:r>
            <a:r>
              <a:rPr lang="en-US" sz="2400" dirty="0" smtClean="0"/>
              <a:t> </a:t>
            </a:r>
            <a:r>
              <a:rPr lang="en-US" sz="2400" dirty="0" err="1" smtClean="0"/>
              <a:t>defekasi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tinja</a:t>
            </a:r>
            <a:r>
              <a:rPr lang="en-US" sz="2400" dirty="0" smtClean="0"/>
              <a:t> </a:t>
            </a:r>
            <a:r>
              <a:rPr lang="en-US" sz="2400" dirty="0" err="1" smtClean="0"/>
              <a:t>mengeras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Kolik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perasaan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perut</a:t>
            </a:r>
            <a:r>
              <a:rPr lang="en-US" sz="2400" dirty="0" smtClean="0"/>
              <a:t> ,</a:t>
            </a:r>
            <a:r>
              <a:rPr lang="en-US" sz="2400" dirty="0" err="1" smtClean="0"/>
              <a:t>perut</a:t>
            </a:r>
            <a:r>
              <a:rPr lang="en-US" sz="2400" dirty="0" smtClean="0"/>
              <a:t> </a:t>
            </a:r>
            <a:r>
              <a:rPr lang="en-US" sz="2400" dirty="0" err="1" smtClean="0"/>
              <a:t>tegang</a:t>
            </a:r>
            <a:r>
              <a:rPr lang="en-US" sz="2400" dirty="0" smtClean="0"/>
              <a:t>, </a:t>
            </a:r>
            <a:r>
              <a:rPr lang="en-US" sz="2400" dirty="0" err="1" smtClean="0"/>
              <a:t>kembung</a:t>
            </a:r>
            <a:r>
              <a:rPr lang="en-US" sz="2400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607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rmAutofit lnSpcReduction="10000"/>
          </a:bodyPr>
          <a:lstStyle/>
          <a:p>
            <a:pPr marL="273050" indent="-27305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Kekurangan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nutrisi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73050" lvl="1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dialami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berpuasa</a:t>
            </a:r>
            <a:r>
              <a:rPr lang="en-US" sz="2400" dirty="0" smtClean="0"/>
              <a:t> (normal)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metabolisme</a:t>
            </a:r>
            <a:r>
              <a:rPr lang="en-US" sz="2400" dirty="0" smtClean="0"/>
              <a:t>.</a:t>
            </a:r>
          </a:p>
          <a:p>
            <a:pPr marL="273050" lvl="1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: </a:t>
            </a:r>
          </a:p>
          <a:p>
            <a:pPr marL="730250" lvl="3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10-20%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normal ,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ideal , </a:t>
            </a:r>
            <a:r>
              <a:rPr lang="en-US" sz="2400" dirty="0" err="1" smtClean="0"/>
              <a:t>Lingkar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triseps</a:t>
            </a:r>
            <a:r>
              <a:rPr lang="en-US" sz="2400" dirty="0" smtClean="0"/>
              <a:t> </a:t>
            </a:r>
            <a:r>
              <a:rPr lang="en-US" sz="2400" dirty="0" err="1" smtClean="0"/>
              <a:t>lengan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60%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,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kelemahan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 err="1" smtClean="0"/>
              <a:t>tekan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, 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albumin serum ,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transferin</a:t>
            </a:r>
            <a:r>
              <a:rPr lang="en-US" sz="2400" dirty="0" smtClean="0"/>
              <a:t> </a:t>
            </a:r>
          </a:p>
          <a:p>
            <a:pPr marL="273050" lvl="1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:</a:t>
            </a:r>
          </a:p>
          <a:p>
            <a:pPr marL="730250" lvl="3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Meningkatnya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kalori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kesulitan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mencerna</a:t>
            </a:r>
            <a:r>
              <a:rPr lang="en-US" sz="2400" dirty="0" smtClean="0"/>
              <a:t> </a:t>
            </a:r>
            <a:r>
              <a:rPr lang="en-US" sz="2400" dirty="0" err="1" smtClean="0"/>
              <a:t>kalori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kanker</a:t>
            </a:r>
            <a:r>
              <a:rPr lang="en-US" sz="2400" dirty="0" smtClean="0"/>
              <a:t>. </a:t>
            </a:r>
          </a:p>
          <a:p>
            <a:pPr marL="730250" lvl="3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Disfagia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persarafan</a:t>
            </a:r>
            <a:r>
              <a:rPr lang="en-US" sz="2400" dirty="0" smtClean="0"/>
              <a:t> </a:t>
            </a:r>
          </a:p>
          <a:p>
            <a:pPr marL="730250" lvl="3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absorbsi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crohn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intoleransi</a:t>
            </a:r>
            <a:r>
              <a:rPr lang="en-US" sz="2400" dirty="0" smtClean="0"/>
              <a:t> </a:t>
            </a:r>
            <a:r>
              <a:rPr lang="en-US" sz="2400" dirty="0" err="1" smtClean="0"/>
              <a:t>laktosa</a:t>
            </a:r>
            <a:r>
              <a:rPr lang="en-US" sz="2400" dirty="0" smtClean="0"/>
              <a:t> </a:t>
            </a:r>
          </a:p>
          <a:p>
            <a:pPr marL="730250" lvl="3" indent="-273050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Nafsu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3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Kelebihan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nutrisi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dialami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metabolisme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 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: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10% </a:t>
            </a:r>
            <a:r>
              <a:rPr lang="en-US" sz="2400" dirty="0" err="1" smtClean="0"/>
              <a:t>berat</a:t>
            </a:r>
            <a:r>
              <a:rPr lang="en-US" sz="2400" dirty="0" smtClean="0"/>
              <a:t> ideal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Obesitas</a:t>
            </a:r>
            <a:r>
              <a:rPr lang="en-US" sz="2400" dirty="0" smtClean="0"/>
              <a:t> (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20 % </a:t>
            </a:r>
            <a:r>
              <a:rPr lang="en-US" sz="2400" dirty="0" err="1" smtClean="0"/>
              <a:t>berat</a:t>
            </a:r>
            <a:r>
              <a:rPr lang="en-US" sz="2400" dirty="0" smtClean="0"/>
              <a:t> ideal)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Lipatan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trisep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15 mm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25 mm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monoton</a:t>
            </a:r>
            <a:r>
              <a:rPr lang="en-US" sz="2400" dirty="0" smtClean="0"/>
              <a:t>. 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: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pengecapan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penciuman</a:t>
            </a:r>
            <a:r>
              <a:rPr lang="en-US" sz="2400" dirty="0" smtClean="0"/>
              <a:t>. 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Obesitas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sz="2400" dirty="0" smtClean="0"/>
              <a:t> 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20%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normal.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sz="2400" dirty="0" smtClean="0"/>
              <a:t>Status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melebihi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kalori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kalori</a:t>
            </a:r>
            <a:r>
              <a:rPr lang="en-US" sz="2400" dirty="0" smtClean="0"/>
              <a:t>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 startAt="4"/>
              <a:defRPr/>
            </a:pPr>
            <a:endParaRPr lang="en-US" sz="2400" dirty="0" smtClean="0"/>
          </a:p>
          <a:p>
            <a:pPr marL="514350" indent="-514350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Malnutrisi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seluler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: 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2400" dirty="0" err="1" smtClean="0"/>
              <a:t>kelemahan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, 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2400" dirty="0" err="1" smtClean="0"/>
              <a:t>pucat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membrane </a:t>
            </a:r>
            <a:r>
              <a:rPr lang="en-US" sz="2400" dirty="0" err="1" smtClean="0"/>
              <a:t>mukosa</a:t>
            </a:r>
            <a:r>
              <a:rPr lang="en-US" sz="2400" dirty="0" smtClean="0"/>
              <a:t>, </a:t>
            </a:r>
            <a:r>
              <a:rPr lang="en-US" sz="2400" dirty="0" err="1" smtClean="0"/>
              <a:t>konjungtiva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lain- lain.</a:t>
            </a:r>
          </a:p>
          <a:p>
            <a:pPr marL="457200" indent="-457200">
              <a:spcBef>
                <a:spcPct val="0"/>
              </a:spcBef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82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5.  Diabetes mellitus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ditandai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metabolism </a:t>
            </a:r>
            <a:r>
              <a:rPr lang="en-US" sz="2400" dirty="0" err="1" smtClean="0"/>
              <a:t>karbohidrat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insulin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karbohidrat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 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 startAt="4"/>
              <a:defRPr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6.  </a:t>
            </a:r>
            <a:r>
              <a:rPr lang="en-US" sz="2400" dirty="0" err="1" smtClean="0">
                <a:solidFill>
                  <a:srgbClr val="FF0000"/>
                </a:solidFill>
              </a:rPr>
              <a:t>Hipertensi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ts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pemenuhan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obesitas</a:t>
            </a:r>
            <a:r>
              <a:rPr lang="en-US" sz="2400" dirty="0" smtClean="0"/>
              <a:t>,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kalsium</a:t>
            </a:r>
            <a:r>
              <a:rPr lang="en-US" sz="2400" dirty="0" smtClean="0"/>
              <a:t>, </a:t>
            </a:r>
            <a:r>
              <a:rPr lang="en-US" sz="2400" dirty="0" err="1" smtClean="0"/>
              <a:t>natrium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 </a:t>
            </a:r>
          </a:p>
          <a:p>
            <a:pPr marL="274320" indent="-27432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 </a:t>
            </a:r>
            <a:r>
              <a:rPr lang="en-US" sz="1000" dirty="0" smtClean="0">
                <a:solidFill>
                  <a:srgbClr val="FF0000"/>
                </a:solidFill>
              </a:rPr>
              <a:t> </a:t>
            </a:r>
          </a:p>
          <a:p>
            <a:pPr marL="274320" indent="-27432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7.  </a:t>
            </a:r>
            <a:r>
              <a:rPr lang="en-US" sz="2400" dirty="0" err="1" smtClean="0">
                <a:solidFill>
                  <a:srgbClr val="FF0000"/>
                </a:solidFill>
              </a:rPr>
              <a:t>Penyakit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jantung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koroner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ts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kolesterol</a:t>
            </a:r>
            <a:r>
              <a:rPr lang="en-US" sz="2400" dirty="0" smtClean="0"/>
              <a:t> </a:t>
            </a:r>
            <a:r>
              <a:rPr lang="en-US" sz="2400" dirty="0" err="1" smtClean="0"/>
              <a:t>darah,merokok</a:t>
            </a:r>
            <a:r>
              <a:rPr lang="en-US" sz="2400" dirty="0" smtClean="0"/>
              <a:t>,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sehat</a:t>
            </a:r>
            <a:r>
              <a:rPr lang="en-US" sz="2400" dirty="0" smtClean="0"/>
              <a:t>, </a:t>
            </a:r>
            <a:r>
              <a:rPr lang="en-US" sz="2400" dirty="0" err="1" smtClean="0"/>
              <a:t>obesitas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lain-lain.</a:t>
            </a:r>
          </a:p>
          <a:p>
            <a:pPr marL="274320" indent="-274320">
              <a:spcBef>
                <a:spcPts val="0"/>
              </a:spcBef>
              <a:defRPr/>
            </a:pPr>
            <a:endParaRPr lang="en-US" sz="1000" dirty="0" smtClean="0"/>
          </a:p>
          <a:p>
            <a:pPr marL="274320" indent="-27432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8.  </a:t>
            </a:r>
            <a:r>
              <a:rPr lang="en-US" sz="2400" dirty="0" err="1" smtClean="0">
                <a:solidFill>
                  <a:srgbClr val="FF0000"/>
                </a:solidFill>
              </a:rPr>
              <a:t>Kanker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ts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pengonsumsian</a:t>
            </a:r>
            <a:r>
              <a:rPr lang="en-US" sz="2400" dirty="0" smtClean="0"/>
              <a:t> </a:t>
            </a:r>
            <a:r>
              <a:rPr lang="en-US" sz="2400" dirty="0" err="1" smtClean="0"/>
              <a:t>lemak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 </a:t>
            </a:r>
          </a:p>
          <a:p>
            <a:pPr marL="514350" indent="-514350">
              <a:buFont typeface="+mj-lt"/>
              <a:buAutoNum type="arabicPeriod" startAt="4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MASALAH-MASALAH GANGGUAN </a:t>
            </a:r>
            <a:r>
              <a:rPr lang="en-US" dirty="0" smtClean="0"/>
              <a:t>NUTRISI DAN METABOLIK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it-IT" dirty="0"/>
              <a:t>E40-E46    Malnutrisi</a:t>
            </a:r>
            <a:endParaRPr lang="en-US" dirty="0"/>
          </a:p>
          <a:p>
            <a:r>
              <a:rPr lang="it-IT" dirty="0"/>
              <a:t>E50-E64    Defisiensi nutrisi lain</a:t>
            </a:r>
            <a:endParaRPr lang="en-US" dirty="0"/>
          </a:p>
          <a:p>
            <a:r>
              <a:rPr lang="it-IT" dirty="0"/>
              <a:t>E65-E68    Obesitas dan hiperalimentasi lain</a:t>
            </a:r>
            <a:endParaRPr lang="en-US" dirty="0"/>
          </a:p>
          <a:p>
            <a:r>
              <a:rPr lang="it-IT" dirty="0"/>
              <a:t>E70-E90    Gangguan metabolik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762000"/>
          </a:xfrm>
        </p:spPr>
        <p:txBody>
          <a:bodyPr/>
          <a:lstStyle/>
          <a:p>
            <a:r>
              <a:rPr lang="en-US" sz="3200" b="1" dirty="0" smtClean="0"/>
              <a:t>PENDAHULUAN </a:t>
            </a:r>
            <a:endParaRPr lang="en-US" sz="32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029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nutrisi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,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kemampuannya</a:t>
            </a:r>
            <a:r>
              <a:rPr lang="en-US" sz="2800" dirty="0" smtClean="0"/>
              <a:t> </a:t>
            </a:r>
            <a:r>
              <a:rPr lang="en-US" sz="2800" dirty="0" err="1" smtClean="0"/>
              <a:t>memerangi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err="1" smtClean="0"/>
              <a:t>jauh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memanfaatkan</a:t>
            </a:r>
            <a:r>
              <a:rPr lang="en-US" sz="2800" dirty="0" smtClean="0"/>
              <a:t> </a:t>
            </a:r>
            <a:r>
              <a:rPr lang="en-US" sz="2800" dirty="0" err="1" smtClean="0"/>
              <a:t>cadangan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melemah</a:t>
            </a:r>
            <a:r>
              <a:rPr lang="en-US" sz="2800" dirty="0" smtClean="0"/>
              <a:t>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terlalu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Akhirnya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(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malnutrisi</a:t>
            </a:r>
            <a:r>
              <a:rPr lang="en-US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77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DEFISIENSI ZAT GIZI / MALNUTRISI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gangguan</a:t>
            </a:r>
            <a:r>
              <a:rPr lang="en-US" sz="2200" dirty="0" smtClean="0"/>
              <a:t> </a:t>
            </a:r>
            <a:r>
              <a:rPr lang="en-US" sz="2200" dirty="0" err="1" smtClean="0"/>
              <a:t>pencernaan</a:t>
            </a:r>
            <a:r>
              <a:rPr lang="en-US" sz="2200" dirty="0" smtClean="0"/>
              <a:t> 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err="1" smtClean="0"/>
              <a:t>hilangnya</a:t>
            </a:r>
            <a:r>
              <a:rPr lang="en-US" sz="2200" dirty="0" smtClean="0"/>
              <a:t> </a:t>
            </a:r>
            <a:r>
              <a:rPr lang="en-US" sz="2200" dirty="0" err="1" smtClean="0"/>
              <a:t>cairan</a:t>
            </a:r>
            <a:r>
              <a:rPr lang="en-US" sz="2200" dirty="0" smtClean="0"/>
              <a:t> </a:t>
            </a:r>
            <a:r>
              <a:rPr lang="en-US" sz="2200" dirty="0" err="1" smtClean="0"/>
              <a:t>elektrolit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kekurangan</a:t>
            </a:r>
            <a:r>
              <a:rPr lang="en-US" sz="2200" dirty="0" smtClean="0"/>
              <a:t> vitamin 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err="1" smtClean="0"/>
              <a:t>keperluan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makanan</a:t>
            </a:r>
            <a:r>
              <a:rPr lang="en-US" sz="2200" dirty="0" smtClean="0"/>
              <a:t> </a:t>
            </a:r>
            <a:r>
              <a:rPr lang="en-US" sz="2200" dirty="0" err="1" smtClean="0"/>
              <a:t>esensial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err="1" smtClean="0"/>
              <a:t>penyakit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/>
              <a:t>Gangguan</a:t>
            </a:r>
            <a:r>
              <a:rPr lang="en-US" sz="2200" dirty="0" smtClean="0"/>
              <a:t> </a:t>
            </a:r>
            <a:r>
              <a:rPr lang="en-US" sz="2200" dirty="0" err="1" smtClean="0"/>
              <a:t>gizi</a:t>
            </a:r>
            <a:r>
              <a:rPr lang="en-US" sz="2200" dirty="0" smtClean="0"/>
              <a:t> yang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terlihat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: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/>
              <a:t>gangguan</a:t>
            </a:r>
            <a:r>
              <a:rPr lang="en-US" sz="2200" dirty="0" smtClean="0"/>
              <a:t> </a:t>
            </a:r>
            <a:r>
              <a:rPr lang="en-US" sz="2200" dirty="0" err="1" smtClean="0"/>
              <a:t>biokimia</a:t>
            </a:r>
            <a:r>
              <a:rPr lang="en-US" sz="2200" dirty="0" smtClean="0"/>
              <a:t> </a:t>
            </a:r>
            <a:r>
              <a:rPr lang="en-US" sz="2200" dirty="0" err="1" smtClean="0"/>
              <a:t>intrasel</a:t>
            </a:r>
            <a:r>
              <a:rPr lang="en-US" sz="2200" dirty="0" smtClean="0"/>
              <a:t> / </a:t>
            </a:r>
            <a:r>
              <a:rPr lang="en-US" sz="2200" dirty="0" err="1" smtClean="0"/>
              <a:t>disfungsi</a:t>
            </a:r>
            <a:r>
              <a:rPr lang="en-US" sz="2200" dirty="0" smtClean="0"/>
              <a:t> </a:t>
            </a:r>
            <a:r>
              <a:rPr lang="en-US" sz="2200" dirty="0" err="1" smtClean="0"/>
              <a:t>enzym</a:t>
            </a:r>
            <a:r>
              <a:rPr lang="en-US" sz="2200" dirty="0" smtClean="0"/>
              <a:t> ,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fisiologis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,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histopatologis</a:t>
            </a:r>
            <a:r>
              <a:rPr lang="en-US" sz="2200" dirty="0" smtClean="0"/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/>
              <a:t>Kekurangan</a:t>
            </a:r>
            <a:r>
              <a:rPr lang="en-US" sz="2200" dirty="0" smtClean="0"/>
              <a:t> </a:t>
            </a:r>
            <a:r>
              <a:rPr lang="en-US" sz="2200" dirty="0" err="1" smtClean="0"/>
              <a:t>kalori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diet yang </a:t>
            </a:r>
            <a:r>
              <a:rPr lang="en-US" sz="2200" dirty="0" err="1" smtClean="0"/>
              <a:t>berlangsung</a:t>
            </a:r>
            <a:r>
              <a:rPr lang="en-US" sz="2200" dirty="0" smtClean="0"/>
              <a:t> lama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menimbulkan</a:t>
            </a:r>
            <a:r>
              <a:rPr lang="en-US" sz="2200" dirty="0" smtClean="0"/>
              <a:t> </a:t>
            </a:r>
            <a:r>
              <a:rPr lang="en-US" sz="2200" dirty="0" err="1" smtClean="0"/>
              <a:t>gejala</a:t>
            </a:r>
            <a:r>
              <a:rPr lang="en-US" sz="2200" dirty="0" smtClean="0"/>
              <a:t> </a:t>
            </a:r>
            <a:r>
              <a:rPr lang="en-US" sz="2200" i="1" dirty="0" err="1" smtClean="0"/>
              <a:t>Undernutrition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ekstrim</a:t>
            </a: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marasmus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nutrisional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 dirty="0" err="1" smtClean="0"/>
              <a:t>Kebutuhan</a:t>
            </a:r>
            <a:r>
              <a:rPr lang="en-US" sz="2200" dirty="0" smtClean="0"/>
              <a:t> </a:t>
            </a:r>
            <a:r>
              <a:rPr lang="en-US" sz="2200" dirty="0" err="1" smtClean="0"/>
              <a:t>kalori</a:t>
            </a:r>
            <a:r>
              <a:rPr lang="en-US" sz="2200" dirty="0" smtClean="0"/>
              <a:t> </a:t>
            </a:r>
            <a:r>
              <a:rPr lang="en-US" sz="2200" dirty="0" err="1" smtClean="0"/>
              <a:t>terpenuhi</a:t>
            </a:r>
            <a:r>
              <a:rPr lang="en-US" sz="2200" dirty="0" smtClean="0"/>
              <a:t>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kekurangan</a:t>
            </a:r>
            <a:r>
              <a:rPr lang="en-US" sz="2200" dirty="0" smtClean="0"/>
              <a:t>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nutrient yang </a:t>
            </a:r>
            <a:r>
              <a:rPr lang="en-US" sz="2200" dirty="0" err="1" smtClean="0"/>
              <a:t>esensial</a:t>
            </a:r>
            <a:r>
              <a:rPr lang="en-US" sz="2200" dirty="0" smtClean="0"/>
              <a:t> 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 dirty="0" err="1" smtClean="0"/>
              <a:t>Defisiensi</a:t>
            </a:r>
            <a:r>
              <a:rPr lang="en-US" sz="2200" dirty="0" smtClean="0"/>
              <a:t> protein = Kwashiorkor ,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 dirty="0" err="1" smtClean="0"/>
              <a:t>Defisiensi</a:t>
            </a:r>
            <a:r>
              <a:rPr lang="en-US" sz="2200" dirty="0" smtClean="0"/>
              <a:t> </a:t>
            </a:r>
            <a:r>
              <a:rPr lang="en-US" sz="2200" dirty="0" err="1" smtClean="0"/>
              <a:t>vit</a:t>
            </a:r>
            <a:r>
              <a:rPr lang="en-US" sz="2200" dirty="0" smtClean="0"/>
              <a:t> A : </a:t>
            </a:r>
            <a:r>
              <a:rPr lang="en-US" sz="2200" dirty="0" err="1" smtClean="0"/>
              <a:t>Xerofthalmia</a:t>
            </a:r>
            <a:endParaRPr lang="en-US" sz="2200" dirty="0" smtClean="0"/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 dirty="0" err="1" smtClean="0"/>
              <a:t>Defisiensi</a:t>
            </a:r>
            <a:r>
              <a:rPr lang="en-US" sz="2200" dirty="0" smtClean="0"/>
              <a:t> </a:t>
            </a:r>
            <a:r>
              <a:rPr lang="en-US" sz="2200" dirty="0" err="1" smtClean="0"/>
              <a:t>vit</a:t>
            </a:r>
            <a:r>
              <a:rPr lang="en-US" sz="2200" dirty="0" smtClean="0"/>
              <a:t> D : </a:t>
            </a:r>
            <a:r>
              <a:rPr lang="en-US" sz="2200" dirty="0" err="1" smtClean="0"/>
              <a:t>Ricketsia</a:t>
            </a:r>
            <a:r>
              <a:rPr lang="en-US" sz="2200" dirty="0" smtClean="0"/>
              <a:t>  ,</a:t>
            </a:r>
            <a:r>
              <a:rPr lang="en-US" sz="2200" dirty="0" err="1" smtClean="0"/>
              <a:t>dsb</a:t>
            </a: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30850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dirty="0" smtClean="0"/>
              <a:t>SISTIM WELCOME TRUST WORKING PARTY </a:t>
            </a:r>
            <a:r>
              <a:rPr lang="en-US" sz="2800" dirty="0" err="1" smtClean="0"/>
              <a:t>membedakan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Malnutrisi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BB </a:t>
            </a:r>
            <a:r>
              <a:rPr lang="en-US" sz="2800" dirty="0" err="1" smtClean="0"/>
              <a:t>dan</a:t>
            </a:r>
            <a:r>
              <a:rPr lang="en-US" sz="2800" dirty="0" smtClean="0"/>
              <a:t> edema 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BB &gt; 60% Normal + </a:t>
            </a:r>
            <a:r>
              <a:rPr lang="en-US" sz="3000" dirty="0" err="1" smtClean="0">
                <a:solidFill>
                  <a:srgbClr val="FF0000"/>
                </a:solidFill>
              </a:rPr>
              <a:t>oedem</a:t>
            </a:r>
            <a:r>
              <a:rPr lang="en-US" sz="3000" dirty="0" smtClean="0">
                <a:solidFill>
                  <a:srgbClr val="FF0000"/>
                </a:solidFill>
              </a:rPr>
              <a:t> = Kwashiorkor</a:t>
            </a:r>
          </a:p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BB &lt; 60% Normal + edema = </a:t>
            </a:r>
            <a:r>
              <a:rPr lang="en-US" sz="3000" dirty="0" err="1" smtClean="0">
                <a:solidFill>
                  <a:srgbClr val="FF0000"/>
                </a:solidFill>
              </a:rPr>
              <a:t>Marasmik</a:t>
            </a:r>
            <a:r>
              <a:rPr lang="en-US" sz="3000" dirty="0" smtClean="0">
                <a:solidFill>
                  <a:srgbClr val="FF0000"/>
                </a:solidFill>
              </a:rPr>
              <a:t> kwashiorkor</a:t>
            </a:r>
          </a:p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BB &lt; 60% Normal </a:t>
            </a:r>
            <a:r>
              <a:rPr lang="en-US" sz="3000" dirty="0" err="1" smtClean="0">
                <a:solidFill>
                  <a:srgbClr val="FF0000"/>
                </a:solidFill>
              </a:rPr>
              <a:t>tanpa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oedema</a:t>
            </a:r>
            <a:r>
              <a:rPr lang="en-US" sz="3000" dirty="0" smtClean="0">
                <a:solidFill>
                  <a:srgbClr val="FF0000"/>
                </a:solidFill>
              </a:rPr>
              <a:t> = Marasmus 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Mac </a:t>
            </a:r>
            <a:r>
              <a:rPr lang="en-US" sz="2800" dirty="0" err="1" smtClean="0"/>
              <a:t>Laren</a:t>
            </a:r>
            <a:r>
              <a:rPr lang="en-US" sz="2800" dirty="0" smtClean="0"/>
              <a:t> &amp; friend </a:t>
            </a:r>
            <a:r>
              <a:rPr lang="en-US" sz="2800" dirty="0" err="1" smtClean="0"/>
              <a:t>membedakan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sistim</a:t>
            </a:r>
            <a:r>
              <a:rPr lang="en-US" sz="2800" dirty="0" smtClean="0"/>
              <a:t> </a:t>
            </a:r>
            <a:r>
              <a:rPr lang="en-US" sz="2800" dirty="0" err="1" smtClean="0"/>
              <a:t>scorring</a:t>
            </a:r>
            <a:r>
              <a:rPr lang="en-US" sz="2800" dirty="0" smtClean="0"/>
              <a:t> :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: BB , </a:t>
            </a:r>
            <a:r>
              <a:rPr lang="en-US" dirty="0" err="1" smtClean="0"/>
              <a:t>oedem</a:t>
            </a:r>
            <a:r>
              <a:rPr lang="en-US" dirty="0" smtClean="0"/>
              <a:t>,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,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kadar</a:t>
            </a:r>
            <a:r>
              <a:rPr lang="en-US" dirty="0" smtClean="0"/>
              <a:t> protein serum </a:t>
            </a:r>
          </a:p>
        </p:txBody>
      </p:sp>
    </p:spTree>
    <p:extLst>
      <p:ext uri="{BB962C8B-B14F-4D97-AF65-F5344CB8AC3E}">
        <p14:creationId xmlns:p14="http://schemas.microsoft.com/office/powerpoint/2010/main" val="42641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Malnutrisi</a:t>
            </a:r>
            <a:r>
              <a:rPr lang="es-ES" dirty="0"/>
              <a:t> (E40-E46</a:t>
            </a:r>
            <a:r>
              <a:rPr lang="es-E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/>
              <a:t>Derajat</a:t>
            </a:r>
            <a:r>
              <a:rPr lang="es-ES" dirty="0"/>
              <a:t> </a:t>
            </a:r>
            <a:r>
              <a:rPr lang="es-ES" dirty="0" err="1"/>
              <a:t>malnutrisi</a:t>
            </a:r>
            <a:r>
              <a:rPr lang="es-ES" dirty="0"/>
              <a:t> </a:t>
            </a:r>
            <a:r>
              <a:rPr lang="es-ES" dirty="0" err="1"/>
              <a:t>biasanya</a:t>
            </a:r>
            <a:r>
              <a:rPr lang="es-ES" dirty="0"/>
              <a:t> </a:t>
            </a:r>
            <a:r>
              <a:rPr lang="es-ES" dirty="0" err="1"/>
              <a:t>dinyatakan</a:t>
            </a:r>
            <a:r>
              <a:rPr lang="es-ES" dirty="0"/>
              <a:t> </a:t>
            </a:r>
            <a:r>
              <a:rPr lang="es-ES" dirty="0" err="1"/>
              <a:t>dalam</a:t>
            </a:r>
            <a:r>
              <a:rPr lang="es-ES" dirty="0"/>
              <a:t> </a:t>
            </a:r>
            <a:r>
              <a:rPr lang="es-ES" b="1" dirty="0" err="1" smtClean="0"/>
              <a:t>standardeviasi</a:t>
            </a:r>
            <a:r>
              <a:rPr lang="es-ES" b="1" dirty="0" smtClean="0"/>
              <a:t> </a:t>
            </a:r>
            <a:r>
              <a:rPr lang="es-ES" b="1" dirty="0"/>
              <a:t>(SD) </a:t>
            </a:r>
            <a:r>
              <a:rPr lang="es-ES" b="1" dirty="0" err="1"/>
              <a:t>dari</a:t>
            </a:r>
            <a:r>
              <a:rPr lang="es-ES" b="1" dirty="0"/>
              <a:t> </a:t>
            </a:r>
            <a:r>
              <a:rPr lang="es-ES" b="1" dirty="0" err="1"/>
              <a:t>berat</a:t>
            </a:r>
            <a:r>
              <a:rPr lang="es-ES" b="1" dirty="0"/>
              <a:t> </a:t>
            </a:r>
            <a:r>
              <a:rPr lang="es-ES" b="1" dirty="0" err="1"/>
              <a:t>badan</a:t>
            </a:r>
            <a:r>
              <a:rPr lang="es-ES" b="1" dirty="0"/>
              <a:t> rata-rata </a:t>
            </a:r>
            <a:r>
              <a:rPr lang="es-ES" b="1" dirty="0" err="1"/>
              <a:t>populasi</a:t>
            </a:r>
            <a:r>
              <a:rPr lang="es-ES" b="1" dirty="0"/>
              <a:t> yang relevan. </a:t>
            </a:r>
            <a:endParaRPr lang="es-ES" b="1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/>
              <a:t>indikasi</a:t>
            </a:r>
            <a:r>
              <a:rPr lang="es-ES" dirty="0"/>
              <a:t> </a:t>
            </a:r>
            <a:r>
              <a:rPr lang="es-ES" dirty="0" err="1"/>
              <a:t>malnutrisi</a:t>
            </a:r>
            <a:r>
              <a:rPr lang="es-ES" dirty="0"/>
              <a:t>. </a:t>
            </a:r>
            <a:r>
              <a:rPr lang="es-ES" dirty="0" smtClean="0"/>
              <a:t>:</a:t>
            </a:r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smtClean="0"/>
              <a:t> </a:t>
            </a:r>
            <a:r>
              <a:rPr lang="es-ES" dirty="0" err="1" smtClean="0"/>
              <a:t>tidak</a:t>
            </a:r>
            <a:r>
              <a:rPr lang="es-ES" dirty="0" smtClean="0"/>
              <a:t> </a:t>
            </a:r>
            <a:r>
              <a:rPr lang="es-ES" dirty="0" err="1" smtClean="0"/>
              <a:t>naik</a:t>
            </a:r>
            <a:r>
              <a:rPr lang="es-ES" dirty="0" smtClean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badan</a:t>
            </a:r>
            <a:r>
              <a:rPr lang="es-ES" dirty="0"/>
              <a:t> </a:t>
            </a:r>
            <a:r>
              <a:rPr lang="es-ES" dirty="0" err="1"/>
              <a:t>anak</a:t>
            </a:r>
            <a:r>
              <a:rPr lang="es-ES" dirty="0"/>
              <a:t>, </a:t>
            </a:r>
            <a:r>
              <a:rPr lang="es-ES" dirty="0" err="1"/>
              <a:t>atau</a:t>
            </a:r>
            <a:r>
              <a:rPr lang="es-ES" dirty="0"/>
              <a:t> </a:t>
            </a:r>
            <a:endParaRPr lang="es-ES" dirty="0" smtClean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 smtClean="0"/>
              <a:t>turunnya</a:t>
            </a:r>
            <a:r>
              <a:rPr lang="es-ES" dirty="0" smtClean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badan</a:t>
            </a:r>
            <a:r>
              <a:rPr lang="es-ES" dirty="0"/>
              <a:t> </a:t>
            </a:r>
            <a:r>
              <a:rPr lang="es-ES" dirty="0" err="1"/>
              <a:t>anak</a:t>
            </a:r>
            <a:r>
              <a:rPr lang="es-ES" dirty="0"/>
              <a:t> dan </a:t>
            </a:r>
            <a:r>
              <a:rPr lang="es-ES" dirty="0" err="1"/>
              <a:t>dewasa</a:t>
            </a:r>
            <a:r>
              <a:rPr lang="es-ES" dirty="0"/>
              <a:t> </a:t>
            </a:r>
            <a:endParaRPr lang="es-E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smtClean="0"/>
              <a:t>diagnosis </a:t>
            </a:r>
            <a:r>
              <a:rPr lang="es-ES" dirty="0" err="1"/>
              <a:t>didasarkan</a:t>
            </a:r>
            <a:r>
              <a:rPr lang="es-ES" dirty="0"/>
              <a:t> pada </a:t>
            </a:r>
            <a:r>
              <a:rPr lang="es-ES" dirty="0" err="1"/>
              <a:t>probabilitas</a:t>
            </a:r>
            <a:r>
              <a:rPr lang="es-ES" dirty="0"/>
              <a:t> (</a:t>
            </a:r>
            <a:r>
              <a:rPr lang="es-ES" dirty="0" err="1"/>
              <a:t>perkiraan</a:t>
            </a:r>
            <a:r>
              <a:rPr lang="es-ES" dirty="0"/>
              <a:t> </a:t>
            </a:r>
            <a:r>
              <a:rPr lang="es-ES" dirty="0" err="1"/>
              <a:t>statistik</a:t>
            </a:r>
            <a:r>
              <a:rPr lang="es-ES" dirty="0"/>
              <a:t>) dan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bersifat</a:t>
            </a:r>
            <a:r>
              <a:rPr lang="es-ES" dirty="0"/>
              <a:t> </a:t>
            </a:r>
            <a:r>
              <a:rPr lang="es-ES" dirty="0" err="1"/>
              <a:t>definitif</a:t>
            </a:r>
            <a:r>
              <a:rPr lang="es-ES" dirty="0"/>
              <a:t> </a:t>
            </a:r>
            <a:r>
              <a:rPr lang="es-ES" dirty="0" err="1"/>
              <a:t>tanpa</a:t>
            </a:r>
            <a:r>
              <a:rPr lang="es-ES" dirty="0"/>
              <a:t> </a:t>
            </a:r>
            <a:r>
              <a:rPr lang="es-ES" dirty="0" err="1"/>
              <a:t>uji</a:t>
            </a:r>
            <a:r>
              <a:rPr lang="es-ES" dirty="0"/>
              <a:t> </a:t>
            </a:r>
            <a:r>
              <a:rPr lang="es-ES" dirty="0" err="1"/>
              <a:t>klinis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laboratorium</a:t>
            </a:r>
            <a:r>
              <a:rPr lang="es-ES" dirty="0"/>
              <a:t> </a:t>
            </a:r>
            <a:r>
              <a:rPr lang="es-ES" dirty="0" err="1"/>
              <a:t>lainnya</a:t>
            </a:r>
            <a:r>
              <a:rPr lang="es-ES" dirty="0"/>
              <a:t>. </a:t>
            </a:r>
            <a:endParaRPr lang="es-E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 smtClean="0"/>
              <a:t>Kalau</a:t>
            </a:r>
            <a:r>
              <a:rPr lang="es-ES" dirty="0" smtClean="0"/>
              <a:t> </a:t>
            </a:r>
            <a:r>
              <a:rPr lang="es-ES" dirty="0" err="1"/>
              <a:t>hasil</a:t>
            </a:r>
            <a:r>
              <a:rPr lang="es-ES" dirty="0"/>
              <a:t> </a:t>
            </a:r>
            <a:r>
              <a:rPr lang="es-ES" dirty="0" err="1"/>
              <a:t>pengukuran</a:t>
            </a:r>
            <a:r>
              <a:rPr lang="es-ES" dirty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badan</a:t>
            </a:r>
            <a:r>
              <a:rPr lang="es-ES" dirty="0"/>
              <a:t>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/>
              <a:t>ada</a:t>
            </a:r>
            <a:r>
              <a:rPr lang="es-ES" dirty="0"/>
              <a:t>, </a:t>
            </a:r>
            <a:r>
              <a:rPr lang="es-ES" dirty="0" err="1"/>
              <a:t>bukti</a:t>
            </a:r>
            <a:r>
              <a:rPr lang="es-ES" dirty="0"/>
              <a:t> </a:t>
            </a:r>
            <a:r>
              <a:rPr lang="es-ES" dirty="0" err="1"/>
              <a:t>klinis</a:t>
            </a:r>
            <a:r>
              <a:rPr lang="es-ES" dirty="0"/>
              <a:t> </a:t>
            </a:r>
            <a:r>
              <a:rPr lang="es-ES" dirty="0" err="1"/>
              <a:t>harus</a:t>
            </a:r>
            <a:r>
              <a:rPr lang="es-ES" dirty="0"/>
              <a:t> </a:t>
            </a:r>
            <a:r>
              <a:rPr lang="es-ES" dirty="0" err="1"/>
              <a:t>menjadi</a:t>
            </a:r>
            <a:r>
              <a:rPr lang="es-ES" dirty="0"/>
              <a:t> </a:t>
            </a:r>
            <a:r>
              <a:rPr lang="es-ES" dirty="0" err="1"/>
              <a:t>sandaran</a:t>
            </a:r>
            <a:r>
              <a:rPr lang="es-ES" dirty="0"/>
              <a:t> </a:t>
            </a:r>
            <a:r>
              <a:rPr lang="es-ES" dirty="0" err="1"/>
              <a:t>utama</a:t>
            </a:r>
            <a:r>
              <a:rPr lang="es-ES" dirty="0"/>
              <a:t>.</a:t>
            </a:r>
            <a:endParaRPr lang="en-US" dirty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/>
              <a:t>Malnutrisi</a:t>
            </a:r>
            <a:r>
              <a:rPr lang="es-ES" dirty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adalah</a:t>
            </a:r>
            <a:r>
              <a:rPr lang="es-ES" dirty="0"/>
              <a:t> </a:t>
            </a:r>
            <a:r>
              <a:rPr lang="es-ES" dirty="0" err="1"/>
              <a:t>kalau</a:t>
            </a:r>
            <a:r>
              <a:rPr lang="es-ES" dirty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badan</a:t>
            </a:r>
            <a:r>
              <a:rPr lang="es-ES" dirty="0"/>
              <a:t> ≥3 SD</a:t>
            </a:r>
            <a:r>
              <a:rPr lang="es-ES" dirty="0" smtClean="0"/>
              <a:t>,</a:t>
            </a:r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 smtClean="0"/>
              <a:t>malnutrisi</a:t>
            </a:r>
            <a:r>
              <a:rPr lang="es-ES" dirty="0" smtClean="0"/>
              <a:t> </a:t>
            </a:r>
            <a:r>
              <a:rPr lang="es-ES" dirty="0" err="1"/>
              <a:t>sedang</a:t>
            </a:r>
            <a:r>
              <a:rPr lang="es-ES" dirty="0"/>
              <a:t> </a:t>
            </a:r>
            <a:r>
              <a:rPr lang="es-ES" dirty="0" smtClean="0"/>
              <a:t>antara </a:t>
            </a:r>
            <a:r>
              <a:rPr lang="es-ES" dirty="0" err="1"/>
              <a:t>angka</a:t>
            </a:r>
            <a:r>
              <a:rPr lang="es-ES" dirty="0"/>
              <a:t>  2 SD - &lt;3 SD, </a:t>
            </a:r>
            <a:endParaRPr lang="es-ES" dirty="0" smtClean="0"/>
          </a:p>
          <a:p>
            <a:pPr marL="674370" lvl="1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 smtClean="0"/>
              <a:t>malnutrisi</a:t>
            </a:r>
            <a:r>
              <a:rPr lang="es-ES" dirty="0" smtClean="0"/>
              <a:t> </a:t>
            </a:r>
            <a:r>
              <a:rPr lang="es-ES" dirty="0"/>
              <a:t>ringan </a:t>
            </a:r>
            <a:r>
              <a:rPr lang="es-ES" dirty="0" err="1"/>
              <a:t>kalau</a:t>
            </a:r>
            <a:r>
              <a:rPr lang="es-ES" dirty="0"/>
              <a:t> 1 SD - &lt;2 SD di </a:t>
            </a:r>
            <a:r>
              <a:rPr lang="es-ES" dirty="0" err="1"/>
              <a:t>bawah</a:t>
            </a:r>
            <a:r>
              <a:rPr lang="es-ES" dirty="0"/>
              <a:t> </a:t>
            </a:r>
            <a:r>
              <a:rPr lang="es-ES" dirty="0" err="1"/>
              <a:t>angka</a:t>
            </a:r>
            <a:r>
              <a:rPr lang="es-ES" dirty="0"/>
              <a:t> rata-rata </a:t>
            </a:r>
            <a:r>
              <a:rPr lang="es-ES" dirty="0" err="1"/>
              <a:t>populasi</a:t>
            </a:r>
            <a:r>
              <a:rPr lang="es-ES" dirty="0"/>
              <a:t>.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dirty="0" err="1"/>
              <a:t>Kecuali</a:t>
            </a:r>
            <a:r>
              <a:rPr lang="es-ES" dirty="0"/>
              <a:t>: </a:t>
            </a:r>
            <a:r>
              <a:rPr lang="es-ES" dirty="0" smtClean="0"/>
              <a:t>anemia </a:t>
            </a:r>
            <a:r>
              <a:rPr lang="es-ES" dirty="0" err="1"/>
              <a:t>gizi</a:t>
            </a:r>
            <a:r>
              <a:rPr lang="es-ES" dirty="0"/>
              <a:t> (D50-D53), </a:t>
            </a:r>
            <a:r>
              <a:rPr lang="es-ES" dirty="0" err="1"/>
              <a:t>sekuel</a:t>
            </a:r>
            <a:r>
              <a:rPr lang="es-ES" dirty="0"/>
              <a:t> </a:t>
            </a:r>
            <a:r>
              <a:rPr lang="es-ES" dirty="0" err="1"/>
              <a:t>malnutrisi</a:t>
            </a:r>
            <a:r>
              <a:rPr lang="es-ES" dirty="0"/>
              <a:t> </a:t>
            </a:r>
            <a:r>
              <a:rPr lang="es-ES" dirty="0" err="1"/>
              <a:t>protein-enerji</a:t>
            </a:r>
            <a:r>
              <a:rPr lang="es-ES" dirty="0"/>
              <a:t> (E64.0)</a:t>
            </a:r>
            <a:br>
              <a:rPr lang="es-ES" dirty="0"/>
            </a:br>
            <a:r>
              <a:rPr lang="es-ES" dirty="0" err="1"/>
              <a:t>penyakit</a:t>
            </a:r>
            <a:r>
              <a:rPr lang="es-ES" dirty="0"/>
              <a:t> </a:t>
            </a:r>
            <a:r>
              <a:rPr lang="es-ES" dirty="0" err="1"/>
              <a:t>kurus</a:t>
            </a:r>
            <a:r>
              <a:rPr lang="es-ES" dirty="0"/>
              <a:t> (B22.2), </a:t>
            </a:r>
            <a:r>
              <a:rPr lang="es-ES" dirty="0" err="1"/>
              <a:t>gangguan</a:t>
            </a:r>
            <a:r>
              <a:rPr lang="es-ES" dirty="0"/>
              <a:t> </a:t>
            </a:r>
            <a:r>
              <a:rPr lang="es-ES" dirty="0" err="1"/>
              <a:t>penyerapan</a:t>
            </a:r>
            <a:r>
              <a:rPr lang="es-ES" dirty="0"/>
              <a:t> </a:t>
            </a:r>
            <a:r>
              <a:rPr lang="es-ES" dirty="0" err="1"/>
              <a:t>usus</a:t>
            </a:r>
            <a:r>
              <a:rPr lang="es-ES" dirty="0"/>
              <a:t> (K90.-), </a:t>
            </a:r>
            <a:r>
              <a:rPr lang="es-ES" dirty="0" err="1"/>
              <a:t>kelaparan</a:t>
            </a:r>
            <a:r>
              <a:rPr lang="es-ES" dirty="0"/>
              <a:t> (T73.0)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3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s-ES" dirty="0" smtClean="0"/>
              <a:t>E40</a:t>
            </a:r>
            <a:r>
              <a:rPr lang="es-ES" dirty="0"/>
              <a:t>     </a:t>
            </a:r>
            <a:r>
              <a:rPr lang="es-ES" dirty="0" err="1" smtClean="0"/>
              <a:t>Kwashiorkor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Malnutrisi</a:t>
            </a:r>
            <a:r>
              <a:rPr lang="es-ES" dirty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edema dan </a:t>
            </a:r>
            <a:r>
              <a:rPr lang="es-ES" dirty="0" err="1"/>
              <a:t>dispigmentasi</a:t>
            </a:r>
            <a:r>
              <a:rPr lang="es-ES" dirty="0"/>
              <a:t> </a:t>
            </a:r>
            <a:r>
              <a:rPr lang="es-ES" dirty="0" err="1"/>
              <a:t>kulit</a:t>
            </a:r>
            <a:r>
              <a:rPr lang="es-ES" dirty="0"/>
              <a:t> dan </a:t>
            </a:r>
            <a:r>
              <a:rPr lang="es-ES" dirty="0" err="1"/>
              <a:t>rambut</a:t>
            </a:r>
            <a:r>
              <a:rPr lang="es-ES" dirty="0"/>
              <a:t>. </a:t>
            </a:r>
            <a:endParaRPr lang="en-US" dirty="0"/>
          </a:p>
          <a:p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lebih</a:t>
            </a:r>
            <a:r>
              <a:rPr lang="es-ES" dirty="0"/>
              <a:t> </a:t>
            </a:r>
            <a:r>
              <a:rPr lang="es-ES" dirty="0" err="1"/>
              <a:t>menonjol</a:t>
            </a:r>
            <a:r>
              <a:rPr lang="es-ES" dirty="0"/>
              <a:t> </a:t>
            </a:r>
            <a:r>
              <a:rPr lang="es-ES" dirty="0" err="1"/>
              <a:t>daripada</a:t>
            </a:r>
            <a:r>
              <a:rPr lang="es-ES" dirty="0"/>
              <a:t> </a:t>
            </a:r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 smtClean="0"/>
              <a:t>energi</a:t>
            </a:r>
            <a:endParaRPr lang="en-US" dirty="0"/>
          </a:p>
          <a:p>
            <a:r>
              <a:rPr lang="es-ES" dirty="0" err="1"/>
              <a:t>Kecuali:marasmic</a:t>
            </a:r>
            <a:r>
              <a:rPr lang="es-ES" dirty="0"/>
              <a:t> </a:t>
            </a:r>
            <a:r>
              <a:rPr lang="es-ES" dirty="0" err="1"/>
              <a:t>kwashiorkor</a:t>
            </a:r>
            <a:r>
              <a:rPr lang="es-ES" dirty="0"/>
              <a:t> (E42)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0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2125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KWASHIORKOR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300" dirty="0" err="1" smtClean="0"/>
              <a:t>Malnutrisi</a:t>
            </a:r>
            <a:r>
              <a:rPr lang="en-US" sz="2300" dirty="0" smtClean="0"/>
              <a:t> </a:t>
            </a:r>
            <a:r>
              <a:rPr lang="en-US" sz="2300" dirty="0" err="1" smtClean="0"/>
              <a:t>berat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anak</a:t>
            </a:r>
            <a:r>
              <a:rPr lang="en-US" sz="2300" dirty="0" smtClean="0"/>
              <a:t> </a:t>
            </a:r>
            <a:r>
              <a:rPr lang="en-US" sz="2300" dirty="0" err="1" smtClean="0"/>
              <a:t>kecil</a:t>
            </a:r>
            <a:r>
              <a:rPr lang="en-US" sz="2300" dirty="0" smtClean="0"/>
              <a:t> </a:t>
            </a:r>
            <a:r>
              <a:rPr lang="en-US" sz="2300" dirty="0" err="1" smtClean="0"/>
              <a:t>Usia</a:t>
            </a:r>
            <a:r>
              <a:rPr lang="en-US" sz="23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12 </a:t>
            </a:r>
            <a:r>
              <a:rPr lang="en-US" sz="2400" dirty="0" err="1" smtClean="0"/>
              <a:t>bulan</a:t>
            </a:r>
            <a:r>
              <a:rPr lang="en-US" sz="2400" dirty="0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saat</a:t>
            </a:r>
            <a:r>
              <a:rPr lang="en-US" sz="2300" dirty="0" smtClean="0"/>
              <a:t> </a:t>
            </a:r>
            <a:r>
              <a:rPr lang="en-US" sz="2300" dirty="0" err="1" smtClean="0"/>
              <a:t>disapih</a:t>
            </a:r>
            <a:r>
              <a:rPr lang="en-US" sz="2300" dirty="0" smtClean="0"/>
              <a:t> </a:t>
            </a:r>
            <a:r>
              <a:rPr lang="en-US" sz="2300" dirty="0" err="1" smtClean="0"/>
              <a:t>bayi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memperoleh</a:t>
            </a:r>
            <a:r>
              <a:rPr lang="en-US" sz="2300" dirty="0" smtClean="0"/>
              <a:t> </a:t>
            </a:r>
            <a:r>
              <a:rPr lang="en-US" sz="2300" dirty="0" err="1" smtClean="0"/>
              <a:t>gizi</a:t>
            </a:r>
            <a:r>
              <a:rPr lang="en-US" sz="2300" dirty="0" smtClean="0"/>
              <a:t> yang </a:t>
            </a:r>
            <a:r>
              <a:rPr lang="en-US" sz="2300" dirty="0" err="1" smtClean="0"/>
              <a:t>cukup</a:t>
            </a:r>
            <a:r>
              <a:rPr lang="en-US" sz="2300" dirty="0" smtClean="0"/>
              <a:t> 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err="1" smtClean="0"/>
              <a:t>Pertumbuhan</a:t>
            </a:r>
            <a:r>
              <a:rPr lang="en-US" sz="2300" dirty="0" smtClean="0"/>
              <a:t> </a:t>
            </a:r>
            <a:r>
              <a:rPr lang="en-US" sz="2300" dirty="0" err="1" smtClean="0"/>
              <a:t>terganggu</a:t>
            </a:r>
            <a:r>
              <a:rPr lang="en-US" sz="2300" dirty="0" smtClean="0"/>
              <a:t> / </a:t>
            </a:r>
            <a:r>
              <a:rPr lang="en-US" sz="2300" dirty="0" err="1" smtClean="0"/>
              <a:t>lamban</a:t>
            </a:r>
            <a:r>
              <a:rPr lang="en-US" sz="23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300" dirty="0" err="1" smtClean="0"/>
              <a:t>Defisiensi:protein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mikronutrient</a:t>
            </a:r>
            <a:r>
              <a:rPr lang="en-US" sz="2300" dirty="0" smtClean="0"/>
              <a:t> </a:t>
            </a:r>
            <a:r>
              <a:rPr lang="en-US" sz="2300" dirty="0" err="1" smtClean="0"/>
              <a:t>tertentu</a:t>
            </a:r>
            <a:r>
              <a:rPr lang="en-US" sz="2300" dirty="0" smtClean="0"/>
              <a:t> (</a:t>
            </a:r>
            <a:r>
              <a:rPr lang="en-US" sz="2300" dirty="0" err="1" smtClean="0"/>
              <a:t>zinc,selenium</a:t>
            </a:r>
            <a:r>
              <a:rPr lang="en-US" sz="2300" dirty="0" smtClean="0"/>
              <a:t>, </a:t>
            </a:r>
            <a:r>
              <a:rPr lang="en-US" sz="2300" dirty="0" err="1" smtClean="0"/>
              <a:t>vit</a:t>
            </a:r>
            <a:r>
              <a:rPr lang="en-US" sz="2300" dirty="0" smtClean="0"/>
              <a:t> A,E)</a:t>
            </a:r>
          </a:p>
          <a:p>
            <a:pPr eaLnBrk="1" hangingPunct="1">
              <a:spcBef>
                <a:spcPct val="0"/>
              </a:spcBef>
            </a:pPr>
            <a:r>
              <a:rPr lang="en-US" sz="2300" dirty="0" err="1" smtClean="0"/>
              <a:t>Gejala</a:t>
            </a:r>
            <a:r>
              <a:rPr lang="en-US" sz="2300" dirty="0" smtClean="0"/>
              <a:t> 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300" dirty="0" err="1" smtClean="0"/>
              <a:t>Nafsu</a:t>
            </a:r>
            <a:r>
              <a:rPr lang="en-US" sz="2300" dirty="0" smtClean="0"/>
              <a:t> </a:t>
            </a:r>
            <a:r>
              <a:rPr lang="en-US" sz="2300" dirty="0" err="1" smtClean="0"/>
              <a:t>makan</a:t>
            </a:r>
            <a:r>
              <a:rPr lang="en-US" sz="2300" dirty="0" smtClean="0"/>
              <a:t> </a:t>
            </a:r>
            <a:r>
              <a:rPr lang="en-US" sz="2300" dirty="0" err="1" smtClean="0"/>
              <a:t>kurang</a:t>
            </a:r>
            <a:r>
              <a:rPr lang="en-US" sz="2300" dirty="0" smtClean="0"/>
              <a:t> / </a:t>
            </a:r>
            <a:r>
              <a:rPr lang="en-US" sz="2300" dirty="0" err="1" smtClean="0"/>
              <a:t>anoreksia</a:t>
            </a:r>
            <a:r>
              <a:rPr lang="en-US" sz="2300" dirty="0" smtClean="0"/>
              <a:t> ,</a:t>
            </a:r>
            <a:r>
              <a:rPr lang="en-US" sz="2300" dirty="0" err="1" smtClean="0"/>
              <a:t>Tampak</a:t>
            </a:r>
            <a:r>
              <a:rPr lang="en-US" sz="2300" dirty="0" smtClean="0"/>
              <a:t> </a:t>
            </a:r>
            <a:r>
              <a:rPr lang="en-US" sz="2300" dirty="0" err="1" smtClean="0"/>
              <a:t>dehidrasi</a:t>
            </a:r>
            <a:r>
              <a:rPr lang="en-US" sz="2300" dirty="0" smtClean="0"/>
              <a:t> ,</a:t>
            </a:r>
            <a:r>
              <a:rPr lang="en-US" sz="2300" dirty="0" err="1" smtClean="0"/>
              <a:t>diare,mudah</a:t>
            </a:r>
            <a:r>
              <a:rPr lang="en-US" sz="2300" dirty="0" smtClean="0"/>
              <a:t> </a:t>
            </a:r>
            <a:r>
              <a:rPr lang="en-US" sz="2300" dirty="0" err="1" smtClean="0"/>
              <a:t>oedem</a:t>
            </a:r>
            <a:r>
              <a:rPr lang="en-US" sz="2300" dirty="0" smtClean="0"/>
              <a:t> ( </a:t>
            </a:r>
            <a:r>
              <a:rPr lang="en-US" sz="2300" dirty="0" err="1" smtClean="0"/>
              <a:t>edem</a:t>
            </a:r>
            <a:r>
              <a:rPr lang="en-US" sz="2300" dirty="0" smtClean="0"/>
              <a:t> </a:t>
            </a:r>
            <a:r>
              <a:rPr lang="en-US" sz="2300" dirty="0" err="1" smtClean="0"/>
              <a:t>ringan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berat</a:t>
            </a:r>
            <a:r>
              <a:rPr lang="en-US" sz="2300" dirty="0" smtClean="0"/>
              <a:t> ) + </a:t>
            </a:r>
            <a:r>
              <a:rPr lang="en-US" sz="2300" dirty="0" err="1" smtClean="0"/>
              <a:t>anak</a:t>
            </a:r>
            <a:r>
              <a:rPr lang="en-US" sz="2300" dirty="0" smtClean="0"/>
              <a:t> </a:t>
            </a:r>
            <a:r>
              <a:rPr lang="en-US" sz="2300" dirty="0" err="1" smtClean="0"/>
              <a:t>tampak</a:t>
            </a:r>
            <a:r>
              <a:rPr lang="en-US" sz="2300" dirty="0" smtClean="0"/>
              <a:t> </a:t>
            </a:r>
            <a:r>
              <a:rPr lang="en-US" sz="2300" dirty="0" err="1" smtClean="0"/>
              <a:t>gemuk</a:t>
            </a:r>
            <a:r>
              <a:rPr lang="en-US" sz="2300" dirty="0" smtClean="0"/>
              <a:t> air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err="1" smtClean="0">
                <a:sym typeface="Wingdings" pitchFamily="2" charset="2"/>
              </a:rPr>
              <a:t>kurang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nya</a:t>
            </a:r>
            <a:r>
              <a:rPr lang="en-US" sz="2300" dirty="0" smtClean="0">
                <a:sym typeface="Wingdings" pitchFamily="2" charset="2"/>
              </a:rPr>
              <a:t> albumin </a:t>
            </a:r>
            <a:r>
              <a:rPr lang="en-US" sz="2300" dirty="0" err="1" smtClean="0">
                <a:sym typeface="Wingdings" pitchFamily="2" charset="2"/>
              </a:rPr>
              <a:t>dihepar</a:t>
            </a:r>
            <a:r>
              <a:rPr lang="en-US" sz="2300" dirty="0" smtClean="0">
                <a:sym typeface="Wingdings" pitchFamily="2" charset="2"/>
              </a:rPr>
              <a:t>, </a:t>
            </a:r>
            <a:r>
              <a:rPr lang="en-US" sz="2300" dirty="0" err="1" smtClean="0"/>
              <a:t>Apatis</a:t>
            </a:r>
            <a:r>
              <a:rPr lang="en-US" sz="2300" dirty="0" smtClean="0"/>
              <a:t>, </a:t>
            </a:r>
            <a:r>
              <a:rPr lang="en-US" sz="2300" dirty="0" err="1" smtClean="0"/>
              <a:t>lemah</a:t>
            </a:r>
            <a:r>
              <a:rPr lang="en-US" sz="2300" dirty="0" smtClean="0"/>
              <a:t>, </a:t>
            </a:r>
            <a:r>
              <a:rPr lang="en-US" sz="2300" dirty="0" err="1" smtClean="0"/>
              <a:t>iritabel</a:t>
            </a:r>
            <a:r>
              <a:rPr lang="en-US" sz="2300" dirty="0" smtClean="0"/>
              <a:t> / </a:t>
            </a:r>
            <a:r>
              <a:rPr lang="en-US" sz="2300" dirty="0" err="1" smtClean="0"/>
              <a:t>cengeng</a:t>
            </a:r>
            <a:r>
              <a:rPr lang="en-US" sz="2300" dirty="0" smtClean="0"/>
              <a:t> , </a:t>
            </a:r>
            <a:r>
              <a:rPr lang="en-US" sz="2300" dirty="0" err="1" smtClean="0"/>
              <a:t>inaktif</a:t>
            </a:r>
            <a:r>
              <a:rPr lang="en-US" sz="2300" dirty="0" smtClean="0"/>
              <a:t>, </a:t>
            </a:r>
            <a:r>
              <a:rPr lang="en-US" sz="2300" dirty="0" err="1" smtClean="0"/>
              <a:t>Kulit</a:t>
            </a:r>
            <a:r>
              <a:rPr lang="en-US" sz="2300" dirty="0" smtClean="0"/>
              <a:t> </a:t>
            </a:r>
            <a:r>
              <a:rPr lang="en-US" sz="2300" dirty="0" err="1" smtClean="0"/>
              <a:t>mengering</a:t>
            </a:r>
            <a:r>
              <a:rPr lang="en-US" sz="2300" dirty="0" smtClean="0"/>
              <a:t>, </a:t>
            </a:r>
            <a:r>
              <a:rPr lang="en-US" sz="2300" dirty="0" err="1" smtClean="0"/>
              <a:t>permukaan</a:t>
            </a:r>
            <a:r>
              <a:rPr lang="en-US" sz="2300" dirty="0" smtClean="0"/>
              <a:t> </a:t>
            </a:r>
            <a:r>
              <a:rPr lang="en-US" sz="2300" dirty="0" err="1" smtClean="0"/>
              <a:t>kasar</a:t>
            </a:r>
            <a:r>
              <a:rPr lang="en-US" sz="2300" dirty="0" smtClean="0"/>
              <a:t>, </a:t>
            </a:r>
            <a:r>
              <a:rPr lang="en-US" sz="2300" dirty="0" err="1" smtClean="0"/>
              <a:t>mengelupas</a:t>
            </a:r>
            <a:r>
              <a:rPr lang="en-US" sz="2300" dirty="0" smtClean="0"/>
              <a:t> / </a:t>
            </a:r>
            <a:r>
              <a:rPr lang="en-US" sz="2300" dirty="0" err="1" smtClean="0"/>
              <a:t>sisik</a:t>
            </a:r>
            <a:r>
              <a:rPr lang="en-US" sz="2300" dirty="0" smtClean="0"/>
              <a:t> ,</a:t>
            </a:r>
            <a:r>
              <a:rPr lang="en-US" sz="2300" dirty="0" err="1" smtClean="0"/>
              <a:t>hiperpigmentasi,Rambut</a:t>
            </a:r>
            <a:r>
              <a:rPr lang="en-US" sz="2300" dirty="0" smtClean="0"/>
              <a:t> </a:t>
            </a:r>
            <a:r>
              <a:rPr lang="en-US" sz="2300" dirty="0" err="1" smtClean="0"/>
              <a:t>kusam</a:t>
            </a:r>
            <a:r>
              <a:rPr lang="en-US" sz="2300" dirty="0" smtClean="0"/>
              <a:t>, </a:t>
            </a:r>
            <a:r>
              <a:rPr lang="en-US" sz="2300" dirty="0" err="1" smtClean="0"/>
              <a:t>kering,halus,jarang</a:t>
            </a:r>
            <a:r>
              <a:rPr lang="en-US" sz="2300" dirty="0" smtClean="0"/>
              <a:t>, </a:t>
            </a:r>
            <a:r>
              <a:rPr lang="en-US" sz="2300" dirty="0" err="1" smtClean="0"/>
              <a:t>mudah</a:t>
            </a:r>
            <a:r>
              <a:rPr lang="en-US" sz="2300" dirty="0" smtClean="0"/>
              <a:t> </a:t>
            </a:r>
            <a:r>
              <a:rPr lang="en-US" sz="2300" dirty="0" err="1" smtClean="0"/>
              <a:t>dicabut</a:t>
            </a:r>
            <a:r>
              <a:rPr lang="en-US" sz="2300" dirty="0" smtClean="0"/>
              <a:t>, </a:t>
            </a:r>
            <a:r>
              <a:rPr lang="en-US" sz="2300" dirty="0" err="1" smtClean="0"/>
              <a:t>warna</a:t>
            </a:r>
            <a:r>
              <a:rPr lang="en-US" sz="2300" dirty="0" smtClean="0"/>
              <a:t> </a:t>
            </a:r>
            <a:r>
              <a:rPr lang="en-US" sz="2300" dirty="0" err="1" smtClean="0"/>
              <a:t>pirang</a:t>
            </a:r>
            <a:r>
              <a:rPr lang="en-US" sz="2300" dirty="0" smtClean="0"/>
              <a:t> – </a:t>
            </a:r>
            <a:r>
              <a:rPr lang="en-US" sz="2300" dirty="0" err="1" smtClean="0"/>
              <a:t>putih</a:t>
            </a:r>
            <a:r>
              <a:rPr lang="en-US" sz="2300" dirty="0" smtClean="0"/>
              <a:t>, </a:t>
            </a:r>
            <a:r>
              <a:rPr lang="en-US" sz="2300" dirty="0" err="1" smtClean="0"/>
              <a:t>Gangguan</a:t>
            </a:r>
            <a:r>
              <a:rPr lang="en-US" sz="2300" dirty="0" smtClean="0"/>
              <a:t> </a:t>
            </a:r>
            <a:r>
              <a:rPr lang="en-US" sz="2300" dirty="0" err="1" smtClean="0"/>
              <a:t>fungsi</a:t>
            </a:r>
            <a:r>
              <a:rPr lang="en-US" sz="2300" dirty="0" smtClean="0"/>
              <a:t> </a:t>
            </a:r>
            <a:r>
              <a:rPr lang="en-US" sz="2300" dirty="0" err="1" smtClean="0"/>
              <a:t>hati</a:t>
            </a:r>
            <a:r>
              <a:rPr lang="en-US" sz="2300" dirty="0" smtClean="0"/>
              <a:t> (</a:t>
            </a:r>
            <a:r>
              <a:rPr lang="en-US" sz="2300" dirty="0" err="1" smtClean="0"/>
              <a:t>Hepato</a:t>
            </a:r>
            <a:r>
              <a:rPr lang="en-US" sz="2300" dirty="0" smtClean="0"/>
              <a:t> </a:t>
            </a:r>
            <a:r>
              <a:rPr lang="en-US" sz="2300" dirty="0" err="1" smtClean="0"/>
              <a:t>megali</a:t>
            </a:r>
            <a:r>
              <a:rPr lang="en-US" sz="2300" dirty="0" smtClean="0"/>
              <a:t>), </a:t>
            </a:r>
            <a:r>
              <a:rPr lang="en-US" sz="2300" dirty="0" err="1" smtClean="0"/>
              <a:t>perlemakan</a:t>
            </a:r>
            <a:r>
              <a:rPr lang="en-US" sz="2300" dirty="0" smtClean="0"/>
              <a:t> </a:t>
            </a:r>
            <a:r>
              <a:rPr lang="en-US" sz="2300" dirty="0" err="1" smtClean="0"/>
              <a:t>hati</a:t>
            </a:r>
            <a:r>
              <a:rPr lang="en-US" sz="2300" dirty="0" smtClean="0"/>
              <a:t>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transport </a:t>
            </a:r>
            <a:r>
              <a:rPr lang="en-US" sz="2300" dirty="0" err="1" smtClean="0"/>
              <a:t>lemak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hati</a:t>
            </a:r>
            <a:r>
              <a:rPr lang="en-US" sz="2300" dirty="0" smtClean="0"/>
              <a:t> </a:t>
            </a:r>
            <a:r>
              <a:rPr lang="en-US" sz="2300" dirty="0" err="1" smtClean="0"/>
              <a:t>terganggu</a:t>
            </a:r>
            <a:r>
              <a:rPr lang="en-US" sz="2300" dirty="0" smtClean="0"/>
              <a:t>  ,</a:t>
            </a:r>
            <a:r>
              <a:rPr lang="en-US" sz="2300" dirty="0" err="1" smtClean="0"/>
              <a:t>terjadi</a:t>
            </a:r>
            <a:r>
              <a:rPr lang="en-US" sz="2300" dirty="0" smtClean="0"/>
              <a:t> </a:t>
            </a:r>
            <a:r>
              <a:rPr lang="en-US" sz="2300" dirty="0" err="1" smtClean="0"/>
              <a:t>akumulasi</a:t>
            </a:r>
            <a:r>
              <a:rPr lang="en-US" sz="2300" dirty="0" smtClean="0"/>
              <a:t>  </a:t>
            </a:r>
            <a:r>
              <a:rPr lang="en-US" sz="2300" dirty="0" err="1" smtClean="0"/>
              <a:t>lemak</a:t>
            </a:r>
            <a:r>
              <a:rPr lang="en-US" sz="2300" dirty="0" smtClean="0"/>
              <a:t> di </a:t>
            </a:r>
            <a:r>
              <a:rPr lang="en-US" sz="2300" dirty="0" err="1" smtClean="0"/>
              <a:t>hati</a:t>
            </a:r>
            <a:r>
              <a:rPr lang="en-US" sz="2300" dirty="0" smtClean="0"/>
              <a:t> / fatty lever</a:t>
            </a:r>
          </a:p>
          <a:p>
            <a:pPr eaLnBrk="1" hangingPunct="1">
              <a:spcBef>
                <a:spcPct val="0"/>
              </a:spcBef>
            </a:pPr>
            <a:r>
              <a:rPr lang="en-US" sz="2300" dirty="0" err="1" smtClean="0"/>
              <a:t>Th</a:t>
            </a:r>
            <a:r>
              <a:rPr lang="en-US" sz="2300" dirty="0" smtClean="0"/>
              <a:t>/ 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300" dirty="0" err="1" smtClean="0"/>
              <a:t>Pertahankan</a:t>
            </a:r>
            <a:r>
              <a:rPr lang="en-US" sz="2300" dirty="0" smtClean="0"/>
              <a:t> </a:t>
            </a:r>
            <a:r>
              <a:rPr lang="en-US" sz="2300" dirty="0" err="1" smtClean="0"/>
              <a:t>suhu</a:t>
            </a:r>
            <a:r>
              <a:rPr lang="en-US" sz="2300" dirty="0" smtClean="0"/>
              <a:t> </a:t>
            </a:r>
            <a:r>
              <a:rPr lang="en-US" sz="2300" dirty="0" err="1" smtClean="0"/>
              <a:t>tubuh,Beri</a:t>
            </a:r>
            <a:r>
              <a:rPr lang="en-US" sz="2300" dirty="0" smtClean="0"/>
              <a:t> </a:t>
            </a:r>
            <a:r>
              <a:rPr lang="en-US" sz="2300" dirty="0" err="1" smtClean="0"/>
              <a:t>cairan</a:t>
            </a:r>
            <a:r>
              <a:rPr lang="en-US" sz="2300" dirty="0" smtClean="0"/>
              <a:t> : </a:t>
            </a:r>
            <a:r>
              <a:rPr lang="en-US" sz="2300" dirty="0" err="1" smtClean="0"/>
              <a:t>susu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porsi</a:t>
            </a:r>
            <a:r>
              <a:rPr lang="en-US" sz="2300" dirty="0" smtClean="0"/>
              <a:t> </a:t>
            </a:r>
            <a:r>
              <a:rPr lang="en-US" sz="2300" dirty="0" err="1" smtClean="0"/>
              <a:t>kecil</a:t>
            </a:r>
            <a:endParaRPr lang="en-US" sz="23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300" dirty="0" err="1" smtClean="0"/>
              <a:t>Terapi</a:t>
            </a:r>
            <a:r>
              <a:rPr lang="en-US" sz="2300" dirty="0" smtClean="0"/>
              <a:t> </a:t>
            </a:r>
            <a:r>
              <a:rPr lang="en-US" sz="2300" dirty="0" err="1" smtClean="0"/>
              <a:t>bila</a:t>
            </a:r>
            <a:r>
              <a:rPr lang="en-US" sz="2300" dirty="0" smtClean="0"/>
              <a:t> </a:t>
            </a:r>
            <a:r>
              <a:rPr lang="en-US" sz="2300" dirty="0" err="1" smtClean="0"/>
              <a:t>ada</a:t>
            </a:r>
            <a:r>
              <a:rPr lang="en-US" sz="2300" dirty="0" smtClean="0"/>
              <a:t> </a:t>
            </a:r>
            <a:r>
              <a:rPr lang="en-US" sz="2300" dirty="0" err="1" smtClean="0"/>
              <a:t>infeksi</a:t>
            </a:r>
            <a:r>
              <a:rPr lang="en-US" sz="2300" dirty="0" smtClean="0"/>
              <a:t> ,Vitamin . Mineral,  Diet TKTP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300" dirty="0" smtClean="0"/>
              <a:t>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5364" name="AutoShape 5" descr="data:image/jpeg;base64,/9j/4AAQSkZJRgABAQAAAQABAAD/2wCEAAkGBwgHBgkIBwgKCgkLDRYPDQwMDRsUFRAWIB0iIiAdHx8kKDQsJCYxJx8fLT0tMTU3Ojo6Iys/RD84QzQ5OjcBCgoKDQwNGg8PGjclHyU3Nzc3Nzc3Nzc3Nzc3Nzc3Nzc3Nzc3Nzc3Nzc3Nzc3Nzc3Nzc3Nzc3Nzc3Nzc3Nzc3N//AABEIAGIAZAMBIgACEQEDEQH/xAAbAAACAwEBAQAAAAAAAAAAAAAFBgADBAIBB//EADcQAAIBAwMCAggDBwUAAAAAAAECAwAEEQUSITFBUWEGExQiMnGRsSOBwSRCYqHR4fEVQ1Jy8P/EABkBAAMBAQEAAAAAAAAAAAAAAAIDBAEABf/EAB8RAAIDAAIDAQEAAAAAAAAAAAABAgMRITEiMkESYf/aAAwDAQACEQMRAD8AYdQVDFnPII4NKUZyxB8ab74FLInJyTxSVGu2Vgc8Gl2sbWgiqHbw+FI5HjXpQEkDPWq1m2KBux4VdDKrE4PWlaHhSqhGUkYwwP8AOme6XdbS+aGlubgN4GmeJTLZIQeWiB+q02p9i7EV6cANPgVuPd/U0u6rhblQDxg9/OmXT0Itos9FTmlbXObwHPGP61tnqZBcnkK7gdpw2ODVrDnLNk96otjtIKnHmavEgJwW6GkaOwqMQ3A44o7oYHsOPB2oVL5UV9H/AHoJwOgk/T+1HU/ICfQO1Nf22Tnw+1StGqxkXr5HYVKfovAtqO17TdGRtyCCp4NJU4CXLD+Ktmm6m9laS2je/A2dik42HPOPLyoVf6nAJmYgbj0welTTsUlwUwqaf8NVzu2DaeSMAV7YLKr7ZGRuM5U5/wDdaCw311qcnslkpkfuScBR4k0zabYrp8O24m9ZM4yTjAwOw/M0C0Y0sOLlutN2nD9gt8j/AG1+1KE/4jhR3OBTnYDbZwjp7lOp7ZNYS2AW2QdwDSjrSkSgk5608xRhYwKUtdj5fxVzR2eoMHyCYMlSATiqInle591W2ZxnHFabRVLBH4HlRJkSJN0jKqLgZqVFOGWQ7UxRb0W96K5/7ihVyQM48KNeiyEWspz8TZplfsLsXBNUQm54P7oqVtvrYyzBgP3alUYJPlwmnu5lt7Yl5GOeuAPEk+FXatpsFlo6TIWmmeTY8xHfHbw6GrdFjMMP4cfvtyzn7VdqZ9XYPaT52kiRT5ikqCSHys18dFPo5b+oj3AYZ6Pl3EQUs2CenahOlY2gKRxRhslOQOKS2GUWsZku1A6dcU9RJsiROOABzSpohjF4DIPi48PP9KdFkjkHu5x4ZqmriJPN6yqWRVQJ3wOh8qBapAWM55YlCfh8v7Uwm3jeUkgdu3lVGqRokW4AcjaaOS1ALhnz1T747c1uQsoJz1HIx1rNLGIrhos5wcCtaZ2AbQeKhfDwsT1GO4LE5B5J586b9Dh9VYgeJ7+VK8KqbpN/wqcmnq0EIgRB2HORT6F9E2v4cNGG6qPrUrQY0z0B/M15VAoQYLYIgAwBWHX7NriOIRg7txWjhUY44q6SJY9Pknk/dGRnxrMMFCxYwzGIglgcGjIc7cH64oZbQvPO0mcbmJ8KLi3Gz4hmvPmn+nhUugn6O2guGdigO0nB+lGXsbiPmK6x5EZoP6NrJmdN7JtIyo75o+AV43P9auq9ETz7KgbjISSUFwBuK9zivbyMm1cEszHpkmtCqN2c+HT5VY3Ebbm4wc0bAEDVo/ZbsBiTuUNxUSQ7OhwfGvL+Rr27dl+EHANWx22EGW57Hca8632eFUOizTrf2q9EeMhh2+dM5s7yLmF1Hkxpd0ZZY9UVEfaSCQeucU1AyL1kbPnVVHoKs9jL7Rqicezxv5hqlayxzXlPAFnksqjv2qekc+20jtV43ctz2Fd2wzKGJ4HJzQvU5DMbmc87RtX5niufRi5ZihJQDsPGtkR3+8SSBQlJ8qN5HHYdq2xXREXwkA9yK8+XZUhg0C4U3bx8AuvHnij+R0GaRUkHuujEEHIYdjTTpt411aK7kFlJVuOuP81VTZviJsjnIXQ4x8h9hWD0gvjbae6pje4wADWnfwD5D7UuapL7XqSoeUi5I+VPkKQLjBiAXqV4Pz712JDIcBjWA3JLNkjBOcDqasguzyVB2jvivOm9ZWugvp06Q38G7gZxknpnimnd/FSEJllyTzntTDoWoSTIbeU72QZVj1x4fan0Wc/li7I/Q0TzzzUqvcfP61KqwSAWk9XC7A9utAdRfbDDEzYVyXbjrii9xn1QWs99pQv7WNNxR05VuuKGS1HQePWBiyOsoQtgkAeJ7dasu45jFHHgbi4BAPbr3+VRdD1G3YbAjqDkkyDB/Lr/ACqLOYLsreHDoMADkDwqaVeFCmn0diQw4jkQhiOKZfR9hHYkueWcn7D9KV1ulmm/DUy5PAC4xTFpatFaY3qz8lseJplUMei7GGbm42w5zj3R1+VK11OYrW4uGbG47S2M4BordyE2yjPJUVgktVubF7dwQG79xTZLRa7AaXUO6MISNo558f8ABrqEsLdnVgVIYgZyc9qzTejV7CT7O6yDoDv28eYNeSi6sPVteBSpPGxsgHzqZ1soU0zVCslpAvrE3DHPOaOejbZupJTwvq+/mR/Sl/8A1JJ3URiQt/xAzR7RY5FEk7hVJACx55A862uHlpk3wHpbtVbGCfyqUEmuH3nP3FSqtEFsnX862QAbRUqVqBL3AMR4FYLi2t5VzLBE5HQsgNSpWSCicTRRxoqxxqi46KMCpb8MuOPlUqUKMfZbefCPkPtXKdDUqURxcoBRsjtWV40cAMikHOQR1qVK5nI4aKOJcRxogPZVAr21G2VNvGT2qVKE36UXI/GapUqVxx//2Q=="/>
          <p:cNvSpPr>
            <a:spLocks noChangeAspect="1" noChangeArrowheads="1"/>
          </p:cNvSpPr>
          <p:nvPr/>
        </p:nvSpPr>
        <p:spPr bwMode="auto">
          <a:xfrm>
            <a:off x="155575" y="-441325"/>
            <a:ext cx="952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eg;base64,/9j/4AAQSkZJRgABAQAAAQABAAD/2wCEAAkGBwgHBgkIBwgKCgkLDRYPDQwMDRsUFRAWIB0iIiAdHx8kKDQsJCYxJx8fLT0tMTU3Ojo6Iys/RD84QzQ5OjcBCgoKDQwNGg8PGjclHyU3Nzc3Nzc3Nzc3Nzc3Nzc3Nzc3Nzc3Nzc3Nzc3Nzc3Nzc3Nzc3Nzc3Nzc3Nzc3Nzc3N//AABEIAGIAZAMBIgACEQEDEQH/xAAbAAACAwEBAQAAAAAAAAAAAAAFBgADBAIBB//EADcQAAIBAwMCAggDBwUAAAAAAAECAwAEEQUSITFBUWEGExQiMnGRsSOBwSRCYqHR4fEVQ1Jy8P/EABkBAAMBAQEAAAAAAAAAAAAAAAIDBAEABf/EAB8RAAIDAAIDAQEAAAAAAAAAAAABAgMRITEiMkESYf/aAAwDAQACEQMRAD8AYdQVDFnPII4NKUZyxB8ab74FLInJyTxSVGu2Vgc8Gl2sbWgiqHbw+FI5HjXpQEkDPWq1m2KBux4VdDKrE4PWlaHhSqhGUkYwwP8AOme6XdbS+aGlubgN4GmeJTLZIQeWiB+q02p9i7EV6cANPgVuPd/U0u6rhblQDxg9/OmXT0Itos9FTmlbXObwHPGP61tnqZBcnkK7gdpw2ODVrDnLNk96otjtIKnHmavEgJwW6GkaOwqMQ3A44o7oYHsOPB2oVL5UV9H/AHoJwOgk/T+1HU/ICfQO1Nf22Tnw+1StGqxkXr5HYVKfovAtqO17TdGRtyCCp4NJU4CXLD+Ktmm6m9laS2je/A2dik42HPOPLyoVf6nAJmYgbj0welTTsUlwUwqaf8NVzu2DaeSMAV7YLKr7ZGRuM5U5/wDdaCw311qcnslkpkfuScBR4k0zabYrp8O24m9ZM4yTjAwOw/M0C0Y0sOLlutN2nD9gt8j/AG1+1KE/4jhR3OBTnYDbZwjp7lOp7ZNYS2AW2QdwDSjrSkSgk5608xRhYwKUtdj5fxVzR2eoMHyCYMlSATiqInle591W2ZxnHFabRVLBH4HlRJkSJN0jKqLgZqVFOGWQ7UxRb0W96K5/7ihVyQM48KNeiyEWspz8TZplfsLsXBNUQm54P7oqVtvrYyzBgP3alUYJPlwmnu5lt7Yl5GOeuAPEk+FXatpsFlo6TIWmmeTY8xHfHbw6GrdFjMMP4cfvtyzn7VdqZ9XYPaT52kiRT5ikqCSHys18dFPo5b+oj3AYZ6Pl3EQUs2CenahOlY2gKRxRhslOQOKS2GUWsZku1A6dcU9RJsiROOABzSpohjF4DIPi48PP9KdFkjkHu5x4ZqmriJPN6yqWRVQJ3wOh8qBapAWM55YlCfh8v7Uwm3jeUkgdu3lVGqRokW4AcjaaOS1ALhnz1T747c1uQsoJz1HIx1rNLGIrhos5wcCtaZ2AbQeKhfDwsT1GO4LE5B5J586b9Dh9VYgeJ7+VK8KqbpN/wqcmnq0EIgRB2HORT6F9E2v4cNGG6qPrUrQY0z0B/M15VAoQYLYIgAwBWHX7NriOIRg7txWjhUY44q6SJY9Pknk/dGRnxrMMFCxYwzGIglgcGjIc7cH64oZbQvPO0mcbmJ8KLi3Gz4hmvPmn+nhUugn6O2guGdigO0nB+lGXsbiPmK6x5EZoP6NrJmdN7JtIyo75o+AV43P9auq9ETz7KgbjISSUFwBuK9zivbyMm1cEszHpkmtCqN2c+HT5VY3Ebbm4wc0bAEDVo/ZbsBiTuUNxUSQ7OhwfGvL+Rr27dl+EHANWx22EGW57Hca8632eFUOizTrf2q9EeMhh2+dM5s7yLmF1Hkxpd0ZZY9UVEfaSCQeucU1AyL1kbPnVVHoKs9jL7Rqicezxv5hqlayxzXlPAFnksqjv2qekc+20jtV43ctz2Fd2wzKGJ4HJzQvU5DMbmc87RtX5niufRi5ZihJQDsPGtkR3+8SSBQlJ8qN5HHYdq2xXREXwkA9yK8+XZUhg0C4U3bx8AuvHnij+R0GaRUkHuujEEHIYdjTTpt411aK7kFlJVuOuP81VTZviJsjnIXQ4x8h9hWD0gvjbae6pje4wADWnfwD5D7UuapL7XqSoeUi5I+VPkKQLjBiAXqV4Pz712JDIcBjWA3JLNkjBOcDqasguzyVB2jvivOm9ZWugvp06Q38G7gZxknpnimnd/FSEJllyTzntTDoWoSTIbeU72QZVj1x4fan0Wc/li7I/Q0TzzzUqvcfP61KqwSAWk9XC7A9utAdRfbDDEzYVyXbjrii9xn1QWs99pQv7WNNxR05VuuKGS1HQePWBiyOsoQtgkAeJ7dasu45jFHHgbi4BAPbr3+VRdD1G3YbAjqDkkyDB/Lr/ACqLOYLsreHDoMADkDwqaVeFCmn0diQw4jkQhiOKZfR9hHYkueWcn7D9KV1ulmm/DUy5PAC4xTFpatFaY3qz8lseJplUMei7GGbm42w5zj3R1+VK11OYrW4uGbG47S2M4BordyE2yjPJUVgktVubF7dwQG79xTZLRa7AaXUO6MISNo558f8ABrqEsLdnVgVIYgZyc9qzTejV7CT7O6yDoDv28eYNeSi6sPVteBSpPGxsgHzqZ1soU0zVCslpAvrE3DHPOaOejbZupJTwvq+/mR/Sl/8A1JJ3URiQt/xAzR7RY5FEk7hVJACx55A862uHlpk3wHpbtVbGCfyqUEmuH3nP3FSqtEFsnX862QAbRUqVqBL3AMR4FYLi2t5VzLBE5HQsgNSpWSCicTRRxoqxxqi46KMCpb8MuOPlUqUKMfZbefCPkPtXKdDUqURxcoBRsjtWV40cAMikHOQR1qVK5nI4aKOJcRxogPZVAr21G2VNvGT2qVKE36UXI/GapUqVxx//2Q=="/>
          <p:cNvSpPr>
            <a:spLocks noChangeAspect="1" noChangeArrowheads="1"/>
          </p:cNvSpPr>
          <p:nvPr/>
        </p:nvSpPr>
        <p:spPr bwMode="auto">
          <a:xfrm>
            <a:off x="155575" y="-441325"/>
            <a:ext cx="952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9" descr="http://upload.wikimedia.org/wikipedia/commons/thumb/8/84/Combinpedal.jpg/220px-Combinpe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E41     </a:t>
            </a:r>
            <a:r>
              <a:rPr lang="es-ES" dirty="0" err="1" smtClean="0"/>
              <a:t>Nutritional</a:t>
            </a:r>
            <a:r>
              <a:rPr lang="es-ES" dirty="0" smtClean="0"/>
              <a:t> </a:t>
            </a:r>
            <a:r>
              <a:rPr lang="es-ES" dirty="0" err="1" smtClean="0"/>
              <a:t>marasmus</a:t>
            </a:r>
            <a:r>
              <a:rPr lang="es-ES" dirty="0" smtClean="0"/>
              <a:t> (</a:t>
            </a:r>
            <a:r>
              <a:rPr lang="es-ES" dirty="0" err="1" smtClean="0"/>
              <a:t>defisiensi</a:t>
            </a:r>
            <a:r>
              <a:rPr lang="es-ES" dirty="0" smtClean="0"/>
              <a:t> </a:t>
            </a:r>
            <a:r>
              <a:rPr lang="es-ES" dirty="0" err="1" smtClean="0"/>
              <a:t>protein-energi</a:t>
            </a:r>
            <a:r>
              <a:rPr lang="es-E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s-ES" dirty="0" err="1" smtClean="0"/>
              <a:t>Malnutrisi</a:t>
            </a:r>
            <a:r>
              <a:rPr lang="es-ES" dirty="0" smtClean="0"/>
              <a:t> </a:t>
            </a:r>
            <a:r>
              <a:rPr lang="es-ES" dirty="0" err="1"/>
              <a:t>berat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marasmus</a:t>
            </a:r>
            <a:r>
              <a:rPr lang="es-ES" dirty="0"/>
              <a:t>, </a:t>
            </a:r>
            <a:r>
              <a:rPr lang="es-ES" dirty="0" err="1"/>
              <a:t>disebut</a:t>
            </a:r>
            <a:r>
              <a:rPr lang="es-ES" dirty="0"/>
              <a:t> juga </a:t>
            </a:r>
            <a:r>
              <a:rPr lang="es-ES" dirty="0" err="1"/>
              <a:t>bentuk</a:t>
            </a:r>
            <a:r>
              <a:rPr lang="es-ES" dirty="0"/>
              <a:t> ‘</a:t>
            </a:r>
            <a:r>
              <a:rPr lang="es-ES" dirty="0" err="1"/>
              <a:t>kering</a:t>
            </a:r>
            <a:r>
              <a:rPr lang="es-ES" dirty="0"/>
              <a:t>’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kurus</a:t>
            </a:r>
            <a:endParaRPr lang="en-US" dirty="0"/>
          </a:p>
          <a:p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/>
              <a:t>protein</a:t>
            </a:r>
            <a:r>
              <a:rPr lang="es-ES" dirty="0"/>
              <a:t> dan </a:t>
            </a:r>
            <a:r>
              <a:rPr lang="es-ES" dirty="0" err="1"/>
              <a:t>makanan</a:t>
            </a:r>
            <a:r>
              <a:rPr lang="es-ES" dirty="0"/>
              <a:t> </a:t>
            </a:r>
            <a:r>
              <a:rPr lang="es-ES" dirty="0" err="1"/>
              <a:t>nonprotein</a:t>
            </a:r>
            <a:endParaRPr lang="en-US" dirty="0"/>
          </a:p>
          <a:p>
            <a:r>
              <a:rPr lang="es-ES" dirty="0" err="1"/>
              <a:t>Kecuali:marasmic</a:t>
            </a:r>
            <a:r>
              <a:rPr lang="es-ES" dirty="0"/>
              <a:t> </a:t>
            </a:r>
            <a:r>
              <a:rPr lang="es-ES" dirty="0" err="1"/>
              <a:t>kwashiorkor</a:t>
            </a:r>
            <a:r>
              <a:rPr lang="es-ES" dirty="0"/>
              <a:t> (E42)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614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MARASMUS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Gangguan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kalori</a:t>
            </a:r>
            <a:r>
              <a:rPr lang="en-US" sz="2400" dirty="0" smtClean="0"/>
              <a:t> </a:t>
            </a:r>
            <a:r>
              <a:rPr lang="en-US" sz="2400" dirty="0" err="1" smtClean="0"/>
              <a:t>malnutrisi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kelaparan</a:t>
            </a:r>
            <a:r>
              <a:rPr lang="en-US" sz="2400" dirty="0" smtClean="0"/>
              <a:t> / semi starvation , </a:t>
            </a:r>
            <a:r>
              <a:rPr lang="fi-FI" sz="2400" dirty="0" smtClean="0"/>
              <a:t>biasanya terjadi pada anak usia 1-3 tahun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err="1" smtClean="0"/>
              <a:t>Gejala</a:t>
            </a:r>
            <a:r>
              <a:rPr lang="en-US" sz="2400" dirty="0" smtClean="0"/>
              <a:t> :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Pertumbuhan</a:t>
            </a:r>
            <a:r>
              <a:rPr lang="en-US" sz="2400" dirty="0" smtClean="0"/>
              <a:t>  </a:t>
            </a:r>
            <a:r>
              <a:rPr lang="en-US" sz="2400" dirty="0" err="1" smtClean="0"/>
              <a:t>lamban</a:t>
            </a:r>
            <a:r>
              <a:rPr lang="en-US" sz="2400" dirty="0" smtClean="0"/>
              <a:t> ,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lemak</a:t>
            </a:r>
            <a:r>
              <a:rPr lang="en-US" sz="24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</a:t>
            </a:r>
            <a:r>
              <a:rPr lang="en-US" sz="2400" dirty="0" smtClean="0"/>
              <a:t> -&gt; </a:t>
            </a:r>
            <a:r>
              <a:rPr lang="en-US" sz="2400" dirty="0" err="1" smtClean="0"/>
              <a:t>terlihat</a:t>
            </a:r>
            <a:r>
              <a:rPr lang="en-US" sz="2400" dirty="0" smtClean="0"/>
              <a:t> turgor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, </a:t>
            </a:r>
            <a:r>
              <a:rPr lang="en-US" sz="2400" dirty="0" err="1" smtClean="0"/>
              <a:t>keriput</a:t>
            </a:r>
            <a:r>
              <a:rPr lang="en-US" sz="2400" dirty="0" smtClean="0"/>
              <a:t> ,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orang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smtClean="0"/>
              <a:t>Mata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 , </a:t>
            </a:r>
            <a:r>
              <a:rPr lang="en-US" sz="2400" dirty="0" err="1" smtClean="0"/>
              <a:t>bulumata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endParaRPr lang="en-US" sz="2400" dirty="0" smtClean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Diare</a:t>
            </a:r>
            <a:r>
              <a:rPr lang="en-US" sz="2400" dirty="0" smtClean="0"/>
              <a:t> ( </a:t>
            </a:r>
            <a:r>
              <a:rPr lang="en-US" sz="2400" dirty="0" err="1" smtClean="0"/>
              <a:t>lendir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tinja</a:t>
            </a:r>
            <a:r>
              <a:rPr lang="en-US" sz="2400" dirty="0" smtClean="0"/>
              <a:t> ) 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konstipasi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bangun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smtClean="0"/>
              <a:t>Ujung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kaki </a:t>
            </a:r>
            <a:r>
              <a:rPr lang="en-US" sz="2400" dirty="0" err="1" smtClean="0"/>
              <a:t>terasa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sianosis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Perut</a:t>
            </a:r>
            <a:r>
              <a:rPr lang="en-US" sz="2400" dirty="0" smtClean="0"/>
              <a:t> </a:t>
            </a:r>
            <a:r>
              <a:rPr lang="en-US" sz="2400" dirty="0" err="1" smtClean="0"/>
              <a:t>buncit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cekung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atrofi</a:t>
            </a:r>
            <a:r>
              <a:rPr lang="en-US" sz="24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Kadar albumin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,globulin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</p:txBody>
      </p:sp>
      <p:pic>
        <p:nvPicPr>
          <p:cNvPr id="16388" name="Picture 5" descr="Click to show &quot;Marasmus&quot; resul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2743200" cy="131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s-ES" dirty="0" smtClean="0"/>
              <a:t>E42     </a:t>
            </a:r>
            <a:r>
              <a:rPr lang="es-ES" dirty="0" err="1" smtClean="0"/>
              <a:t>Marasmic</a:t>
            </a:r>
            <a:r>
              <a:rPr lang="es-ES" dirty="0" smtClean="0"/>
              <a:t> </a:t>
            </a:r>
            <a:r>
              <a:rPr lang="es-ES" dirty="0" err="1" smtClean="0"/>
              <a:t>kwashiorkor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s-ES" dirty="0" err="1" smtClean="0"/>
              <a:t>Protein-energy</a:t>
            </a:r>
            <a:r>
              <a:rPr lang="es-ES" dirty="0" smtClean="0"/>
              <a:t> </a:t>
            </a:r>
            <a:r>
              <a:rPr lang="es-ES" dirty="0" err="1"/>
              <a:t>malnutrition</a:t>
            </a:r>
            <a:r>
              <a:rPr lang="es-ES" dirty="0"/>
              <a:t> </a:t>
            </a:r>
            <a:r>
              <a:rPr lang="es-ES" dirty="0" err="1"/>
              <a:t>berat</a:t>
            </a:r>
            <a:r>
              <a:rPr lang="es-ES" dirty="0"/>
              <a:t> [</a:t>
            </a:r>
            <a:r>
              <a:rPr lang="es-ES" dirty="0" err="1"/>
              <a:t>seperti</a:t>
            </a:r>
            <a:r>
              <a:rPr lang="es-ES" dirty="0"/>
              <a:t> pada E43</a:t>
            </a:r>
            <a:r>
              <a:rPr lang="es-ES" dirty="0" smtClean="0"/>
              <a:t>]:</a:t>
            </a:r>
          </a:p>
          <a:p>
            <a:r>
              <a:rPr lang="es-ES" dirty="0" smtClean="0"/>
              <a:t> </a:t>
            </a:r>
            <a:r>
              <a:rPr lang="es-ES" dirty="0" err="1"/>
              <a:t>bentuk</a:t>
            </a:r>
            <a:r>
              <a:rPr lang="es-ES" dirty="0"/>
              <a:t> </a:t>
            </a:r>
            <a:r>
              <a:rPr lang="es-ES" dirty="0" err="1"/>
              <a:t>intermediate</a:t>
            </a:r>
            <a:r>
              <a:rPr lang="es-ES" dirty="0"/>
              <a:t> (</a:t>
            </a:r>
            <a:r>
              <a:rPr lang="es-ES" dirty="0" err="1"/>
              <a:t>pertengahan</a:t>
            </a:r>
            <a:r>
              <a:rPr lang="es-ES" dirty="0"/>
              <a:t>), </a:t>
            </a:r>
            <a:endParaRPr lang="es-ES" dirty="0" smtClean="0"/>
          </a:p>
          <a:p>
            <a:r>
              <a:rPr lang="es-ES" dirty="0" err="1" smtClean="0"/>
              <a:t>dengan</a:t>
            </a:r>
            <a:r>
              <a:rPr lang="es-ES" dirty="0" smtClean="0"/>
              <a:t> </a:t>
            </a:r>
            <a:r>
              <a:rPr lang="es-ES" dirty="0"/>
              <a:t>tanda-tanda </a:t>
            </a:r>
            <a:r>
              <a:rPr lang="es-ES" dirty="0" err="1"/>
              <a:t>kwashiorkor</a:t>
            </a:r>
            <a:r>
              <a:rPr lang="es-ES" dirty="0"/>
              <a:t> dan </a:t>
            </a:r>
            <a:r>
              <a:rPr lang="es-ES" dirty="0" err="1"/>
              <a:t>marasmus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6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MARASMUS KWASHIORKOR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MEP (</a:t>
            </a:r>
            <a:r>
              <a:rPr lang="en-US" sz="2800" dirty="0" err="1" smtClean="0"/>
              <a:t>malnutrisi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protein)</a:t>
            </a:r>
            <a:r>
              <a:rPr lang="en-US" sz="2800" dirty="0" err="1" smtClean="0"/>
              <a:t>berat</a:t>
            </a:r>
            <a:r>
              <a:rPr lang="en-US" sz="2800" dirty="0" smtClean="0"/>
              <a:t>. </a:t>
            </a:r>
          </a:p>
          <a:p>
            <a:pPr>
              <a:defRPr/>
            </a:pP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(</a:t>
            </a:r>
            <a:r>
              <a:rPr lang="en-US" sz="2800" dirty="0" err="1" smtClean="0"/>
              <a:t>sindroma</a:t>
            </a:r>
            <a:r>
              <a:rPr lang="en-US" sz="2800" dirty="0" smtClean="0"/>
              <a:t>) </a:t>
            </a:r>
            <a:r>
              <a:rPr lang="en-US" sz="2800" dirty="0" err="1" smtClean="0"/>
              <a:t>gabungan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di </a:t>
            </a:r>
            <a:r>
              <a:rPr lang="en-US" sz="2800" dirty="0" err="1" smtClean="0"/>
              <a:t>atas</a:t>
            </a:r>
            <a:r>
              <a:rPr lang="en-US" sz="2800" dirty="0" smtClean="0"/>
              <a:t>. </a:t>
            </a:r>
          </a:p>
          <a:p>
            <a:pPr>
              <a:defRPr/>
            </a:pPr>
            <a:r>
              <a:rPr lang="en-US" sz="2800" dirty="0" err="1" smtClean="0"/>
              <a:t>menderita</a:t>
            </a:r>
            <a:r>
              <a:rPr lang="en-US" sz="2800" dirty="0" smtClean="0"/>
              <a:t> marasmus </a:t>
            </a:r>
            <a:r>
              <a:rPr lang="en-US" sz="2800" dirty="0" err="1" smtClean="0"/>
              <a:t>berlanjut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kwashiorkor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sebaliknya</a:t>
            </a:r>
            <a:r>
              <a:rPr lang="en-US" sz="2800" dirty="0" smtClean="0"/>
              <a:t> </a:t>
            </a:r>
            <a:r>
              <a:rPr lang="en-US" sz="2800" dirty="0" err="1" smtClean="0"/>
              <a:t>tergantung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/</a:t>
            </a:r>
            <a:r>
              <a:rPr lang="en-US" sz="2800" dirty="0" err="1" smtClean="0"/>
              <a:t>gizinya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sejauh</a:t>
            </a:r>
            <a:r>
              <a:rPr lang="en-US" sz="2800" dirty="0" smtClean="0"/>
              <a:t> </a:t>
            </a:r>
            <a:r>
              <a:rPr lang="en-US" sz="2800" dirty="0" err="1" smtClean="0"/>
              <a:t>mana</a:t>
            </a:r>
            <a:r>
              <a:rPr lang="en-US" sz="2800" dirty="0" smtClean="0"/>
              <a:t> </a:t>
            </a:r>
            <a:r>
              <a:rPr lang="en-US" sz="2800" dirty="0" err="1" smtClean="0"/>
              <a:t>cadangan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/</a:t>
            </a:r>
            <a:r>
              <a:rPr lang="en-US" sz="2800" dirty="0" err="1" smtClean="0"/>
              <a:t>habis</a:t>
            </a:r>
            <a:r>
              <a:rPr lang="en-US" sz="2800" dirty="0" smtClean="0"/>
              <a:t> </a:t>
            </a:r>
            <a:r>
              <a:rPr lang="en-US" sz="2800" dirty="0" err="1" smtClean="0"/>
              <a:t>terpakai</a:t>
            </a:r>
            <a:endParaRPr lang="en-US" sz="2800" dirty="0" smtClean="0"/>
          </a:p>
          <a:p>
            <a:pPr>
              <a:defRPr/>
            </a:pP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cadangan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terpakai</a:t>
            </a:r>
            <a:r>
              <a:rPr lang="en-US" sz="2800" dirty="0" smtClean="0"/>
              <a:t>, </a:t>
            </a:r>
            <a:r>
              <a:rPr lang="en-US" sz="2800" dirty="0" err="1" smtClean="0"/>
              <a:t>bayi</a:t>
            </a:r>
            <a:r>
              <a:rPr lang="en-US" sz="2800" dirty="0" smtClean="0"/>
              <a:t>/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marasmus. </a:t>
            </a:r>
          </a:p>
          <a:p>
            <a:pPr marL="0" indent="0"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Sebaliknya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cadangan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dipakai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,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 smtClean="0"/>
              <a:t>tampak</a:t>
            </a:r>
            <a:r>
              <a:rPr lang="en-US" sz="2800" dirty="0" smtClean="0"/>
              <a:t>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kwashiorkor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. . 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81400"/>
            <a:ext cx="1600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447800"/>
          </a:xfrm>
        </p:spPr>
        <p:txBody>
          <a:bodyPr>
            <a:normAutofit/>
          </a:bodyPr>
          <a:lstStyle/>
          <a:p>
            <a:r>
              <a:rPr lang="es-ES" dirty="0" smtClean="0"/>
              <a:t>E43     </a:t>
            </a:r>
            <a:r>
              <a:rPr lang="es-ES" dirty="0" err="1" smtClean="0"/>
              <a:t>Protein-energy</a:t>
            </a:r>
            <a:r>
              <a:rPr lang="es-ES" dirty="0" smtClean="0"/>
              <a:t> </a:t>
            </a:r>
            <a:r>
              <a:rPr lang="es-ES" dirty="0" err="1" smtClean="0"/>
              <a:t>malnutrition</a:t>
            </a:r>
            <a:r>
              <a:rPr lang="es-ES" dirty="0" smtClean="0"/>
              <a:t> (PEM) </a:t>
            </a:r>
            <a:r>
              <a:rPr lang="es-ES" dirty="0" err="1" smtClean="0"/>
              <a:t>berat</a:t>
            </a:r>
            <a:r>
              <a:rPr lang="es-ES" dirty="0" smtClean="0"/>
              <a:t> yang </a:t>
            </a:r>
            <a:r>
              <a:rPr lang="es-ES" dirty="0" err="1" smtClean="0"/>
              <a:t>tidak</a:t>
            </a:r>
            <a:r>
              <a:rPr lang="es-ES" dirty="0" smtClean="0"/>
              <a:t> </a:t>
            </a:r>
            <a:r>
              <a:rPr lang="es-ES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s-ES" dirty="0" smtClean="0"/>
              <a:t>Berat </a:t>
            </a:r>
            <a:r>
              <a:rPr lang="es-ES" dirty="0" err="1"/>
              <a:t>badan</a:t>
            </a:r>
            <a:r>
              <a:rPr lang="es-ES" dirty="0"/>
              <a:t> </a:t>
            </a:r>
            <a:r>
              <a:rPr lang="es-ES" dirty="0" err="1"/>
              <a:t>berada</a:t>
            </a:r>
            <a:r>
              <a:rPr lang="es-ES" dirty="0"/>
              <a:t> pada ≥3 SD di </a:t>
            </a:r>
            <a:r>
              <a:rPr lang="es-ES" dirty="0" err="1"/>
              <a:t>bawah</a:t>
            </a:r>
            <a:r>
              <a:rPr lang="es-ES" dirty="0"/>
              <a:t> rata-rata. </a:t>
            </a:r>
            <a:endParaRPr lang="en-US" dirty="0"/>
          </a:p>
          <a:p>
            <a:r>
              <a:rPr lang="es-ES" dirty="0"/>
              <a:t>Edema </a:t>
            </a:r>
            <a:r>
              <a:rPr lang="es-ES" dirty="0" err="1"/>
              <a:t>kelaparan</a:t>
            </a:r>
            <a:r>
              <a:rPr lang="es-ES" dirty="0"/>
              <a:t> (</a:t>
            </a:r>
            <a:r>
              <a:rPr lang="es-ES" dirty="0" err="1"/>
              <a:t>busung</a:t>
            </a:r>
            <a:r>
              <a:rPr lang="es-ES" dirty="0"/>
              <a:t> </a:t>
            </a:r>
            <a:r>
              <a:rPr lang="es-ES" dirty="0" err="1"/>
              <a:t>lapar</a:t>
            </a:r>
            <a:r>
              <a:rPr lang="es-E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2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5626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gizi</a:t>
            </a:r>
            <a:r>
              <a:rPr lang="en-US" sz="2800" dirty="0"/>
              <a:t> </a:t>
            </a:r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: </a:t>
            </a:r>
          </a:p>
          <a:p>
            <a:pPr marL="914400" lvl="1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(</a:t>
            </a:r>
            <a:r>
              <a:rPr lang="en-US" dirty="0" err="1"/>
              <a:t>esensial</a:t>
            </a:r>
            <a:r>
              <a:rPr lang="en-US" dirty="0"/>
              <a:t>), </a:t>
            </a:r>
            <a:endParaRPr lang="en-US" dirty="0" smtClean="0"/>
          </a:p>
          <a:p>
            <a:pPr marL="914400" lvl="1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vitamin </a:t>
            </a:r>
            <a:r>
              <a:rPr lang="en-US" dirty="0" err="1"/>
              <a:t>dan</a:t>
            </a:r>
            <a:r>
              <a:rPr lang="en-US" dirty="0"/>
              <a:t> mineral </a:t>
            </a:r>
            <a:r>
              <a:rPr lang="en-US" dirty="0" err="1"/>
              <a:t>tertentu</a:t>
            </a:r>
            <a:r>
              <a:rPr lang="en-US" dirty="0" smtClean="0"/>
              <a:t>,</a:t>
            </a:r>
          </a:p>
          <a:p>
            <a:pPr marL="914400" lvl="1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 smtClean="0"/>
              <a:t>mengkonsumsi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 smtClean="0"/>
              <a:t>,</a:t>
            </a:r>
          </a:p>
          <a:p>
            <a:pPr marL="914400" lvl="1" indent="-51435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800" dirty="0" err="1"/>
              <a:t>Malnutrisi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kemiskinan</a:t>
            </a:r>
            <a:r>
              <a:rPr lang="en-US" sz="2800" dirty="0"/>
              <a:t>, </a:t>
            </a:r>
            <a:r>
              <a:rPr lang="en-US" sz="2800" dirty="0" err="1"/>
              <a:t>perang</a:t>
            </a:r>
            <a:r>
              <a:rPr lang="en-US" sz="2800" dirty="0"/>
              <a:t>, </a:t>
            </a:r>
            <a:r>
              <a:rPr lang="en-US" sz="2800" dirty="0" err="1"/>
              <a:t>kelaparan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wabah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.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disebabkan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kelainan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anorexia nervosa </a:t>
            </a:r>
            <a:r>
              <a:rPr lang="en-US" sz="2800" dirty="0" err="1"/>
              <a:t>dan</a:t>
            </a:r>
            <a:r>
              <a:rPr lang="en-US" sz="2800" dirty="0"/>
              <a:t> bulimia.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2800" dirty="0" err="1"/>
              <a:t>Malnutrisi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pula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mengkonsumsi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nutrisi</a:t>
            </a:r>
            <a:r>
              <a:rPr lang="en-US" sz="2800" dirty="0"/>
              <a:t> </a:t>
            </a:r>
            <a:r>
              <a:rPr lang="en-US" sz="2800" dirty="0" err="1" smtClean="0"/>
              <a:t>esensialnya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03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E46     PEM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err="1" smtClean="0"/>
              <a:t>Malnutrisi</a:t>
            </a:r>
            <a:r>
              <a:rPr lang="en-US" dirty="0" smtClean="0"/>
              <a:t> </a:t>
            </a:r>
            <a:r>
              <a:rPr lang="en-US" dirty="0"/>
              <a:t>NOS, protein-energy imbalance NOS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390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Defisiensi gizi lainnya (E50-E64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Kecuali: anemia akibat gizi (D50-D53)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58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</a:rPr>
              <a:t>Anoreksia nervosa : </a:t>
            </a:r>
          </a:p>
          <a:p>
            <a:pPr lvl="1"/>
            <a:r>
              <a:rPr lang="en-US" sz="2200" smtClean="0"/>
              <a:t>kompleks gangguan yang mengakibatkan badan kurus , lebih banyak pada wanita muda </a:t>
            </a:r>
          </a:p>
          <a:p>
            <a:pPr lvl="1"/>
            <a:r>
              <a:rPr lang="en-US" sz="2200" smtClean="0"/>
              <a:t>Etiologi : tidak diketahui</a:t>
            </a:r>
          </a:p>
          <a:p>
            <a:pPr lvl="1"/>
            <a:r>
              <a:rPr lang="en-US" sz="2200" smtClean="0"/>
              <a:t>Mempengaruhi faktor-faktor emosional, neurologik dan metabolik 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</a:rPr>
              <a:t>Gout / pirai </a:t>
            </a:r>
          </a:p>
          <a:p>
            <a:pPr lvl="1"/>
            <a:r>
              <a:rPr lang="en-US" sz="2000" smtClean="0"/>
              <a:t>Akibat gangguan asam urat , Hiperurikemia  </a:t>
            </a:r>
          </a:p>
          <a:p>
            <a:pPr lvl="1"/>
            <a:r>
              <a:rPr lang="en-US" sz="2000" smtClean="0"/>
              <a:t>Timbul artropati , nefropati, kelainan kulit </a:t>
            </a:r>
          </a:p>
          <a:p>
            <a:pPr lvl="1"/>
            <a:r>
              <a:rPr lang="en-US" sz="2000" smtClean="0"/>
              <a:t>Gout akut : pembentukan tofi di telinga atau tempat lain</a:t>
            </a:r>
          </a:p>
          <a:p>
            <a:pPr lvl="1"/>
            <a:r>
              <a:rPr lang="en-US" sz="2000" smtClean="0"/>
              <a:t>Banyak pada pria </a:t>
            </a:r>
          </a:p>
          <a:p>
            <a:pPr lvl="1"/>
            <a:r>
              <a:rPr lang="en-US" sz="2000" smtClean="0"/>
              <a:t>Menimbulkan artritis pausiartikuler : menyerang sendi metatarso falangeal pertama ( klasik )</a:t>
            </a:r>
          </a:p>
          <a:p>
            <a:pPr lvl="1"/>
            <a:r>
              <a:rPr lang="en-US" sz="2000" smtClean="0"/>
              <a:t>Dapat timbul batu ginjal dan nefropati asam urat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8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GANGGUAN ASUPAN VITAMIN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25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Vitamin A :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senja</a:t>
            </a:r>
            <a:r>
              <a:rPr lang="en-US" dirty="0" smtClean="0"/>
              <a:t> 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Kelebihan</a:t>
            </a:r>
            <a:r>
              <a:rPr lang="en-US" sz="2800" dirty="0" smtClean="0"/>
              <a:t> :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toksik</a:t>
            </a:r>
            <a:r>
              <a:rPr lang="en-US" sz="28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Hipervitaminosis</a:t>
            </a:r>
            <a:r>
              <a:rPr lang="en-US" dirty="0" smtClean="0"/>
              <a:t> A : </a:t>
            </a:r>
            <a:r>
              <a:rPr lang="en-US" dirty="0" err="1" smtClean="0"/>
              <a:t>anoreksia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hepatosplenomegali</a:t>
            </a:r>
            <a:r>
              <a:rPr lang="en-US" dirty="0" smtClean="0"/>
              <a:t> , </a:t>
            </a:r>
            <a:r>
              <a:rPr lang="en-US" dirty="0" err="1" smtClean="0"/>
              <a:t>iritabilitas</a:t>
            </a:r>
            <a:r>
              <a:rPr lang="en-US" dirty="0" smtClean="0"/>
              <a:t> , dermatitis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krusta</a:t>
            </a:r>
            <a:r>
              <a:rPr lang="en-US" dirty="0" smtClean="0"/>
              <a:t>,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rontok</a:t>
            </a:r>
            <a:r>
              <a:rPr lang="en-US" dirty="0" smtClean="0"/>
              <a:t> 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, </a:t>
            </a:r>
            <a:r>
              <a:rPr lang="en-US" dirty="0" err="1" smtClean="0"/>
              <a:t>hiperostosis</a:t>
            </a:r>
            <a:r>
              <a:rPr lang="en-US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Hipervitaminosis</a:t>
            </a:r>
            <a:r>
              <a:rPr lang="en-US" dirty="0" smtClean="0"/>
              <a:t> D :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, </a:t>
            </a:r>
            <a:r>
              <a:rPr lang="en-US" dirty="0" err="1" smtClean="0"/>
              <a:t>kalsifikasi</a:t>
            </a:r>
            <a:r>
              <a:rPr lang="en-US" dirty="0" smtClean="0"/>
              <a:t> </a:t>
            </a:r>
            <a:r>
              <a:rPr lang="en-US" dirty="0" err="1" smtClean="0"/>
              <a:t>dibanyak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-&gt;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Hipervitaminosis</a:t>
            </a:r>
            <a:r>
              <a:rPr lang="en-US" dirty="0" smtClean="0"/>
              <a:t> K : </a:t>
            </a:r>
            <a:r>
              <a:rPr lang="en-US" dirty="0" err="1" smtClean="0"/>
              <a:t>gangguan</a:t>
            </a:r>
            <a:r>
              <a:rPr lang="en-US" dirty="0" smtClean="0"/>
              <a:t> gastrointestinal </a:t>
            </a:r>
            <a:r>
              <a:rPr lang="en-US" dirty="0" err="1" smtClean="0"/>
              <a:t>dan</a:t>
            </a:r>
            <a:r>
              <a:rPr lang="en-US" dirty="0" smtClean="0"/>
              <a:t> anemia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piridoksin</a:t>
            </a:r>
            <a:r>
              <a:rPr lang="en-US" dirty="0" smtClean="0"/>
              <a:t> ( B6 )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neuropati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9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E50     Defisiensi Vitamin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1816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Kecuali</a:t>
            </a:r>
            <a:r>
              <a:rPr lang="it-IT" dirty="0"/>
              <a:t>: Sekuela defisiensi vitamin A (E64. 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it-IT" sz="1400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E50.0Defisiensi </a:t>
            </a:r>
            <a:r>
              <a:rPr lang="it-IT" dirty="0"/>
              <a:t>vitamin A dengan xerosis konjungtiva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E50.1 Defisiensi vitamin A dengan Bitot's spot dan xerosis </a:t>
            </a:r>
            <a:r>
              <a:rPr lang="it-IT" dirty="0" smtClean="0"/>
              <a:t>konjungtiva ; Bitot’s </a:t>
            </a:r>
            <a:r>
              <a:rPr lang="it-IT" dirty="0"/>
              <a:t>spot pada anak kecil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E50.2  Defisiensi vitamin A dengan xerosis kornea 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E50.3  Defisiensi vitamin A dengan ulkus dan xerosis kornea 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E50.4  Defisiensi vitamin A dengan keratomalasia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E50.5  Defisiensi vitamin A dengan rabun senja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E50.6 Defisiensi vitamin A dengan parut xerophthalmia kornea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E50.7 Manifestasi defisiensi vitamin A lainnya pada </a:t>
            </a:r>
            <a:r>
              <a:rPr lang="it-IT" dirty="0" smtClean="0"/>
              <a:t>mata</a:t>
            </a:r>
            <a:r>
              <a:rPr lang="en-US" dirty="0" smtClean="0"/>
              <a:t>; </a:t>
            </a:r>
            <a:r>
              <a:rPr lang="it-IT" dirty="0"/>
              <a:t>  Xerophthalmia NOS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E50.8  Manifestasi lain defisiensi vitamin </a:t>
            </a:r>
            <a:r>
              <a:rPr lang="it-IT" dirty="0" smtClean="0"/>
              <a:t>A</a:t>
            </a:r>
            <a:r>
              <a:rPr lang="en-US" dirty="0" smtClean="0"/>
              <a:t>;</a:t>
            </a:r>
            <a:r>
              <a:rPr lang="it-IT" dirty="0"/>
              <a:t>  Keratosis folikularis, xeroderma, akibat defisiensi vitamin A (L86*)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E50.9  Defisiensi vitamin A, tidak </a:t>
            </a:r>
            <a:r>
              <a:rPr lang="it-IT" dirty="0" smtClean="0"/>
              <a:t>dijelaskan  </a:t>
            </a:r>
            <a:r>
              <a:rPr lang="en-US" dirty="0" smtClean="0"/>
              <a:t>;</a:t>
            </a:r>
            <a:r>
              <a:rPr lang="it-IT" dirty="0"/>
              <a:t>  Hipovitaminosis A 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37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spcBef>
                <a:spcPct val="0"/>
              </a:spcBef>
            </a:pPr>
            <a:r>
              <a:rPr lang="en-US" sz="3000" dirty="0" err="1" smtClean="0">
                <a:solidFill>
                  <a:srgbClr val="FF0000"/>
                </a:solidFill>
              </a:rPr>
              <a:t>Defisiensi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vit</a:t>
            </a:r>
            <a:r>
              <a:rPr lang="en-US" sz="3000" dirty="0" smtClean="0">
                <a:solidFill>
                  <a:srgbClr val="FF0000"/>
                </a:solidFill>
              </a:rPr>
              <a:t> A : </a:t>
            </a:r>
            <a:r>
              <a:rPr lang="en-US" sz="3000" dirty="0" err="1" smtClean="0">
                <a:solidFill>
                  <a:srgbClr val="FF0000"/>
                </a:solidFill>
              </a:rPr>
              <a:t>kekurangan</a:t>
            </a:r>
            <a:r>
              <a:rPr lang="en-US" sz="3000" dirty="0" smtClean="0">
                <a:solidFill>
                  <a:srgbClr val="FF0000"/>
                </a:solidFill>
              </a:rPr>
              <a:t> vitamin A </a:t>
            </a:r>
            <a:r>
              <a:rPr lang="en-US" sz="3000" dirty="0" err="1" smtClean="0">
                <a:solidFill>
                  <a:srgbClr val="FF0000"/>
                </a:solidFill>
              </a:rPr>
              <a:t>adalah</a:t>
            </a:r>
            <a:r>
              <a:rPr lang="en-US" sz="3000" dirty="0" smtClean="0">
                <a:solidFill>
                  <a:srgbClr val="FF0000"/>
                </a:solidFill>
              </a:rPr>
              <a:t> :</a:t>
            </a:r>
          </a:p>
          <a:p>
            <a:pPr marL="273050" lvl="2" indent="-273050">
              <a:spcBef>
                <a:spcPct val="0"/>
              </a:spcBef>
            </a:pPr>
            <a:r>
              <a:rPr lang="en-US" sz="2800" b="1" dirty="0" smtClean="0"/>
              <a:t>Night blindness = </a:t>
            </a:r>
            <a:r>
              <a:rPr lang="en-US" sz="2800" b="1" dirty="0" err="1" smtClean="0"/>
              <a:t>rabun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senja</a:t>
            </a:r>
            <a:r>
              <a:rPr lang="en-US" sz="2800" b="1" dirty="0" smtClean="0"/>
              <a:t>  </a:t>
            </a:r>
            <a:r>
              <a:rPr lang="en-US" sz="2800" dirty="0" smtClean="0"/>
              <a:t>(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regenerasi</a:t>
            </a:r>
            <a:r>
              <a:rPr lang="en-US" sz="2800" dirty="0" smtClean="0"/>
              <a:t> </a:t>
            </a:r>
            <a:r>
              <a:rPr lang="en-US" sz="2800" dirty="0" err="1" smtClean="0"/>
              <a:t>rodopsin</a:t>
            </a:r>
            <a:r>
              <a:rPr lang="en-US" sz="2800" dirty="0" smtClean="0"/>
              <a:t>, </a:t>
            </a:r>
          </a:p>
          <a:p>
            <a:pPr marL="273050" lvl="2" indent="-273050">
              <a:spcBef>
                <a:spcPct val="0"/>
              </a:spcBef>
            </a:pPr>
            <a:r>
              <a:rPr lang="en-US" sz="2800" dirty="0" err="1" smtClean="0"/>
              <a:t>kesulitan</a:t>
            </a:r>
            <a:r>
              <a:rPr lang="en-US" sz="2800" dirty="0" smtClean="0"/>
              <a:t> </a:t>
            </a:r>
            <a:r>
              <a:rPr lang="en-US" sz="2800" dirty="0" err="1" smtClean="0"/>
              <a:t>penglihatan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gelap</a:t>
            </a:r>
            <a:r>
              <a:rPr lang="en-US" sz="2800" dirty="0" smtClean="0"/>
              <a:t>); , </a:t>
            </a:r>
            <a:r>
              <a:rPr lang="en-US" sz="2800" b="1" dirty="0" err="1" smtClean="0"/>
              <a:t>bercak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Bitot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bercak</a:t>
            </a:r>
            <a:r>
              <a:rPr lang="en-US" sz="2800" dirty="0" smtClean="0"/>
              <a:t> </a:t>
            </a:r>
            <a:r>
              <a:rPr lang="en-US" sz="2800" dirty="0" err="1" smtClean="0"/>
              <a:t>putih</a:t>
            </a:r>
            <a:r>
              <a:rPr lang="en-US" sz="2800" dirty="0" smtClean="0"/>
              <a:t> </a:t>
            </a:r>
            <a:r>
              <a:rPr lang="en-US" sz="2800" dirty="0" err="1" smtClean="0"/>
              <a:t>berbuih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segitiga</a:t>
            </a:r>
            <a:r>
              <a:rPr lang="en-US" sz="2800" dirty="0" smtClean="0"/>
              <a:t> </a:t>
            </a:r>
            <a:r>
              <a:rPr lang="en-US" sz="2800" dirty="0" err="1" smtClean="0"/>
              <a:t>dicornea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),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Xeropthalmia</a:t>
            </a:r>
            <a:r>
              <a:rPr lang="en-US" sz="2800" b="1" dirty="0" smtClean="0"/>
              <a:t>  </a:t>
            </a:r>
            <a:r>
              <a:rPr lang="en-US" sz="2800" dirty="0" smtClean="0"/>
              <a:t>(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epithel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keras</a:t>
            </a:r>
            <a:r>
              <a:rPr lang="en-US" sz="2800" dirty="0" smtClean="0"/>
              <a:t> ), </a:t>
            </a:r>
          </a:p>
          <a:p>
            <a:pPr marL="273050" lvl="2" indent="-273050">
              <a:spcBef>
                <a:spcPct val="0"/>
              </a:spcBef>
            </a:pPr>
            <a:r>
              <a:rPr lang="en-US" sz="2800" b="1" dirty="0" err="1" smtClean="0"/>
              <a:t>Keratinisasi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kulit</a:t>
            </a:r>
            <a:r>
              <a:rPr lang="en-US" sz="2800" b="1" dirty="0" smtClean="0"/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kulit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kering</a:t>
            </a:r>
            <a:r>
              <a:rPr lang="en-US" sz="2800" dirty="0" smtClean="0"/>
              <a:t>(</a:t>
            </a:r>
            <a:r>
              <a:rPr lang="en-US" sz="2800" dirty="0" err="1" smtClean="0"/>
              <a:t>hiperkeratosis</a:t>
            </a:r>
            <a:r>
              <a:rPr lang="en-US" sz="2800" dirty="0" smtClean="0"/>
              <a:t> </a:t>
            </a:r>
            <a:r>
              <a:rPr lang="en-US" sz="2800" dirty="0" err="1" smtClean="0"/>
              <a:t>folikularis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lateral </a:t>
            </a:r>
            <a:r>
              <a:rPr lang="en-US" sz="2800" dirty="0" err="1" smtClean="0"/>
              <a:t>lengan,tungkai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bokong</a:t>
            </a:r>
            <a:r>
              <a:rPr lang="en-US" sz="2800" dirty="0" smtClean="0"/>
              <a:t> ), </a:t>
            </a:r>
            <a:r>
              <a:rPr lang="en-US" sz="2800" dirty="0" err="1" smtClean="0"/>
              <a:t>sekresi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kurang</a:t>
            </a:r>
            <a:r>
              <a:rPr lang="en-US" sz="2800" dirty="0" smtClean="0"/>
              <a:t>,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masuknya</a:t>
            </a:r>
            <a:r>
              <a:rPr lang="en-US" sz="2800" dirty="0" smtClean="0"/>
              <a:t> </a:t>
            </a:r>
            <a:r>
              <a:rPr lang="en-US" sz="2800" dirty="0" err="1" smtClean="0"/>
              <a:t>bakteri</a:t>
            </a:r>
            <a:r>
              <a:rPr lang="en-US" sz="2800" dirty="0" smtClean="0"/>
              <a:t>; </a:t>
            </a:r>
          </a:p>
          <a:p>
            <a:pPr marL="273050" lvl="2" indent="-273050">
              <a:spcBef>
                <a:spcPct val="0"/>
              </a:spcBef>
            </a:pPr>
            <a:r>
              <a:rPr lang="en-US" sz="2800" b="1" dirty="0" err="1" smtClean="0"/>
              <a:t>Xeroderma</a:t>
            </a:r>
            <a:r>
              <a:rPr lang="en-US" sz="2800" dirty="0" smtClean="0"/>
              <a:t> ; </a:t>
            </a:r>
            <a:r>
              <a:rPr lang="en-US" sz="2800" dirty="0" err="1" smtClean="0"/>
              <a:t>kekeringan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berfungsinya</a:t>
            </a:r>
            <a:r>
              <a:rPr lang="en-US" sz="2800" dirty="0" smtClean="0"/>
              <a:t> </a:t>
            </a:r>
            <a:r>
              <a:rPr lang="en-US" sz="2800" dirty="0" err="1" smtClean="0"/>
              <a:t>kelenjar</a:t>
            </a:r>
            <a:r>
              <a:rPr lang="en-US" sz="2800" dirty="0" smtClean="0"/>
              <a:t> air </a:t>
            </a:r>
            <a:r>
              <a:rPr lang="en-US" sz="2800" dirty="0" err="1" smtClean="0"/>
              <a:t>mata</a:t>
            </a:r>
            <a:r>
              <a:rPr lang="en-US" sz="2800" dirty="0" smtClean="0"/>
              <a:t>, (</a:t>
            </a:r>
            <a:r>
              <a:rPr lang="en-US" sz="2800" dirty="0" err="1" smtClean="0"/>
              <a:t>sebab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endParaRPr lang="en-US" sz="2800" dirty="0" smtClean="0"/>
          </a:p>
          <a:p>
            <a:pPr marL="0" lvl="2" indent="0">
              <a:spcBef>
                <a:spcPct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kebutaan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di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).</a:t>
            </a:r>
          </a:p>
          <a:p>
            <a:pPr marL="273050" lvl="2" indent="-273050">
              <a:spcBef>
                <a:spcPct val="0"/>
              </a:spcBef>
            </a:pPr>
            <a:r>
              <a:rPr lang="en-US" sz="2800" dirty="0" err="1" smtClean="0"/>
              <a:t>Kerusakan</a:t>
            </a:r>
            <a:r>
              <a:rPr lang="en-US" sz="2800" dirty="0" smtClean="0"/>
              <a:t> email </a:t>
            </a:r>
            <a:r>
              <a:rPr lang="en-US" sz="2800" dirty="0" err="1" smtClean="0"/>
              <a:t>gigi</a:t>
            </a:r>
            <a:r>
              <a:rPr lang="en-US" sz="2800" dirty="0" smtClean="0"/>
              <a:t> 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8" y="4495800"/>
            <a:ext cx="139337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vitamin A</a:t>
            </a:r>
          </a:p>
          <a:p>
            <a:pPr lvl="1"/>
            <a:r>
              <a:rPr lang="en-US" dirty="0" err="1" smtClean="0"/>
              <a:t>malnutrisi</a:t>
            </a:r>
            <a:r>
              <a:rPr lang="en-US" dirty="0" smtClean="0"/>
              <a:t>, </a:t>
            </a:r>
            <a:r>
              <a:rPr lang="en-US" dirty="0" err="1" smtClean="0"/>
              <a:t>nefritis</a:t>
            </a:r>
            <a:r>
              <a:rPr lang="en-US" dirty="0" smtClean="0"/>
              <a:t>, </a:t>
            </a:r>
            <a:r>
              <a:rPr lang="en-US" dirty="0" err="1" smtClean="0"/>
              <a:t>tuberkulosis</a:t>
            </a:r>
            <a:r>
              <a:rPr lang="en-US" dirty="0" smtClean="0"/>
              <a:t> , pneumonia, </a:t>
            </a:r>
            <a:r>
              <a:rPr lang="en-US" dirty="0" err="1" smtClean="0"/>
              <a:t>kanker</a:t>
            </a:r>
            <a:endParaRPr lang="en-US" dirty="0" smtClean="0"/>
          </a:p>
          <a:p>
            <a:pPr lvl="1"/>
            <a:r>
              <a:rPr lang="en-US" dirty="0" err="1" smtClean="0"/>
              <a:t>Malabsorpsi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b="1" dirty="0" err="1" smtClean="0"/>
              <a:t>Xerosis</a:t>
            </a:r>
            <a:r>
              <a:rPr lang="en-US" b="1" dirty="0" smtClean="0"/>
              <a:t> </a:t>
            </a:r>
            <a:r>
              <a:rPr lang="en-US" b="1" dirty="0" err="1" smtClean="0"/>
              <a:t>conjungtiva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Kekeringan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(</a:t>
            </a:r>
            <a:r>
              <a:rPr lang="en-US" dirty="0" err="1" smtClean="0"/>
              <a:t>conjungtiva</a:t>
            </a:r>
            <a:r>
              <a:rPr lang="en-US" dirty="0" smtClean="0"/>
              <a:t>)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yang </a:t>
            </a:r>
            <a:r>
              <a:rPr lang="en-US" dirty="0" err="1" smtClean="0"/>
              <a:t>berlipat</a:t>
            </a:r>
            <a:r>
              <a:rPr lang="en-US" dirty="0" smtClean="0"/>
              <a:t>/</a:t>
            </a:r>
            <a:r>
              <a:rPr lang="en-US" dirty="0" err="1" smtClean="0"/>
              <a:t>berkerut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kekeringan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/>
              <a:t>konjungtiva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berkilap,kering</a:t>
            </a:r>
            <a:r>
              <a:rPr lang="en-US" dirty="0"/>
              <a:t>, </a:t>
            </a:r>
            <a:r>
              <a:rPr lang="en-US" dirty="0" err="1"/>
              <a:t>pigmentasi</a:t>
            </a:r>
            <a:r>
              <a:rPr lang="en-US" dirty="0"/>
              <a:t>,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kusam</a:t>
            </a:r>
            <a:r>
              <a:rPr lang="en-US" dirty="0"/>
              <a:t> 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kecoklatan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Cara </a:t>
            </a:r>
            <a:r>
              <a:rPr lang="en-US" dirty="0" err="1" smtClean="0"/>
              <a:t>pencegahan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Kenali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, 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, </a:t>
            </a:r>
            <a:r>
              <a:rPr lang="en-US" dirty="0" err="1" smtClean="0"/>
              <a:t>atasi</a:t>
            </a:r>
            <a:r>
              <a:rPr lang="en-US" dirty="0" smtClean="0"/>
              <a:t> , </a:t>
            </a:r>
            <a:r>
              <a:rPr lang="en-US" dirty="0" err="1" smtClean="0"/>
              <a:t>perbaiki</a:t>
            </a:r>
            <a:r>
              <a:rPr lang="en-US" dirty="0" smtClean="0"/>
              <a:t> status </a:t>
            </a:r>
            <a:r>
              <a:rPr lang="en-US" dirty="0" err="1" smtClean="0"/>
              <a:t>gizi</a:t>
            </a:r>
            <a:r>
              <a:rPr lang="en-US" dirty="0" smtClean="0"/>
              <a:t>,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ASI </a:t>
            </a:r>
            <a:r>
              <a:rPr lang="en-US" dirty="0" err="1" smtClean="0"/>
              <a:t>eksklusif</a:t>
            </a:r>
            <a:r>
              <a:rPr lang="en-US" dirty="0" smtClean="0"/>
              <a:t>, </a:t>
            </a:r>
            <a:r>
              <a:rPr lang="en-US" dirty="0" err="1" smtClean="0"/>
              <a:t>konsumsi</a:t>
            </a:r>
            <a:r>
              <a:rPr lang="en-US" dirty="0" smtClean="0"/>
              <a:t> vitamin 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err="1" smtClean="0"/>
              <a:t>Bercak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Bitot</a:t>
            </a:r>
            <a:endParaRPr lang="en-US" sz="3600" b="1" dirty="0" smtClean="0"/>
          </a:p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bercak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busa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r>
              <a:rPr lang="en-US" dirty="0" smtClean="0"/>
              <a:t> / </a:t>
            </a:r>
            <a:r>
              <a:rPr lang="en-US" dirty="0" err="1" smtClean="0"/>
              <a:t>keju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schlera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penumpukan</a:t>
            </a:r>
            <a:r>
              <a:rPr lang="en-US" dirty="0" smtClean="0"/>
              <a:t> keratin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Konjungtiva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menebal</a:t>
            </a:r>
            <a:r>
              <a:rPr lang="en-US" dirty="0" smtClean="0"/>
              <a:t>, </a:t>
            </a:r>
            <a:r>
              <a:rPr lang="en-US" dirty="0" err="1" smtClean="0"/>
              <a:t>kering</a:t>
            </a:r>
            <a:r>
              <a:rPr lang="en-US" dirty="0" smtClean="0"/>
              <a:t> ,</a:t>
            </a:r>
            <a:r>
              <a:rPr lang="en-US" dirty="0" err="1" smtClean="0"/>
              <a:t>berlipat-lipat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mengkerut</a:t>
            </a:r>
            <a:r>
              <a:rPr lang="en-US" dirty="0" smtClean="0"/>
              <a:t>  --.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bersisik</a:t>
            </a:r>
            <a:r>
              <a:rPr lang="en-US" dirty="0" smtClean="0"/>
              <a:t> </a:t>
            </a:r>
          </a:p>
          <a:p>
            <a:endParaRPr lang="en-US" sz="900" dirty="0"/>
          </a:p>
          <a:p>
            <a:r>
              <a:rPr lang="en-US" sz="3600" b="1" dirty="0" err="1" smtClean="0"/>
              <a:t>Xerosis</a:t>
            </a:r>
            <a:r>
              <a:rPr lang="en-US" sz="3600" b="1" dirty="0" smtClean="0"/>
              <a:t> cornea </a:t>
            </a:r>
            <a:r>
              <a:rPr lang="en-US" dirty="0" smtClean="0"/>
              <a:t>: </a:t>
            </a:r>
            <a:r>
              <a:rPr lang="en-US" dirty="0" err="1" smtClean="0"/>
              <a:t>kekeringan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suram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</a:p>
          <a:p>
            <a:endParaRPr lang="en-US" sz="1300" dirty="0"/>
          </a:p>
          <a:p>
            <a:r>
              <a:rPr lang="en-US" sz="3600" b="1" dirty="0" err="1" smtClean="0"/>
              <a:t>Ulserasi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kornea</a:t>
            </a:r>
            <a:r>
              <a:rPr lang="en-US" sz="3600" b="1" dirty="0" smtClean="0"/>
              <a:t> </a:t>
            </a:r>
          </a:p>
          <a:p>
            <a:endParaRPr lang="en-US" sz="1300" b="1" dirty="0"/>
          </a:p>
          <a:p>
            <a:r>
              <a:rPr lang="en-US" sz="3600" b="1" dirty="0" err="1" smtClean="0"/>
              <a:t>Keratop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malasia</a:t>
            </a:r>
            <a:r>
              <a:rPr lang="en-US" sz="3600" b="1" dirty="0" smtClean="0"/>
              <a:t> </a:t>
            </a:r>
          </a:p>
          <a:p>
            <a:r>
              <a:rPr lang="en-US" dirty="0" err="1" smtClean="0"/>
              <a:t>Kornea</a:t>
            </a:r>
            <a:r>
              <a:rPr lang="en-US" dirty="0" smtClean="0"/>
              <a:t> </a:t>
            </a:r>
            <a:r>
              <a:rPr lang="en-US" dirty="0" err="1" smtClean="0"/>
              <a:t>melunak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ulku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perlukaan</a:t>
            </a:r>
            <a:r>
              <a:rPr lang="en-US" dirty="0" smtClean="0"/>
              <a:t>  </a:t>
            </a:r>
            <a:r>
              <a:rPr lang="en-US" dirty="0" err="1" smtClean="0"/>
              <a:t>kornea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perforasi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r>
              <a:rPr lang="en-US" dirty="0" smtClean="0"/>
              <a:t> -&gt;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disembuhkan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buta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it-IT" dirty="0"/>
              <a:t>E51     Defisiensi Thiamine (Vitamin B1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it-IT" dirty="0"/>
              <a:t>Kecuali: Sekuela deficiensi thiamine (E64.8)</a:t>
            </a:r>
            <a:endParaRPr lang="en-US" dirty="0"/>
          </a:p>
          <a:p>
            <a:endParaRPr lang="it-IT" sz="1000" dirty="0" smtClean="0"/>
          </a:p>
          <a:p>
            <a:r>
              <a:rPr lang="it-IT" dirty="0" smtClean="0"/>
              <a:t>E51.1</a:t>
            </a:r>
            <a:r>
              <a:rPr lang="it-IT" dirty="0"/>
              <a:t>  </a:t>
            </a:r>
            <a:r>
              <a:rPr lang="it-IT" dirty="0" smtClean="0"/>
              <a:t>Beriberi</a:t>
            </a:r>
            <a:r>
              <a:rPr lang="en-US" dirty="0" smtClean="0"/>
              <a:t>; </a:t>
            </a:r>
            <a:r>
              <a:rPr lang="it-IT" dirty="0" smtClean="0"/>
              <a:t>Beri-beri </a:t>
            </a:r>
            <a:r>
              <a:rPr lang="it-IT" dirty="0"/>
              <a:t>kering, beri-beri basah† (I98.8*)</a:t>
            </a:r>
            <a:endParaRPr lang="en-US" dirty="0"/>
          </a:p>
          <a:p>
            <a:r>
              <a:rPr lang="it-IT" dirty="0"/>
              <a:t>E51.2  Wernicke's encephalopathy</a:t>
            </a:r>
            <a:endParaRPr lang="en-US" dirty="0"/>
          </a:p>
          <a:p>
            <a:r>
              <a:rPr lang="it-IT" dirty="0"/>
              <a:t>E51.8  Manifestasi lain defisiensi thiamin</a:t>
            </a:r>
            <a:endParaRPr lang="en-US" dirty="0"/>
          </a:p>
          <a:p>
            <a:r>
              <a:rPr lang="it-IT" dirty="0"/>
              <a:t>E51.9  Defisiensi tiamin, tidak 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274320" indent="-274320" eaLnBrk="1" hangingPunct="1">
              <a:spcBef>
                <a:spcPts val="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Defisiensi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Hypovitaminose</a:t>
            </a:r>
            <a:r>
              <a:rPr lang="en-US" b="1" dirty="0" smtClean="0">
                <a:solidFill>
                  <a:srgbClr val="FF0000"/>
                </a:solidFill>
              </a:rPr>
              <a:t> B1, thiamine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2800" dirty="0" err="1" smtClean="0"/>
              <a:t>Kekurangan</a:t>
            </a:r>
            <a:r>
              <a:rPr lang="en-US" sz="2800" dirty="0" smtClean="0"/>
              <a:t> thiamin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Beri</a:t>
            </a:r>
            <a:r>
              <a:rPr lang="en-US" sz="2800" dirty="0" smtClean="0"/>
              <a:t> - </a:t>
            </a:r>
            <a:r>
              <a:rPr lang="en-US" sz="2800" dirty="0" err="1" smtClean="0"/>
              <a:t>beri</a:t>
            </a:r>
            <a:r>
              <a:rPr lang="en-US" sz="2800" dirty="0" smtClean="0"/>
              <a:t>, yang </a:t>
            </a:r>
            <a:r>
              <a:rPr lang="en-US" sz="2800" dirty="0" err="1" smtClean="0"/>
              <a:t>ditandai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mental, </a:t>
            </a:r>
            <a:r>
              <a:rPr lang="en-US" sz="2800" dirty="0" err="1" smtClean="0"/>
              <a:t>kelemahan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, </a:t>
            </a:r>
            <a:r>
              <a:rPr lang="en-US" sz="2800" dirty="0" err="1" smtClean="0"/>
              <a:t>pembengkakkan</a:t>
            </a:r>
            <a:r>
              <a:rPr lang="en-US" sz="2800" dirty="0" smtClean="0"/>
              <a:t> </a:t>
            </a:r>
            <a:r>
              <a:rPr lang="en-US" sz="2800" dirty="0" err="1" smtClean="0"/>
              <a:t>jantung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kelumpuhan</a:t>
            </a:r>
            <a:r>
              <a:rPr lang="en-US" sz="2800" dirty="0" smtClean="0"/>
              <a:t> kaki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,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gagal</a:t>
            </a:r>
            <a:r>
              <a:rPr lang="en-US" sz="2800" dirty="0" smtClean="0"/>
              <a:t> </a:t>
            </a:r>
            <a:r>
              <a:rPr lang="en-US" sz="2800" dirty="0" err="1" smtClean="0"/>
              <a:t>jantung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.</a:t>
            </a:r>
          </a:p>
          <a:p>
            <a:pPr marL="274320" lvl="2" indent="-274320">
              <a:spcBef>
                <a:spcPts val="0"/>
              </a:spcBef>
              <a:defRPr/>
            </a:pPr>
            <a:r>
              <a:rPr lang="en-US" sz="2800" dirty="0" smtClean="0"/>
              <a:t>Gastro-intestinal; anorexia, constipation, indigestion.  </a:t>
            </a:r>
          </a:p>
          <a:p>
            <a:pPr marL="274320" lvl="2" indent="-274320">
              <a:spcBef>
                <a:spcPts val="0"/>
              </a:spcBef>
              <a:defRPr/>
            </a:pPr>
            <a:r>
              <a:rPr lang="en-US" sz="2800" dirty="0" smtClean="0"/>
              <a:t>polyneuritis,  </a:t>
            </a:r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betis</a:t>
            </a:r>
            <a:r>
              <a:rPr lang="en-US" sz="2800" dirty="0" smtClean="0"/>
              <a:t>, partial </a:t>
            </a:r>
            <a:r>
              <a:rPr lang="en-US" sz="2800" dirty="0" err="1" smtClean="0"/>
              <a:t>anestesia</a:t>
            </a:r>
            <a:r>
              <a:rPr lang="en-US" sz="2800" dirty="0" smtClean="0"/>
              <a:t>,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lemah</a:t>
            </a:r>
            <a:r>
              <a:rPr lang="en-US" sz="2800" dirty="0" smtClean="0"/>
              <a:t>, </a:t>
            </a:r>
            <a:r>
              <a:rPr lang="en-US" sz="2800" dirty="0" err="1" smtClean="0"/>
              <a:t>paresthesia</a:t>
            </a:r>
            <a:r>
              <a:rPr lang="en-US" sz="2800" dirty="0" smtClean="0"/>
              <a:t>, </a:t>
            </a:r>
            <a:r>
              <a:rPr lang="en-US" sz="2800" dirty="0" err="1" smtClean="0"/>
              <a:t>penurunan</a:t>
            </a:r>
            <a:r>
              <a:rPr lang="en-US" sz="2800" dirty="0" smtClean="0"/>
              <a:t> s/d </a:t>
            </a:r>
            <a:r>
              <a:rPr lang="en-US" sz="2800" dirty="0" err="1" smtClean="0"/>
              <a:t>hilangnya</a:t>
            </a:r>
            <a:r>
              <a:rPr lang="en-US" sz="2800" dirty="0" smtClean="0"/>
              <a:t> reflex tendon, </a:t>
            </a:r>
            <a:r>
              <a:rPr lang="en-US" sz="2800" dirty="0" err="1" smtClean="0"/>
              <a:t>kejang</a:t>
            </a:r>
            <a:r>
              <a:rPr lang="en-US" sz="2800" dirty="0" smtClean="0"/>
              <a:t>, </a:t>
            </a:r>
            <a:r>
              <a:rPr lang="en-US" sz="2800" dirty="0" err="1" smtClean="0"/>
              <a:t>koma</a:t>
            </a:r>
            <a:r>
              <a:rPr lang="en-US" sz="2800" dirty="0" smtClean="0"/>
              <a:t> (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), </a:t>
            </a:r>
          </a:p>
          <a:p>
            <a:pPr marL="274320" lvl="2" indent="-274320">
              <a:spcBef>
                <a:spcPts val="0"/>
              </a:spcBef>
              <a:defRPr/>
            </a:pPr>
            <a:r>
              <a:rPr lang="en-US" sz="2800" dirty="0" err="1" smtClean="0"/>
              <a:t>Cardiovaskuler</a:t>
            </a:r>
            <a:r>
              <a:rPr lang="en-US" sz="2800" dirty="0" smtClean="0"/>
              <a:t>: palpitation, cardiac failure, </a:t>
            </a:r>
            <a:r>
              <a:rPr lang="en-US" sz="2800" dirty="0" err="1" smtClean="0"/>
              <a:t>vasodilatasi</a:t>
            </a:r>
            <a:r>
              <a:rPr lang="en-US" sz="2800" dirty="0" smtClean="0"/>
              <a:t> </a:t>
            </a:r>
            <a:r>
              <a:rPr lang="en-US" sz="2800" dirty="0" err="1" smtClean="0"/>
              <a:t>periferal</a:t>
            </a:r>
            <a:r>
              <a:rPr lang="en-US" sz="2800" dirty="0" smtClean="0"/>
              <a:t>, edema.  </a:t>
            </a:r>
          </a:p>
          <a:p>
            <a:pPr marL="274320" lvl="2" indent="-274320">
              <a:spcBef>
                <a:spcPts val="0"/>
              </a:spcBef>
              <a:buFont typeface="Arial" charset="0"/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41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pula </a:t>
            </a:r>
            <a:r>
              <a:rPr lang="en-US" sz="2800" dirty="0" err="1" smtClean="0"/>
              <a:t>berakibat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nutrisi</a:t>
            </a:r>
            <a:r>
              <a:rPr lang="en-US" sz="28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Kegemukan</a:t>
            </a:r>
            <a:r>
              <a:rPr lang="en-US" sz="2800" dirty="0" smtClean="0"/>
              <a:t> (obesity)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terlalu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lemak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Kegemukan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beresiko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diabetis</a:t>
            </a:r>
            <a:r>
              <a:rPr lang="en-US" sz="2800" dirty="0" smtClean="0"/>
              <a:t> </a:t>
            </a:r>
            <a:r>
              <a:rPr lang="en-US" sz="2800" dirty="0" err="1" smtClean="0"/>
              <a:t>melitus</a:t>
            </a:r>
            <a:r>
              <a:rPr lang="en-US" sz="2800" dirty="0" smtClean="0"/>
              <a:t>,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jantung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1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364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tersinggung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,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, rasa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enak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kekurangan</a:t>
            </a:r>
            <a:r>
              <a:rPr lang="en-US" dirty="0"/>
              <a:t> vitamin B1 yang </a:t>
            </a:r>
            <a:r>
              <a:rPr lang="en-US" dirty="0" err="1"/>
              <a:t>berat</a:t>
            </a:r>
            <a:r>
              <a:rPr lang="en-US" dirty="0"/>
              <a:t> (</a:t>
            </a:r>
            <a:r>
              <a:rPr lang="en-US" i="1" dirty="0" err="1"/>
              <a:t>beri-beri</a:t>
            </a:r>
            <a:r>
              <a:rPr lang="en-US" dirty="0"/>
              <a:t>),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,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/>
              <a:t>vitamin B1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tajam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vitamin </a:t>
            </a:r>
            <a:r>
              <a:rPr lang="en-US" dirty="0" smtClean="0"/>
              <a:t>B1</a:t>
            </a:r>
          </a:p>
          <a:p>
            <a:r>
              <a:rPr lang="en-US" dirty="0" err="1"/>
              <a:t>Beri-beri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 smtClean="0"/>
              <a:t>mempengaruhi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kardiovaskular</a:t>
            </a:r>
            <a:r>
              <a:rPr lang="en-US" dirty="0"/>
              <a:t> (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beri-beri</a:t>
            </a:r>
            <a:r>
              <a:rPr lang="en-US" dirty="0"/>
              <a:t> </a:t>
            </a:r>
            <a:r>
              <a:rPr lang="en-US" dirty="0" err="1"/>
              <a:t>basah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saraf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beri-beri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Beri</a:t>
            </a:r>
            <a:r>
              <a:rPr lang="en-US" dirty="0" smtClean="0"/>
              <a:t> - </a:t>
            </a:r>
            <a:r>
              <a:rPr lang="en-US" dirty="0" err="1" smtClean="0"/>
              <a:t>beri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72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beri-beri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berjalan</a:t>
            </a:r>
            <a:endParaRPr lang="en-US" dirty="0"/>
          </a:p>
          <a:p>
            <a:pPr lvl="0"/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otot</a:t>
            </a:r>
            <a:endParaRPr lang="en-US" dirty="0"/>
          </a:p>
          <a:p>
            <a:pPr lvl="0"/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sensasi</a:t>
            </a:r>
            <a:endParaRPr lang="en-US" dirty="0"/>
          </a:p>
          <a:p>
            <a:pPr lvl="0"/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neurologis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kebingungan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ensefalitis</a:t>
            </a:r>
            <a:r>
              <a:rPr lang="en-US" dirty="0"/>
              <a:t> (</a:t>
            </a:r>
            <a:r>
              <a:rPr lang="en-US" dirty="0" err="1"/>
              <a:t>radang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Kelumpuhan</a:t>
            </a:r>
            <a:endParaRPr lang="en-US" dirty="0"/>
          </a:p>
          <a:p>
            <a:pPr lvl="0"/>
            <a:r>
              <a:rPr lang="en-US" dirty="0"/>
              <a:t>Rasa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ketidaknyamanan</a:t>
            </a:r>
            <a:r>
              <a:rPr lang="en-US" dirty="0"/>
              <a:t> yang </a:t>
            </a:r>
            <a:r>
              <a:rPr lang="en-US" dirty="0" err="1"/>
              <a:t>hebat</a:t>
            </a:r>
            <a:endParaRPr lang="en-US" dirty="0"/>
          </a:p>
          <a:p>
            <a:pPr lvl="0"/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(</a:t>
            </a:r>
            <a:r>
              <a:rPr lang="en-US" dirty="0" err="1"/>
              <a:t>cadel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Kesemutan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lain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kaki</a:t>
            </a:r>
          </a:p>
          <a:p>
            <a:pPr lvl="0"/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yang </a:t>
            </a:r>
            <a:r>
              <a:rPr lang="en-US" dirty="0" err="1"/>
              <a:t>yang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terkendali</a:t>
            </a:r>
            <a:r>
              <a:rPr lang="en-US" dirty="0"/>
              <a:t> (</a:t>
            </a:r>
            <a:r>
              <a:rPr lang="en-US" dirty="0" err="1"/>
              <a:t>nystagmus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295400"/>
            <a:ext cx="3962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beri-beri</a:t>
            </a:r>
            <a:r>
              <a:rPr lang="en-US" dirty="0"/>
              <a:t> </a:t>
            </a:r>
            <a:r>
              <a:rPr lang="en-US" dirty="0" err="1"/>
              <a:t>basah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kelemahan</a:t>
            </a:r>
            <a:endParaRPr lang="en-US" dirty="0"/>
          </a:p>
          <a:p>
            <a:pPr lvl="0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denyut</a:t>
            </a:r>
            <a:r>
              <a:rPr lang="en-US" dirty="0"/>
              <a:t> </a:t>
            </a:r>
            <a:r>
              <a:rPr lang="en-US" dirty="0" err="1"/>
              <a:t>jantung</a:t>
            </a:r>
            <a:endParaRPr lang="en-US" dirty="0"/>
          </a:p>
          <a:p>
            <a:pPr lvl="0"/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bengkak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kaki</a:t>
            </a:r>
          </a:p>
          <a:p>
            <a:pPr lvl="0"/>
            <a:r>
              <a:rPr lang="en-US" dirty="0" err="1"/>
              <a:t>Efusi</a:t>
            </a:r>
            <a:r>
              <a:rPr lang="en-US" dirty="0"/>
              <a:t> pleura (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Defisiensi</a:t>
            </a:r>
            <a:r>
              <a:rPr lang="en-US" sz="2800" b="1" dirty="0" smtClean="0">
                <a:solidFill>
                  <a:srgbClr val="FF0000"/>
                </a:solidFill>
              </a:rPr>
              <a:t>: -  </a:t>
            </a:r>
            <a:r>
              <a:rPr lang="en-US" sz="2800" b="1" dirty="0" err="1" smtClean="0">
                <a:solidFill>
                  <a:srgbClr val="FF0000"/>
                </a:solidFill>
              </a:rPr>
              <a:t>Ariboflavinosis</a:t>
            </a:r>
            <a:r>
              <a:rPr lang="en-US" sz="2800" b="1" dirty="0" smtClean="0">
                <a:solidFill>
                  <a:srgbClr val="FF0000"/>
                </a:solidFill>
              </a:rPr>
              <a:t> B2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Kekurangan</a:t>
            </a:r>
            <a:r>
              <a:rPr lang="en-US" sz="2800" dirty="0" smtClean="0"/>
              <a:t> riboflavin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kekurangan</a:t>
            </a:r>
            <a:r>
              <a:rPr lang="en-US" sz="2800" dirty="0" smtClean="0"/>
              <a:t> vitamin B lain;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Bibir</a:t>
            </a:r>
            <a:r>
              <a:rPr lang="en-US" dirty="0" smtClean="0"/>
              <a:t>: </a:t>
            </a:r>
            <a:r>
              <a:rPr lang="en-US" dirty="0" err="1" smtClean="0"/>
              <a:t>Cheilosis</a:t>
            </a:r>
            <a:r>
              <a:rPr lang="en-US" dirty="0" smtClean="0"/>
              <a:t> ,Stomatitis </a:t>
            </a:r>
            <a:r>
              <a:rPr lang="en-US" dirty="0" err="1" smtClean="0"/>
              <a:t>angularis</a:t>
            </a:r>
            <a:r>
              <a:rPr lang="en-US" dirty="0" smtClean="0"/>
              <a:t> ,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Lidah</a:t>
            </a:r>
            <a:r>
              <a:rPr lang="en-US" dirty="0" smtClean="0"/>
              <a:t>: </a:t>
            </a:r>
            <a:r>
              <a:rPr lang="en-US" dirty="0" err="1" smtClean="0"/>
              <a:t>Glossitis</a:t>
            </a:r>
            <a:r>
              <a:rPr lang="en-US" dirty="0" smtClean="0"/>
              <a:t> 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Hidung</a:t>
            </a:r>
            <a:r>
              <a:rPr lang="en-US" dirty="0" smtClean="0"/>
              <a:t>: irritable </a:t>
            </a:r>
            <a:r>
              <a:rPr lang="en-US" dirty="0" err="1" smtClean="0"/>
              <a:t>dan</a:t>
            </a:r>
            <a:r>
              <a:rPr lang="en-US" dirty="0" smtClean="0"/>
              <a:t> pecah-2 di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Mata: rasa </a:t>
            </a:r>
            <a:r>
              <a:rPr lang="en-US" dirty="0" err="1" smtClean="0"/>
              <a:t>panas</a:t>
            </a:r>
            <a:r>
              <a:rPr lang="en-US" dirty="0" smtClean="0"/>
              <a:t>, </a:t>
            </a:r>
            <a:r>
              <a:rPr lang="en-US" dirty="0" err="1" smtClean="0"/>
              <a:t>gatal</a:t>
            </a:r>
            <a:r>
              <a:rPr lang="en-US" dirty="0" smtClean="0"/>
              <a:t>, </a:t>
            </a:r>
            <a:r>
              <a:rPr lang="en-US" dirty="0" err="1" smtClean="0"/>
              <a:t>lecet</a:t>
            </a:r>
            <a:r>
              <a:rPr lang="en-US" dirty="0" smtClean="0"/>
              <a:t>, </a:t>
            </a:r>
            <a:r>
              <a:rPr lang="en-US" dirty="0" err="1" smtClean="0"/>
              <a:t>fotofobi</a:t>
            </a:r>
            <a:r>
              <a:rPr lang="en-US" dirty="0" smtClean="0"/>
              <a:t>, corneal vascularization, cataracts, nutritional amblyopia ,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Kulit</a:t>
            </a:r>
            <a:r>
              <a:rPr lang="en-US" dirty="0" smtClean="0"/>
              <a:t>: </a:t>
            </a:r>
            <a:r>
              <a:rPr lang="en-US" dirty="0" err="1" smtClean="0"/>
              <a:t>Seborrhoic</a:t>
            </a:r>
            <a:r>
              <a:rPr lang="en-US" dirty="0" smtClean="0"/>
              <a:t> dermatitis,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err="1" smtClean="0"/>
              <a:t>perlambatan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7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it-IT" sz="3200" dirty="0"/>
              <a:t>Wernicke's </a:t>
            </a:r>
            <a:r>
              <a:rPr lang="it-IT" sz="3200" dirty="0" smtClean="0"/>
              <a:t>encephalopathy. </a:t>
            </a:r>
            <a:r>
              <a:rPr lang="en-US" sz="3200" dirty="0"/>
              <a:t>(</a:t>
            </a:r>
            <a:r>
              <a:rPr lang="en-US" sz="3200" dirty="0" err="1"/>
              <a:t>beri-beri</a:t>
            </a:r>
            <a:r>
              <a:rPr lang="en-US" sz="3200" dirty="0"/>
              <a:t> </a:t>
            </a:r>
            <a:r>
              <a:rPr lang="en-US" sz="3200" dirty="0" err="1"/>
              <a:t>otak</a:t>
            </a:r>
            <a:r>
              <a:rPr lang="en-US" sz="32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6783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Wernicke's </a:t>
            </a:r>
            <a:r>
              <a:rPr lang="it-IT" dirty="0" smtClean="0"/>
              <a:t>encephalopathy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 smtClean="0"/>
              <a:t>neurologis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i="1" dirty="0"/>
              <a:t>Wernicke </a:t>
            </a:r>
            <a:r>
              <a:rPr lang="en-US" i="1" dirty="0" err="1"/>
              <a:t>Korsakoff</a:t>
            </a:r>
            <a:r>
              <a:rPr lang="en-US" i="1" dirty="0"/>
              <a:t> Syndrome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yang </a:t>
            </a:r>
            <a:r>
              <a:rPr lang="en-US" dirty="0" err="1" smtClean="0"/>
              <a:t>berlebihan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kekurangan</a:t>
            </a:r>
            <a:r>
              <a:rPr lang="en-US" dirty="0"/>
              <a:t> vitamin B1 (</a:t>
            </a:r>
            <a:r>
              <a:rPr lang="en-US" dirty="0" smtClean="0"/>
              <a:t>thiamin)</a:t>
            </a:r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thiamin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mencukupi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.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kebingungan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amnesia</a:t>
            </a:r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, </a:t>
            </a:r>
            <a:r>
              <a:rPr lang="en-US" dirty="0" err="1" smtClean="0"/>
              <a:t>usia</a:t>
            </a:r>
            <a:r>
              <a:rPr lang="en-US" dirty="0" smtClean="0"/>
              <a:t> 30-70 </a:t>
            </a:r>
            <a:r>
              <a:rPr lang="en-US" dirty="0" err="1" smtClean="0"/>
              <a:t>tahun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Ciri</a:t>
            </a:r>
            <a:r>
              <a:rPr lang="en-US" dirty="0" smtClean="0"/>
              <a:t>-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/>
              <a:t>Ensefalopati</a:t>
            </a:r>
            <a:r>
              <a:rPr lang="en-US" dirty="0"/>
              <a:t> Wernicke </a:t>
            </a:r>
            <a:endParaRPr lang="en-US" dirty="0" smtClean="0"/>
          </a:p>
          <a:p>
            <a:pPr lvl="1"/>
            <a:r>
              <a:rPr lang="en-US" dirty="0" err="1"/>
              <a:t>kebingungan</a:t>
            </a:r>
            <a:endParaRPr lang="en-US" dirty="0"/>
          </a:p>
          <a:p>
            <a:pPr lvl="1"/>
            <a:r>
              <a:rPr lang="en-US" b="1" dirty="0" err="1"/>
              <a:t>nistagmus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 smtClean="0"/>
              <a:t>gerakan</a:t>
            </a:r>
            <a:r>
              <a:rPr lang="en-US" dirty="0" smtClean="0"/>
              <a:t> bola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involunter</a:t>
            </a:r>
            <a:r>
              <a:rPr lang="en-US" dirty="0" smtClean="0"/>
              <a:t> </a:t>
            </a:r>
            <a:r>
              <a:rPr lang="en-US" dirty="0" err="1" smtClean="0"/>
              <a:t>ritmik</a:t>
            </a:r>
            <a:r>
              <a:rPr lang="en-US" dirty="0" smtClean="0"/>
              <a:t>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.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menyentak</a:t>
            </a:r>
            <a:r>
              <a:rPr lang="en-US" dirty="0"/>
              <a:t>, </a:t>
            </a:r>
            <a:r>
              <a:rPr lang="en-US" dirty="0" err="1"/>
              <a:t>berputar</a:t>
            </a:r>
            <a:r>
              <a:rPr lang="en-US" dirty="0"/>
              <a:t> (</a:t>
            </a:r>
            <a:r>
              <a:rPr lang="en-US" dirty="0" err="1"/>
              <a:t>rotasi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berayun</a:t>
            </a:r>
            <a:r>
              <a:rPr lang="en-US" dirty="0"/>
              <a:t> (</a:t>
            </a:r>
            <a:r>
              <a:rPr lang="en-US" dirty="0" err="1"/>
              <a:t>pendular</a:t>
            </a:r>
            <a:r>
              <a:rPr lang="en-US" dirty="0"/>
              <a:t>). </a:t>
            </a:r>
          </a:p>
          <a:p>
            <a:pPr lvl="1"/>
            <a:r>
              <a:rPr lang="en-US" b="1" dirty="0" err="1"/>
              <a:t>ophthalmoplegia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)</a:t>
            </a:r>
          </a:p>
          <a:p>
            <a:pPr lvl="1"/>
            <a:r>
              <a:rPr lang="en-US" b="1" dirty="0" err="1"/>
              <a:t>anisocoria</a:t>
            </a:r>
            <a:r>
              <a:rPr lang="en-US" b="1" dirty="0"/>
              <a:t> (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smtClean="0"/>
              <a:t>sama)</a:t>
            </a:r>
            <a:endParaRPr lang="en-US" dirty="0"/>
          </a:p>
          <a:p>
            <a:pPr lvl="1"/>
            <a:r>
              <a:rPr lang="en-US" b="1" dirty="0" err="1"/>
              <a:t>ataksia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 smtClean="0"/>
              <a:t>kurangnya</a:t>
            </a:r>
            <a:r>
              <a:rPr lang="en-US" dirty="0" smtClean="0"/>
              <a:t>/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kaki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.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err="1"/>
              <a:t>refleks</a:t>
            </a:r>
            <a:r>
              <a:rPr lang="en-US" dirty="0"/>
              <a:t> pupil </a:t>
            </a:r>
            <a:r>
              <a:rPr lang="en-US" dirty="0" err="1"/>
              <a:t>lesu</a:t>
            </a:r>
            <a:endParaRPr lang="en-US" dirty="0"/>
          </a:p>
          <a:p>
            <a:pPr lvl="1"/>
            <a:r>
              <a:rPr lang="en-US" dirty="0" err="1"/>
              <a:t>koma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kematian</a:t>
            </a:r>
            <a:r>
              <a:rPr lang="en-US" dirty="0"/>
              <a:t> 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diobati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4403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Wernicke-</a:t>
            </a:r>
            <a:r>
              <a:rPr lang="en-US" dirty="0" err="1"/>
              <a:t>Korsakoff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Alkoholisme</a:t>
            </a:r>
            <a:r>
              <a:rPr lang="en-US" dirty="0"/>
              <a:t> </a:t>
            </a:r>
            <a:r>
              <a:rPr lang="en-US" dirty="0" err="1"/>
              <a:t>kronis</a:t>
            </a:r>
            <a:endParaRPr lang="en-US" dirty="0"/>
          </a:p>
          <a:p>
            <a:pPr lvl="0"/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gizi</a:t>
            </a:r>
            <a:endParaRPr lang="en-US" dirty="0"/>
          </a:p>
          <a:p>
            <a:pPr lvl="0"/>
            <a:r>
              <a:rPr lang="en-US" dirty="0" err="1"/>
              <a:t>Kelaparan</a:t>
            </a:r>
            <a:r>
              <a:rPr lang="en-US" dirty="0"/>
              <a:t> –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anoreksia</a:t>
            </a:r>
            <a:r>
              <a:rPr lang="en-US" dirty="0"/>
              <a:t> nervosa, </a:t>
            </a:r>
            <a:r>
              <a:rPr lang="en-US" dirty="0" err="1"/>
              <a:t>skizofrenia,atau</a:t>
            </a:r>
            <a:r>
              <a:rPr lang="en-US" dirty="0"/>
              <a:t> terminal </a:t>
            </a:r>
            <a:r>
              <a:rPr lang="en-US" dirty="0" err="1"/>
              <a:t>kanker</a:t>
            </a:r>
            <a:r>
              <a:rPr lang="en-US" dirty="0"/>
              <a:t>; </a:t>
            </a:r>
            <a:r>
              <a:rPr lang="en-US" dirty="0" err="1"/>
              <a:t>tawanan</a:t>
            </a:r>
            <a:r>
              <a:rPr lang="en-US" dirty="0"/>
              <a:t> </a:t>
            </a:r>
            <a:r>
              <a:rPr lang="en-US" dirty="0" err="1"/>
              <a:t>perang</a:t>
            </a:r>
            <a:endParaRPr lang="en-US" dirty="0"/>
          </a:p>
          <a:p>
            <a:pPr lvl="0"/>
            <a:r>
              <a:rPr lang="en-US" dirty="0" err="1"/>
              <a:t>Tiamin-kekurangan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formula</a:t>
            </a:r>
          </a:p>
          <a:p>
            <a:pPr lvl="0"/>
            <a:r>
              <a:rPr lang="en-US" dirty="0" err="1"/>
              <a:t>Hiperemesis</a:t>
            </a:r>
            <a:r>
              <a:rPr lang="en-US" dirty="0"/>
              <a:t> </a:t>
            </a:r>
            <a:r>
              <a:rPr lang="en-US" dirty="0" err="1"/>
              <a:t>gravidarum</a:t>
            </a:r>
            <a:r>
              <a:rPr lang="en-US" dirty="0"/>
              <a:t> –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49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ensefalopati</a:t>
            </a:r>
            <a:r>
              <a:rPr lang="en-US" dirty="0"/>
              <a:t> Wernicke </a:t>
            </a:r>
            <a:r>
              <a:rPr lang="en-US" dirty="0" err="1"/>
              <a:t>pada</a:t>
            </a:r>
            <a:r>
              <a:rPr lang="en-US" dirty="0"/>
              <a:t>  </a:t>
            </a:r>
            <a:r>
              <a:rPr lang="en-US" dirty="0" err="1"/>
              <a:t>kehamilan</a:t>
            </a:r>
            <a:r>
              <a:rPr lang="en-US" dirty="0"/>
              <a:t>,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ensefalopati</a:t>
            </a:r>
            <a:r>
              <a:rPr lang="en-US" dirty="0"/>
              <a:t> Wernicke </a:t>
            </a:r>
            <a:r>
              <a:rPr lang="en-US" dirty="0" err="1"/>
              <a:t>hampir</a:t>
            </a:r>
            <a:r>
              <a:rPr lang="en-US" dirty="0"/>
              <a:t> 48%</a:t>
            </a:r>
          </a:p>
          <a:p>
            <a:pPr lvl="0"/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keganasan</a:t>
            </a:r>
            <a:endParaRPr lang="en-US" dirty="0"/>
          </a:p>
          <a:p>
            <a:pPr lvl="0"/>
            <a:r>
              <a:rPr lang="en-US" dirty="0" err="1"/>
              <a:t>Obstruksi</a:t>
            </a:r>
            <a:r>
              <a:rPr lang="en-US" dirty="0"/>
              <a:t> </a:t>
            </a:r>
            <a:r>
              <a:rPr lang="en-US" dirty="0" err="1"/>
              <a:t>usus</a:t>
            </a:r>
            <a:endParaRPr lang="en-US" dirty="0"/>
          </a:p>
          <a:p>
            <a:pPr lvl="0"/>
            <a:r>
              <a:rPr lang="en-US" dirty="0" err="1"/>
              <a:t>Bariatrik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– </a:t>
            </a:r>
            <a:r>
              <a:rPr lang="en-US" dirty="0" err="1"/>
              <a:t>ensefalopati</a:t>
            </a:r>
            <a:r>
              <a:rPr lang="en-US" dirty="0"/>
              <a:t> Wernicke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sedini</a:t>
            </a:r>
            <a:r>
              <a:rPr lang="en-US" dirty="0"/>
              <a:t> 2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;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3-6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inisiasi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(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)</a:t>
            </a:r>
          </a:p>
          <a:p>
            <a:pPr lvl="0"/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– </a:t>
            </a:r>
            <a:r>
              <a:rPr lang="en-US" dirty="0" err="1"/>
              <a:t>Keganasan</a:t>
            </a:r>
            <a:r>
              <a:rPr lang="en-US" dirty="0"/>
              <a:t>, TB </a:t>
            </a:r>
            <a:r>
              <a:rPr lang="en-US" dirty="0" err="1"/>
              <a:t>diseminata</a:t>
            </a:r>
            <a:r>
              <a:rPr lang="en-US" dirty="0"/>
              <a:t>, acquired immunodeficiency syndrome (AIDS),uremia</a:t>
            </a:r>
          </a:p>
          <a:p>
            <a:pPr lvl="0"/>
            <a:r>
              <a:rPr lang="en-US" dirty="0" err="1"/>
              <a:t>Iatrogenik</a:t>
            </a:r>
            <a:r>
              <a:rPr lang="en-US" dirty="0"/>
              <a:t> – </a:t>
            </a:r>
            <a:r>
              <a:rPr lang="en-US" dirty="0" err="1"/>
              <a:t>hiperalimentasi</a:t>
            </a:r>
            <a:r>
              <a:rPr lang="en-US" dirty="0"/>
              <a:t> </a:t>
            </a:r>
            <a:r>
              <a:rPr lang="en-US" dirty="0" err="1"/>
              <a:t>intravena</a:t>
            </a:r>
            <a:r>
              <a:rPr lang="en-US" dirty="0"/>
              <a:t>, </a:t>
            </a:r>
            <a:r>
              <a:rPr lang="en-US" dirty="0" err="1"/>
              <a:t>refeeding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kelaparan</a:t>
            </a:r>
            <a:r>
              <a:rPr lang="en-US" dirty="0"/>
              <a:t>, </a:t>
            </a:r>
            <a:r>
              <a:rPr lang="en-US" dirty="0" err="1"/>
              <a:t>hemodialisis</a:t>
            </a:r>
            <a:r>
              <a:rPr lang="en-US" dirty="0"/>
              <a:t> </a:t>
            </a:r>
            <a:r>
              <a:rPr lang="en-US" dirty="0" err="1" smtClean="0"/>
              <a:t>kronis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/>
          </a:bodyPr>
          <a:lstStyle/>
          <a:p>
            <a:r>
              <a:rPr lang="it-IT" dirty="0" smtClean="0"/>
              <a:t>E52     Defisiensi Niacin [pellagra]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306763"/>
          </a:xfrm>
        </p:spPr>
        <p:txBody>
          <a:bodyPr/>
          <a:lstStyle/>
          <a:p>
            <a:r>
              <a:rPr lang="it-IT" dirty="0" smtClean="0"/>
              <a:t>Defisiensi </a:t>
            </a:r>
            <a:r>
              <a:rPr lang="it-IT" dirty="0"/>
              <a:t>niasin (-tryptophan), defisiensi nikotinamida, Pellagra (alkoholik)</a:t>
            </a:r>
            <a:endParaRPr lang="en-US" dirty="0"/>
          </a:p>
          <a:p>
            <a:r>
              <a:rPr lang="it-IT" dirty="0"/>
              <a:t>Kecuali: Sekuela defisiensi niacin (E64.8)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15400" cy="6324600"/>
          </a:xfrm>
        </p:spPr>
        <p:txBody>
          <a:bodyPr>
            <a:normAutofit/>
          </a:bodyPr>
          <a:lstStyle/>
          <a:p>
            <a:pPr marL="273050" indent="-273050">
              <a:spcBef>
                <a:spcPct val="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Defisiensi</a:t>
            </a:r>
            <a:r>
              <a:rPr lang="en-US" b="1" dirty="0" smtClean="0">
                <a:solidFill>
                  <a:srgbClr val="FF0000"/>
                </a:solidFill>
              </a:rPr>
              <a:t> niacin </a:t>
            </a:r>
            <a:r>
              <a:rPr lang="en-US" b="1" dirty="0" smtClean="0"/>
              <a:t>: </a:t>
            </a:r>
            <a:r>
              <a:rPr lang="en-US" dirty="0"/>
              <a:t>vitamin B3 </a:t>
            </a:r>
            <a:endParaRPr lang="en-US" dirty="0" smtClean="0"/>
          </a:p>
          <a:p>
            <a:pPr marL="273050" indent="-273050">
              <a:spcBef>
                <a:spcPct val="0"/>
              </a:spcBef>
              <a:defRPr/>
            </a:pPr>
            <a:r>
              <a:rPr lang="en-US" sz="2800" dirty="0" err="1" smtClean="0"/>
              <a:t>Kekurangan</a:t>
            </a:r>
            <a:r>
              <a:rPr lang="en-US" sz="2800" dirty="0" smtClean="0"/>
              <a:t> niacin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 : 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en-US" sz="2800" dirty="0" err="1" smtClean="0"/>
              <a:t>Kulit</a:t>
            </a:r>
            <a:r>
              <a:rPr lang="en-US" sz="2800" dirty="0"/>
              <a:t>: Scaly dermatitis </a:t>
            </a:r>
            <a:r>
              <a:rPr lang="en-US" sz="2800" dirty="0" err="1"/>
              <a:t>pada</a:t>
            </a:r>
            <a:r>
              <a:rPr lang="en-US" sz="2800" dirty="0"/>
              <a:t> areal </a:t>
            </a:r>
            <a:r>
              <a:rPr lang="en-US" sz="2800" dirty="0" err="1" smtClean="0"/>
              <a:t>terbuka</a:t>
            </a:r>
            <a:r>
              <a:rPr lang="en-US" sz="2800" dirty="0" smtClean="0"/>
              <a:t>, </a:t>
            </a:r>
            <a:r>
              <a:rPr lang="en-US" sz="2800" dirty="0" err="1" smtClean="0"/>
              <a:t>Pelagra</a:t>
            </a:r>
            <a:r>
              <a:rPr lang="en-US" sz="2800" dirty="0" smtClean="0"/>
              <a:t> , </a:t>
            </a:r>
            <a:r>
              <a:rPr lang="en-US" sz="2800" dirty="0" err="1" smtClean="0"/>
              <a:t>bercak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terbakar</a:t>
            </a:r>
            <a:r>
              <a:rPr lang="en-US" sz="2800" dirty="0" smtClean="0"/>
              <a:t> </a:t>
            </a:r>
            <a:r>
              <a:rPr lang="en-US" sz="2800" dirty="0" err="1" smtClean="0"/>
              <a:t>matahari</a:t>
            </a:r>
            <a:r>
              <a:rPr lang="en-US" sz="2800" dirty="0" smtClean="0"/>
              <a:t>, </a:t>
            </a:r>
            <a:r>
              <a:rPr lang="en-US" sz="2800" dirty="0" err="1"/>
              <a:t>Pruritis</a:t>
            </a:r>
            <a:r>
              <a:rPr lang="en-US" sz="2800" dirty="0"/>
              <a:t>, </a:t>
            </a:r>
            <a:r>
              <a:rPr lang="en-US" sz="2800" dirty="0" smtClean="0"/>
              <a:t>Rash</a:t>
            </a:r>
            <a:r>
              <a:rPr lang="en-US" sz="2800" dirty="0"/>
              <a:t>, Hyperkeratosis, </a:t>
            </a:r>
            <a:r>
              <a:rPr lang="en-US" sz="2800" dirty="0" err="1"/>
              <a:t>Acanthosis</a:t>
            </a:r>
            <a:r>
              <a:rPr lang="en-US" sz="2800" dirty="0"/>
              <a:t> </a:t>
            </a:r>
            <a:r>
              <a:rPr lang="en-US" sz="2800" dirty="0" err="1"/>
              <a:t>nigricans</a:t>
            </a:r>
            <a:r>
              <a:rPr lang="en-US" sz="2800" dirty="0"/>
              <a:t> </a:t>
            </a:r>
            <a:endParaRPr lang="en-US" sz="2800" dirty="0" smtClean="0"/>
          </a:p>
          <a:p>
            <a:pPr marL="273050" indent="-273050">
              <a:spcBef>
                <a:spcPct val="0"/>
              </a:spcBef>
              <a:defRPr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saraf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; </a:t>
            </a:r>
            <a:r>
              <a:rPr lang="en-US" sz="2800" dirty="0" err="1" smtClean="0"/>
              <a:t>Neurologis</a:t>
            </a:r>
            <a:r>
              <a:rPr lang="en-US" sz="2800" dirty="0"/>
              <a:t>: </a:t>
            </a:r>
            <a:r>
              <a:rPr lang="en-US" sz="2800" dirty="0" err="1" smtClean="0"/>
              <a:t>lemah</a:t>
            </a:r>
            <a:r>
              <a:rPr lang="en-US" sz="2800" dirty="0"/>
              <a:t>, </a:t>
            </a:r>
            <a:r>
              <a:rPr lang="en-US" sz="2800" dirty="0" smtClean="0"/>
              <a:t>Apathy</a:t>
            </a:r>
            <a:r>
              <a:rPr lang="en-US" sz="2800" dirty="0"/>
              <a:t>, anxiety, confusion, </a:t>
            </a:r>
            <a:r>
              <a:rPr lang="en-US" sz="2800" dirty="0" err="1"/>
              <a:t>pikiran</a:t>
            </a:r>
            <a:r>
              <a:rPr lang="en-US" sz="2800" dirty="0"/>
              <a:t> </a:t>
            </a:r>
            <a:r>
              <a:rPr lang="en-US" sz="2800" dirty="0" err="1" smtClean="0"/>
              <a:t>bingung</a:t>
            </a:r>
            <a:r>
              <a:rPr lang="en-US" sz="2800" dirty="0" smtClean="0"/>
              <a:t>,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marah</a:t>
            </a:r>
            <a:r>
              <a:rPr lang="en-US" sz="2800" dirty="0"/>
              <a:t>, </a:t>
            </a:r>
            <a:r>
              <a:rPr lang="en-US" sz="2800" dirty="0" err="1" smtClean="0"/>
              <a:t>depresi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 smtClean="0"/>
              <a:t>jiwa</a:t>
            </a:r>
            <a:r>
              <a:rPr lang="en-US" sz="2800" dirty="0" smtClean="0"/>
              <a:t>, </a:t>
            </a:r>
            <a:r>
              <a:rPr lang="en-US" sz="2800" dirty="0" err="1" smtClean="0"/>
              <a:t>dementia,Kematian</a:t>
            </a:r>
            <a:r>
              <a:rPr lang="en-US" sz="2800" dirty="0"/>
              <a:t>.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en-US" sz="2800" dirty="0" smtClean="0"/>
              <a:t>Gastrointestinal : Oral: Stomatitis, </a:t>
            </a:r>
            <a:r>
              <a:rPr lang="en-US" sz="2800" dirty="0" err="1" smtClean="0"/>
              <a:t>glossitis</a:t>
            </a:r>
            <a:r>
              <a:rPr lang="en-US" sz="2800" dirty="0"/>
              <a:t>, </a:t>
            </a:r>
            <a:r>
              <a:rPr lang="en-US" sz="2800" dirty="0" err="1"/>
              <a:t>lidah</a:t>
            </a:r>
            <a:r>
              <a:rPr lang="en-US" sz="2800" dirty="0"/>
              <a:t> </a:t>
            </a:r>
            <a:r>
              <a:rPr lang="en-US" sz="2800" dirty="0" err="1"/>
              <a:t>merah</a:t>
            </a:r>
            <a:r>
              <a:rPr lang="en-US" sz="2800" dirty="0"/>
              <a:t> </a:t>
            </a:r>
            <a:r>
              <a:rPr lang="en-US" sz="2800" dirty="0" err="1"/>
              <a:t>bengkak</a:t>
            </a:r>
            <a:r>
              <a:rPr lang="en-US" sz="2800" dirty="0"/>
              <a:t>, </a:t>
            </a:r>
            <a:r>
              <a:rPr lang="en-US" sz="2800" dirty="0" err="1"/>
              <a:t>diare</a:t>
            </a:r>
            <a:r>
              <a:rPr lang="en-US" sz="2800" dirty="0"/>
              <a:t>, Anorexia, BB </a:t>
            </a:r>
            <a:r>
              <a:rPr lang="en-US" sz="2800" dirty="0" err="1" smtClean="0"/>
              <a:t>turun</a:t>
            </a:r>
            <a:r>
              <a:rPr lang="en-US" sz="2800" dirty="0"/>
              <a:t>. Increased gastric acidity (</a:t>
            </a:r>
            <a:r>
              <a:rPr lang="en-US" sz="2800" dirty="0" err="1"/>
              <a:t>memperberat</a:t>
            </a:r>
            <a:r>
              <a:rPr lang="en-US" sz="2800" dirty="0"/>
              <a:t> </a:t>
            </a:r>
            <a:r>
              <a:rPr lang="en-US" sz="2800" dirty="0" err="1"/>
              <a:t>radang</a:t>
            </a:r>
            <a:r>
              <a:rPr lang="en-US" sz="2800" dirty="0"/>
              <a:t>/</a:t>
            </a:r>
            <a:r>
              <a:rPr lang="en-US" sz="2800" dirty="0" err="1"/>
              <a:t>tukak</a:t>
            </a:r>
            <a:r>
              <a:rPr lang="en-US" sz="2800" dirty="0"/>
              <a:t> </a:t>
            </a:r>
            <a:r>
              <a:rPr lang="en-US" sz="2800" dirty="0" err="1"/>
              <a:t>lambung</a:t>
            </a:r>
            <a:r>
              <a:rPr lang="en-US" sz="2800" dirty="0" smtClean="0"/>
              <a:t>), Hepatotoxic ,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en-US" sz="2800" dirty="0" err="1" smtClean="0"/>
              <a:t>Penurunan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urat</a:t>
            </a:r>
            <a:r>
              <a:rPr lang="en-US" sz="2800" dirty="0" smtClean="0"/>
              <a:t> </a:t>
            </a:r>
            <a:r>
              <a:rPr lang="en-US" sz="2800" dirty="0" err="1" smtClean="0"/>
              <a:t>diserum</a:t>
            </a:r>
            <a:r>
              <a:rPr lang="en-US" sz="2800" dirty="0" smtClean="0"/>
              <a:t> ,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glukosa</a:t>
            </a:r>
            <a:r>
              <a:rPr lang="en-US" sz="2800" dirty="0" smtClean="0"/>
              <a:t> plasma Certain </a:t>
            </a:r>
            <a:r>
              <a:rPr lang="en-US" sz="2800" dirty="0"/>
              <a:t>cardiac arrhythmias</a:t>
            </a:r>
          </a:p>
          <a:p>
            <a:pPr marL="273050" indent="-273050">
              <a:spcBef>
                <a:spcPct val="0"/>
              </a:spcBef>
              <a:defRPr/>
            </a:pPr>
            <a:endParaRPr lang="en-US" sz="2100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"/>
            <a:ext cx="2114324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Pellagra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diare</a:t>
            </a:r>
            <a:r>
              <a:rPr lang="en-US" dirty="0"/>
              <a:t>, dermatitis,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demensia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enyakit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mematikan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Pellagra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/>
              <a:t>yang primer 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sekunder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/>
              <a:t>primer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vitamin B3, </a:t>
            </a:r>
            <a:endParaRPr lang="en-US" dirty="0" smtClean="0"/>
          </a:p>
          <a:p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diasup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vitamin B3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/>
              <a:t>penyerapannya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 </a:t>
            </a:r>
            <a:r>
              <a:rPr lang="en-US" dirty="0" err="1"/>
              <a:t>kronis</a:t>
            </a:r>
            <a:r>
              <a:rPr lang="en-US" dirty="0"/>
              <a:t>,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berkepanjangan</a:t>
            </a:r>
            <a:r>
              <a:rPr lang="en-US" dirty="0"/>
              <a:t>, gastrointestinal, </a:t>
            </a:r>
            <a:r>
              <a:rPr lang="en-US" dirty="0" err="1"/>
              <a:t>sirosis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karsinoid</a:t>
            </a:r>
            <a:r>
              <a:rPr lang="en-US" dirty="0"/>
              <a:t> tumor,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tryptophan,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E53     Defisiensi kelompok vitamin B </a:t>
            </a:r>
            <a:r>
              <a:rPr lang="fi-FI" dirty="0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Kecuali</a:t>
            </a:r>
            <a:r>
              <a:rPr lang="fi-FI" dirty="0"/>
              <a:t>: Sekuela defisiensi vitamin B (E64.8), anemia karena defisiensi vitamin B12 (D51.-)</a:t>
            </a:r>
            <a:endParaRPr lang="en-US" dirty="0"/>
          </a:p>
          <a:p>
            <a:r>
              <a:rPr lang="fi-FI" dirty="0"/>
              <a:t>E53.0 </a:t>
            </a:r>
            <a:r>
              <a:rPr lang="fi-FI" b="1" dirty="0"/>
              <a:t>Defisiensi riboflavin </a:t>
            </a:r>
            <a:r>
              <a:rPr lang="fi-FI" dirty="0"/>
              <a:t>(vitamin B2</a:t>
            </a:r>
            <a:r>
              <a:rPr lang="fi-FI" dirty="0" smtClean="0"/>
              <a:t>); </a:t>
            </a:r>
            <a:r>
              <a:rPr lang="en-US" dirty="0" smtClean="0"/>
              <a:t> </a:t>
            </a:r>
            <a:r>
              <a:rPr lang="fi-FI" dirty="0"/>
              <a:t>  Ariboflavinosis</a:t>
            </a:r>
            <a:endParaRPr lang="en-US" dirty="0"/>
          </a:p>
          <a:p>
            <a:r>
              <a:rPr lang="fi-FI" dirty="0"/>
              <a:t>E53.1  </a:t>
            </a:r>
            <a:r>
              <a:rPr lang="fi-FI" b="1" dirty="0"/>
              <a:t>Defisiensi pyridoxine </a:t>
            </a:r>
            <a:r>
              <a:rPr lang="fi-FI" dirty="0"/>
              <a:t>(vitamin B6)</a:t>
            </a:r>
            <a:endParaRPr lang="en-US" dirty="0"/>
          </a:p>
          <a:p>
            <a:r>
              <a:rPr lang="fi-FI" dirty="0"/>
              <a:t>E53.8 </a:t>
            </a:r>
            <a:r>
              <a:rPr lang="fi-FI" b="1" dirty="0"/>
              <a:t>Defisiensi kelompok vitamin B lainnya </a:t>
            </a:r>
            <a:r>
              <a:rPr lang="en-US" dirty="0" smtClean="0"/>
              <a:t>;</a:t>
            </a:r>
            <a:r>
              <a:rPr lang="fi-FI" dirty="0"/>
              <a:t>  </a:t>
            </a:r>
            <a:r>
              <a:rPr lang="it-IT" dirty="0"/>
              <a:t>Defisiensi: biotin, sianokobalamin (B12), folic acid, panthotenic acid</a:t>
            </a:r>
            <a:endParaRPr lang="en-US" dirty="0"/>
          </a:p>
          <a:p>
            <a:r>
              <a:rPr lang="fi-FI" dirty="0"/>
              <a:t>E53.9  Defisiensi vitamin B, tak </a:t>
            </a:r>
            <a:r>
              <a:rPr lang="fi-FI" dirty="0" smtClean="0"/>
              <a:t>dijelaskan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err="1"/>
              <a:t>Nutrisi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dikatakan</a:t>
            </a:r>
            <a:r>
              <a:rPr lang="en-US" sz="2500" dirty="0"/>
              <a:t> </a:t>
            </a:r>
            <a:r>
              <a:rPr lang="en-US" sz="2500" dirty="0" err="1"/>
              <a:t>sebagai</a:t>
            </a:r>
            <a:r>
              <a:rPr lang="en-US" sz="2500" dirty="0"/>
              <a:t> </a:t>
            </a:r>
            <a:r>
              <a:rPr lang="en-US" sz="2500" dirty="0" err="1"/>
              <a:t>ilmu</a:t>
            </a:r>
            <a:r>
              <a:rPr lang="en-US" sz="2500" dirty="0"/>
              <a:t>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makanan</a:t>
            </a:r>
            <a:r>
              <a:rPr lang="en-US" sz="2500" dirty="0"/>
              <a:t>, </a:t>
            </a:r>
            <a:r>
              <a:rPr lang="en-US" sz="2500" dirty="0" err="1"/>
              <a:t>zat-zat</a:t>
            </a:r>
            <a:r>
              <a:rPr lang="en-US" sz="2500" dirty="0"/>
              <a:t> </a:t>
            </a:r>
            <a:r>
              <a:rPr lang="en-US" sz="2500" dirty="0" err="1"/>
              <a:t>gizi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zat</a:t>
            </a:r>
            <a:r>
              <a:rPr lang="en-US" sz="2500" dirty="0"/>
              <a:t> lain yang </a:t>
            </a:r>
            <a:r>
              <a:rPr lang="en-US" sz="2500" dirty="0" err="1"/>
              <a:t>terkandung</a:t>
            </a:r>
            <a:r>
              <a:rPr lang="en-US" sz="2500" dirty="0"/>
              <a:t>, </a:t>
            </a:r>
            <a:r>
              <a:rPr lang="en-US" sz="2500" dirty="0" err="1"/>
              <a:t>aksi</a:t>
            </a:r>
            <a:r>
              <a:rPr lang="en-US" sz="2500" dirty="0"/>
              <a:t> </a:t>
            </a:r>
            <a:r>
              <a:rPr lang="en-US" sz="2500" dirty="0" err="1"/>
              <a:t>reaksi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keseimbangan</a:t>
            </a:r>
            <a:r>
              <a:rPr lang="en-US" sz="2500" dirty="0"/>
              <a:t> yang </a:t>
            </a:r>
            <a:r>
              <a:rPr lang="en-US" sz="2500" dirty="0" err="1"/>
              <a:t>berhubungan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kesehatan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penyakit</a:t>
            </a:r>
            <a:r>
              <a:rPr lang="en-US" sz="2500" dirty="0"/>
              <a:t>. ( </a:t>
            </a:r>
            <a:r>
              <a:rPr lang="en-US" sz="2500" dirty="0" err="1"/>
              <a:t>Wartonah</a:t>
            </a:r>
            <a:r>
              <a:rPr lang="en-US" sz="2500" dirty="0"/>
              <a:t>, 2010 )</a:t>
            </a:r>
          </a:p>
          <a:p>
            <a:pPr>
              <a:spcBef>
                <a:spcPts val="0"/>
              </a:spcBef>
            </a:pPr>
            <a:r>
              <a:rPr lang="en-US" sz="2500" dirty="0" err="1">
                <a:solidFill>
                  <a:srgbClr val="FF0000"/>
                </a:solidFill>
              </a:rPr>
              <a:t>Komponen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makanan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essensial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makanan</a:t>
            </a:r>
            <a:r>
              <a:rPr lang="en-US" sz="2500" dirty="0"/>
              <a:t> yang </a:t>
            </a:r>
            <a:r>
              <a:rPr lang="en-US" sz="2500" dirty="0">
                <a:solidFill>
                  <a:srgbClr val="FF0000"/>
                </a:solidFill>
              </a:rPr>
              <a:t>optimal</a:t>
            </a:r>
            <a:r>
              <a:rPr lang="en-US" sz="2500" dirty="0"/>
              <a:t> </a:t>
            </a:r>
            <a:r>
              <a:rPr lang="en-US" sz="2500" dirty="0" err="1"/>
              <a:t>mengandung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FF0000"/>
                </a:solidFill>
              </a:rPr>
              <a:t>kalori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dirty="0" err="1"/>
              <a:t>adekwat</a:t>
            </a:r>
            <a:r>
              <a:rPr lang="en-US" sz="2500" dirty="0"/>
              <a:t> , </a:t>
            </a:r>
            <a:r>
              <a:rPr lang="en-US" sz="2500" dirty="0">
                <a:solidFill>
                  <a:srgbClr val="FF0000"/>
                </a:solidFill>
              </a:rPr>
              <a:t>protein , </a:t>
            </a:r>
            <a:r>
              <a:rPr lang="en-US" sz="2500" dirty="0" err="1">
                <a:solidFill>
                  <a:srgbClr val="FF0000"/>
                </a:solidFill>
              </a:rPr>
              <a:t>lemak</a:t>
            </a:r>
            <a:r>
              <a:rPr lang="en-US" sz="2500" dirty="0">
                <a:solidFill>
                  <a:srgbClr val="FF0000"/>
                </a:solidFill>
              </a:rPr>
              <a:t>, vitamin 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mineral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air</a:t>
            </a:r>
            <a:r>
              <a:rPr lang="en-US" sz="2500" dirty="0"/>
              <a:t> yang </a:t>
            </a:r>
            <a:r>
              <a:rPr lang="en-US" sz="2500" dirty="0" err="1"/>
              <a:t>cukup</a:t>
            </a:r>
            <a:endParaRPr lang="en-US" sz="2500" dirty="0"/>
          </a:p>
          <a:p>
            <a:pPr>
              <a:spcBef>
                <a:spcPts val="0"/>
              </a:spcBef>
            </a:pPr>
            <a:r>
              <a:rPr lang="en-US" sz="2500" dirty="0" err="1"/>
              <a:t>Nilai</a:t>
            </a:r>
            <a:r>
              <a:rPr lang="en-US" sz="2500" dirty="0"/>
              <a:t> </a:t>
            </a:r>
            <a:r>
              <a:rPr lang="en-US" sz="2500" dirty="0" err="1"/>
              <a:t>kalori</a:t>
            </a:r>
            <a:r>
              <a:rPr lang="en-US" sz="2500" dirty="0"/>
              <a:t> </a:t>
            </a:r>
            <a:r>
              <a:rPr lang="en-US" sz="2500" dirty="0" err="1"/>
              <a:t>asupan</a:t>
            </a:r>
            <a:r>
              <a:rPr lang="en-US" sz="2500" dirty="0"/>
              <a:t> </a:t>
            </a:r>
            <a:r>
              <a:rPr lang="en-US" sz="2500" dirty="0" err="1"/>
              <a:t>makanan</a:t>
            </a:r>
            <a:r>
              <a:rPr lang="en-US" sz="2500" dirty="0"/>
              <a:t> </a:t>
            </a:r>
            <a:r>
              <a:rPr lang="en-US" sz="2500" dirty="0" err="1"/>
              <a:t>seharusnya</a:t>
            </a:r>
            <a:r>
              <a:rPr lang="en-US" sz="2500" dirty="0"/>
              <a:t> </a:t>
            </a:r>
            <a:r>
              <a:rPr lang="en-US" sz="2500" dirty="0" err="1"/>
              <a:t>mendekati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</a:t>
            </a:r>
            <a:r>
              <a:rPr lang="en-US" sz="2500" dirty="0" err="1"/>
              <a:t>energi</a:t>
            </a:r>
            <a:r>
              <a:rPr lang="en-US" sz="2500" dirty="0"/>
              <a:t> yang </a:t>
            </a:r>
            <a:r>
              <a:rPr lang="en-US" sz="2500" dirty="0" err="1"/>
              <a:t>dikeluarkan</a:t>
            </a:r>
            <a:r>
              <a:rPr lang="en-US" sz="2500" dirty="0"/>
              <a:t> agar </a:t>
            </a:r>
            <a:r>
              <a:rPr lang="en-US" sz="2500" dirty="0" err="1"/>
              <a:t>berat</a:t>
            </a:r>
            <a:r>
              <a:rPr lang="en-US" sz="2500" dirty="0"/>
              <a:t> </a:t>
            </a:r>
            <a:r>
              <a:rPr lang="en-US" sz="2500" dirty="0" err="1"/>
              <a:t>badan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dipertahankan</a:t>
            </a:r>
            <a:r>
              <a:rPr lang="en-US" sz="25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individu</a:t>
            </a:r>
            <a:r>
              <a:rPr lang="en-US" sz="2500" dirty="0"/>
              <a:t> </a:t>
            </a:r>
            <a:r>
              <a:rPr lang="en-US" sz="2500" dirty="0" err="1"/>
              <a:t>memerlukan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yang </a:t>
            </a:r>
            <a:r>
              <a:rPr lang="en-US" sz="2500" dirty="0" err="1"/>
              <a:t>berbeda-beda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nutrisi</a:t>
            </a:r>
            <a:r>
              <a:rPr lang="en-US" sz="2500" dirty="0"/>
              <a:t>, </a:t>
            </a:r>
            <a:r>
              <a:rPr lang="en-US" sz="2500" dirty="0" err="1"/>
              <a:t>tergantung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faktor-faktor</a:t>
            </a:r>
            <a:r>
              <a:rPr lang="en-US" sz="2500" dirty="0"/>
              <a:t> </a:t>
            </a:r>
            <a:r>
              <a:rPr lang="en-US" sz="2500" dirty="0" err="1"/>
              <a:t>seperti</a:t>
            </a:r>
            <a:r>
              <a:rPr lang="en-US" sz="2500" dirty="0"/>
              <a:t>  : </a:t>
            </a:r>
            <a:r>
              <a:rPr lang="en-US" sz="2500" dirty="0" err="1">
                <a:solidFill>
                  <a:srgbClr val="FF0000"/>
                </a:solidFill>
              </a:rPr>
              <a:t>jenis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kelamin</a:t>
            </a:r>
            <a:r>
              <a:rPr lang="en-US" sz="2500" dirty="0">
                <a:solidFill>
                  <a:srgbClr val="FF0000"/>
                </a:solidFill>
              </a:rPr>
              <a:t> ,</a:t>
            </a:r>
            <a:r>
              <a:rPr lang="en-US" sz="2500" dirty="0" err="1">
                <a:solidFill>
                  <a:srgbClr val="FF0000"/>
                </a:solidFill>
              </a:rPr>
              <a:t>usia</a:t>
            </a:r>
            <a:r>
              <a:rPr lang="en-US" sz="2500" dirty="0">
                <a:solidFill>
                  <a:srgbClr val="FF0000"/>
                </a:solidFill>
              </a:rPr>
              <a:t> , </a:t>
            </a:r>
            <a:r>
              <a:rPr lang="en-US" sz="2500" dirty="0" err="1">
                <a:solidFill>
                  <a:srgbClr val="FF0000"/>
                </a:solidFill>
              </a:rPr>
              <a:t>Kondisi-kondisi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kesehatan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tertentu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/>
              <a:t>seperti</a:t>
            </a:r>
            <a:r>
              <a:rPr lang="en-US" sz="2500" dirty="0"/>
              <a:t> </a:t>
            </a:r>
            <a:r>
              <a:rPr lang="en-US" sz="2500" dirty="0" err="1"/>
              <a:t>masa</a:t>
            </a:r>
            <a:r>
              <a:rPr lang="en-US" sz="2500" dirty="0"/>
              <a:t> </a:t>
            </a:r>
            <a:r>
              <a:rPr lang="en-US" sz="2500" dirty="0" err="1"/>
              <a:t>kehamilan</a:t>
            </a:r>
            <a:r>
              <a:rPr lang="en-US" sz="2500" dirty="0"/>
              <a:t>, </a:t>
            </a:r>
            <a:r>
              <a:rPr lang="en-US" sz="2500" dirty="0" err="1"/>
              <a:t>masa</a:t>
            </a:r>
            <a:r>
              <a:rPr lang="en-US" sz="2500" dirty="0"/>
              <a:t> </a:t>
            </a:r>
            <a:r>
              <a:rPr lang="en-US" sz="2500" dirty="0" err="1"/>
              <a:t>menyusui</a:t>
            </a:r>
            <a:r>
              <a:rPr lang="en-US" sz="2500" dirty="0"/>
              <a:t>, </a:t>
            </a:r>
            <a:r>
              <a:rPr lang="en-US" sz="2500" dirty="0" err="1"/>
              <a:t>sakit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masa</a:t>
            </a:r>
            <a:r>
              <a:rPr lang="en-US" sz="2500" dirty="0"/>
              <a:t> </a:t>
            </a:r>
            <a:r>
              <a:rPr lang="en-US" sz="2500" dirty="0" err="1"/>
              <a:t>pengobatan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40828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Kekurangan</a:t>
            </a:r>
            <a:r>
              <a:rPr lang="en-US" sz="2800" b="1" dirty="0" smtClean="0">
                <a:solidFill>
                  <a:srgbClr val="FF0000"/>
                </a:solidFill>
              </a:rPr>
              <a:t> Pyridoxine </a:t>
            </a:r>
          </a:p>
          <a:p>
            <a:pPr lvl="1"/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Scaly dermatitis ,</a:t>
            </a:r>
            <a:r>
              <a:rPr lang="en-US" dirty="0" err="1" smtClean="0"/>
              <a:t>pecah-pecah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sudut-sudut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, </a:t>
            </a:r>
            <a:r>
              <a:rPr lang="en-US" dirty="0" err="1" smtClean="0"/>
              <a:t>lidah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gerak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terkendali</a:t>
            </a:r>
            <a:r>
              <a:rPr lang="en-US" dirty="0" smtClean="0"/>
              <a:t>, </a:t>
            </a:r>
            <a:r>
              <a:rPr lang="en-US" dirty="0" err="1" smtClean="0"/>
              <a:t>pusing</a:t>
            </a:r>
            <a:r>
              <a:rPr lang="en-US" dirty="0" smtClean="0"/>
              <a:t>, </a:t>
            </a:r>
            <a:r>
              <a:rPr lang="en-US" dirty="0" err="1" smtClean="0"/>
              <a:t>mual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. BB </a:t>
            </a:r>
            <a:r>
              <a:rPr lang="en-US" dirty="0" err="1" smtClean="0"/>
              <a:t>turun</a:t>
            </a:r>
            <a:r>
              <a:rPr lang="en-US" dirty="0" smtClean="0"/>
              <a:t>, anemia, </a:t>
            </a:r>
            <a:r>
              <a:rPr lang="en-US" dirty="0" err="1" smtClean="0"/>
              <a:t>retardasi</a:t>
            </a:r>
            <a:r>
              <a:rPr lang="en-US" dirty="0" smtClean="0"/>
              <a:t>  </a:t>
            </a:r>
            <a:r>
              <a:rPr lang="en-US" dirty="0" err="1" smtClean="0"/>
              <a:t>pertumbuhan</a:t>
            </a:r>
            <a:r>
              <a:rPr lang="en-US" dirty="0" smtClean="0"/>
              <a:t>, </a:t>
            </a:r>
            <a:r>
              <a:rPr lang="en-US" dirty="0" err="1" smtClean="0"/>
              <a:t>irritabel</a:t>
            </a:r>
            <a:r>
              <a:rPr lang="en-US" dirty="0" smtClean="0"/>
              <a:t>, </a:t>
            </a:r>
            <a:r>
              <a:rPr lang="en-US" dirty="0" err="1" smtClean="0"/>
              <a:t>kejang</a:t>
            </a:r>
            <a:r>
              <a:rPr lang="en-US" dirty="0" smtClean="0"/>
              <a:t> </a:t>
            </a:r>
            <a:r>
              <a:rPr lang="en-US" dirty="0" err="1" smtClean="0"/>
              <a:t>tonik</a:t>
            </a:r>
            <a:r>
              <a:rPr lang="en-US" dirty="0" smtClean="0"/>
              <a:t> </a:t>
            </a:r>
            <a:r>
              <a:rPr lang="en-US" dirty="0" err="1" smtClean="0"/>
              <a:t>klonik</a:t>
            </a:r>
            <a:r>
              <a:rPr lang="en-US" dirty="0" smtClean="0"/>
              <a:t> , neuritis </a:t>
            </a:r>
            <a:r>
              <a:rPr lang="en-US" dirty="0" err="1" smtClean="0"/>
              <a:t>periferal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440363"/>
          </a:xfrm>
        </p:spPr>
        <p:txBody>
          <a:bodyPr>
            <a:normAutofit/>
          </a:bodyPr>
          <a:lstStyle/>
          <a:p>
            <a:pPr marL="274320" indent="-274320" eaLnBrk="1" hangingPunct="1">
              <a:spcBef>
                <a:spcPct val="0"/>
              </a:spcBef>
            </a:pPr>
            <a:r>
              <a:rPr lang="en-US" sz="3000" b="1" dirty="0" err="1" smtClean="0">
                <a:solidFill>
                  <a:srgbClr val="FF0000"/>
                </a:solidFill>
              </a:rPr>
              <a:t>Defisiensi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Asam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folat</a:t>
            </a:r>
            <a:r>
              <a:rPr lang="en-US" sz="3000" b="1" dirty="0" smtClean="0">
                <a:solidFill>
                  <a:srgbClr val="FF0000"/>
                </a:solidFill>
              </a:rPr>
              <a:t>  : 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sz="2400" dirty="0" smtClean="0"/>
              <a:t>Anemia </a:t>
            </a:r>
            <a:r>
              <a:rPr lang="en-US" sz="2400" dirty="0" err="1" smtClean="0"/>
              <a:t>makrositik</a:t>
            </a:r>
            <a:r>
              <a:rPr lang="en-US" sz="2400" dirty="0" smtClean="0"/>
              <a:t>, </a:t>
            </a:r>
            <a:r>
              <a:rPr lang="en-US" sz="2400" dirty="0" err="1" smtClean="0"/>
              <a:t>megaloblastik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sintesa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endParaRPr lang="en-US" sz="2400" dirty="0" smtClean="0"/>
          </a:p>
          <a:p>
            <a:pPr marL="274320" indent="-274320" eaLnBrk="1" hangingPunct="1">
              <a:spcBef>
                <a:spcPct val="0"/>
              </a:spcBef>
            </a:pPr>
            <a:r>
              <a:rPr lang="en-US" sz="2400" dirty="0" err="1" smtClean="0"/>
              <a:t>Depresi</a:t>
            </a:r>
            <a:r>
              <a:rPr lang="en-US" sz="2400" dirty="0" smtClean="0"/>
              <a:t> ss. </a:t>
            </a:r>
            <a:r>
              <a:rPr lang="en-US" sz="2400" dirty="0" err="1" smtClean="0"/>
              <a:t>tulang</a:t>
            </a:r>
            <a:r>
              <a:rPr lang="en-US" sz="2400" dirty="0" smtClean="0"/>
              <a:t>, </a:t>
            </a:r>
            <a:r>
              <a:rPr lang="en-US" sz="2400" dirty="0" err="1" smtClean="0"/>
              <a:t>Glossitis</a:t>
            </a:r>
            <a:r>
              <a:rPr lang="en-US" sz="2400" dirty="0" smtClean="0"/>
              <a:t>, </a:t>
            </a:r>
            <a:r>
              <a:rPr lang="en-US" sz="2400" dirty="0" err="1" smtClean="0"/>
              <a:t>malabsorpsi</a:t>
            </a:r>
            <a:r>
              <a:rPr lang="en-US" sz="2400" dirty="0" smtClean="0"/>
              <a:t> </a:t>
            </a:r>
            <a:r>
              <a:rPr lang="en-US" sz="2400" dirty="0" err="1" smtClean="0"/>
              <a:t>usus</a:t>
            </a:r>
            <a:endParaRPr lang="en-US" sz="2400" dirty="0" smtClean="0"/>
          </a:p>
          <a:p>
            <a:pPr marL="274320" indent="-274320" eaLnBrk="1" hangingPunct="1">
              <a:spcBef>
                <a:spcPct val="0"/>
              </a:spcBef>
            </a:pPr>
            <a:r>
              <a:rPr lang="en-US" sz="2400" dirty="0" err="1" smtClean="0"/>
              <a:t>Defisiensi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,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prematur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resorpsi</a:t>
            </a:r>
            <a:r>
              <a:rPr lang="en-US" sz="2400" dirty="0" smtClean="0">
                <a:cs typeface="Times New Roman" pitchFamily="18" charset="0"/>
              </a:rPr>
              <a:t>: Neural Tube Defect (NTD), </a:t>
            </a:r>
            <a:r>
              <a:rPr lang="en-US" sz="2400" dirty="0" err="1" smtClean="0">
                <a:cs typeface="Times New Roman" pitchFamily="18" charset="0"/>
              </a:rPr>
              <a:t>spina</a:t>
            </a:r>
            <a:r>
              <a:rPr lang="en-US" sz="2400" dirty="0" smtClean="0">
                <a:cs typeface="Times New Roman" pitchFamily="18" charset="0"/>
              </a:rPr>
              <a:t> bifida, anencephaly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 smtClean="0"/>
              <a:t>Kekurangan</a:t>
            </a:r>
            <a:r>
              <a:rPr lang="en-US" sz="2400" dirty="0" smtClean="0"/>
              <a:t> 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: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silinder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, </a:t>
            </a:r>
            <a:r>
              <a:rPr lang="en-US" sz="2400" dirty="0" err="1" smtClean="0"/>
              <a:t>kelainan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.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sebaiknya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mengkonsumsi</a:t>
            </a:r>
            <a:r>
              <a:rPr lang="en-US" sz="2400" dirty="0" smtClean="0"/>
              <a:t> 0,4 mg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;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3 </a:t>
            </a:r>
            <a:r>
              <a:rPr lang="en-US" sz="2400" dirty="0" err="1" smtClean="0"/>
              <a:t>bulan</a:t>
            </a:r>
            <a:r>
              <a:rPr lang="en-US" sz="2400" dirty="0" smtClean="0"/>
              <a:t>. 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mengobati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tropis</a:t>
            </a:r>
            <a:r>
              <a:rPr lang="en-US" sz="2400" dirty="0" smtClean="0"/>
              <a:t> lain. </a:t>
            </a:r>
          </a:p>
          <a:p>
            <a:pPr marL="274320" indent="-274320"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2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000" b="1" dirty="0" err="1" smtClean="0">
                <a:solidFill>
                  <a:srgbClr val="FF0000"/>
                </a:solidFill>
              </a:rPr>
              <a:t>Defisiensi</a:t>
            </a:r>
            <a:r>
              <a:rPr lang="en-US" sz="3000" b="1" dirty="0" smtClean="0">
                <a:solidFill>
                  <a:srgbClr val="FF0000"/>
                </a:solidFill>
              </a:rPr>
              <a:t> : </a:t>
            </a:r>
            <a:r>
              <a:rPr lang="en-US" sz="3000" b="1" dirty="0" err="1" smtClean="0">
                <a:solidFill>
                  <a:srgbClr val="FF0000"/>
                </a:solidFill>
              </a:rPr>
              <a:t>Kekurangan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Cobalamin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000" dirty="0" err="1" smtClean="0"/>
              <a:t>sering</a:t>
            </a:r>
            <a:r>
              <a:rPr lang="en-US" sz="3000" dirty="0" smtClean="0"/>
              <a:t> </a:t>
            </a:r>
            <a:r>
              <a:rPr lang="en-US" sz="3000" dirty="0" err="1" smtClean="0"/>
              <a:t>disebabkan</a:t>
            </a:r>
            <a:r>
              <a:rPr lang="en-US" sz="3000" dirty="0" smtClean="0"/>
              <a:t> </a:t>
            </a:r>
            <a:r>
              <a:rPr lang="en-US" sz="3000" dirty="0" err="1" smtClean="0"/>
              <a:t>karena</a:t>
            </a:r>
            <a:r>
              <a:rPr lang="en-US" sz="3000" dirty="0" smtClean="0"/>
              <a:t> </a:t>
            </a:r>
            <a:r>
              <a:rPr lang="en-US" sz="3000" dirty="0" err="1" smtClean="0"/>
              <a:t>ketidakmampuan</a:t>
            </a:r>
            <a:r>
              <a:rPr lang="en-US" sz="3000" dirty="0" smtClean="0"/>
              <a:t> </a:t>
            </a:r>
            <a:r>
              <a:rPr lang="en-US" sz="3000" dirty="0" err="1" smtClean="0"/>
              <a:t>lambung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memproduksi</a:t>
            </a:r>
            <a:r>
              <a:rPr lang="en-US" sz="3000" dirty="0" smtClean="0"/>
              <a:t> glycoprotein, yang </a:t>
            </a:r>
            <a:r>
              <a:rPr lang="en-US" sz="3000" dirty="0" err="1" smtClean="0"/>
              <a:t>merupakan</a:t>
            </a:r>
            <a:r>
              <a:rPr lang="en-US" sz="3000" dirty="0" smtClean="0"/>
              <a:t> </a:t>
            </a:r>
            <a:r>
              <a:rPr lang="en-US" sz="3000" dirty="0" err="1" smtClean="0"/>
              <a:t>zat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membantu</a:t>
            </a:r>
            <a:r>
              <a:rPr lang="en-US" sz="3000" dirty="0" smtClean="0"/>
              <a:t> </a:t>
            </a:r>
            <a:r>
              <a:rPr lang="en-US" sz="3000" dirty="0" err="1" smtClean="0"/>
              <a:t>penyerapan</a:t>
            </a:r>
            <a:r>
              <a:rPr lang="en-US" sz="3000" dirty="0" smtClean="0"/>
              <a:t> vitamin </a:t>
            </a:r>
            <a:r>
              <a:rPr lang="en-US" sz="3000" dirty="0" err="1" smtClean="0"/>
              <a:t>ini</a:t>
            </a:r>
            <a:r>
              <a:rPr lang="en-US" sz="30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en-US" sz="3000" dirty="0" smtClean="0">
                <a:solidFill>
                  <a:srgbClr val="FF0000"/>
                </a:solidFill>
              </a:rPr>
              <a:t>Anemia Pernicious </a:t>
            </a:r>
            <a:r>
              <a:rPr lang="en-US" sz="3000" dirty="0" err="1" smtClean="0"/>
              <a:t>akan</a:t>
            </a:r>
            <a:r>
              <a:rPr lang="en-US" sz="3000" dirty="0" smtClean="0"/>
              <a:t> </a:t>
            </a:r>
            <a:r>
              <a:rPr lang="en-US" sz="3000" dirty="0" err="1" smtClean="0"/>
              <a:t>terjadi</a:t>
            </a:r>
            <a:r>
              <a:rPr lang="en-US" sz="3000" dirty="0" smtClean="0"/>
              <a:t>,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gejalanya</a:t>
            </a:r>
            <a:r>
              <a:rPr lang="en-US" sz="3000" dirty="0" smtClean="0"/>
              <a:t> </a:t>
            </a:r>
            <a:r>
              <a:rPr lang="en-US" sz="3000" dirty="0" err="1" smtClean="0"/>
              <a:t>seperti</a:t>
            </a:r>
            <a:r>
              <a:rPr lang="en-US" sz="3000" dirty="0" smtClean="0"/>
              <a:t> </a:t>
            </a:r>
            <a:r>
              <a:rPr lang="en-US" sz="3000" dirty="0" err="1" smtClean="0"/>
              <a:t>ketidak</a:t>
            </a:r>
            <a:r>
              <a:rPr lang="en-US" sz="3000" dirty="0" smtClean="0"/>
              <a:t> </a:t>
            </a:r>
            <a:r>
              <a:rPr lang="en-US" sz="3000" dirty="0" err="1" smtClean="0"/>
              <a:t>efektifan</a:t>
            </a:r>
            <a:r>
              <a:rPr lang="en-US" sz="3000" dirty="0" smtClean="0"/>
              <a:t> </a:t>
            </a:r>
            <a:r>
              <a:rPr lang="en-US" sz="3000" dirty="0" err="1" smtClean="0"/>
              <a:t>produksi</a:t>
            </a:r>
            <a:r>
              <a:rPr lang="en-US" sz="3000" dirty="0" smtClean="0"/>
              <a:t> </a:t>
            </a:r>
            <a:r>
              <a:rPr lang="en-US" sz="3000" dirty="0" err="1" smtClean="0"/>
              <a:t>sel</a:t>
            </a:r>
            <a:r>
              <a:rPr lang="en-US" sz="3000" dirty="0" smtClean="0"/>
              <a:t> </a:t>
            </a:r>
            <a:r>
              <a:rPr lang="en-US" sz="3000" dirty="0" err="1" smtClean="0"/>
              <a:t>darah</a:t>
            </a:r>
            <a:r>
              <a:rPr lang="en-US" sz="3000" dirty="0" smtClean="0"/>
              <a:t> </a:t>
            </a:r>
            <a:r>
              <a:rPr lang="en-US" sz="3000" dirty="0" err="1" smtClean="0"/>
              <a:t>merah</a:t>
            </a:r>
            <a:r>
              <a:rPr lang="en-US" sz="3000" dirty="0" smtClean="0"/>
              <a:t>, </a:t>
            </a:r>
            <a:r>
              <a:rPr lang="en-US" sz="3000" dirty="0" err="1" smtClean="0"/>
              <a:t>kegagalan</a:t>
            </a:r>
            <a:r>
              <a:rPr lang="en-US" sz="3000" dirty="0" smtClean="0"/>
              <a:t> </a:t>
            </a:r>
            <a:r>
              <a:rPr lang="en-US" sz="3000" dirty="0" err="1" smtClean="0"/>
              <a:t>sintesis</a:t>
            </a:r>
            <a:r>
              <a:rPr lang="en-US" sz="3000" dirty="0" smtClean="0"/>
              <a:t> myelin,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kehilangan</a:t>
            </a:r>
            <a:r>
              <a:rPr lang="en-US" sz="3000" dirty="0" smtClean="0"/>
              <a:t> epithelium (</a:t>
            </a:r>
            <a:r>
              <a:rPr lang="en-US" sz="3000" dirty="0" err="1" smtClean="0"/>
              <a:t>garis</a:t>
            </a:r>
            <a:r>
              <a:rPr lang="en-US" sz="3000" dirty="0" smtClean="0"/>
              <a:t> </a:t>
            </a:r>
            <a:r>
              <a:rPr lang="en-US" sz="3000" dirty="0" err="1" smtClean="0"/>
              <a:t>membran</a:t>
            </a:r>
            <a:r>
              <a:rPr lang="en-US" sz="3000" dirty="0" smtClean="0"/>
              <a:t>)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alur</a:t>
            </a:r>
            <a:r>
              <a:rPr lang="en-US" sz="3000" dirty="0" smtClean="0"/>
              <a:t> </a:t>
            </a:r>
            <a:r>
              <a:rPr lang="en-US" sz="3000" dirty="0" err="1" smtClean="0"/>
              <a:t>usus</a:t>
            </a:r>
            <a:r>
              <a:rPr lang="en-US" sz="3000" dirty="0" smtClean="0"/>
              <a:t>. anemia (</a:t>
            </a:r>
            <a:r>
              <a:rPr lang="en-US" sz="3000" dirty="0" err="1" smtClean="0"/>
              <a:t>akibat</a:t>
            </a:r>
            <a:r>
              <a:rPr lang="en-US" sz="3000" dirty="0" smtClean="0"/>
              <a:t>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adanya</a:t>
            </a:r>
            <a:r>
              <a:rPr lang="en-US" sz="3000" dirty="0" smtClean="0"/>
              <a:t> </a:t>
            </a:r>
            <a:r>
              <a:rPr lang="en-US" sz="3000" dirty="0" err="1" smtClean="0"/>
              <a:t>faktor</a:t>
            </a:r>
            <a:r>
              <a:rPr lang="en-US" sz="3000" dirty="0" smtClean="0"/>
              <a:t> </a:t>
            </a:r>
            <a:r>
              <a:rPr lang="en-US" sz="3000" dirty="0" err="1" smtClean="0"/>
              <a:t>intrinsik</a:t>
            </a:r>
            <a:r>
              <a:rPr lang="en-US" sz="3000" dirty="0" smtClean="0"/>
              <a:t> di </a:t>
            </a:r>
            <a:r>
              <a:rPr lang="en-US" sz="3000" dirty="0" err="1" smtClean="0"/>
              <a:t>dalam</a:t>
            </a:r>
            <a:r>
              <a:rPr lang="en-US" sz="3000" dirty="0" smtClean="0"/>
              <a:t>  </a:t>
            </a:r>
            <a:r>
              <a:rPr lang="en-US" sz="3000" dirty="0" err="1" smtClean="0"/>
              <a:t>cairan</a:t>
            </a:r>
            <a:r>
              <a:rPr lang="en-US" sz="3000" dirty="0" smtClean="0"/>
              <a:t>  </a:t>
            </a:r>
            <a:r>
              <a:rPr lang="en-US" sz="3000" dirty="0" err="1" smtClean="0"/>
              <a:t>lambung</a:t>
            </a:r>
            <a:r>
              <a:rPr lang="en-US" sz="3000" dirty="0" smtClean="0"/>
              <a:t>) , </a:t>
            </a:r>
            <a:r>
              <a:rPr lang="en-US" sz="3000" dirty="0" err="1" smtClean="0"/>
              <a:t>Gejala</a:t>
            </a:r>
            <a:r>
              <a:rPr lang="en-US" sz="3000" dirty="0" smtClean="0"/>
              <a:t> </a:t>
            </a:r>
            <a:r>
              <a:rPr lang="en-US" sz="3000" dirty="0" err="1" smtClean="0"/>
              <a:t>umum</a:t>
            </a:r>
            <a:r>
              <a:rPr lang="en-US" sz="3000" dirty="0" smtClean="0"/>
              <a:t> anemia.  </a:t>
            </a:r>
            <a:r>
              <a:rPr lang="en-US" sz="3000" dirty="0" err="1" smtClean="0"/>
              <a:t>Kulit</a:t>
            </a:r>
            <a:r>
              <a:rPr lang="en-US" sz="3000" dirty="0" smtClean="0"/>
              <a:t> </a:t>
            </a:r>
            <a:r>
              <a:rPr lang="en-US" sz="3000" dirty="0" err="1" smtClean="0"/>
              <a:t>kuning</a:t>
            </a:r>
            <a:r>
              <a:rPr lang="en-US" sz="3000" dirty="0" smtClean="0"/>
              <a:t>-lemon , </a:t>
            </a:r>
            <a:r>
              <a:rPr lang="en-US" sz="3000" dirty="0" err="1" smtClean="0"/>
              <a:t>Degenerasi</a:t>
            </a:r>
            <a:r>
              <a:rPr lang="en-US" sz="3000" dirty="0" smtClean="0"/>
              <a:t> </a:t>
            </a:r>
            <a:r>
              <a:rPr lang="en-US" sz="3000" dirty="0" err="1" smtClean="0"/>
              <a:t>corda</a:t>
            </a:r>
            <a:r>
              <a:rPr lang="en-US" sz="3000" dirty="0" smtClean="0"/>
              <a:t> </a:t>
            </a:r>
            <a:r>
              <a:rPr lang="en-US" sz="3000" dirty="0" err="1" smtClean="0"/>
              <a:t>spinalis</a:t>
            </a:r>
            <a:r>
              <a:rPr lang="en-US" sz="3000" dirty="0" smtClean="0"/>
              <a:t>. </a:t>
            </a:r>
            <a:r>
              <a:rPr lang="en-US" sz="3000" dirty="0" err="1" smtClean="0"/>
              <a:t>Pertumbuhan</a:t>
            </a:r>
            <a:r>
              <a:rPr lang="en-US" sz="3000" dirty="0" smtClean="0"/>
              <a:t> </a:t>
            </a:r>
            <a:r>
              <a:rPr lang="en-US" sz="3000" dirty="0" err="1" smtClean="0"/>
              <a:t>otak</a:t>
            </a:r>
            <a:r>
              <a:rPr lang="en-US" sz="3000" dirty="0" smtClean="0"/>
              <a:t> </a:t>
            </a:r>
            <a:r>
              <a:rPr lang="en-US" sz="3000" dirty="0" err="1" smtClean="0"/>
              <a:t>lambat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Vegetarian  : Vegetarian </a:t>
            </a:r>
            <a:r>
              <a:rPr lang="en-US" sz="3000" dirty="0" err="1" smtClean="0"/>
              <a:t>disarankan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mengkonsumsi</a:t>
            </a:r>
            <a:r>
              <a:rPr lang="en-US" sz="3000" dirty="0" smtClean="0"/>
              <a:t> </a:t>
            </a:r>
            <a:r>
              <a:rPr lang="en-US" sz="3000" dirty="0" err="1" smtClean="0"/>
              <a:t>suplemen</a:t>
            </a:r>
            <a:r>
              <a:rPr lang="en-US" sz="3000" dirty="0" smtClean="0"/>
              <a:t> Vitamin B12</a:t>
            </a:r>
          </a:p>
          <a:p>
            <a:pPr lvl="1"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295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E54     Defisiensi ascorbic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it-IT" dirty="0" smtClean="0"/>
              <a:t>Defisiensi </a:t>
            </a:r>
            <a:r>
              <a:rPr lang="it-IT" dirty="0"/>
              <a:t>vitamin C, scurvy</a:t>
            </a:r>
            <a:endParaRPr lang="en-US" dirty="0"/>
          </a:p>
          <a:p>
            <a:r>
              <a:rPr lang="it-IT" dirty="0"/>
              <a:t>Kecuali: anemia skorbut (D53.2), sekuela defisiensi vitamin C (E64.2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Defisiensi</a:t>
            </a:r>
            <a:r>
              <a:rPr lang="en-US" b="1" dirty="0" smtClean="0"/>
              <a:t> vitamin C : 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 lnSpcReduction="10000"/>
          </a:bodyPr>
          <a:lstStyle/>
          <a:p>
            <a:pPr marL="274320" indent="-274320" eaLnBrk="1" hangingPunct="1">
              <a:spcBef>
                <a:spcPct val="0"/>
              </a:spcBef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</a:rPr>
              <a:t>Scurvy : </a:t>
            </a:r>
            <a:r>
              <a:rPr lang="en-US" sz="2300" dirty="0" err="1" smtClean="0"/>
              <a:t>perdarahan</a:t>
            </a:r>
            <a:r>
              <a:rPr lang="en-US" sz="2300" dirty="0" smtClean="0"/>
              <a:t> </a:t>
            </a:r>
            <a:r>
              <a:rPr lang="en-US" sz="2300" dirty="0" err="1" smtClean="0"/>
              <a:t>kapiler</a:t>
            </a:r>
            <a:r>
              <a:rPr lang="en-US" sz="2300" dirty="0" smtClean="0"/>
              <a:t> </a:t>
            </a:r>
            <a:r>
              <a:rPr lang="en-US" sz="2300" dirty="0" err="1" smtClean="0"/>
              <a:t>dimana</a:t>
            </a:r>
            <a:r>
              <a:rPr lang="en-US" sz="2300" dirty="0" smtClean="0"/>
              <a:t> – </a:t>
            </a:r>
            <a:r>
              <a:rPr lang="en-US" sz="2300" dirty="0" err="1" smtClean="0"/>
              <a:t>mana</a:t>
            </a:r>
            <a:r>
              <a:rPr lang="en-US" sz="2300" dirty="0" smtClean="0"/>
              <a:t> , </a:t>
            </a:r>
            <a:r>
              <a:rPr lang="en-US" sz="2300" dirty="0" err="1" smtClean="0"/>
              <a:t>perdarahan</a:t>
            </a:r>
            <a:r>
              <a:rPr lang="en-US" sz="2300" dirty="0" smtClean="0"/>
              <a:t> </a:t>
            </a:r>
            <a:r>
              <a:rPr lang="en-US" sz="2300" dirty="0" err="1" smtClean="0"/>
              <a:t>gusi</a:t>
            </a:r>
            <a:r>
              <a:rPr lang="en-US" sz="2300" dirty="0" smtClean="0"/>
              <a:t> , </a:t>
            </a:r>
            <a:r>
              <a:rPr lang="en-US" sz="2300" dirty="0" err="1" smtClean="0"/>
              <a:t>echimosis</a:t>
            </a:r>
            <a:r>
              <a:rPr lang="en-US" sz="2300" dirty="0" smtClean="0"/>
              <a:t> ,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sz="2300" dirty="0" smtClean="0"/>
              <a:t>Scurvy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penyakit</a:t>
            </a:r>
            <a:r>
              <a:rPr lang="en-US" sz="2300" dirty="0" smtClean="0"/>
              <a:t> </a:t>
            </a:r>
            <a:r>
              <a:rPr lang="en-US" sz="2300" dirty="0" err="1" smtClean="0"/>
              <a:t>klasik</a:t>
            </a:r>
            <a:r>
              <a:rPr lang="en-US" sz="2300" dirty="0" smtClean="0"/>
              <a:t>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</a:t>
            </a:r>
            <a:r>
              <a:rPr lang="en-US" sz="2300" dirty="0" err="1" smtClean="0"/>
              <a:t>kekurangan</a:t>
            </a:r>
            <a:r>
              <a:rPr lang="en-US" sz="2300" dirty="0" smtClean="0"/>
              <a:t> vitamin C. 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sz="2300" dirty="0" err="1" smtClean="0"/>
              <a:t>gejalanya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hilangnya</a:t>
            </a:r>
            <a:r>
              <a:rPr lang="en-US" sz="2300" dirty="0" smtClean="0"/>
              <a:t> proses </a:t>
            </a:r>
            <a:r>
              <a:rPr lang="en-US" sz="2300" dirty="0" err="1" smtClean="0"/>
              <a:t>perekatan</a:t>
            </a:r>
            <a:r>
              <a:rPr lang="en-US" sz="2300" dirty="0" smtClean="0"/>
              <a:t> collagen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termasuk</a:t>
            </a:r>
            <a:r>
              <a:rPr lang="en-US" sz="2300" dirty="0" smtClean="0"/>
              <a:t> </a:t>
            </a:r>
            <a:r>
              <a:rPr lang="en-US" sz="2300" dirty="0" err="1" smtClean="0"/>
              <a:t>pendarahan</a:t>
            </a:r>
            <a:r>
              <a:rPr lang="en-US" sz="2300" dirty="0" smtClean="0"/>
              <a:t>, </a:t>
            </a:r>
            <a:r>
              <a:rPr lang="en-US" sz="2300" dirty="0" err="1" smtClean="0"/>
              <a:t>copotnya</a:t>
            </a:r>
            <a:r>
              <a:rPr lang="en-US" sz="2300" dirty="0" smtClean="0"/>
              <a:t> </a:t>
            </a:r>
            <a:r>
              <a:rPr lang="en-US" sz="2300" dirty="0" err="1" smtClean="0"/>
              <a:t>gigi</a:t>
            </a:r>
            <a:r>
              <a:rPr lang="en-US" sz="2300" dirty="0" smtClean="0"/>
              <a:t>,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perubahan</a:t>
            </a:r>
            <a:r>
              <a:rPr lang="en-US" sz="2300" dirty="0" smtClean="0"/>
              <a:t> </a:t>
            </a:r>
            <a:r>
              <a:rPr lang="en-US" sz="2300" dirty="0" err="1" smtClean="0"/>
              <a:t>tulang</a:t>
            </a:r>
            <a:r>
              <a:rPr lang="en-US" sz="2300" dirty="0" smtClean="0"/>
              <a:t> </a:t>
            </a:r>
            <a:r>
              <a:rPr lang="en-US" sz="2300" dirty="0" err="1" smtClean="0"/>
              <a:t>anak-anak</a:t>
            </a:r>
            <a:r>
              <a:rPr lang="en-US" sz="2300" dirty="0" smtClean="0"/>
              <a:t> </a:t>
            </a:r>
            <a:r>
              <a:rPr lang="en-US" sz="2300" dirty="0" err="1" smtClean="0"/>
              <a:t>membentuk</a:t>
            </a:r>
            <a:r>
              <a:rPr lang="en-US" sz="2300" dirty="0" smtClean="0"/>
              <a:t> O.</a:t>
            </a:r>
          </a:p>
          <a:p>
            <a:pPr marL="274320" indent="-274320" eaLnBrk="1" hangingPunct="1">
              <a:spcBef>
                <a:spcPct val="0"/>
              </a:spcBef>
              <a:buFontTx/>
              <a:buChar char="-"/>
            </a:pPr>
            <a:r>
              <a:rPr lang="en-US" sz="2300" dirty="0" err="1" smtClean="0"/>
              <a:t>Kulit</a:t>
            </a:r>
            <a:r>
              <a:rPr lang="en-US" sz="2300" dirty="0" smtClean="0"/>
              <a:t>: </a:t>
            </a:r>
            <a:r>
              <a:rPr lang="en-US" sz="2300" dirty="0" err="1" smtClean="0"/>
              <a:t>kering</a:t>
            </a:r>
            <a:r>
              <a:rPr lang="en-US" sz="2300" dirty="0" smtClean="0"/>
              <a:t>, </a:t>
            </a:r>
            <a:r>
              <a:rPr lang="en-US" sz="2300" dirty="0" err="1" smtClean="0"/>
              <a:t>kasar</a:t>
            </a:r>
            <a:r>
              <a:rPr lang="en-US" sz="2300" dirty="0" smtClean="0"/>
              <a:t>, </a:t>
            </a:r>
            <a:r>
              <a:rPr lang="en-US" sz="2300" dirty="0" err="1" smtClean="0"/>
              <a:t>petechiae</a:t>
            </a:r>
            <a:r>
              <a:rPr lang="en-US" sz="2300" dirty="0" smtClean="0"/>
              <a:t>, </a:t>
            </a:r>
            <a:r>
              <a:rPr lang="en-US" sz="2300" dirty="0" err="1" smtClean="0"/>
              <a:t>perifollicular</a:t>
            </a:r>
            <a:r>
              <a:rPr lang="en-US" sz="2300" dirty="0" smtClean="0"/>
              <a:t> </a:t>
            </a:r>
            <a:r>
              <a:rPr lang="en-US" sz="2300" dirty="0" err="1" smtClean="0"/>
              <a:t>hyperkeratotic</a:t>
            </a:r>
            <a:r>
              <a:rPr lang="en-US" sz="2300" dirty="0" smtClean="0"/>
              <a:t> papules (raised area around hair follicular)</a:t>
            </a:r>
          </a:p>
          <a:p>
            <a:pPr marL="274320" indent="-274320" eaLnBrk="1" hangingPunct="1">
              <a:spcBef>
                <a:spcPct val="0"/>
              </a:spcBef>
              <a:buFontTx/>
              <a:buChar char="-"/>
            </a:pPr>
            <a:r>
              <a:rPr lang="en-US" sz="2300" dirty="0" smtClean="0"/>
              <a:t>Musculoskeletal: </a:t>
            </a:r>
            <a:r>
              <a:rPr lang="en-US" sz="2300" dirty="0" err="1" smtClean="0"/>
              <a:t>perdarahan</a:t>
            </a:r>
            <a:r>
              <a:rPr lang="en-US" sz="2300" dirty="0" smtClean="0"/>
              <a:t> </a:t>
            </a:r>
            <a:r>
              <a:rPr lang="en-US" sz="2300" dirty="0" err="1" smtClean="0"/>
              <a:t>otot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sendi</a:t>
            </a:r>
            <a:r>
              <a:rPr lang="en-US" sz="2300" dirty="0" smtClean="0"/>
              <a:t>, </a:t>
            </a:r>
            <a:r>
              <a:rPr lang="en-US" sz="2300" dirty="0" err="1" smtClean="0"/>
              <a:t>pseudoparalysis</a:t>
            </a:r>
            <a:r>
              <a:rPr lang="en-US" sz="2300" dirty="0" smtClean="0"/>
              <a:t> </a:t>
            </a:r>
            <a:r>
              <a:rPr lang="en-US" sz="2300" dirty="0" err="1" smtClean="0"/>
              <a:t>akibat</a:t>
            </a:r>
            <a:r>
              <a:rPr lang="en-US" sz="2300" dirty="0" smtClean="0"/>
              <a:t> </a:t>
            </a:r>
            <a:r>
              <a:rPr lang="en-US" sz="2300" dirty="0" err="1" smtClean="0"/>
              <a:t>sakit</a:t>
            </a:r>
            <a:r>
              <a:rPr lang="en-US" sz="2300" dirty="0" smtClean="0"/>
              <a:t>, </a:t>
            </a:r>
            <a:r>
              <a:rPr lang="en-US" sz="2300" dirty="0" err="1" smtClean="0"/>
              <a:t>pembengkakan</a:t>
            </a:r>
            <a:r>
              <a:rPr lang="en-US" sz="2300" dirty="0" smtClean="0"/>
              <a:t> </a:t>
            </a:r>
            <a:r>
              <a:rPr lang="en-US" sz="2300" dirty="0" err="1" smtClean="0"/>
              <a:t>sendi</a:t>
            </a:r>
            <a:r>
              <a:rPr lang="en-US" sz="2300" dirty="0" smtClean="0"/>
              <a:t>, </a:t>
            </a:r>
            <a:r>
              <a:rPr lang="en-US" sz="2300" dirty="0" err="1" smtClean="0"/>
              <a:t>costochondrial</a:t>
            </a:r>
            <a:r>
              <a:rPr lang="en-US" sz="2300" dirty="0" smtClean="0"/>
              <a:t> beading (scorbutic rosary).</a:t>
            </a:r>
          </a:p>
          <a:p>
            <a:pPr marL="274320" indent="-274320" eaLnBrk="1" hangingPunct="1">
              <a:spcBef>
                <a:spcPct val="0"/>
              </a:spcBef>
              <a:buFontTx/>
              <a:buChar char="-"/>
            </a:pPr>
            <a:r>
              <a:rPr lang="en-US" sz="2300" dirty="0" smtClean="0"/>
              <a:t>Gums: Spongy, </a:t>
            </a:r>
            <a:r>
              <a:rPr lang="en-US" sz="2300" dirty="0" err="1" smtClean="0"/>
              <a:t>irriable</a:t>
            </a:r>
            <a:r>
              <a:rPr lang="en-US" sz="2300" dirty="0" smtClean="0"/>
              <a:t>, </a:t>
            </a:r>
            <a:r>
              <a:rPr lang="en-US" sz="2300" dirty="0" err="1" smtClean="0"/>
              <a:t>pembengkakan</a:t>
            </a:r>
            <a:r>
              <a:rPr lang="en-US" sz="2300" dirty="0" smtClean="0"/>
              <a:t>, </a:t>
            </a:r>
            <a:r>
              <a:rPr lang="en-US" sz="2300" dirty="0" err="1" smtClean="0"/>
              <a:t>mudah</a:t>
            </a:r>
            <a:r>
              <a:rPr lang="en-US" sz="2300" dirty="0" smtClean="0"/>
              <a:t> </a:t>
            </a:r>
            <a:r>
              <a:rPr lang="en-US" sz="2300" dirty="0" err="1" smtClean="0"/>
              <a:t>perdarahan</a:t>
            </a:r>
            <a:r>
              <a:rPr lang="en-US" sz="2300" dirty="0" smtClean="0"/>
              <a:t>, </a:t>
            </a:r>
            <a:r>
              <a:rPr lang="en-US" sz="2300" dirty="0" err="1" smtClean="0"/>
              <a:t>memar</a:t>
            </a:r>
            <a:r>
              <a:rPr lang="en-US" sz="2300" dirty="0" smtClean="0"/>
              <a:t> </a:t>
            </a:r>
            <a:r>
              <a:rPr lang="en-US" sz="2300" dirty="0" err="1" smtClean="0"/>
              <a:t>kebiruan</a:t>
            </a:r>
            <a:r>
              <a:rPr lang="en-US" sz="2300" dirty="0" smtClean="0"/>
              <a:t> -</a:t>
            </a:r>
            <a:r>
              <a:rPr lang="en-US" sz="2300" dirty="0" err="1" smtClean="0"/>
              <a:t>merah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hitam</a:t>
            </a:r>
            <a:r>
              <a:rPr lang="en-US" sz="2300" dirty="0" smtClean="0"/>
              <a:t>, </a:t>
            </a:r>
            <a:r>
              <a:rPr lang="en-US" sz="2300" dirty="0" err="1" smtClean="0"/>
              <a:t>gigi</a:t>
            </a:r>
            <a:r>
              <a:rPr lang="en-US" sz="2300" dirty="0" smtClean="0"/>
              <a:t> </a:t>
            </a:r>
            <a:r>
              <a:rPr lang="en-US" sz="2300" dirty="0" err="1" smtClean="0"/>
              <a:t>tanggal</a:t>
            </a:r>
            <a:r>
              <a:rPr lang="en-US" sz="2300" dirty="0" smtClean="0"/>
              <a:t>.</a:t>
            </a:r>
          </a:p>
          <a:p>
            <a:pPr marL="274320" indent="-274320" eaLnBrk="1" hangingPunct="1">
              <a:spcBef>
                <a:spcPct val="0"/>
              </a:spcBef>
              <a:buFontTx/>
              <a:buChar char="-"/>
            </a:pPr>
            <a:r>
              <a:rPr lang="en-US" sz="2300" dirty="0" smtClean="0"/>
              <a:t>General disposition: Irritable, anorexic, apprehensive, </a:t>
            </a:r>
            <a:r>
              <a:rPr lang="en-US" sz="2300" dirty="0" err="1" smtClean="0"/>
              <a:t>inpain</a:t>
            </a:r>
            <a:r>
              <a:rPr lang="en-US" sz="2300" dirty="0" smtClean="0"/>
              <a:t>, </a:t>
            </a:r>
            <a:r>
              <a:rPr lang="en-US" sz="2300" dirty="0" err="1" smtClean="0"/>
              <a:t>menolak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gerak</a:t>
            </a:r>
            <a:r>
              <a:rPr lang="en-US" sz="2300" dirty="0" smtClean="0"/>
              <a:t>, assumes semi-froglike position when supine (</a:t>
            </a:r>
            <a:r>
              <a:rPr lang="en-US" sz="2300" dirty="0" err="1" smtClean="0"/>
              <a:t>terlentang</a:t>
            </a:r>
            <a:r>
              <a:rPr lang="en-US" sz="2300" dirty="0" smtClean="0"/>
              <a:t>) (= scorbutic pose). </a:t>
            </a:r>
            <a:r>
              <a:rPr lang="en-US" sz="2300" dirty="0" err="1" smtClean="0"/>
              <a:t>Gejala</a:t>
            </a:r>
            <a:r>
              <a:rPr lang="en-US" sz="2300" dirty="0" smtClean="0"/>
              <a:t>: anemia</a:t>
            </a:r>
          </a:p>
          <a:p>
            <a:pPr marL="274320" indent="-274320" eaLnBrk="1" hangingPunct="1">
              <a:spcBef>
                <a:spcPct val="0"/>
              </a:spcBef>
              <a:buFontTx/>
              <a:buChar char="-"/>
            </a:pPr>
            <a:r>
              <a:rPr lang="en-US" sz="2300" dirty="0" err="1" smtClean="0"/>
              <a:t>Perlambatan</a:t>
            </a:r>
            <a:r>
              <a:rPr lang="en-US" sz="2300" dirty="0" smtClean="0"/>
              <a:t> </a:t>
            </a:r>
            <a:r>
              <a:rPr lang="en-US" sz="2300" dirty="0" err="1" smtClean="0"/>
              <a:t>penyembuhan</a:t>
            </a:r>
            <a:r>
              <a:rPr lang="en-US" sz="2300" dirty="0" smtClean="0"/>
              <a:t> </a:t>
            </a:r>
            <a:r>
              <a:rPr lang="en-US" sz="2300" dirty="0" err="1" smtClean="0"/>
              <a:t>luka</a:t>
            </a:r>
            <a:r>
              <a:rPr lang="en-US" sz="2300" dirty="0" smtClean="0"/>
              <a:t>. </a:t>
            </a:r>
            <a:r>
              <a:rPr lang="en-US" sz="2300" dirty="0" err="1" smtClean="0"/>
              <a:t>Peningkatan</a:t>
            </a:r>
            <a:r>
              <a:rPr lang="en-US" sz="2300" dirty="0" smtClean="0"/>
              <a:t> </a:t>
            </a:r>
            <a:r>
              <a:rPr lang="en-US" sz="2300" dirty="0" err="1" smtClean="0"/>
              <a:t>tertular</a:t>
            </a:r>
            <a:r>
              <a:rPr lang="en-US" sz="2300" dirty="0" smtClean="0"/>
              <a:t> </a:t>
            </a:r>
            <a:r>
              <a:rPr lang="en-US" sz="2300" dirty="0" err="1" smtClean="0"/>
              <a:t>infeksi</a:t>
            </a:r>
            <a:r>
              <a:rPr lang="en-US" sz="2300" dirty="0" smtClean="0"/>
              <a:t>. 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sz="2400" b="1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39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E55     Defisiensi vitamin 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Kecuali: sekuela rickets (E64.3), osteoporosis (M80-M81), osteomalacia dewasa(M83.-)</a:t>
            </a:r>
            <a:endParaRPr lang="en-US" dirty="0"/>
          </a:p>
          <a:p>
            <a:r>
              <a:rPr lang="it-IT" dirty="0"/>
              <a:t>E55.0  Rickets, </a:t>
            </a:r>
            <a:r>
              <a:rPr lang="it-IT" dirty="0" smtClean="0"/>
              <a:t>aktif</a:t>
            </a:r>
            <a:r>
              <a:rPr lang="en-US" dirty="0" smtClean="0"/>
              <a:t>;</a:t>
            </a:r>
            <a:r>
              <a:rPr lang="it-IT" dirty="0"/>
              <a:t>  Osteomalasia: bayi, remaja (juvenile)</a:t>
            </a:r>
            <a:endParaRPr lang="en-US" dirty="0"/>
          </a:p>
          <a:p>
            <a:pPr lvl="1"/>
            <a:r>
              <a:rPr lang="it-IT" dirty="0" smtClean="0"/>
              <a:t>Kecuali</a:t>
            </a:r>
            <a:r>
              <a:rPr lang="it-IT" dirty="0"/>
              <a:t>: </a:t>
            </a:r>
            <a:r>
              <a:rPr lang="it-IT" dirty="0" smtClean="0"/>
              <a:t> </a:t>
            </a:r>
            <a:r>
              <a:rPr lang="it-IT" dirty="0"/>
              <a:t>rickets:   inaktif (E64.3), resisten terhadap vitamin D (E83.3), </a:t>
            </a:r>
            <a:r>
              <a:rPr lang="it-IT" dirty="0" smtClean="0"/>
              <a:t> </a:t>
            </a:r>
            <a:r>
              <a:rPr lang="pt-BR" dirty="0"/>
              <a:t>Crohn’s (K50.-), coeliaca (K90.0), renal (N25.0), </a:t>
            </a:r>
            <a:endParaRPr lang="en-US" dirty="0"/>
          </a:p>
          <a:p>
            <a:r>
              <a:rPr lang="fi-FI" dirty="0"/>
              <a:t>E55.9  Defisiensi vitamin D, tidak </a:t>
            </a:r>
            <a:r>
              <a:rPr lang="fi-FI" dirty="0" smtClean="0"/>
              <a:t>dijelaskan, </a:t>
            </a:r>
            <a:r>
              <a:rPr lang="es-ES" dirty="0"/>
              <a:t>Avitaminosis 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dirty="0" err="1" smtClean="0"/>
              <a:t>Defisiensi</a:t>
            </a:r>
            <a:r>
              <a:rPr lang="en-US" b="1" dirty="0" smtClean="0"/>
              <a:t> Vitamin D 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Rickets disease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err="1" smtClean="0"/>
              <a:t>Kekurangan</a:t>
            </a:r>
            <a:r>
              <a:rPr lang="en-US" sz="2300" dirty="0" smtClean="0"/>
              <a:t> vitamin D (Rickets) </a:t>
            </a:r>
            <a:r>
              <a:rPr lang="en-US" sz="2300" dirty="0" err="1" smtClean="0"/>
              <a:t>sangat</a:t>
            </a:r>
            <a:r>
              <a:rPr lang="en-US" sz="2300" dirty="0" smtClean="0"/>
              <a:t> </a:t>
            </a:r>
            <a:r>
              <a:rPr lang="en-US" sz="2300" dirty="0" err="1" smtClean="0"/>
              <a:t>jarang</a:t>
            </a:r>
            <a:r>
              <a:rPr lang="en-US" sz="2300" dirty="0" smtClean="0"/>
              <a:t> </a:t>
            </a:r>
            <a:r>
              <a:rPr lang="en-US" sz="2300" dirty="0" err="1" smtClean="0"/>
              <a:t>terjadi</a:t>
            </a:r>
            <a:r>
              <a:rPr lang="en-US" sz="2300" dirty="0" smtClean="0"/>
              <a:t> di </a:t>
            </a:r>
            <a:r>
              <a:rPr lang="en-US" sz="2300" dirty="0" err="1" smtClean="0"/>
              <a:t>daerah</a:t>
            </a:r>
            <a:r>
              <a:rPr lang="en-US" sz="2300" dirty="0" smtClean="0"/>
              <a:t> yang </a:t>
            </a:r>
            <a:r>
              <a:rPr lang="en-US" sz="2300" dirty="0" err="1" smtClean="0"/>
              <a:t>banyak</a:t>
            </a:r>
            <a:r>
              <a:rPr lang="en-US" sz="2300" dirty="0" smtClean="0"/>
              <a:t> </a:t>
            </a:r>
            <a:r>
              <a:rPr lang="en-US" sz="2300" dirty="0" err="1" smtClean="0"/>
              <a:t>mendapat</a:t>
            </a:r>
            <a:r>
              <a:rPr lang="en-US" sz="2300" dirty="0" smtClean="0"/>
              <a:t> </a:t>
            </a:r>
            <a:r>
              <a:rPr lang="en-US" sz="2300" dirty="0" err="1" smtClean="0"/>
              <a:t>sinar</a:t>
            </a:r>
            <a:r>
              <a:rPr lang="en-US" sz="2300" dirty="0" smtClean="0"/>
              <a:t> </a:t>
            </a:r>
            <a:r>
              <a:rPr lang="en-US" sz="2300" dirty="0" err="1" smtClean="0"/>
              <a:t>matahari</a:t>
            </a:r>
            <a:r>
              <a:rPr lang="en-US" sz="2300" dirty="0" smtClean="0"/>
              <a:t>.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smtClean="0"/>
              <a:t>Rickets </a:t>
            </a:r>
            <a:r>
              <a:rPr lang="en-US" sz="2300" dirty="0" err="1" smtClean="0"/>
              <a:t>ditandai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penyimpangan</a:t>
            </a:r>
            <a:r>
              <a:rPr lang="en-US" sz="2300" dirty="0" smtClean="0"/>
              <a:t> </a:t>
            </a:r>
            <a:r>
              <a:rPr lang="en-US" sz="2300" dirty="0" err="1" smtClean="0"/>
              <a:t>bentuk</a:t>
            </a:r>
            <a:r>
              <a:rPr lang="en-US" sz="2300" dirty="0" smtClean="0"/>
              <a:t> </a:t>
            </a:r>
            <a:r>
              <a:rPr lang="en-US" sz="2300" dirty="0" err="1" smtClean="0"/>
              <a:t>rusuk</a:t>
            </a:r>
            <a:r>
              <a:rPr lang="en-US" sz="2300" dirty="0" smtClean="0"/>
              <a:t> , </a:t>
            </a:r>
            <a:r>
              <a:rPr lang="en-US" sz="2300" dirty="0" err="1" smtClean="0"/>
              <a:t>tengkorak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kaki,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</a:t>
            </a:r>
            <a:r>
              <a:rPr lang="en-US" sz="2300" dirty="0" err="1" smtClean="0"/>
              <a:t>kegagalan</a:t>
            </a:r>
            <a:r>
              <a:rPr lang="en-US" sz="2300" dirty="0" smtClean="0"/>
              <a:t> </a:t>
            </a:r>
            <a:r>
              <a:rPr lang="en-US" sz="2300" dirty="0" err="1" smtClean="0"/>
              <a:t>tubuh</a:t>
            </a:r>
            <a:r>
              <a:rPr lang="en-US" sz="2300" dirty="0" smtClean="0"/>
              <a:t> </a:t>
            </a:r>
            <a:r>
              <a:rPr lang="en-US" sz="2300" dirty="0" err="1" smtClean="0"/>
              <a:t>menyerap</a:t>
            </a:r>
            <a:r>
              <a:rPr lang="en-US" sz="2300" dirty="0" smtClean="0"/>
              <a:t> </a:t>
            </a:r>
            <a:r>
              <a:rPr lang="en-US" sz="2300" dirty="0" err="1" smtClean="0"/>
              <a:t>kalsium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phospor</a:t>
            </a:r>
            <a:r>
              <a:rPr lang="en-US" sz="2300" dirty="0" smtClean="0"/>
              <a:t>. </a:t>
            </a:r>
          </a:p>
          <a:p>
            <a:pPr marL="274320" indent="-274320">
              <a:spcBef>
                <a:spcPct val="0"/>
              </a:spcBef>
            </a:pPr>
            <a:r>
              <a:rPr lang="en-US" sz="2300" dirty="0" err="1" smtClean="0"/>
              <a:t>Karena</a:t>
            </a:r>
            <a:r>
              <a:rPr lang="en-US" sz="2300" dirty="0" smtClean="0"/>
              <a:t> vitamin D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vitamin yang </a:t>
            </a:r>
            <a:r>
              <a:rPr lang="en-US" sz="2300" dirty="0" err="1" smtClean="0"/>
              <a:t>larut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lemak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disimpan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tubuh</a:t>
            </a:r>
            <a:r>
              <a:rPr lang="en-US" sz="2300" dirty="0" smtClean="0"/>
              <a:t>, </a:t>
            </a:r>
            <a:r>
              <a:rPr lang="en-US" sz="2300" dirty="0" err="1" smtClean="0"/>
              <a:t>kelebihan</a:t>
            </a:r>
            <a:r>
              <a:rPr lang="en-US" sz="2300" dirty="0" smtClean="0"/>
              <a:t> </a:t>
            </a:r>
            <a:r>
              <a:rPr lang="en-US" sz="2300" dirty="0" err="1" smtClean="0"/>
              <a:t>mengkonsumsi</a:t>
            </a:r>
            <a:r>
              <a:rPr lang="en-US" sz="2300" dirty="0" smtClean="0"/>
              <a:t> vitamin D </a:t>
            </a:r>
            <a:r>
              <a:rPr lang="en-US" sz="2300" dirty="0" err="1" smtClean="0"/>
              <a:t>dapat</a:t>
            </a:r>
            <a:r>
              <a:rPr lang="en-US" sz="2300" dirty="0" smtClean="0"/>
              <a:t> </a:t>
            </a:r>
            <a:r>
              <a:rPr lang="en-US" sz="2300" dirty="0" err="1" smtClean="0"/>
              <a:t>menyebabkan</a:t>
            </a:r>
            <a:r>
              <a:rPr lang="en-US" sz="2300" dirty="0" smtClean="0"/>
              <a:t> : </a:t>
            </a:r>
            <a:r>
              <a:rPr lang="en-US" sz="2300" dirty="0" err="1" smtClean="0"/>
              <a:t>keracunan</a:t>
            </a:r>
            <a:r>
              <a:rPr lang="en-US" sz="2300" dirty="0" smtClean="0"/>
              <a:t> </a:t>
            </a:r>
            <a:r>
              <a:rPr lang="en-US" sz="2300" dirty="0" err="1" smtClean="0"/>
              <a:t>vitamin,kerusakan</a:t>
            </a:r>
            <a:r>
              <a:rPr lang="en-US" sz="2300" dirty="0" smtClean="0"/>
              <a:t> </a:t>
            </a:r>
            <a:r>
              <a:rPr lang="en-US" sz="2300" dirty="0" err="1" smtClean="0"/>
              <a:t>ginjal</a:t>
            </a:r>
            <a:r>
              <a:rPr lang="en-US" sz="2300" dirty="0" smtClean="0"/>
              <a:t>, </a:t>
            </a:r>
            <a:r>
              <a:rPr lang="en-US" sz="2300" dirty="0" err="1" smtClean="0"/>
              <a:t>lesu</a:t>
            </a:r>
            <a:r>
              <a:rPr lang="en-US" sz="2300" dirty="0" smtClean="0"/>
              <a:t>,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kehilangan</a:t>
            </a:r>
            <a:r>
              <a:rPr lang="en-US" sz="2300" dirty="0" smtClean="0"/>
              <a:t> </a:t>
            </a:r>
            <a:r>
              <a:rPr lang="en-US" sz="2300" dirty="0" err="1" smtClean="0"/>
              <a:t>selera</a:t>
            </a:r>
            <a:r>
              <a:rPr lang="en-US" sz="2300" dirty="0" smtClean="0"/>
              <a:t>.</a:t>
            </a:r>
          </a:p>
          <a:p>
            <a:pPr marL="274320" indent="-274320" eaLnBrk="1" hangingPunct="1">
              <a:spcBef>
                <a:spcPct val="0"/>
              </a:spcBef>
            </a:pPr>
            <a:r>
              <a:rPr lang="en-US" sz="2300" b="1" dirty="0" smtClean="0"/>
              <a:t> </a:t>
            </a:r>
            <a:r>
              <a:rPr lang="en-US" sz="2300" b="1" dirty="0" err="1" smtClean="0"/>
              <a:t>Kepala</a:t>
            </a:r>
            <a:r>
              <a:rPr lang="en-US" sz="2300" b="1" dirty="0" smtClean="0"/>
              <a:t> : </a:t>
            </a:r>
            <a:r>
              <a:rPr lang="en-US" sz="2300" dirty="0" err="1" smtClean="0"/>
              <a:t>Craniotabes</a:t>
            </a:r>
            <a:r>
              <a:rPr lang="en-US" sz="2300" dirty="0" smtClean="0"/>
              <a:t> (&gt; frontal), </a:t>
            </a:r>
            <a:r>
              <a:rPr lang="en-US" sz="2300" dirty="0" err="1" smtClean="0"/>
              <a:t>bentuk</a:t>
            </a:r>
            <a:r>
              <a:rPr lang="en-US" sz="2300" dirty="0" smtClean="0"/>
              <a:t> cranium </a:t>
            </a:r>
            <a:r>
              <a:rPr lang="en-US" sz="2300" dirty="0" err="1" smtClean="0"/>
              <a:t>tak</a:t>
            </a:r>
            <a:r>
              <a:rPr lang="en-US" sz="2300" dirty="0" smtClean="0"/>
              <a:t> </a:t>
            </a:r>
            <a:r>
              <a:rPr lang="en-US" sz="2300" dirty="0" err="1" smtClean="0"/>
              <a:t>sempurna</a:t>
            </a:r>
            <a:r>
              <a:rPr lang="en-US" sz="2300" dirty="0" smtClean="0"/>
              <a:t> (</a:t>
            </a:r>
            <a:r>
              <a:rPr lang="en-US" sz="2300" dirty="0" err="1" smtClean="0"/>
              <a:t>gepeng</a:t>
            </a:r>
            <a:r>
              <a:rPr lang="en-US" sz="2300" dirty="0" smtClean="0"/>
              <a:t>), ubun-2 </a:t>
            </a:r>
            <a:r>
              <a:rPr lang="en-US" sz="2300" dirty="0" err="1" smtClean="0"/>
              <a:t>lambat</a:t>
            </a:r>
            <a:r>
              <a:rPr lang="en-US" sz="2300" dirty="0" smtClean="0"/>
              <a:t> </a:t>
            </a:r>
            <a:r>
              <a:rPr lang="en-US" sz="2300" dirty="0" err="1" smtClean="0"/>
              <a:t>menutup</a:t>
            </a:r>
            <a:r>
              <a:rPr lang="en-US" sz="2300" dirty="0" smtClean="0"/>
              <a:t>. </a:t>
            </a:r>
            <a:r>
              <a:rPr lang="en-US" sz="2300" b="1" dirty="0" smtClean="0"/>
              <a:t>Dada : </a:t>
            </a:r>
            <a:r>
              <a:rPr lang="en-US" sz="2300" dirty="0" err="1" smtClean="0"/>
              <a:t>Rachitis</a:t>
            </a:r>
            <a:r>
              <a:rPr lang="en-US" sz="2300" dirty="0" smtClean="0"/>
              <a:t> rosary Harrison grooves, pigeon </a:t>
            </a:r>
            <a:r>
              <a:rPr lang="en-US" sz="2300" dirty="0" err="1" smtClean="0"/>
              <a:t>chest.</a:t>
            </a:r>
            <a:r>
              <a:rPr lang="en-US" sz="2300" b="1" dirty="0" err="1" smtClean="0"/>
              <a:t>Spine</a:t>
            </a:r>
            <a:r>
              <a:rPr lang="en-US" sz="2300" b="1" dirty="0" smtClean="0"/>
              <a:t> :</a:t>
            </a:r>
            <a:r>
              <a:rPr lang="en-US" sz="2300" dirty="0" smtClean="0"/>
              <a:t> </a:t>
            </a:r>
            <a:r>
              <a:rPr lang="en-US" sz="2300" dirty="0" err="1" smtClean="0"/>
              <a:t>Kyphose</a:t>
            </a:r>
            <a:r>
              <a:rPr lang="en-US" sz="2300" dirty="0" smtClean="0"/>
              <a:t>, scoliosis, </a:t>
            </a:r>
            <a:r>
              <a:rPr lang="en-US" sz="2300" dirty="0" err="1" smtClean="0"/>
              <a:t>lordosis</a:t>
            </a:r>
            <a:r>
              <a:rPr lang="en-US" sz="2300" dirty="0" smtClean="0"/>
              <a:t> </a:t>
            </a:r>
            <a:r>
              <a:rPr lang="en-US" sz="2300" b="1" dirty="0" smtClean="0"/>
              <a:t>Abdomen: </a:t>
            </a:r>
            <a:r>
              <a:rPr lang="en-US" sz="2300" dirty="0" err="1" smtClean="0"/>
              <a:t>Constipation.</a:t>
            </a:r>
            <a:r>
              <a:rPr lang="en-US" sz="2300" b="1" dirty="0" err="1" smtClean="0"/>
              <a:t>Ektrimitas</a:t>
            </a:r>
            <a:r>
              <a:rPr lang="en-US" sz="2300" b="1" dirty="0" smtClean="0"/>
              <a:t> : </a:t>
            </a:r>
            <a:r>
              <a:rPr lang="en-US" sz="2300" dirty="0" smtClean="0"/>
              <a:t>Bowing arm &amp; leg, knock-</a:t>
            </a:r>
            <a:r>
              <a:rPr lang="en-US" sz="2300" dirty="0" err="1" smtClean="0"/>
              <a:t>knee,instability</a:t>
            </a:r>
            <a:r>
              <a:rPr lang="en-US" sz="2300" dirty="0" smtClean="0"/>
              <a:t> of </a:t>
            </a:r>
            <a:r>
              <a:rPr lang="en-US" sz="2300" dirty="0" err="1" smtClean="0"/>
              <a:t>hipjoint</a:t>
            </a:r>
            <a:r>
              <a:rPr lang="en-US" sz="2300" dirty="0" smtClean="0"/>
              <a:t>, </a:t>
            </a:r>
            <a:r>
              <a:rPr lang="en-US" sz="2300" dirty="0" err="1" smtClean="0"/>
              <a:t>deformitas</a:t>
            </a:r>
            <a:r>
              <a:rPr lang="en-US" sz="2300" dirty="0" smtClean="0"/>
              <a:t> pelvic, </a:t>
            </a:r>
            <a:r>
              <a:rPr lang="en-US" sz="2300" dirty="0" err="1" smtClean="0"/>
              <a:t>pembesaran</a:t>
            </a:r>
            <a:r>
              <a:rPr lang="en-US" sz="2300" dirty="0" smtClean="0"/>
              <a:t> epiphysis </a:t>
            </a:r>
            <a:r>
              <a:rPr lang="en-US" sz="2300" dirty="0" err="1" smtClean="0"/>
              <a:t>ujung</a:t>
            </a:r>
            <a:r>
              <a:rPr lang="en-US" sz="2300" dirty="0" smtClean="0"/>
              <a:t> </a:t>
            </a:r>
            <a:r>
              <a:rPr lang="en-US" sz="2300" dirty="0" err="1" smtClean="0"/>
              <a:t>tulang</a:t>
            </a:r>
            <a:r>
              <a:rPr lang="en-US" sz="2300" dirty="0" smtClean="0"/>
              <a:t> </a:t>
            </a:r>
            <a:r>
              <a:rPr lang="en-US" sz="2300" dirty="0" err="1" smtClean="0"/>
              <a:t>panjang.</a:t>
            </a:r>
            <a:r>
              <a:rPr lang="en-US" sz="2300" b="1" dirty="0" err="1" smtClean="0"/>
              <a:t>Gigi</a:t>
            </a:r>
            <a:r>
              <a:rPr lang="en-US" sz="2300" b="1" dirty="0" smtClean="0"/>
              <a:t>:  </a:t>
            </a:r>
            <a:r>
              <a:rPr lang="en-US" sz="2300" dirty="0" err="1" smtClean="0"/>
              <a:t>Perlambatan</a:t>
            </a:r>
            <a:r>
              <a:rPr lang="en-US" sz="2300" dirty="0" smtClean="0"/>
              <a:t> </a:t>
            </a:r>
            <a:r>
              <a:rPr lang="en-US" sz="2300" dirty="0" err="1" smtClean="0"/>
              <a:t>kalsifikasi</a:t>
            </a:r>
            <a:r>
              <a:rPr lang="en-US" sz="2300" dirty="0" smtClean="0"/>
              <a:t> </a:t>
            </a:r>
            <a:r>
              <a:rPr lang="en-US" sz="2300" dirty="0" err="1" smtClean="0"/>
              <a:t>gigi</a:t>
            </a:r>
            <a:r>
              <a:rPr lang="en-US" sz="2300" dirty="0" smtClean="0"/>
              <a:t> </a:t>
            </a:r>
            <a:r>
              <a:rPr lang="en-US" sz="2300" dirty="0" err="1" smtClean="0"/>
              <a:t>permanen.</a:t>
            </a:r>
            <a:r>
              <a:rPr lang="en-US" sz="2300" b="1" dirty="0" err="1" smtClean="0"/>
              <a:t>Rachitic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tetany</a:t>
            </a:r>
            <a:r>
              <a:rPr lang="en-US" sz="2300" b="1" dirty="0" smtClean="0"/>
              <a:t>: </a:t>
            </a:r>
            <a:r>
              <a:rPr lang="en-US" sz="2300" dirty="0" err="1" smtClean="0"/>
              <a:t>kejang-kejang</a:t>
            </a:r>
            <a:r>
              <a:rPr lang="en-US" sz="2300" dirty="0" smtClean="0"/>
              <a:t>.</a:t>
            </a:r>
          </a:p>
          <a:p>
            <a:pPr marL="274320" indent="-274320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8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err="1"/>
              <a:t>Avitaminosis</a:t>
            </a:r>
            <a:r>
              <a:rPr lang="en-US" sz="4000" b="1" dirty="0"/>
              <a:t> </a:t>
            </a:r>
            <a:r>
              <a:rPr lang="en-US" sz="4000" b="1" dirty="0" smtClean="0"/>
              <a:t>D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Kekurangan</a:t>
            </a:r>
            <a:r>
              <a:rPr lang="en-US" dirty="0"/>
              <a:t> vitamin D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-&gt; </a:t>
            </a:r>
            <a:r>
              <a:rPr lang="en-US" i="1" dirty="0" err="1" smtClean="0"/>
              <a:t>rachitis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bengkok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 </a:t>
            </a:r>
            <a:r>
              <a:rPr lang="en-US" dirty="0" err="1"/>
              <a:t>otot-otot</a:t>
            </a:r>
            <a:r>
              <a:rPr lang="en-US" dirty="0"/>
              <a:t> yang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, </a:t>
            </a:r>
            <a:r>
              <a:rPr lang="en-US" dirty="0" err="1"/>
              <a:t>persendian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normal.</a:t>
            </a:r>
          </a:p>
          <a:p>
            <a:pPr marL="274320" lvl="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vitamin D : </a:t>
            </a:r>
            <a:r>
              <a:rPr lang="en-US" dirty="0" err="1" smtClean="0"/>
              <a:t>Osteomalacia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rachitis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dilahirkannya</a:t>
            </a:r>
            <a:r>
              <a:rPr lang="en-US" dirty="0" smtClean="0"/>
              <a:t>.,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tengkorak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 smtClean="0"/>
              <a:t>.,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/>
              <a:t>usia</a:t>
            </a:r>
            <a:r>
              <a:rPr lang="en-US" dirty="0"/>
              <a:t> 1- 4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lengkung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kaki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O </a:t>
            </a:r>
            <a:r>
              <a:rPr lang="en-US" dirty="0" err="1"/>
              <a:t>atau</a:t>
            </a:r>
            <a:r>
              <a:rPr lang="en-US" dirty="0"/>
              <a:t> X</a:t>
            </a:r>
            <a:r>
              <a:rPr lang="en-US" dirty="0" smtClean="0"/>
              <a:t>.,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 smtClean="0"/>
              <a:t>.,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/>
              <a:t>panggul</a:t>
            </a:r>
            <a:r>
              <a:rPr lang="en-US" dirty="0"/>
              <a:t> </a:t>
            </a:r>
            <a:r>
              <a:rPr lang="en-US" dirty="0" err="1"/>
              <a:t>mendatar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putri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 smtClean="0"/>
              <a:t>.,</a:t>
            </a:r>
            <a:r>
              <a:rPr lang="en-US" dirty="0" err="1" smtClean="0"/>
              <a:t>Kejang</a:t>
            </a:r>
            <a:r>
              <a:rPr lang="en-US" dirty="0" smtClean="0"/>
              <a:t> </a:t>
            </a:r>
            <a:r>
              <a:rPr lang="en-US" dirty="0" err="1"/>
              <a:t>otot</a:t>
            </a:r>
            <a:r>
              <a:rPr lang="en-US" dirty="0"/>
              <a:t> (</a:t>
            </a:r>
            <a:r>
              <a:rPr lang="en-US" dirty="0" err="1"/>
              <a:t>tetani</a:t>
            </a:r>
            <a:r>
              <a:rPr lang="en-US" dirty="0" smtClean="0"/>
              <a:t>).,Osteoporosis., Rheumatoid </a:t>
            </a:r>
            <a:r>
              <a:rPr lang="en-US" dirty="0"/>
              <a:t>arthritis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radang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 smtClean="0"/>
              <a:t>.,Multiple </a:t>
            </a:r>
            <a:r>
              <a:rPr lang="en-US" dirty="0"/>
              <a:t>sclerosis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 smtClean="0"/>
              <a:t>.,Parkinson</a:t>
            </a:r>
            <a:r>
              <a:rPr lang="en-US" dirty="0"/>
              <a:t>.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stroke. </a:t>
            </a:r>
            <a:r>
              <a:rPr lang="en-US" dirty="0" err="1"/>
              <a:t>Bedanya</a:t>
            </a:r>
            <a:r>
              <a:rPr lang="en-US" dirty="0"/>
              <a:t>, Parkinson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petinju</a:t>
            </a:r>
            <a:r>
              <a:rPr lang="en-US" dirty="0"/>
              <a:t> Muhammad Ali</a:t>
            </a:r>
            <a:r>
              <a:rPr lang="en-US" dirty="0" smtClean="0"/>
              <a:t>).,</a:t>
            </a:r>
            <a:r>
              <a:rPr lang="en-US" u="sng" dirty="0" err="1" smtClean="0"/>
              <a:t>Gagal</a:t>
            </a:r>
            <a:r>
              <a:rPr lang="en-US" u="sng" dirty="0" smtClean="0"/>
              <a:t> </a:t>
            </a:r>
            <a:r>
              <a:rPr lang="en-US" u="sng" dirty="0" err="1"/>
              <a:t>ginjal</a:t>
            </a:r>
            <a:r>
              <a:rPr lang="en-US" u="sng" dirty="0"/>
              <a:t> </a:t>
            </a:r>
            <a:r>
              <a:rPr lang="en-US" u="sng" dirty="0" err="1"/>
              <a:t>kronik</a:t>
            </a:r>
            <a:r>
              <a:rPr lang="en-US" dirty="0" smtClean="0"/>
              <a:t>., Diabetes.,</a:t>
            </a:r>
            <a:r>
              <a:rPr lang="en-US" dirty="0" err="1" smtClean="0"/>
              <a:t>Kanker</a:t>
            </a:r>
            <a:r>
              <a:rPr lang="en-US" dirty="0" smtClean="0"/>
              <a:t>.,Alzheimer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membuatnya</a:t>
            </a:r>
            <a:r>
              <a:rPr lang="en-US" dirty="0"/>
              <a:t> </a:t>
            </a:r>
            <a:r>
              <a:rPr lang="en-US" dirty="0" err="1"/>
              <a:t>mengerut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.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60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kepikunan</a:t>
            </a:r>
            <a:r>
              <a:rPr lang="en-US" dirty="0" smtClean="0"/>
              <a:t>. Osteopenia., </a:t>
            </a:r>
            <a:r>
              <a:rPr lang="en-US" dirty="0" err="1" smtClean="0"/>
              <a:t>Hipertensi</a:t>
            </a:r>
            <a:r>
              <a:rPr lang="en-US" dirty="0" smtClean="0"/>
              <a:t>.,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jantung</a:t>
            </a:r>
            <a:r>
              <a:rPr lang="en-US" dirty="0" smtClean="0"/>
              <a:t>.: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E56     </a:t>
            </a:r>
            <a:r>
              <a:rPr lang="es-ES" dirty="0" err="1" smtClean="0"/>
              <a:t>defisiensi</a:t>
            </a:r>
            <a:r>
              <a:rPr lang="es-ES" dirty="0" smtClean="0"/>
              <a:t> </a:t>
            </a:r>
            <a:r>
              <a:rPr lang="es-ES" dirty="0" err="1" smtClean="0"/>
              <a:t>vitamin</a:t>
            </a:r>
            <a:r>
              <a:rPr lang="es-ES" dirty="0" smtClean="0"/>
              <a:t> </a:t>
            </a:r>
            <a:r>
              <a:rPr lang="es-ES" dirty="0" err="1" smtClean="0"/>
              <a:t>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Kecuali</a:t>
            </a:r>
            <a:r>
              <a:rPr lang="es-ES" dirty="0"/>
              <a:t>: </a:t>
            </a:r>
            <a:r>
              <a:rPr lang="es-ES" dirty="0" err="1"/>
              <a:t>Sekuela</a:t>
            </a:r>
            <a:r>
              <a:rPr lang="es-ES" dirty="0"/>
              <a:t> </a:t>
            </a:r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/>
              <a:t>vitamin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s-ES" dirty="0"/>
              <a:t> (E64.8)</a:t>
            </a:r>
            <a:endParaRPr lang="en-US" dirty="0"/>
          </a:p>
          <a:p>
            <a:endParaRPr lang="es-ES" dirty="0" smtClean="0"/>
          </a:p>
          <a:p>
            <a:r>
              <a:rPr lang="es-ES" dirty="0" smtClean="0"/>
              <a:t>E56.0</a:t>
            </a:r>
            <a:r>
              <a:rPr lang="es-ES" dirty="0"/>
              <a:t>  </a:t>
            </a:r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/>
              <a:t>vitamin</a:t>
            </a:r>
            <a:r>
              <a:rPr lang="es-ES" dirty="0"/>
              <a:t> E</a:t>
            </a:r>
            <a:endParaRPr lang="en-US" dirty="0"/>
          </a:p>
          <a:p>
            <a:r>
              <a:rPr lang="es-ES" dirty="0"/>
              <a:t>E56.1  </a:t>
            </a:r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/>
              <a:t>vitamin</a:t>
            </a:r>
            <a:r>
              <a:rPr lang="es-ES" dirty="0"/>
              <a:t> K</a:t>
            </a:r>
            <a:endParaRPr lang="en-US" dirty="0"/>
          </a:p>
          <a:p>
            <a:pPr lvl="1"/>
            <a:r>
              <a:rPr lang="es-ES" dirty="0" err="1" smtClean="0"/>
              <a:t>Kecuali</a:t>
            </a:r>
            <a:r>
              <a:rPr lang="es-ES" dirty="0"/>
              <a:t>: </a:t>
            </a:r>
            <a:r>
              <a:rPr lang="es-ES" dirty="0" smtClean="0"/>
              <a:t> </a:t>
            </a:r>
            <a:r>
              <a:rPr lang="es-ES" dirty="0" err="1"/>
              <a:t>defisiensi</a:t>
            </a:r>
            <a:r>
              <a:rPr lang="es-ES" dirty="0"/>
              <a:t> </a:t>
            </a:r>
            <a:r>
              <a:rPr lang="es-ES" dirty="0" err="1"/>
              <a:t>faktor</a:t>
            </a:r>
            <a:r>
              <a:rPr lang="es-ES" dirty="0"/>
              <a:t> </a:t>
            </a:r>
            <a:r>
              <a:rPr lang="es-ES" dirty="0" err="1"/>
              <a:t>pembekuan</a:t>
            </a:r>
            <a:r>
              <a:rPr lang="es-ES" dirty="0"/>
              <a:t> </a:t>
            </a:r>
            <a:r>
              <a:rPr lang="es-ES" dirty="0" err="1"/>
              <a:t>karena</a:t>
            </a:r>
            <a:r>
              <a:rPr lang="es-ES" dirty="0"/>
              <a:t> </a:t>
            </a:r>
            <a:r>
              <a:rPr lang="es-ES" dirty="0" err="1"/>
              <a:t>defisiensi</a:t>
            </a:r>
            <a:r>
              <a:rPr lang="es-ES" dirty="0"/>
              <a:t>. </a:t>
            </a:r>
            <a:r>
              <a:rPr lang="es-ES" dirty="0" err="1"/>
              <a:t>vitamin</a:t>
            </a:r>
            <a:r>
              <a:rPr lang="es-ES" dirty="0"/>
              <a:t> K (D68.4</a:t>
            </a:r>
            <a:r>
              <a:rPr lang="es-ES" dirty="0" smtClean="0"/>
              <a:t>);</a:t>
            </a:r>
            <a:r>
              <a:rPr lang="es-ES" dirty="0" err="1" smtClean="0"/>
              <a:t>defisiensi</a:t>
            </a:r>
            <a:r>
              <a:rPr lang="es-ES" dirty="0" smtClean="0"/>
              <a:t> </a:t>
            </a:r>
            <a:r>
              <a:rPr lang="es-ES" dirty="0" err="1"/>
              <a:t>vitamin</a:t>
            </a:r>
            <a:r>
              <a:rPr lang="es-ES" dirty="0"/>
              <a:t> K </a:t>
            </a:r>
            <a:r>
              <a:rPr lang="es-ES" dirty="0" err="1"/>
              <a:t>bayi</a:t>
            </a:r>
            <a:r>
              <a:rPr lang="es-ES" dirty="0"/>
              <a:t> (P53)</a:t>
            </a:r>
            <a:endParaRPr lang="en-US" dirty="0"/>
          </a:p>
          <a:p>
            <a:r>
              <a:rPr lang="fi-FI" dirty="0"/>
              <a:t>E56.8  Defisiensi vitamin lain</a:t>
            </a:r>
            <a:endParaRPr lang="en-US" dirty="0"/>
          </a:p>
          <a:p>
            <a:r>
              <a:rPr lang="fi-FI" dirty="0"/>
              <a:t>E56.9  Defisiensi vitamin, tidak dijelaskan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anemia </a:t>
            </a:r>
            <a:r>
              <a:rPr lang="en-US" dirty="0" err="1"/>
              <a:t>hemolitik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neurologis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 smtClean="0"/>
              <a:t>.</a:t>
            </a:r>
          </a:p>
          <a:p>
            <a:r>
              <a:rPr lang="en-US" dirty="0" err="1"/>
              <a:t>Kekurangan</a:t>
            </a:r>
            <a:r>
              <a:rPr lang="en-US" dirty="0"/>
              <a:t> vitamin E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kerapuhan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degenerasi</a:t>
            </a:r>
            <a:r>
              <a:rPr lang="en-US" dirty="0"/>
              <a:t> </a:t>
            </a:r>
            <a:r>
              <a:rPr lang="en-US" dirty="0" smtClean="0"/>
              <a:t>neuron</a:t>
            </a:r>
          </a:p>
          <a:p>
            <a:r>
              <a:rPr lang="en-US" dirty="0" err="1"/>
              <a:t>penyebab</a:t>
            </a:r>
            <a:r>
              <a:rPr lang="en-US" dirty="0"/>
              <a:t> paling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malabsorpsi</a:t>
            </a:r>
            <a:r>
              <a:rPr lang="en-US" dirty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hepatobilier</a:t>
            </a:r>
            <a:r>
              <a:rPr lang="en-US" dirty="0"/>
              <a:t> </a:t>
            </a:r>
            <a:r>
              <a:rPr lang="en-US" dirty="0" err="1"/>
              <a:t>kolestatik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, </a:t>
            </a:r>
            <a:r>
              <a:rPr lang="en-US" dirty="0" err="1"/>
              <a:t>pankreatitis</a:t>
            </a:r>
            <a:r>
              <a:rPr lang="en-US" dirty="0"/>
              <a:t> ,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cystic fibrosis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Abeta</a:t>
            </a:r>
            <a:r>
              <a:rPr lang="en-US" dirty="0" smtClean="0"/>
              <a:t> </a:t>
            </a:r>
            <a:r>
              <a:rPr lang="en-US" dirty="0" err="1" smtClean="0"/>
              <a:t>lipoproteinemia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neuropati</a:t>
            </a:r>
            <a:r>
              <a:rPr lang="en-US" dirty="0"/>
              <a:t> </a:t>
            </a:r>
            <a:r>
              <a:rPr lang="en-US" dirty="0" err="1"/>
              <a:t>progresif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retinopati</a:t>
            </a:r>
            <a:r>
              <a:rPr lang="en-US" dirty="0" smtClean="0"/>
              <a:t> </a:t>
            </a:r>
            <a:r>
              <a:rPr lang="en-US" dirty="0" err="1" smtClean="0"/>
              <a:t>prematuritas</a:t>
            </a:r>
            <a:r>
              <a:rPr lang="en-US" dirty="0" smtClean="0"/>
              <a:t>,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intraventrikel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subependymal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neonatus</a:t>
            </a:r>
            <a:r>
              <a:rPr lang="en-US" dirty="0" smtClean="0"/>
              <a:t>,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 err="1" smtClean="0"/>
              <a:t>Faktor</a:t>
            </a:r>
            <a:r>
              <a:rPr lang="en-US" sz="3100" dirty="0" smtClean="0"/>
              <a:t> – factor yang </a:t>
            </a:r>
            <a:r>
              <a:rPr lang="en-US" sz="3100" dirty="0" err="1" smtClean="0"/>
              <a:t>perlu</a:t>
            </a:r>
            <a:r>
              <a:rPr lang="en-US" sz="3100" dirty="0" smtClean="0"/>
              <a:t> </a:t>
            </a:r>
            <a:r>
              <a:rPr lang="en-US" sz="3100" dirty="0" err="1" smtClean="0"/>
              <a:t>diperhatikan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pengaturan</a:t>
            </a:r>
            <a:r>
              <a:rPr lang="en-US" sz="3100" dirty="0" smtClean="0"/>
              <a:t> </a:t>
            </a:r>
            <a:r>
              <a:rPr lang="en-US" sz="3100" dirty="0" err="1" smtClean="0"/>
              <a:t>makan</a:t>
            </a:r>
            <a:r>
              <a:rPr lang="en-US" sz="3100" dirty="0" smtClean="0"/>
              <a:t> yang </a:t>
            </a:r>
            <a:r>
              <a:rPr lang="en-US" sz="3100" dirty="0" err="1" smtClean="0"/>
              <a:t>tepat</a:t>
            </a:r>
            <a:r>
              <a:rPr lang="en-US" sz="3100" dirty="0" smtClean="0"/>
              <a:t> </a:t>
            </a:r>
            <a:r>
              <a:rPr lang="en-US" sz="3100" dirty="0" err="1" smtClean="0"/>
              <a:t>adalah</a:t>
            </a:r>
            <a:r>
              <a:rPr lang="en-US" sz="3100" dirty="0" smtClean="0"/>
              <a:t> : 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297363"/>
          </a:xfrm>
        </p:spPr>
        <p:txBody>
          <a:bodyPr/>
          <a:lstStyle/>
          <a:p>
            <a:pPr eaLnBrk="1" hangingPunct="1"/>
            <a:r>
              <a:rPr lang="en-US" dirty="0" err="1" smtClean="0"/>
              <a:t>Umur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,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kesukaan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ketidak</a:t>
            </a:r>
            <a:r>
              <a:rPr lang="en-US" dirty="0" smtClean="0"/>
              <a:t> </a:t>
            </a:r>
            <a:r>
              <a:rPr lang="en-US" dirty="0" err="1" smtClean="0"/>
              <a:t>sukaan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09381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VITAMIN 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/>
              <a:t>Defisiensi</a:t>
            </a:r>
            <a:r>
              <a:rPr lang="en-US" sz="2800" dirty="0" smtClean="0"/>
              <a:t>:  </a:t>
            </a:r>
            <a:r>
              <a:rPr lang="en-US" sz="2800" dirty="0" err="1" smtClean="0"/>
              <a:t>Haemorrhage</a:t>
            </a:r>
            <a:endParaRPr lang="en-US" sz="28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b="1" dirty="0" err="1" smtClean="0"/>
              <a:t>Hypervitaminoses</a:t>
            </a:r>
            <a:r>
              <a:rPr lang="en-US" sz="2800" dirty="0" smtClean="0"/>
              <a:t>; Hemolytic anemia </a:t>
            </a:r>
            <a:r>
              <a:rPr lang="en-US" sz="2800" dirty="0" err="1" smtClean="0"/>
              <a:t>pada</a:t>
            </a:r>
            <a:r>
              <a:rPr lang="en-US" sz="2800" dirty="0" smtClean="0"/>
              <a:t> orang yang deficiency, G-6-PD (glucose-6-phosphate dehydrogenase)</a:t>
            </a:r>
          </a:p>
          <a:p>
            <a:pPr eaLnBrk="1" hangingPunct="1">
              <a:buFont typeface="Arial" charset="0"/>
              <a:buNone/>
            </a:pPr>
            <a:endParaRPr lang="en-US" sz="1000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orang </a:t>
            </a:r>
            <a:r>
              <a:rPr lang="en-US" sz="2800" dirty="0" err="1" smtClean="0"/>
              <a:t>dewasa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sehat</a:t>
            </a:r>
            <a:r>
              <a:rPr lang="en-US" sz="2800" dirty="0" smtClean="0"/>
              <a:t>,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normal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sintesis</a:t>
            </a:r>
            <a:r>
              <a:rPr lang="en-US" sz="2800" dirty="0" smtClean="0"/>
              <a:t> </a:t>
            </a:r>
            <a:r>
              <a:rPr lang="en-US" sz="2800" dirty="0" err="1" smtClean="0"/>
              <a:t>bakteri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usus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vitamin K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protrombin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pencernaan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terganggunya</a:t>
            </a:r>
            <a:r>
              <a:rPr lang="en-US" sz="2800" dirty="0" smtClean="0"/>
              <a:t> </a:t>
            </a:r>
            <a:r>
              <a:rPr lang="en-US" sz="2800" dirty="0" err="1" smtClean="0"/>
              <a:t>penyerapan</a:t>
            </a:r>
            <a:r>
              <a:rPr lang="en-US" sz="2800" dirty="0" smtClean="0"/>
              <a:t> vitamin K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menghambat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pembekuan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6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GANGGUAN – GANGGUAN AKIBAT KEKURANGAN MINERAL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err="1" smtClean="0"/>
              <a:t>Kekurangan</a:t>
            </a:r>
            <a:r>
              <a:rPr lang="en-US" sz="2800" dirty="0" smtClean="0"/>
              <a:t> / </a:t>
            </a:r>
            <a:r>
              <a:rPr lang="en-US" sz="2800" dirty="0" err="1" smtClean="0"/>
              <a:t>defisienssi</a:t>
            </a:r>
            <a:r>
              <a:rPr lang="en-US" sz="2800" dirty="0" smtClean="0"/>
              <a:t>  </a:t>
            </a:r>
            <a:r>
              <a:rPr lang="en-US" sz="2800" dirty="0" err="1" smtClean="0"/>
              <a:t>besi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anemia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vitamin B 12 </a:t>
            </a:r>
            <a:r>
              <a:rPr lang="en-US" sz="2800" dirty="0" err="1" smtClean="0"/>
              <a:t>menimbulkan</a:t>
            </a:r>
            <a:r>
              <a:rPr lang="en-US" sz="2800" dirty="0" smtClean="0"/>
              <a:t> anemia </a:t>
            </a:r>
            <a:r>
              <a:rPr lang="en-US" sz="2800" dirty="0" err="1" smtClean="0"/>
              <a:t>megaloblastik</a:t>
            </a: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iodium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tiroid</a:t>
            </a: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seng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ulkus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, </a:t>
            </a:r>
            <a:r>
              <a:rPr lang="en-US" sz="2800" dirty="0" err="1" smtClean="0"/>
              <a:t>penekanan</a:t>
            </a:r>
            <a:r>
              <a:rPr lang="en-US" sz="2800" dirty="0" smtClean="0"/>
              <a:t> </a:t>
            </a:r>
            <a:r>
              <a:rPr lang="en-US" sz="2800" dirty="0" err="1" smtClean="0"/>
              <a:t>respons</a:t>
            </a:r>
            <a:r>
              <a:rPr lang="en-US" sz="2800" dirty="0" smtClean="0"/>
              <a:t> </a:t>
            </a:r>
            <a:r>
              <a:rPr lang="en-US" sz="2800" dirty="0" err="1" smtClean="0"/>
              <a:t>imun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kecebolan</a:t>
            </a:r>
            <a:r>
              <a:rPr lang="en-US" sz="2800" dirty="0" smtClean="0"/>
              <a:t> ( </a:t>
            </a:r>
            <a:r>
              <a:rPr lang="en-US" sz="2800" dirty="0" err="1" smtClean="0"/>
              <a:t>dwarfisme</a:t>
            </a:r>
            <a:r>
              <a:rPr lang="en-US" sz="2800" dirty="0" smtClean="0"/>
              <a:t> ) </a:t>
            </a:r>
            <a:r>
              <a:rPr lang="en-US" sz="2800" dirty="0" err="1" smtClean="0"/>
              <a:t>hipogonad</a:t>
            </a:r>
            <a:r>
              <a:rPr lang="en-US" sz="2800" dirty="0" smtClean="0"/>
              <a:t> .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tembaga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anemia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ossifikasi</a:t>
            </a:r>
            <a:r>
              <a:rPr lang="en-US" sz="28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krom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resistensi</a:t>
            </a:r>
            <a:r>
              <a:rPr lang="en-US" sz="2800" dirty="0" smtClean="0"/>
              <a:t> insulin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/>
              <a:t>Defisiensi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fluor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insidensi</a:t>
            </a:r>
            <a:r>
              <a:rPr lang="en-US" sz="2800" dirty="0" smtClean="0"/>
              <a:t> </a:t>
            </a:r>
            <a:r>
              <a:rPr lang="en-US" sz="2800" dirty="0" err="1" smtClean="0"/>
              <a:t>karies</a:t>
            </a:r>
            <a:r>
              <a:rPr lang="en-US" sz="2800" dirty="0" smtClean="0"/>
              <a:t> </a:t>
            </a:r>
            <a:r>
              <a:rPr lang="en-US" sz="2800" dirty="0" err="1" smtClean="0"/>
              <a:t>dentis</a:t>
            </a:r>
            <a:r>
              <a:rPr lang="en-US" sz="2800" dirty="0" smtClean="0"/>
              <a:t>  </a:t>
            </a:r>
          </a:p>
          <a:p>
            <a:pPr>
              <a:spcBef>
                <a:spcPct val="0"/>
              </a:spcBef>
            </a:pPr>
            <a:endParaRPr lang="en-US" sz="1000" dirty="0" smtClean="0"/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300" dirty="0" smtClean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09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E58     Defisiensi kalsium (Ca) makanan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Kecuali: kelainan metabolisme kalsium (E83.5), sequelae </a:t>
            </a:r>
          </a:p>
          <a:p>
            <a:endParaRPr lang="it-IT" sz="1000" dirty="0"/>
          </a:p>
          <a:p>
            <a:r>
              <a:rPr lang="en-US" dirty="0"/>
              <a:t>Proses </a:t>
            </a:r>
            <a:r>
              <a:rPr lang="en-US" dirty="0" err="1"/>
              <a:t>penuaan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 smtClean="0"/>
              <a:t>kalsium,Gangguan</a:t>
            </a:r>
            <a:r>
              <a:rPr lang="en-US" dirty="0" smtClean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hiperparatiroidisme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, </a:t>
            </a:r>
            <a:r>
              <a:rPr lang="en-US" dirty="0" err="1" smtClean="0"/>
              <a:t>malnutrisi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malabsorpsi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Gejala</a:t>
            </a:r>
            <a:r>
              <a:rPr lang="en-US" dirty="0" smtClean="0"/>
              <a:t> ; </a:t>
            </a:r>
            <a:r>
              <a:rPr lang="en-US" dirty="0" err="1"/>
              <a:t>kebingungan</a:t>
            </a:r>
            <a:r>
              <a:rPr lang="en-US" dirty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defisit</a:t>
            </a:r>
            <a:r>
              <a:rPr lang="en-US" dirty="0" smtClean="0"/>
              <a:t>  </a:t>
            </a:r>
            <a:r>
              <a:rPr lang="en-US" dirty="0" err="1" smtClean="0"/>
              <a:t>memori</a:t>
            </a:r>
            <a:r>
              <a:rPr lang="en-US" dirty="0" smtClean="0"/>
              <a:t>, </a:t>
            </a:r>
            <a:r>
              <a:rPr lang="en-US" dirty="0" err="1" smtClean="0"/>
              <a:t>kejang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/>
              <a:t>rasa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kesemutan</a:t>
            </a:r>
            <a:r>
              <a:rPr lang="en-US" dirty="0"/>
              <a:t> di </a:t>
            </a:r>
            <a:r>
              <a:rPr lang="en-US" dirty="0" err="1"/>
              <a:t>tangan</a:t>
            </a:r>
            <a:r>
              <a:rPr lang="en-US" dirty="0"/>
              <a:t>, kaki,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, </a:t>
            </a:r>
            <a:r>
              <a:rPr lang="en-US" dirty="0" err="1" smtClean="0"/>
              <a:t>depresi</a:t>
            </a:r>
            <a:r>
              <a:rPr lang="en-US" dirty="0" smtClean="0"/>
              <a:t>, </a:t>
            </a:r>
            <a:r>
              <a:rPr lang="en-US" dirty="0" err="1" smtClean="0"/>
              <a:t>halusinasi</a:t>
            </a:r>
            <a:r>
              <a:rPr lang="en-US" dirty="0" smtClean="0"/>
              <a:t>, </a:t>
            </a: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kuku </a:t>
            </a:r>
            <a:r>
              <a:rPr lang="en-US" dirty="0"/>
              <a:t>yang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rapuh</a:t>
            </a:r>
            <a:r>
              <a:rPr lang="en-US" dirty="0" smtClean="0"/>
              <a:t>,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fraktur</a:t>
            </a:r>
            <a:r>
              <a:rPr lang="en-US" dirty="0" smtClean="0"/>
              <a:t>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/>
          </a:bodyPr>
          <a:lstStyle/>
          <a:p>
            <a:r>
              <a:rPr lang="fi-FI" sz="3600" dirty="0"/>
              <a:t>E59     Defisiensi selenium (Se) </a:t>
            </a:r>
            <a:r>
              <a:rPr lang="fi-FI" sz="3600" dirty="0" smtClean="0"/>
              <a:t>makanan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Penyakit Keshan</a:t>
            </a:r>
            <a:endParaRPr lang="en-US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Kecuali:   sequelae defisiensi selenium (E64.8</a:t>
            </a:r>
            <a:r>
              <a:rPr lang="it-IT" dirty="0" smtClean="0"/>
              <a:t>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Selenium </a:t>
            </a:r>
            <a:r>
              <a:rPr lang="en-US" dirty="0" err="1"/>
              <a:t>adalah</a:t>
            </a:r>
            <a:r>
              <a:rPr lang="en-US" dirty="0"/>
              <a:t> mineral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micromineral</a:t>
            </a:r>
            <a:r>
              <a:rPr lang="en-US" dirty="0" smtClean="0"/>
              <a:t> ,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Keshan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nekrosis</a:t>
            </a:r>
            <a:r>
              <a:rPr lang="en-US" dirty="0"/>
              <a:t> </a:t>
            </a:r>
            <a:r>
              <a:rPr lang="en-US" dirty="0" err="1"/>
              <a:t>miokard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melemahnya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/>
              <a:t>selenium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Kashin</a:t>
            </a:r>
            <a:r>
              <a:rPr lang="en-US" dirty="0" smtClean="0"/>
              <a:t>-Beck : </a:t>
            </a:r>
            <a:r>
              <a:rPr lang="en-US" dirty="0" err="1"/>
              <a:t>atrofi</a:t>
            </a:r>
            <a:r>
              <a:rPr lang="en-US" dirty="0"/>
              <a:t>, </a:t>
            </a:r>
            <a:r>
              <a:rPr lang="en-US" dirty="0" err="1"/>
              <a:t>degenerasi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nekrosis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. 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biokimia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Kekurangan</a:t>
            </a:r>
            <a:r>
              <a:rPr lang="en-US" dirty="0"/>
              <a:t> selenium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hipotiroidisme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gondok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fati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,</a:t>
            </a:r>
            <a:r>
              <a:rPr lang="en-US" dirty="0" err="1" smtClean="0"/>
              <a:t>retardasi</a:t>
            </a:r>
            <a:r>
              <a:rPr lang="en-US" dirty="0" smtClean="0"/>
              <a:t> mental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keguguran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153400" cy="5562600"/>
          </a:xfrm>
        </p:spPr>
        <p:txBody>
          <a:bodyPr>
            <a:normAutofit/>
          </a:bodyPr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/>
              <a:t>selenium: </a:t>
            </a:r>
            <a:endParaRPr lang="en-US" dirty="0" smtClean="0"/>
          </a:p>
          <a:p>
            <a:pPr lvl="1"/>
            <a:r>
              <a:rPr lang="en-US" b="1" dirty="0" err="1" smtClean="0"/>
              <a:t>Keshan</a:t>
            </a:r>
            <a:r>
              <a:rPr lang="en-US" b="1" dirty="0" smtClean="0"/>
              <a:t> disease </a:t>
            </a:r>
            <a:r>
              <a:rPr lang="en-US" dirty="0" smtClean="0"/>
              <a:t>: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yang </a:t>
            </a:r>
            <a:r>
              <a:rPr lang="en-US" dirty="0" err="1"/>
              <a:t>kekurangan</a:t>
            </a:r>
            <a:r>
              <a:rPr lang="en-US" dirty="0"/>
              <a:t> selenium; </a:t>
            </a:r>
            <a:endParaRPr lang="en-US" dirty="0" smtClean="0"/>
          </a:p>
          <a:p>
            <a:pPr lvl="1"/>
            <a:r>
              <a:rPr lang="en-US" b="1" dirty="0" err="1" smtClean="0"/>
              <a:t>Kashin</a:t>
            </a:r>
            <a:r>
              <a:rPr lang="en-US" b="1" dirty="0" smtClean="0"/>
              <a:t>-Beck disease </a:t>
            </a:r>
            <a:r>
              <a:rPr lang="en-US" dirty="0" smtClean="0"/>
              <a:t>: osteoarthritis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 smtClean="0"/>
              <a:t>;</a:t>
            </a:r>
          </a:p>
          <a:p>
            <a:pPr lvl="1"/>
            <a:r>
              <a:rPr lang="en-US" b="1" dirty="0" err="1" smtClean="0"/>
              <a:t>Myxedematous</a:t>
            </a:r>
            <a:r>
              <a:rPr lang="en-US" b="1" dirty="0" smtClean="0"/>
              <a:t> </a:t>
            </a:r>
            <a:r>
              <a:rPr lang="en-US" b="1" dirty="0" err="1"/>
              <a:t>Endemik</a:t>
            </a:r>
            <a:r>
              <a:rPr lang="en-US" b="1" dirty="0"/>
              <a:t> </a:t>
            </a:r>
            <a:r>
              <a:rPr lang="en-US" b="1" dirty="0" err="1" smtClean="0"/>
              <a:t>Kretinisme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retardasi</a:t>
            </a:r>
            <a:r>
              <a:rPr lang="en-US" dirty="0" smtClean="0"/>
              <a:t> mental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yang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smtClean="0"/>
              <a:t>selenium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yodium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it-IT" dirty="0" smtClean="0"/>
              <a:t>E60     Defisiensi seng (Zn)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smtClean="0"/>
              <a:t>zinc, </a:t>
            </a:r>
            <a:r>
              <a:rPr lang="en-US" dirty="0" err="1" smtClean="0"/>
              <a:t>suatu</a:t>
            </a:r>
            <a:r>
              <a:rPr lang="en-US" dirty="0" smtClean="0"/>
              <a:t> micro mineral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;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depresi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,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E61     Defisiensi elemen diet 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000" dirty="0" smtClean="0"/>
              <a:t>Gunakan </a:t>
            </a:r>
            <a:r>
              <a:rPr lang="nb-NO" sz="2000" dirty="0"/>
              <a:t>kode penyebab eksternal kapan perlu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2000" dirty="0"/>
              <a:t>Kecuali:  </a:t>
            </a:r>
            <a:r>
              <a:rPr lang="nb-NO" sz="2000" dirty="0" smtClean="0"/>
              <a:t>kelainan </a:t>
            </a:r>
            <a:r>
              <a:rPr lang="nb-NO" sz="2000" dirty="0"/>
              <a:t>tiroid akibat deifisiensi iodin (E00-E02), sekuela malnutrisi dan defisiensi gizi lainnya (E64.-), kelainan metabolisme mineral (E83.-)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/>
              <a:t>E61.0 </a:t>
            </a:r>
            <a:r>
              <a:rPr lang="it-IT" sz="2000" dirty="0"/>
              <a:t>Defisiensi Copper (Cu) 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E61.1  Defisiensi Iron (Fe)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/>
              <a:t>Kecuali</a:t>
            </a:r>
            <a:r>
              <a:rPr lang="it-IT" sz="2000" dirty="0"/>
              <a:t>: anemia deifisiensi besi (D50.-)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E61.2  Defisiensi Magnesium (Mg) 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E61.3  Defisiensi Manganese (Mn) 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E61.4 Defisiensi Chromium (Cr) 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E61.5 Defisiensi Molybdenum (Mo) 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E61.6 Defisiensi Vanadium 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/>
              <a:t>E61.7  Defisiensi ganda elemen makanan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000" dirty="0"/>
              <a:t>E61.8  Defisiensi elemen makanan lain yang dijelaskan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000" dirty="0"/>
              <a:t>E61.9  Defisiensi elemen makanan, tidak dijelaskan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6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Defisiensi</a:t>
            </a:r>
            <a:r>
              <a:rPr lang="en-US" dirty="0" smtClean="0"/>
              <a:t> 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cu (cooper) yang </a:t>
            </a:r>
            <a:r>
              <a:rPr lang="en-US" dirty="0" err="1" smtClean="0"/>
              <a:t>berperanan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ditubuh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trace mineral (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zinc). </a:t>
            </a:r>
          </a:p>
          <a:p>
            <a:r>
              <a:rPr lang="en-US" dirty="0" smtClean="0"/>
              <a:t>Cu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di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di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smtClean="0"/>
              <a:t> .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, anemia, osteoporosis,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smtClean="0"/>
              <a:t> LDL </a:t>
            </a:r>
            <a:r>
              <a:rPr lang="en-US" dirty="0" err="1" smtClean="0"/>
              <a:t>meningkat</a:t>
            </a:r>
            <a:r>
              <a:rPr lang="en-US" dirty="0" smtClean="0"/>
              <a:t> , HDL </a:t>
            </a:r>
            <a:r>
              <a:rPr lang="en-US" dirty="0" err="1" smtClean="0"/>
              <a:t>menurun</a:t>
            </a:r>
            <a:r>
              <a:rPr lang="en-US" dirty="0" smtClean="0"/>
              <a:t> , </a:t>
            </a:r>
            <a:r>
              <a:rPr lang="en-US" dirty="0" err="1" smtClean="0"/>
              <a:t>fungsi</a:t>
            </a:r>
            <a:r>
              <a:rPr lang="en-US" dirty="0" smtClean="0"/>
              <a:t> immune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,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pigmen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(</a:t>
            </a:r>
            <a:r>
              <a:rPr lang="en-US" dirty="0" err="1" smtClean="0"/>
              <a:t>fe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-&gt;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hemoglobin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myoglobin </a:t>
            </a:r>
            <a:r>
              <a:rPr lang="en-US" dirty="0" err="1" smtClean="0"/>
              <a:t>disel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yang </a:t>
            </a:r>
            <a:r>
              <a:rPr lang="en-US" dirty="0" err="1" smtClean="0"/>
              <a:t>diangkut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;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lelah</a:t>
            </a:r>
            <a:r>
              <a:rPr lang="en-US" dirty="0" smtClean="0"/>
              <a:t>, </a:t>
            </a:r>
            <a:r>
              <a:rPr lang="en-US" dirty="0" err="1" smtClean="0"/>
              <a:t>lemah</a:t>
            </a:r>
            <a:r>
              <a:rPr lang="en-US" dirty="0" smtClean="0"/>
              <a:t> 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Menyebabkan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Anemia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BBLR</a:t>
            </a:r>
          </a:p>
          <a:p>
            <a:pPr lvl="1"/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3641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Defisiensi</a:t>
            </a:r>
            <a:r>
              <a:rPr lang="en-US" b="1" dirty="0"/>
              <a:t> magnesium</a:t>
            </a:r>
          </a:p>
          <a:p>
            <a:pPr lvl="1"/>
            <a:r>
              <a:rPr lang="en-US" dirty="0" err="1" smtClean="0"/>
              <a:t>Gejala</a:t>
            </a:r>
            <a:r>
              <a:rPr lang="en-US" dirty="0" smtClean="0"/>
              <a:t> : insomnia, </a:t>
            </a:r>
            <a:r>
              <a:rPr lang="en-US" dirty="0" err="1" smtClean="0"/>
              <a:t>hipertensi</a:t>
            </a:r>
            <a:r>
              <a:rPr lang="en-US" dirty="0" smtClean="0"/>
              <a:t>, </a:t>
            </a:r>
            <a:r>
              <a:rPr lang="en-US" dirty="0" err="1" smtClean="0"/>
              <a:t>kram</a:t>
            </a:r>
            <a:r>
              <a:rPr lang="en-US" dirty="0" smtClean="0"/>
              <a:t> kaki,  diabetes </a:t>
            </a:r>
          </a:p>
          <a:p>
            <a:r>
              <a:rPr lang="en-US" b="1" dirty="0" err="1" smtClean="0"/>
              <a:t>Defisiensi</a:t>
            </a:r>
            <a:r>
              <a:rPr lang="en-US" b="1" dirty="0" smtClean="0"/>
              <a:t> </a:t>
            </a:r>
            <a:r>
              <a:rPr lang="en-US" b="1" dirty="0" err="1" smtClean="0"/>
              <a:t>Mangan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 smtClean="0"/>
              <a:t>Unsur</a:t>
            </a:r>
            <a:r>
              <a:rPr lang="en-US" dirty="0" smtClean="0"/>
              <a:t> mineral yang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Gejala</a:t>
            </a:r>
            <a:r>
              <a:rPr lang="en-US" dirty="0" smtClean="0"/>
              <a:t> \; </a:t>
            </a:r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, GTT </a:t>
            </a:r>
            <a:r>
              <a:rPr lang="en-US" dirty="0" err="1" smtClean="0"/>
              <a:t>menurun</a:t>
            </a:r>
            <a:r>
              <a:rPr lang="en-US" dirty="0" smtClean="0"/>
              <a:t>, </a:t>
            </a:r>
            <a:r>
              <a:rPr lang="en-US" dirty="0" err="1" smtClean="0"/>
              <a:t>ruam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berlebih</a:t>
            </a:r>
            <a:r>
              <a:rPr lang="en-US" dirty="0" smtClean="0"/>
              <a:t>, </a:t>
            </a:r>
            <a:r>
              <a:rPr lang="en-US" dirty="0" err="1" smtClean="0"/>
              <a:t>pusing</a:t>
            </a:r>
            <a:r>
              <a:rPr lang="en-US" dirty="0" smtClean="0"/>
              <a:t>,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pendengaran</a:t>
            </a:r>
            <a:r>
              <a:rPr lang="en-US" dirty="0" smtClean="0"/>
              <a:t> 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r>
              <a:rPr lang="en-US" b="1" dirty="0" err="1" smtClean="0"/>
              <a:t>Defisiensi</a:t>
            </a:r>
            <a:r>
              <a:rPr lang="en-US" b="1" dirty="0" smtClean="0"/>
              <a:t> Chromium 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mineral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metabolisme</a:t>
            </a:r>
            <a:r>
              <a:rPr lang="en-US" dirty="0" smtClean="0"/>
              <a:t> protein , K H ,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/>
              <a:t>sensitivitas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insulin </a:t>
            </a:r>
            <a:endParaRPr lang="en-US" dirty="0" smtClean="0"/>
          </a:p>
          <a:p>
            <a:pPr lvl="1"/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insulin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DEFINISI ISTILAH GIZI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Nutrient</a:t>
            </a:r>
            <a:r>
              <a:rPr lang="en-US" dirty="0"/>
              <a:t> :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Nutrisi</a:t>
            </a:r>
            <a:r>
              <a:rPr lang="en-US" dirty="0">
                <a:solidFill>
                  <a:srgbClr val="FF0000"/>
                </a:solidFill>
              </a:rPr>
              <a:t> yang adequate </a:t>
            </a:r>
            <a:r>
              <a:rPr lang="en-US" dirty="0" smtClean="0"/>
              <a:t>: </a:t>
            </a:r>
            <a:r>
              <a:rPr lang="en-US" dirty="0" err="1" smtClean="0"/>
              <a:t>kecukupan</a:t>
            </a:r>
            <a:r>
              <a:rPr lang="en-US" dirty="0" smtClean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&amp; 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esensial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Hidangan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dimakan</a:t>
            </a:r>
            <a:r>
              <a:rPr lang="en-US" dirty="0"/>
              <a:t>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FF0000"/>
                </a:solidFill>
              </a:rPr>
              <a:t>Kebutuhan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rekruirement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nutrient ,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optimum, minimum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Unsur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renik</a:t>
            </a:r>
            <a:r>
              <a:rPr lang="en-US" dirty="0" smtClean="0">
                <a:solidFill>
                  <a:srgbClr val="FF0000"/>
                </a:solidFill>
              </a:rPr>
              <a:t> : trace element </a:t>
            </a:r>
            <a:r>
              <a:rPr lang="en-US" dirty="0" smtClean="0"/>
              <a:t>: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E63     Defisiensi gizi 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Kecuali:sekuela </a:t>
            </a:r>
            <a:r>
              <a:rPr lang="fi-FI" dirty="0"/>
              <a:t>malnutrisi dan defisiensi gizi lainnya (E64.-), dehidrasi (E86</a:t>
            </a:r>
            <a:r>
              <a:rPr lang="fi-FI" dirty="0" smtClean="0"/>
              <a:t>)</a:t>
            </a:r>
            <a:r>
              <a:rPr lang="en-US" dirty="0" smtClean="0"/>
              <a:t>; </a:t>
            </a:r>
            <a:r>
              <a:rPr lang="fi-FI" dirty="0" smtClean="0"/>
              <a:t>masalah </a:t>
            </a:r>
            <a:r>
              <a:rPr lang="fi-FI" dirty="0"/>
              <a:t>pemberian makanan bayi baru lahir (P92.-), gagal bertumbuh (R62.8)</a:t>
            </a:r>
            <a:endParaRPr lang="en-US" dirty="0"/>
          </a:p>
          <a:p>
            <a:endParaRPr lang="fi-FI" dirty="0" smtClean="0"/>
          </a:p>
          <a:p>
            <a:r>
              <a:rPr lang="fi-FI" dirty="0" smtClean="0"/>
              <a:t>E63.0</a:t>
            </a:r>
            <a:r>
              <a:rPr lang="fi-FI" dirty="0"/>
              <a:t>  Defisiensi asam lemak esensial (essential fatty acid [EFA])</a:t>
            </a:r>
            <a:endParaRPr lang="en-US" dirty="0"/>
          </a:p>
          <a:p>
            <a:r>
              <a:rPr lang="fi-FI" dirty="0"/>
              <a:t>E63.1  Ketidakseimbangan konstituen makanan </a:t>
            </a:r>
            <a:endParaRPr lang="en-US" dirty="0"/>
          </a:p>
          <a:p>
            <a:r>
              <a:rPr lang="fi-FI" dirty="0"/>
              <a:t>E63.8  Defisiensi gizi lain yang dinyatakan </a:t>
            </a:r>
            <a:endParaRPr lang="en-US" dirty="0"/>
          </a:p>
          <a:p>
            <a:r>
              <a:rPr lang="fi-FI" dirty="0"/>
              <a:t>E63.9  Defisiensi gizi, tidak </a:t>
            </a:r>
            <a:r>
              <a:rPr lang="fi-FI" dirty="0" smtClean="0"/>
              <a:t>dijelaskan</a:t>
            </a:r>
            <a:r>
              <a:rPr lang="en-US" dirty="0" smtClean="0"/>
              <a:t>;</a:t>
            </a:r>
            <a:r>
              <a:rPr lang="fi-FI" dirty="0" smtClean="0"/>
              <a:t> </a:t>
            </a:r>
            <a:r>
              <a:rPr lang="fi-FI" dirty="0"/>
              <a:t>Kardiomiopati gizi NOS † (I43.2*)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64163"/>
          </a:xfrm>
        </p:spPr>
        <p:txBody>
          <a:bodyPr/>
          <a:lstStyle/>
          <a:p>
            <a:r>
              <a:rPr lang="en-US" b="1" dirty="0" err="1" smtClean="0"/>
              <a:t>Defisiensi</a:t>
            </a:r>
            <a:r>
              <a:rPr lang="en-US" b="1" dirty="0" smtClean="0"/>
              <a:t> </a:t>
            </a:r>
            <a:r>
              <a:rPr lang="en-US" b="1" dirty="0" err="1" smtClean="0"/>
              <a:t>asam</a:t>
            </a:r>
            <a:r>
              <a:rPr lang="en-US" b="1" dirty="0" smtClean="0"/>
              <a:t> </a:t>
            </a:r>
            <a:r>
              <a:rPr lang="en-US" b="1" dirty="0" err="1" smtClean="0"/>
              <a:t>lemak</a:t>
            </a:r>
            <a:r>
              <a:rPr lang="en-US" b="1" dirty="0" smtClean="0"/>
              <a:t> </a:t>
            </a:r>
            <a:r>
              <a:rPr lang="en-US" b="1" dirty="0" err="1" smtClean="0"/>
              <a:t>esensial</a:t>
            </a:r>
            <a:r>
              <a:rPr lang="en-US" b="1" dirty="0" smtClean="0"/>
              <a:t> </a:t>
            </a:r>
            <a:r>
              <a:rPr lang="en-US" dirty="0" smtClean="0"/>
              <a:t>( EFA : Essential Fatty Acids)</a:t>
            </a:r>
          </a:p>
          <a:p>
            <a:pPr lvl="1"/>
            <a:r>
              <a:rPr lang="en-US" dirty="0" err="1" smtClean="0"/>
              <a:t>defisiensi</a:t>
            </a:r>
            <a:r>
              <a:rPr lang="en-US" dirty="0" smtClean="0"/>
              <a:t> omega 3  </a:t>
            </a:r>
            <a:r>
              <a:rPr lang="en-US" dirty="0" err="1"/>
              <a:t>dan</a:t>
            </a:r>
            <a:r>
              <a:rPr lang="en-US" dirty="0"/>
              <a:t> omega 6 </a:t>
            </a:r>
            <a:r>
              <a:rPr lang="en-US" dirty="0" smtClean="0"/>
              <a:t>fatty acid (alpha </a:t>
            </a:r>
            <a:r>
              <a:rPr lang="en-US" dirty="0" err="1" smtClean="0"/>
              <a:t>linolenic</a:t>
            </a:r>
            <a:r>
              <a:rPr lang="en-US" dirty="0" smtClean="0"/>
              <a:t> acid </a:t>
            </a:r>
            <a:r>
              <a:rPr lang="en-US" dirty="0" err="1" smtClean="0"/>
              <a:t>dan</a:t>
            </a:r>
            <a:r>
              <a:rPr lang="en-US" dirty="0" smtClean="0"/>
              <a:t> linoleic acid)</a:t>
            </a:r>
          </a:p>
          <a:p>
            <a:pPr lvl="1"/>
            <a:r>
              <a:rPr lang="en-US" dirty="0" smtClean="0"/>
              <a:t>Mata,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mulut</a:t>
            </a:r>
            <a:r>
              <a:rPr lang="en-US" dirty="0" smtClean="0"/>
              <a:t> , </a:t>
            </a:r>
            <a:r>
              <a:rPr lang="en-US" dirty="0" err="1" smtClean="0"/>
              <a:t>tenggorokan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, </a:t>
            </a:r>
            <a:r>
              <a:rPr lang="en-US" dirty="0" err="1" smtClean="0"/>
              <a:t>haus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, </a:t>
            </a:r>
            <a:r>
              <a:rPr lang="en-US" dirty="0" err="1" smtClean="0"/>
              <a:t>keram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fi-FI" b="1" dirty="0"/>
              <a:t>Ketidakseimbangan konstituen </a:t>
            </a:r>
            <a:r>
              <a:rPr lang="fi-FI" b="1" dirty="0" smtClean="0"/>
              <a:t>makanan</a:t>
            </a:r>
          </a:p>
          <a:p>
            <a:pPr lvl="1"/>
            <a:r>
              <a:rPr lang="fi-FI" dirty="0" smtClean="0"/>
              <a:t>Terjadi Ketidak seimbangan unsur-unsur dalam asupan makanan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E64     Sekuela malnutrisi dan defisiensi nutrisi lainnya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9925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E64.0</a:t>
            </a:r>
            <a:r>
              <a:rPr lang="it-IT" dirty="0"/>
              <a:t>  Sequelae malnutrisi protein-energy</a:t>
            </a:r>
            <a:endParaRPr lang="en-US" dirty="0"/>
          </a:p>
          <a:p>
            <a:pPr lvl="1"/>
            <a:r>
              <a:rPr lang="it-IT" dirty="0" smtClean="0"/>
              <a:t>Kecuali</a:t>
            </a:r>
            <a:r>
              <a:rPr lang="it-IT" dirty="0"/>
              <a:t>: perkembangan terhalang setelah PEM (E45)</a:t>
            </a:r>
            <a:endParaRPr lang="en-US" dirty="0"/>
          </a:p>
          <a:p>
            <a:r>
              <a:rPr lang="it-IT" dirty="0"/>
              <a:t>E64.1  Sequelae defisiensi vitamin A</a:t>
            </a:r>
            <a:endParaRPr lang="en-US" dirty="0"/>
          </a:p>
          <a:p>
            <a:r>
              <a:rPr lang="it-IT" dirty="0"/>
              <a:t>E64.2  Sequelae defisiensi vitamin C</a:t>
            </a:r>
            <a:endParaRPr lang="en-US" dirty="0"/>
          </a:p>
          <a:p>
            <a:r>
              <a:rPr lang="it-IT" dirty="0"/>
              <a:t>E64.3  Sequelae rickets</a:t>
            </a:r>
            <a:endParaRPr lang="en-US" dirty="0"/>
          </a:p>
          <a:p>
            <a:r>
              <a:rPr lang="it-IT" dirty="0"/>
              <a:t>E64.8  Sequelae defisiensi gizi lain</a:t>
            </a:r>
            <a:endParaRPr lang="en-US" dirty="0"/>
          </a:p>
          <a:p>
            <a:r>
              <a:rPr lang="it-IT" dirty="0"/>
              <a:t>E64.9  Sequelae defisiensi gizi,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Sekuele</a:t>
            </a:r>
            <a:r>
              <a:rPr lang="en-US" b="1" dirty="0" smtClean="0"/>
              <a:t> PEM </a:t>
            </a:r>
          </a:p>
          <a:p>
            <a:pPr lvl="1"/>
            <a:r>
              <a:rPr lang="en-US" sz="3200" dirty="0" err="1" smtClean="0"/>
              <a:t>Terkena</a:t>
            </a:r>
            <a:r>
              <a:rPr lang="en-US" sz="3200" dirty="0" smtClean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lain </a:t>
            </a:r>
            <a:r>
              <a:rPr lang="en-US" sz="3200" dirty="0" err="1" smtClean="0"/>
              <a:t>akibat</a:t>
            </a:r>
            <a:r>
              <a:rPr lang="en-US" sz="3200" dirty="0" smtClean="0"/>
              <a:t> </a:t>
            </a:r>
            <a:r>
              <a:rPr lang="en-US" sz="3200" dirty="0"/>
              <a:t>protein </a:t>
            </a:r>
            <a:r>
              <a:rPr lang="en-US" sz="3200" dirty="0" err="1"/>
              <a:t>energi</a:t>
            </a:r>
            <a:r>
              <a:rPr lang="en-US" sz="3200" dirty="0"/>
              <a:t> </a:t>
            </a:r>
            <a:r>
              <a:rPr lang="en-US" sz="3200" dirty="0" err="1" smtClean="0"/>
              <a:t>malnutrisi</a:t>
            </a:r>
            <a:endParaRPr lang="en-US" sz="3200" dirty="0" smtClean="0"/>
          </a:p>
          <a:p>
            <a:pPr lvl="1"/>
            <a:r>
              <a:rPr lang="en-US" sz="3200" dirty="0" err="1" smtClean="0"/>
              <a:t>Akibat</a:t>
            </a:r>
            <a:r>
              <a:rPr lang="en-US" sz="3200" dirty="0" smtClean="0"/>
              <a:t> Kwashiorkor  : </a:t>
            </a:r>
            <a:r>
              <a:rPr lang="en-US" sz="3200" dirty="0" err="1" smtClean="0"/>
              <a:t>timbul</a:t>
            </a:r>
            <a:r>
              <a:rPr lang="en-US" sz="3200" dirty="0" smtClean="0"/>
              <a:t> </a:t>
            </a:r>
            <a:r>
              <a:rPr lang="en-US" sz="3200" dirty="0" err="1" smtClean="0"/>
              <a:t>hepatomegali</a:t>
            </a:r>
            <a:r>
              <a:rPr lang="en-US" sz="3200" dirty="0" smtClean="0"/>
              <a:t> , </a:t>
            </a:r>
            <a:r>
              <a:rPr lang="en-US" sz="3200" dirty="0" err="1" smtClean="0"/>
              <a:t>Hipotrofi</a:t>
            </a:r>
            <a:r>
              <a:rPr lang="en-US" sz="3200" dirty="0" smtClean="0"/>
              <a:t> </a:t>
            </a:r>
            <a:r>
              <a:rPr lang="en-US" sz="3200" dirty="0" err="1" smtClean="0"/>
              <a:t>otot</a:t>
            </a:r>
            <a:r>
              <a:rPr lang="en-US" sz="3200" dirty="0" smtClean="0"/>
              <a:t> (</a:t>
            </a:r>
            <a:r>
              <a:rPr lang="en-US" sz="3200" dirty="0" err="1" smtClean="0"/>
              <a:t>otot</a:t>
            </a:r>
            <a:r>
              <a:rPr lang="en-US" sz="3200" dirty="0" smtClean="0"/>
              <a:t> </a:t>
            </a:r>
            <a:r>
              <a:rPr lang="en-US" sz="3200" dirty="0" err="1" smtClean="0"/>
              <a:t>mengecil</a:t>
            </a:r>
            <a:r>
              <a:rPr lang="en-US" sz="3200" dirty="0" smtClean="0"/>
              <a:t>), </a:t>
            </a:r>
            <a:r>
              <a:rPr lang="en-US" sz="3200" dirty="0" err="1" smtClean="0"/>
              <a:t>Dermatosis</a:t>
            </a:r>
            <a:r>
              <a:rPr lang="en-US" sz="3200" dirty="0" smtClean="0"/>
              <a:t> , </a:t>
            </a:r>
            <a:r>
              <a:rPr lang="en-US" sz="3200" dirty="0" err="1" smtClean="0"/>
              <a:t>Infeksi</a:t>
            </a:r>
            <a:r>
              <a:rPr lang="en-US" sz="3200" dirty="0" smtClean="0"/>
              <a:t>, anemia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diare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 err="1" smtClean="0"/>
              <a:t>Akibat</a:t>
            </a:r>
            <a:r>
              <a:rPr lang="en-US" sz="3200" dirty="0" smtClean="0"/>
              <a:t> Marasmus : </a:t>
            </a:r>
            <a:r>
              <a:rPr lang="en-US" sz="3200" dirty="0" err="1" smtClean="0"/>
              <a:t>infeksi</a:t>
            </a:r>
            <a:r>
              <a:rPr lang="en-US" sz="3200" dirty="0" smtClean="0"/>
              <a:t> </a:t>
            </a:r>
            <a:r>
              <a:rPr lang="en-US" sz="3200" dirty="0" err="1" smtClean="0"/>
              <a:t>berulang</a:t>
            </a:r>
            <a:r>
              <a:rPr lang="en-US" sz="3200" dirty="0" smtClean="0"/>
              <a:t> , </a:t>
            </a:r>
            <a:r>
              <a:rPr lang="en-US" sz="3200" dirty="0" err="1" smtClean="0"/>
              <a:t>diare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4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PEM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Post trauma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kronia</a:t>
            </a:r>
            <a:r>
              <a:rPr lang="en-US" dirty="0" smtClean="0"/>
              <a:t> , diabetes ,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: </a:t>
            </a:r>
            <a:r>
              <a:rPr lang="en-US" dirty="0" err="1" smtClean="0"/>
              <a:t>anoreksia</a:t>
            </a:r>
            <a:r>
              <a:rPr lang="en-US" dirty="0" smtClean="0"/>
              <a:t> nervosa, </a:t>
            </a:r>
            <a:r>
              <a:rPr lang="en-US" dirty="0" err="1" smtClean="0"/>
              <a:t>bulemia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menelan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pPr lvl="1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Lansia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depresi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albumin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elektrolit</a:t>
            </a:r>
            <a:r>
              <a:rPr lang="en-US" dirty="0" smtClean="0"/>
              <a:t>,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err="1" smtClean="0"/>
              <a:t>riutin</a:t>
            </a:r>
            <a:r>
              <a:rPr lang="en-US" dirty="0" smtClean="0"/>
              <a:t>,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 urine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urine</a:t>
            </a:r>
          </a:p>
          <a:p>
            <a:r>
              <a:rPr lang="en-US" dirty="0" smtClean="0"/>
              <a:t>TERAPI : </a:t>
            </a:r>
          </a:p>
          <a:p>
            <a:pPr lvl="1"/>
            <a:r>
              <a:rPr lang="en-US" dirty="0" err="1" smtClean="0"/>
              <a:t>Asupan</a:t>
            </a:r>
            <a:r>
              <a:rPr lang="en-US" dirty="0" smtClean="0"/>
              <a:t> </a:t>
            </a:r>
            <a:r>
              <a:rPr lang="en-US" dirty="0" err="1" smtClean="0"/>
              <a:t>kalori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Protein albumin, </a:t>
            </a:r>
            <a:r>
              <a:rPr lang="en-US" dirty="0" err="1" smtClean="0"/>
              <a:t>suplemen</a:t>
            </a:r>
            <a:r>
              <a:rPr lang="en-US" dirty="0" smtClean="0"/>
              <a:t> vitamin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Sequelae defisiensi vitamin </a:t>
            </a:r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Katarak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Xerosis</a:t>
            </a:r>
            <a:r>
              <a:rPr lang="en-US" dirty="0" smtClean="0"/>
              <a:t> </a:t>
            </a:r>
            <a:r>
              <a:rPr lang="en-US" dirty="0" err="1" smtClean="0"/>
              <a:t>kornea</a:t>
            </a:r>
            <a:endParaRPr lang="en-US" dirty="0" smtClean="0"/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(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BBLR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it-IT" dirty="0"/>
              <a:t>Sequelae defisiensi vitamin </a:t>
            </a:r>
            <a:r>
              <a:rPr lang="it-IT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Anemia : </a:t>
            </a:r>
            <a:r>
              <a:rPr lang="en-US" dirty="0" err="1" smtClean="0"/>
              <a:t>lemas</a:t>
            </a:r>
            <a:r>
              <a:rPr lang="en-US" dirty="0" smtClean="0"/>
              <a:t>, </a:t>
            </a:r>
            <a:r>
              <a:rPr lang="en-US" dirty="0" err="1" smtClean="0"/>
              <a:t>pusing</a:t>
            </a:r>
            <a:r>
              <a:rPr lang="en-US" dirty="0" smtClean="0"/>
              <a:t> ,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sesak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mengantuk</a:t>
            </a:r>
            <a:r>
              <a:rPr lang="en-US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, </a:t>
            </a:r>
          </a:p>
          <a:p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: </a:t>
            </a:r>
            <a:r>
              <a:rPr lang="en-US" dirty="0" err="1" smtClean="0"/>
              <a:t>kasar</a:t>
            </a:r>
            <a:r>
              <a:rPr lang="en-US" dirty="0" smtClean="0"/>
              <a:t>, </a:t>
            </a:r>
            <a:r>
              <a:rPr lang="en-US" dirty="0" err="1" smtClean="0"/>
              <a:t>bersisik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: </a:t>
            </a:r>
            <a:r>
              <a:rPr lang="en-US" dirty="0" err="1" smtClean="0"/>
              <a:t>pecahnya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di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Gusi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berdarah</a:t>
            </a:r>
            <a:r>
              <a:rPr lang="en-US" dirty="0" smtClean="0"/>
              <a:t>, </a:t>
            </a:r>
            <a:r>
              <a:rPr lang="en-US" dirty="0" err="1" smtClean="0"/>
              <a:t>perih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Luka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endParaRPr lang="en-US" dirty="0" smtClean="0"/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: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Obesitas dan makan berlebihan (hyperalimentasi) lainnya (E65-E68)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it-IT" dirty="0"/>
              <a:t>E65     Localized adiposity</a:t>
            </a:r>
            <a:endParaRPr lang="en-US" dirty="0"/>
          </a:p>
          <a:p>
            <a:r>
              <a:rPr lang="en-AU" dirty="0"/>
              <a:t>Fat pad – </a:t>
            </a:r>
            <a:r>
              <a:rPr lang="en-AU" dirty="0" err="1"/>
              <a:t>penebalan</a:t>
            </a:r>
            <a:r>
              <a:rPr lang="en-AU" dirty="0"/>
              <a:t> </a:t>
            </a:r>
            <a:r>
              <a:rPr lang="en-AU" dirty="0" err="1"/>
              <a:t>lemak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AU" dirty="0"/>
              <a:t>E66    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E66.0  Obesitas akibat kelebihan kalori</a:t>
            </a:r>
            <a:endParaRPr lang="en-US" dirty="0"/>
          </a:p>
          <a:p>
            <a:r>
              <a:rPr lang="pt-BR" dirty="0"/>
              <a:t>E66.1  Obesitas akibat obat</a:t>
            </a:r>
            <a:endParaRPr lang="en-US" dirty="0"/>
          </a:p>
          <a:p>
            <a:r>
              <a:rPr lang="pt-BR" dirty="0"/>
              <a:t>E66.2  Obesitas ekstrim dengan hipoventilasi alveoli</a:t>
            </a:r>
            <a:endParaRPr lang="en-US" dirty="0"/>
          </a:p>
          <a:p>
            <a:r>
              <a:rPr lang="pt-BR" dirty="0"/>
              <a:t>E66.8  Obesitas lain</a:t>
            </a:r>
            <a:endParaRPr lang="en-US" dirty="0"/>
          </a:p>
          <a:p>
            <a:r>
              <a:rPr lang="pt-BR" dirty="0"/>
              <a:t>E66.9  Obesity, tidak dijelaskan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5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>
                <a:cs typeface="Times New Roman" pitchFamily="18" charset="0"/>
              </a:rPr>
              <a:t>Nutrisi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diklasifikasikan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menjadi</a:t>
            </a:r>
            <a:r>
              <a:rPr lang="en-US" sz="2800" dirty="0" smtClean="0">
                <a:cs typeface="Times New Roman" pitchFamily="18" charset="0"/>
              </a:rPr>
              <a:t> 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000" dirty="0" smtClean="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Nutrisi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dasar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: </a:t>
            </a:r>
          </a:p>
          <a:p>
            <a:pPr lvl="1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adalah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nutrisi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diproduksi</a:t>
            </a:r>
            <a:r>
              <a:rPr lang="en-US" dirty="0" smtClean="0">
                <a:cs typeface="Times New Roman" pitchFamily="18" charset="0"/>
              </a:rPr>
              <a:t> di </a:t>
            </a:r>
            <a:r>
              <a:rPr lang="en-US" dirty="0" err="1" smtClean="0">
                <a:cs typeface="Times New Roman" pitchFamily="18" charset="0"/>
              </a:rPr>
              <a:t>dalam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tubuh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tidak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perlu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didapatkan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dari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makanan</a:t>
            </a:r>
            <a:r>
              <a:rPr lang="en-US" dirty="0" smtClean="0">
                <a:cs typeface="Times New Roman" pitchFamily="18" charset="0"/>
              </a:rPr>
              <a:t>. </a:t>
            </a:r>
          </a:p>
          <a:p>
            <a:pPr lvl="1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Contoh</a:t>
            </a:r>
            <a:r>
              <a:rPr lang="en-US" dirty="0" smtClean="0">
                <a:cs typeface="Times New Roman" pitchFamily="18" charset="0"/>
              </a:rPr>
              <a:t> : </a:t>
            </a:r>
            <a:r>
              <a:rPr lang="en-US" dirty="0" err="1" smtClean="0">
                <a:cs typeface="Times New Roman" pitchFamily="18" charset="0"/>
              </a:rPr>
              <a:t>kolesterol</a:t>
            </a:r>
            <a:r>
              <a:rPr lang="en-US" dirty="0" smtClean="0">
                <a:cs typeface="Times New Roman" pitchFamily="18" charset="0"/>
              </a:rPr>
              <a:t> .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Nutrisi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makanan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: </a:t>
            </a:r>
          </a:p>
          <a:p>
            <a:pPr lvl="1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Adalah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nutrisi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harus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didapatkan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dari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makanan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disantap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karena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tubuh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tidak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memproduksi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zat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tersebut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atau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memproduksi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dengan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jumlah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kurang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mencukupi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untuk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memelihara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pertumbuhan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kesehatan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, </a:t>
            </a:r>
            <a:r>
              <a:rPr lang="en-US" dirty="0" err="1" smtClean="0"/>
              <a:t>lemak</a:t>
            </a:r>
            <a:r>
              <a:rPr lang="en-US" dirty="0" smtClean="0"/>
              <a:t>, protein, vitamin, mineral </a:t>
            </a:r>
            <a:r>
              <a:rPr lang="en-US" dirty="0" err="1" smtClean="0"/>
              <a:t>dan</a:t>
            </a:r>
            <a:r>
              <a:rPr lang="en-US" dirty="0" smtClean="0"/>
              <a:t> air. 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161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Obesitas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penumpukan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ideal</a:t>
            </a:r>
          </a:p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IMT (Index Massa </a:t>
            </a:r>
            <a:r>
              <a:rPr lang="en-US" dirty="0" err="1" smtClean="0"/>
              <a:t>Tubuh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 BMI (Body Mass Index)  = BB kg/(TB XTB)</a:t>
            </a:r>
          </a:p>
          <a:p>
            <a:pPr lvl="1"/>
            <a:r>
              <a:rPr lang="en-US" dirty="0" smtClean="0"/>
              <a:t>BB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normal &lt; 18,5</a:t>
            </a:r>
          </a:p>
          <a:p>
            <a:pPr lvl="1"/>
            <a:r>
              <a:rPr lang="en-US" dirty="0" smtClean="0"/>
              <a:t>BB normal </a:t>
            </a:r>
            <a:r>
              <a:rPr lang="en-US" dirty="0" err="1" smtClean="0"/>
              <a:t>berkisar</a:t>
            </a:r>
            <a:r>
              <a:rPr lang="en-US" dirty="0" smtClean="0"/>
              <a:t> 18,5 – 24,9</a:t>
            </a:r>
          </a:p>
          <a:p>
            <a:pPr lvl="1"/>
            <a:r>
              <a:rPr lang="en-US" dirty="0" err="1" smtClean="0"/>
              <a:t>Kelebihan</a:t>
            </a:r>
            <a:r>
              <a:rPr lang="en-US" dirty="0" smtClean="0"/>
              <a:t> BB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25- 29,9</a:t>
            </a:r>
          </a:p>
          <a:p>
            <a:pPr lvl="1"/>
            <a:r>
              <a:rPr lang="en-US" dirty="0" err="1" smtClean="0"/>
              <a:t>Obesitas</a:t>
            </a:r>
            <a:r>
              <a:rPr lang="en-US" dirty="0" smtClean="0"/>
              <a:t>  </a:t>
            </a:r>
            <a:r>
              <a:rPr lang="en-US" dirty="0" err="1" smtClean="0"/>
              <a:t>bila</a:t>
            </a:r>
            <a:r>
              <a:rPr lang="en-US" dirty="0" smtClean="0"/>
              <a:t> IMT  30-39,9</a:t>
            </a:r>
          </a:p>
          <a:p>
            <a:pPr lvl="1"/>
            <a:r>
              <a:rPr lang="en-US" dirty="0" err="1" smtClean="0"/>
              <a:t>Obesitas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/</a:t>
            </a:r>
            <a:r>
              <a:rPr lang="en-US" dirty="0" err="1" smtClean="0"/>
              <a:t>ekstrem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40</a:t>
            </a:r>
          </a:p>
          <a:p>
            <a:r>
              <a:rPr lang="en-US" dirty="0" err="1" smtClean="0"/>
              <a:t>Komplikasi</a:t>
            </a:r>
            <a:r>
              <a:rPr lang="en-US" dirty="0" smtClean="0"/>
              <a:t> diabetes : stroke,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, diabetes </a:t>
            </a:r>
            <a:r>
              <a:rPr lang="en-US" dirty="0" err="1" smtClean="0"/>
              <a:t>tipe</a:t>
            </a:r>
            <a:r>
              <a:rPr lang="en-US" dirty="0" smtClean="0"/>
              <a:t> 2,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, </a:t>
            </a:r>
            <a:r>
              <a:rPr lang="en-US" dirty="0" err="1" smtClean="0"/>
              <a:t>stres</a:t>
            </a:r>
            <a:r>
              <a:rPr lang="en-US" dirty="0" smtClean="0"/>
              <a:t>, </a:t>
            </a:r>
            <a:r>
              <a:rPr lang="en-US" dirty="0" err="1" smtClean="0"/>
              <a:t>depresi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OBESITAS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300" dirty="0" err="1" smtClean="0"/>
              <a:t>Akumulasi</a:t>
            </a:r>
            <a:r>
              <a:rPr lang="en-US" sz="2300" dirty="0" smtClean="0"/>
              <a:t> </a:t>
            </a:r>
            <a:r>
              <a:rPr lang="en-US" sz="2300" dirty="0" err="1" smtClean="0"/>
              <a:t>jaringan</a:t>
            </a:r>
            <a:r>
              <a:rPr lang="en-US" sz="2300" dirty="0" smtClean="0"/>
              <a:t> </a:t>
            </a:r>
            <a:r>
              <a:rPr lang="en-US" sz="2300" dirty="0" err="1" smtClean="0"/>
              <a:t>lemak</a:t>
            </a:r>
            <a:r>
              <a:rPr lang="en-US" sz="2300" dirty="0" smtClean="0"/>
              <a:t> </a:t>
            </a:r>
            <a:r>
              <a:rPr lang="en-US" sz="2300" dirty="0" err="1" smtClean="0"/>
              <a:t>dibawah</a:t>
            </a:r>
            <a:r>
              <a:rPr lang="en-US" sz="2300" dirty="0" smtClean="0"/>
              <a:t> </a:t>
            </a:r>
            <a:r>
              <a:rPr lang="en-US" sz="2300" dirty="0" err="1" smtClean="0"/>
              <a:t>kulit</a:t>
            </a:r>
            <a:r>
              <a:rPr lang="en-US" sz="2300" dirty="0" smtClean="0"/>
              <a:t> </a:t>
            </a:r>
            <a:r>
              <a:rPr lang="en-US" sz="2300" dirty="0" err="1" smtClean="0"/>
              <a:t>secara</a:t>
            </a:r>
            <a:r>
              <a:rPr lang="en-US" sz="2300" dirty="0" smtClean="0"/>
              <a:t> </a:t>
            </a:r>
            <a:r>
              <a:rPr lang="en-US" sz="2300" dirty="0" err="1" smtClean="0"/>
              <a:t>berlebihan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terdapat</a:t>
            </a:r>
            <a:r>
              <a:rPr lang="en-US" sz="2300" dirty="0" smtClean="0"/>
              <a:t> </a:t>
            </a:r>
            <a:r>
              <a:rPr lang="en-US" sz="2300" dirty="0" err="1" smtClean="0"/>
              <a:t>diseluruh</a:t>
            </a:r>
            <a:r>
              <a:rPr lang="en-US" sz="2300" dirty="0" smtClean="0"/>
              <a:t> </a:t>
            </a:r>
            <a:r>
              <a:rPr lang="en-US" sz="2300" dirty="0" err="1" smtClean="0"/>
              <a:t>tubuh</a:t>
            </a:r>
            <a:r>
              <a:rPr lang="en-US" sz="2300" dirty="0" smtClean="0"/>
              <a:t>. = </a:t>
            </a:r>
            <a:r>
              <a:rPr lang="en-US" sz="2300" dirty="0" err="1" smtClean="0"/>
              <a:t>kegemukan</a:t>
            </a:r>
            <a:r>
              <a:rPr lang="en-US" sz="2300" dirty="0" smtClean="0"/>
              <a:t> ,</a:t>
            </a:r>
            <a:r>
              <a:rPr lang="en-US" sz="2300" dirty="0" err="1" smtClean="0"/>
              <a:t>disebabkan</a:t>
            </a:r>
            <a:r>
              <a:rPr lang="en-US" sz="2300" dirty="0" smtClean="0"/>
              <a:t> </a:t>
            </a:r>
            <a:r>
              <a:rPr lang="en-US" sz="2300" dirty="0" err="1" smtClean="0"/>
              <a:t>oleh</a:t>
            </a:r>
            <a:r>
              <a:rPr lang="en-US" sz="2300" dirty="0" smtClean="0"/>
              <a:t> </a:t>
            </a:r>
            <a:r>
              <a:rPr lang="en-US" sz="2300" dirty="0" err="1" smtClean="0"/>
              <a:t>masukan</a:t>
            </a:r>
            <a:r>
              <a:rPr lang="en-US" sz="2300" dirty="0" smtClean="0"/>
              <a:t> </a:t>
            </a:r>
            <a:r>
              <a:rPr lang="en-US" sz="2300" dirty="0" err="1" smtClean="0"/>
              <a:t>energi</a:t>
            </a:r>
            <a:r>
              <a:rPr lang="en-US" sz="2300" dirty="0" smtClean="0"/>
              <a:t> yang </a:t>
            </a:r>
            <a:r>
              <a:rPr lang="en-US" sz="2300" dirty="0" err="1" smtClean="0"/>
              <a:t>berlebih</a:t>
            </a:r>
            <a:r>
              <a:rPr lang="en-US" sz="2300" dirty="0" smtClean="0"/>
              <a:t> , </a:t>
            </a:r>
            <a:r>
              <a:rPr lang="en-US" sz="2300" dirty="0" err="1" smtClean="0"/>
              <a:t>penggunaan</a:t>
            </a:r>
            <a:r>
              <a:rPr lang="en-US" sz="2300" dirty="0" smtClean="0"/>
              <a:t> </a:t>
            </a:r>
            <a:r>
              <a:rPr lang="en-US" sz="2300" dirty="0" err="1" smtClean="0"/>
              <a:t>energi</a:t>
            </a:r>
            <a:r>
              <a:rPr lang="en-US" sz="2300" dirty="0" smtClean="0"/>
              <a:t> yang </a:t>
            </a:r>
            <a:r>
              <a:rPr lang="en-US" sz="2300" dirty="0" err="1" smtClean="0"/>
              <a:t>berkurang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kombinasi</a:t>
            </a:r>
            <a:r>
              <a:rPr lang="en-US" sz="2300" dirty="0" smtClean="0"/>
              <a:t> </a:t>
            </a:r>
            <a:r>
              <a:rPr lang="en-US" sz="2300" dirty="0" err="1" smtClean="0"/>
              <a:t>ke</a:t>
            </a:r>
            <a:r>
              <a:rPr lang="en-US" sz="2300" dirty="0" smtClean="0"/>
              <a:t> 2 </a:t>
            </a:r>
            <a:r>
              <a:rPr lang="en-US" sz="2300" dirty="0" err="1" smtClean="0"/>
              <a:t>nya</a:t>
            </a:r>
            <a:endParaRPr lang="en-US" sz="2300" dirty="0" smtClean="0"/>
          </a:p>
          <a:p>
            <a:pPr>
              <a:spcBef>
                <a:spcPct val="0"/>
              </a:spcBef>
            </a:pPr>
            <a:r>
              <a:rPr lang="en-US" sz="2300" dirty="0" err="1" smtClean="0"/>
              <a:t>Indikator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mengukur</a:t>
            </a:r>
            <a:r>
              <a:rPr lang="en-US" sz="2300" dirty="0" smtClean="0"/>
              <a:t> </a:t>
            </a:r>
            <a:r>
              <a:rPr lang="en-US" sz="2300" dirty="0" err="1" smtClean="0"/>
              <a:t>lemak</a:t>
            </a:r>
            <a:r>
              <a:rPr lang="en-US" sz="2300" dirty="0" smtClean="0"/>
              <a:t> </a:t>
            </a:r>
            <a:r>
              <a:rPr lang="en-US" sz="2300" dirty="0" err="1" smtClean="0"/>
              <a:t>tubuh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Indeks</a:t>
            </a:r>
            <a:r>
              <a:rPr lang="en-US" sz="2300" dirty="0" smtClean="0"/>
              <a:t> Massa </a:t>
            </a:r>
            <a:r>
              <a:rPr lang="en-US" sz="2300" dirty="0" err="1" smtClean="0"/>
              <a:t>Tubuh</a:t>
            </a:r>
            <a:r>
              <a:rPr lang="en-US" sz="2300" dirty="0" smtClean="0"/>
              <a:t> ( Body Mass Index : BMI ) = BB (kg) ; TB </a:t>
            </a:r>
            <a:r>
              <a:rPr lang="en-US" sz="2300" dirty="0" err="1" smtClean="0"/>
              <a:t>pangkat</a:t>
            </a:r>
            <a:r>
              <a:rPr lang="en-US" sz="2300" dirty="0" smtClean="0"/>
              <a:t> </a:t>
            </a:r>
            <a:r>
              <a:rPr lang="en-US" sz="2300" dirty="0" err="1" smtClean="0"/>
              <a:t>dua</a:t>
            </a:r>
            <a:r>
              <a:rPr lang="en-US" sz="2300" dirty="0" smtClean="0"/>
              <a:t> (</a:t>
            </a:r>
            <a:r>
              <a:rPr lang="en-US" sz="2300" dirty="0" err="1" smtClean="0"/>
              <a:t>mtr</a:t>
            </a:r>
            <a:r>
              <a:rPr lang="en-US" sz="2300" dirty="0" smtClean="0"/>
              <a:t>)</a:t>
            </a:r>
          </a:p>
          <a:p>
            <a:pPr lvl="1">
              <a:spcBef>
                <a:spcPct val="0"/>
              </a:spcBef>
            </a:pPr>
            <a:r>
              <a:rPr lang="en-US" sz="2300" dirty="0" err="1" smtClean="0"/>
              <a:t>Nilai</a:t>
            </a:r>
            <a:r>
              <a:rPr lang="en-US" sz="2300" dirty="0" smtClean="0"/>
              <a:t> </a:t>
            </a:r>
            <a:r>
              <a:rPr lang="en-US" sz="2300" dirty="0" err="1" smtClean="0"/>
              <a:t>diatas</a:t>
            </a:r>
            <a:r>
              <a:rPr lang="en-US" sz="2300" dirty="0" smtClean="0"/>
              <a:t> 25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abnormal ,</a:t>
            </a:r>
          </a:p>
          <a:p>
            <a:pPr lvl="1">
              <a:spcBef>
                <a:spcPct val="0"/>
              </a:spcBef>
            </a:pPr>
            <a:r>
              <a:rPr lang="en-US" sz="2300" dirty="0" err="1" smtClean="0"/>
              <a:t>Nilai</a:t>
            </a:r>
            <a:r>
              <a:rPr lang="en-US" sz="2300" dirty="0" smtClean="0"/>
              <a:t> 25 – 30 overweight : </a:t>
            </a:r>
            <a:r>
              <a:rPr lang="en-US" sz="2300" dirty="0" err="1" smtClean="0"/>
              <a:t>mengalami</a:t>
            </a:r>
            <a:r>
              <a:rPr lang="en-US" sz="2300" dirty="0" smtClean="0"/>
              <a:t> </a:t>
            </a:r>
            <a:r>
              <a:rPr lang="en-US" sz="2300" dirty="0" err="1" smtClean="0"/>
              <a:t>kelebihan</a:t>
            </a:r>
            <a:r>
              <a:rPr lang="en-US" sz="2300" dirty="0" smtClean="0"/>
              <a:t> </a:t>
            </a:r>
            <a:r>
              <a:rPr lang="en-US" sz="2300" dirty="0" err="1" smtClean="0"/>
              <a:t>berat</a:t>
            </a:r>
            <a:r>
              <a:rPr lang="en-US" sz="2300" dirty="0" smtClean="0"/>
              <a:t> </a:t>
            </a:r>
            <a:r>
              <a:rPr lang="en-US" sz="2300" dirty="0" err="1" smtClean="0"/>
              <a:t>badan</a:t>
            </a:r>
            <a:r>
              <a:rPr lang="en-US" sz="2300" dirty="0" smtClean="0"/>
              <a:t> ,</a:t>
            </a:r>
          </a:p>
          <a:p>
            <a:pPr lvl="1">
              <a:spcBef>
                <a:spcPct val="0"/>
              </a:spcBef>
            </a:pPr>
            <a:r>
              <a:rPr lang="en-US" sz="2300" dirty="0" smtClean="0"/>
              <a:t> </a:t>
            </a:r>
            <a:r>
              <a:rPr lang="en-US" sz="2300" dirty="0" err="1" smtClean="0"/>
              <a:t>Nilai</a:t>
            </a:r>
            <a:r>
              <a:rPr lang="en-US" sz="2300" dirty="0" smtClean="0"/>
              <a:t> &gt; 30 : </a:t>
            </a:r>
            <a:r>
              <a:rPr lang="en-US" sz="2300" dirty="0" err="1" smtClean="0"/>
              <a:t>obesitas</a:t>
            </a:r>
            <a:endParaRPr lang="en-US" sz="2300" dirty="0" smtClean="0"/>
          </a:p>
          <a:p>
            <a:pPr>
              <a:spcBef>
                <a:spcPct val="0"/>
              </a:spcBef>
            </a:pPr>
            <a:r>
              <a:rPr lang="en-US" sz="2300" dirty="0" err="1" smtClean="0"/>
              <a:t>Obesitas</a:t>
            </a:r>
            <a:r>
              <a:rPr lang="en-US" sz="2300" dirty="0" smtClean="0"/>
              <a:t> </a:t>
            </a:r>
            <a:r>
              <a:rPr lang="en-US" sz="2300" dirty="0" err="1" smtClean="0"/>
              <a:t>dianggap</a:t>
            </a:r>
            <a:r>
              <a:rPr lang="en-US" sz="2300" dirty="0" smtClean="0"/>
              <a:t> </a:t>
            </a:r>
            <a:r>
              <a:rPr lang="en-US" sz="2300" dirty="0" err="1" smtClean="0"/>
              <a:t>bermasalah</a:t>
            </a:r>
            <a:r>
              <a:rPr lang="en-US" sz="2300" dirty="0" smtClean="0"/>
              <a:t>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</a:t>
            </a:r>
            <a:r>
              <a:rPr lang="en-US" sz="2300" dirty="0" err="1" smtClean="0"/>
              <a:t>komplikasi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ditimbulkannya</a:t>
            </a:r>
            <a:r>
              <a:rPr lang="en-US" sz="2300" dirty="0" smtClean="0"/>
              <a:t>, </a:t>
            </a:r>
            <a:r>
              <a:rPr lang="en-US" sz="2300" dirty="0" err="1" smtClean="0"/>
              <a:t>Misal</a:t>
            </a:r>
            <a:r>
              <a:rPr lang="en-US" sz="2300" dirty="0" smtClean="0"/>
              <a:t> : </a:t>
            </a:r>
            <a:r>
              <a:rPr lang="en-US" sz="2300" dirty="0" err="1" smtClean="0"/>
              <a:t>percepatan</a:t>
            </a:r>
            <a:r>
              <a:rPr lang="en-US" sz="2300" dirty="0" smtClean="0"/>
              <a:t> </a:t>
            </a:r>
            <a:r>
              <a:rPr lang="en-US" sz="2300" dirty="0" err="1" smtClean="0"/>
              <a:t>aterosklerosis</a:t>
            </a:r>
            <a:r>
              <a:rPr lang="en-US" sz="2300" dirty="0" smtClean="0"/>
              <a:t>, </a:t>
            </a:r>
            <a:r>
              <a:rPr lang="en-US" sz="2300" dirty="0" err="1" smtClean="0"/>
              <a:t>peningkatan</a:t>
            </a:r>
            <a:r>
              <a:rPr lang="en-US" sz="2300" dirty="0" smtClean="0"/>
              <a:t> </a:t>
            </a:r>
            <a:r>
              <a:rPr lang="en-US" sz="2300" dirty="0" err="1" smtClean="0"/>
              <a:t>insiden</a:t>
            </a:r>
            <a:r>
              <a:rPr lang="en-US" sz="2300" dirty="0" smtClean="0"/>
              <a:t> </a:t>
            </a:r>
            <a:r>
              <a:rPr lang="en-US" sz="2300" dirty="0" err="1" smtClean="0"/>
              <a:t>penyakit</a:t>
            </a:r>
            <a:r>
              <a:rPr lang="en-US" sz="2300" dirty="0" smtClean="0"/>
              <a:t> </a:t>
            </a:r>
            <a:r>
              <a:rPr lang="en-US" sz="2300" dirty="0" err="1" smtClean="0"/>
              <a:t>kandung</a:t>
            </a:r>
            <a:r>
              <a:rPr lang="en-US" sz="2300" dirty="0" smtClean="0"/>
              <a:t> </a:t>
            </a:r>
            <a:r>
              <a:rPr lang="en-US" sz="2300" dirty="0" err="1" smtClean="0"/>
              <a:t>empedu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penyakit</a:t>
            </a:r>
            <a:r>
              <a:rPr lang="en-US" sz="2300" dirty="0" smtClean="0"/>
              <a:t> </a:t>
            </a:r>
            <a:r>
              <a:rPr lang="en-US" sz="2300" dirty="0" err="1" smtClean="0"/>
              <a:t>lain,keterkaitan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DM </a:t>
            </a:r>
            <a:r>
              <a:rPr lang="en-US" sz="2300" dirty="0" err="1" smtClean="0"/>
              <a:t>Tipe</a:t>
            </a:r>
            <a:r>
              <a:rPr lang="en-US" sz="2300" dirty="0" smtClean="0"/>
              <a:t> 2 </a:t>
            </a:r>
            <a:r>
              <a:rPr lang="en-US" sz="2300" dirty="0" err="1" smtClean="0"/>
              <a:t>sangat</a:t>
            </a:r>
            <a:r>
              <a:rPr lang="en-US" sz="2300" dirty="0" smtClean="0"/>
              <a:t> </a:t>
            </a:r>
            <a:r>
              <a:rPr lang="en-US" sz="2300" dirty="0" err="1" smtClean="0"/>
              <a:t>mencolok</a:t>
            </a:r>
            <a:r>
              <a:rPr lang="en-US" sz="2300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en-US" sz="2300" dirty="0" err="1" smtClean="0"/>
              <a:t>Seiring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pertambahan</a:t>
            </a:r>
            <a:r>
              <a:rPr lang="en-US" sz="2300" dirty="0" smtClean="0"/>
              <a:t> </a:t>
            </a:r>
            <a:r>
              <a:rPr lang="en-US" sz="2300" dirty="0" err="1" smtClean="0"/>
              <a:t>berat</a:t>
            </a:r>
            <a:r>
              <a:rPr lang="en-US" sz="2300" dirty="0" smtClean="0"/>
              <a:t> </a:t>
            </a:r>
            <a:r>
              <a:rPr lang="en-US" sz="2300" dirty="0" err="1" smtClean="0"/>
              <a:t>badan</a:t>
            </a:r>
            <a:r>
              <a:rPr lang="en-US" sz="2300" dirty="0" smtClean="0"/>
              <a:t> </a:t>
            </a:r>
            <a:r>
              <a:rPr lang="en-US" sz="2300" dirty="0" err="1" smtClean="0"/>
              <a:t>resistensi</a:t>
            </a:r>
            <a:r>
              <a:rPr lang="en-US" sz="2300" dirty="0" smtClean="0"/>
              <a:t> insulin </a:t>
            </a:r>
            <a:r>
              <a:rPr lang="en-US" sz="2300" dirty="0" err="1" smtClean="0"/>
              <a:t>juga</a:t>
            </a:r>
            <a:r>
              <a:rPr lang="en-US" sz="2300" dirty="0" smtClean="0"/>
              <a:t> </a:t>
            </a:r>
            <a:r>
              <a:rPr lang="en-US" sz="2300" dirty="0" err="1" smtClean="0"/>
              <a:t>meningkat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dapat</a:t>
            </a:r>
            <a:r>
              <a:rPr lang="en-US" sz="2300" dirty="0" smtClean="0"/>
              <a:t> </a:t>
            </a:r>
            <a:r>
              <a:rPr lang="en-US" sz="2300" dirty="0" err="1" smtClean="0"/>
              <a:t>timbul</a:t>
            </a:r>
            <a:r>
              <a:rPr lang="en-US" sz="2300" dirty="0" smtClean="0"/>
              <a:t> diabetes </a:t>
            </a:r>
            <a:r>
              <a:rPr lang="en-US" sz="2300" dirty="0" err="1" smtClean="0"/>
              <a:t>klinis</a:t>
            </a:r>
            <a:r>
              <a:rPr lang="en-US" sz="23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beberapa</a:t>
            </a:r>
            <a:r>
              <a:rPr lang="en-US" sz="2300" dirty="0" smtClean="0"/>
              <a:t> </a:t>
            </a:r>
            <a:r>
              <a:rPr lang="en-US" sz="2300" dirty="0" err="1" smtClean="0"/>
              <a:t>kasus</a:t>
            </a:r>
            <a:r>
              <a:rPr lang="en-US" sz="2300" dirty="0" smtClean="0"/>
              <a:t> </a:t>
            </a:r>
            <a:r>
              <a:rPr lang="en-US" sz="2300" dirty="0" err="1" smtClean="0"/>
              <a:t>toleransi</a:t>
            </a:r>
            <a:r>
              <a:rPr lang="en-US" sz="2300" dirty="0" smtClean="0"/>
              <a:t> </a:t>
            </a:r>
            <a:r>
              <a:rPr lang="en-US" sz="2300" dirty="0" err="1" smtClean="0"/>
              <a:t>glukosa</a:t>
            </a:r>
            <a:r>
              <a:rPr lang="en-US" sz="2300" dirty="0" smtClean="0"/>
              <a:t> </a:t>
            </a:r>
            <a:r>
              <a:rPr lang="en-US" sz="2300" dirty="0" err="1" smtClean="0"/>
              <a:t>dapat</a:t>
            </a:r>
            <a:r>
              <a:rPr lang="en-US" sz="2300" dirty="0" smtClean="0"/>
              <a:t> </a:t>
            </a:r>
            <a:r>
              <a:rPr lang="en-US" sz="2300" dirty="0" err="1" smtClean="0"/>
              <a:t>pulih</a:t>
            </a:r>
            <a:r>
              <a:rPr lang="en-US" sz="2300" dirty="0" smtClean="0"/>
              <a:t> </a:t>
            </a:r>
            <a:r>
              <a:rPr lang="en-US" sz="2300" dirty="0" err="1" smtClean="0"/>
              <a:t>jika</a:t>
            </a:r>
            <a:r>
              <a:rPr lang="en-US" sz="2300" dirty="0" smtClean="0"/>
              <a:t> </a:t>
            </a:r>
            <a:r>
              <a:rPr lang="en-US" sz="2300" dirty="0" err="1" smtClean="0"/>
              <a:t>berat</a:t>
            </a:r>
            <a:r>
              <a:rPr lang="en-US" sz="2300" dirty="0" smtClean="0"/>
              <a:t> </a:t>
            </a:r>
            <a:r>
              <a:rPr lang="en-US" sz="2300" dirty="0" err="1" smtClean="0"/>
              <a:t>badan</a:t>
            </a:r>
            <a:r>
              <a:rPr lang="en-US" sz="2300" dirty="0" smtClean="0"/>
              <a:t> </a:t>
            </a:r>
            <a:r>
              <a:rPr lang="en-US" sz="2300" dirty="0" err="1" smtClean="0"/>
              <a:t>diturunkan</a:t>
            </a:r>
            <a:r>
              <a:rPr lang="en-US" sz="23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15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obesitas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Mengkonsumsi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berkalori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 smtClean="0"/>
          </a:p>
          <a:p>
            <a:pPr lvl="1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 </a:t>
            </a:r>
            <a:r>
              <a:rPr lang="en-US" dirty="0" err="1" smtClean="0"/>
              <a:t>depresan</a:t>
            </a:r>
            <a:r>
              <a:rPr lang="en-US" dirty="0" smtClean="0"/>
              <a:t>, </a:t>
            </a:r>
            <a:r>
              <a:rPr lang="en-US" dirty="0" err="1" smtClean="0"/>
              <a:t>antiepilepsi</a:t>
            </a:r>
            <a:r>
              <a:rPr lang="en-US" dirty="0" smtClean="0"/>
              <a:t>, </a:t>
            </a:r>
            <a:r>
              <a:rPr lang="en-US" dirty="0" err="1" smtClean="0"/>
              <a:t>kortikosteroid</a:t>
            </a:r>
            <a:r>
              <a:rPr lang="en-US" dirty="0" smtClean="0"/>
              <a:t>, </a:t>
            </a:r>
            <a:r>
              <a:rPr lang="en-US" dirty="0" err="1" smtClean="0"/>
              <a:t>obat</a:t>
            </a:r>
            <a:r>
              <a:rPr lang="en-US" dirty="0" smtClean="0"/>
              <a:t> diabetes</a:t>
            </a:r>
          </a:p>
          <a:p>
            <a:pPr lvl="1"/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; </a:t>
            </a:r>
            <a:r>
              <a:rPr lang="en-US" dirty="0" err="1" smtClean="0"/>
              <a:t>sindrom</a:t>
            </a:r>
            <a:r>
              <a:rPr lang="en-US" dirty="0" smtClean="0"/>
              <a:t> Cushing , </a:t>
            </a:r>
            <a:r>
              <a:rPr lang="en-US" dirty="0" err="1" smtClean="0"/>
              <a:t>hipotiroidism</a:t>
            </a:r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diet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Olah</a:t>
            </a:r>
            <a:r>
              <a:rPr lang="en-US" dirty="0" smtClean="0"/>
              <a:t> raga </a:t>
            </a:r>
            <a:r>
              <a:rPr lang="en-US" dirty="0" err="1" smtClean="0"/>
              <a:t>teratur</a:t>
            </a:r>
            <a:r>
              <a:rPr lang="en-US" dirty="0" smtClean="0"/>
              <a:t> : </a:t>
            </a:r>
            <a:r>
              <a:rPr lang="en-US" dirty="0" err="1" smtClean="0"/>
              <a:t>jalan</a:t>
            </a:r>
            <a:r>
              <a:rPr lang="en-US" dirty="0" smtClean="0"/>
              <a:t> kaki, </a:t>
            </a:r>
            <a:r>
              <a:rPr lang="en-US" dirty="0" err="1" smtClean="0"/>
              <a:t>bersepeda,berenang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– </a:t>
            </a:r>
            <a:r>
              <a:rPr lang="en-US" dirty="0" err="1" smtClean="0"/>
              <a:t>obatan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046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Obesitas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Localized adiposity : fat pad </a:t>
            </a:r>
          </a:p>
          <a:p>
            <a:r>
              <a:rPr lang="en-US" smtClean="0"/>
              <a:t>Obesity </a:t>
            </a:r>
          </a:p>
          <a:p>
            <a:r>
              <a:rPr lang="en-US" smtClean="0"/>
              <a:t>Drug induced obesity </a:t>
            </a:r>
          </a:p>
          <a:p>
            <a:r>
              <a:rPr lang="en-US" smtClean="0"/>
              <a:t>Picwickian syndrome </a:t>
            </a:r>
          </a:p>
          <a:p>
            <a:r>
              <a:rPr lang="en-US" smtClean="0"/>
              <a:t>Morbid obesity </a:t>
            </a:r>
          </a:p>
          <a:p>
            <a:r>
              <a:rPr lang="en-US" smtClean="0"/>
              <a:t>Simple obesity </a:t>
            </a:r>
          </a:p>
          <a:p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55927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Kelebihan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nutrisi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dialami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metabolisme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 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klinis</a:t>
            </a:r>
            <a:r>
              <a:rPr lang="en-US" sz="2400" dirty="0" smtClean="0"/>
              <a:t> :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10% </a:t>
            </a:r>
            <a:r>
              <a:rPr lang="en-US" sz="2400" dirty="0" err="1" smtClean="0"/>
              <a:t>berat</a:t>
            </a:r>
            <a:r>
              <a:rPr lang="en-US" sz="2400" dirty="0" smtClean="0"/>
              <a:t> ideal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Obesitas</a:t>
            </a:r>
            <a:r>
              <a:rPr lang="en-US" sz="2400" dirty="0" smtClean="0"/>
              <a:t> (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20 % </a:t>
            </a:r>
            <a:r>
              <a:rPr lang="en-US" sz="2400" dirty="0" err="1" smtClean="0"/>
              <a:t>berat</a:t>
            </a:r>
            <a:r>
              <a:rPr lang="en-US" sz="2400" dirty="0" smtClean="0"/>
              <a:t> ideal)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Lipatan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trisep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15 mm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25 mm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monoton</a:t>
            </a:r>
            <a:r>
              <a:rPr lang="en-US" sz="2400" dirty="0" smtClean="0"/>
              <a:t>. </a:t>
            </a:r>
          </a:p>
          <a:p>
            <a:pPr marL="274320" indent="-274320">
              <a:spcBef>
                <a:spcPct val="0"/>
              </a:spcBef>
              <a:defRPr/>
            </a:pP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: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</a:p>
          <a:p>
            <a:pPr marL="674370" lvl="1" indent="-274320">
              <a:spcBef>
                <a:spcPct val="0"/>
              </a:spcBef>
              <a:defRPr/>
            </a:pP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pengecapan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penciuman</a:t>
            </a:r>
            <a:r>
              <a:rPr lang="en-US" sz="2400" dirty="0" smtClean="0"/>
              <a:t>. 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E67     Hiperalimentasi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Kecuali:sekuel </a:t>
            </a:r>
            <a:r>
              <a:rPr lang="pt-BR" dirty="0"/>
              <a:t>hiperalimentasi (E68), hiperalimentasi NOS (R63.2)</a:t>
            </a:r>
            <a:endParaRPr lang="en-US" dirty="0"/>
          </a:p>
          <a:p>
            <a:r>
              <a:rPr lang="pt-BR" dirty="0"/>
              <a:t>E67.0  Hipervitaminosis A</a:t>
            </a:r>
            <a:endParaRPr lang="en-US" dirty="0"/>
          </a:p>
          <a:p>
            <a:r>
              <a:rPr lang="pt-BR" dirty="0"/>
              <a:t>E67.1   Hipercarotenaemia</a:t>
            </a:r>
            <a:endParaRPr lang="en-US" dirty="0"/>
          </a:p>
          <a:p>
            <a:r>
              <a:rPr lang="pt-BR" dirty="0"/>
              <a:t>E67.2  Megavitamin-B6 syndrome</a:t>
            </a:r>
            <a:endParaRPr lang="en-US" dirty="0"/>
          </a:p>
          <a:p>
            <a:r>
              <a:rPr lang="it-IT" dirty="0"/>
              <a:t>E67.3  Hipervitaminosis D</a:t>
            </a:r>
            <a:endParaRPr lang="en-US" dirty="0"/>
          </a:p>
          <a:p>
            <a:r>
              <a:rPr lang="it-IT" dirty="0"/>
              <a:t>E67.8  Other specified hyperalimentation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Hyperalimentation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smtClean="0"/>
              <a:t>Hipervitaminosis A</a:t>
            </a:r>
          </a:p>
          <a:p>
            <a:r>
              <a:rPr lang="en-US" sz="2400" smtClean="0"/>
              <a:t>Hypercarotinaemia </a:t>
            </a:r>
          </a:p>
          <a:p>
            <a:r>
              <a:rPr lang="en-US" sz="2400" smtClean="0"/>
              <a:t>Megavitamin B syndrome</a:t>
            </a:r>
          </a:p>
          <a:p>
            <a:r>
              <a:rPr lang="en-US" sz="2400" smtClean="0"/>
              <a:t>Hypervitaminosis D </a:t>
            </a:r>
          </a:p>
          <a:p>
            <a:r>
              <a:rPr lang="en-US" sz="2400" smtClean="0"/>
              <a:t>Squele hiperalimentation : </a:t>
            </a:r>
          </a:p>
          <a:p>
            <a:pPr lvl="1"/>
            <a:r>
              <a:rPr lang="en-US" sz="2400" smtClean="0"/>
              <a:t>Metabolic disorder </a:t>
            </a:r>
          </a:p>
          <a:p>
            <a:pPr lvl="2"/>
            <a:r>
              <a:rPr lang="en-US" smtClean="0"/>
              <a:t>Phenil ketonria </a:t>
            </a:r>
          </a:p>
          <a:p>
            <a:pPr lvl="2"/>
            <a:r>
              <a:rPr lang="en-US" smtClean="0"/>
              <a:t>Alkaptonria</a:t>
            </a:r>
          </a:p>
          <a:p>
            <a:pPr lvl="2"/>
            <a:r>
              <a:rPr lang="en-US" smtClean="0"/>
              <a:t>Albinisme oculocutaneous</a:t>
            </a:r>
          </a:p>
          <a:p>
            <a:pPr lvl="2"/>
            <a:r>
              <a:rPr lang="en-US" smtClean="0"/>
              <a:t>Tryptophan metabolisme</a:t>
            </a:r>
          </a:p>
        </p:txBody>
      </p:sp>
    </p:spTree>
    <p:extLst>
      <p:ext uri="{BB962C8B-B14F-4D97-AF65-F5344CB8AC3E}">
        <p14:creationId xmlns:p14="http://schemas.microsoft.com/office/powerpoint/2010/main" val="8779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3641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AKIBAT </a:t>
            </a:r>
            <a:r>
              <a:rPr lang="en-US" sz="2800" b="1" dirty="0">
                <a:solidFill>
                  <a:srgbClr val="FF0000"/>
                </a:solidFill>
              </a:rPr>
              <a:t>KELEBIHAN MINERAL</a:t>
            </a:r>
          </a:p>
          <a:p>
            <a:pPr>
              <a:spcBef>
                <a:spcPct val="0"/>
              </a:spcBef>
            </a:pPr>
            <a:r>
              <a:rPr lang="en-US" sz="2800" dirty="0" err="1"/>
              <a:t>Beberapa</a:t>
            </a:r>
            <a:r>
              <a:rPr lang="en-US" sz="2800" dirty="0"/>
              <a:t> mineral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toksik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didalam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berlebihan</a:t>
            </a:r>
            <a:r>
              <a:rPr lang="en-US" sz="2800" dirty="0" smtClean="0"/>
              <a:t>,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/>
              <a:t>hemokromatosis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( </a:t>
            </a:r>
            <a:r>
              <a:rPr lang="en-US" dirty="0" err="1"/>
              <a:t>penyakit</a:t>
            </a:r>
            <a:r>
              <a:rPr lang="en-US" dirty="0"/>
              <a:t> Wilson) </a:t>
            </a:r>
          </a:p>
          <a:p>
            <a:pPr lvl="1">
              <a:spcBef>
                <a:spcPct val="0"/>
              </a:spcBef>
            </a:pP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Alumunium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dialisis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smtClean="0"/>
              <a:t>dementia </a:t>
            </a:r>
            <a:r>
              <a:rPr lang="en-US" dirty="0" err="1" smtClean="0"/>
              <a:t>progresif</a:t>
            </a:r>
            <a:r>
              <a:rPr lang="en-US" dirty="0" smtClean="0"/>
              <a:t> </a:t>
            </a:r>
            <a:r>
              <a:rPr lang="en-US" dirty="0" err="1"/>
              <a:t>cepat</a:t>
            </a:r>
            <a:r>
              <a:rPr lang="en-US" dirty="0"/>
              <a:t> yang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Alzheimer </a:t>
            </a:r>
          </a:p>
          <a:p>
            <a:pPr>
              <a:spcBef>
                <a:spcPct val="0"/>
              </a:spcBef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286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867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Hipervitaminosis</a:t>
            </a:r>
            <a:r>
              <a:rPr lang="en-US" b="1" dirty="0" smtClean="0">
                <a:solidFill>
                  <a:srgbClr val="FF0000"/>
                </a:solidFill>
              </a:rPr>
              <a:t> A : </a:t>
            </a:r>
            <a:r>
              <a:rPr lang="en-US" b="1" dirty="0" err="1" smtClean="0">
                <a:solidFill>
                  <a:srgbClr val="FF0000"/>
                </a:solidFill>
              </a:rPr>
              <a:t>Kelebihan</a:t>
            </a:r>
            <a:r>
              <a:rPr lang="en-US" b="1" dirty="0" smtClean="0">
                <a:solidFill>
                  <a:srgbClr val="FF0000"/>
                </a:solidFill>
              </a:rPr>
              <a:t> vitamin A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,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,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 , </a:t>
            </a:r>
            <a:r>
              <a:rPr lang="en-US" dirty="0" err="1" smtClean="0"/>
              <a:t>kuning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mual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  </a:t>
            </a:r>
            <a:r>
              <a:rPr lang="en-US" dirty="0" err="1" smtClean="0"/>
              <a:t>dini</a:t>
            </a:r>
            <a:r>
              <a:rPr lang="en-US" dirty="0" smtClean="0"/>
              <a:t> : </a:t>
            </a:r>
            <a:r>
              <a:rPr lang="en-US" dirty="0" err="1" smtClean="0"/>
              <a:t>iritabel</a:t>
            </a:r>
            <a:r>
              <a:rPr lang="en-US" dirty="0" smtClean="0"/>
              <a:t>, </a:t>
            </a:r>
            <a:r>
              <a:rPr lang="en-US" dirty="0" err="1" smtClean="0"/>
              <a:t>pusing</a:t>
            </a:r>
            <a:r>
              <a:rPr lang="en-US" dirty="0" smtClean="0"/>
              <a:t>, </a:t>
            </a:r>
            <a:r>
              <a:rPr lang="en-US" dirty="0" err="1" smtClean="0"/>
              <a:t>mual,anorexia</a:t>
            </a:r>
            <a:r>
              <a:rPr lang="en-US" dirty="0" smtClean="0"/>
              <a:t>, </a:t>
            </a:r>
            <a:r>
              <a:rPr lang="en-US" dirty="0" err="1" smtClean="0"/>
              <a:t>pruritis,fisura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 &amp; </a:t>
            </a:r>
            <a:r>
              <a:rPr lang="en-US" dirty="0" err="1" smtClean="0"/>
              <a:t>hidung</a:t>
            </a:r>
            <a:r>
              <a:rPr lang="en-US" dirty="0" smtClean="0"/>
              <a:t> 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mengelupas</a:t>
            </a:r>
            <a:r>
              <a:rPr lang="en-US" dirty="0" smtClean="0"/>
              <a:t>/ </a:t>
            </a:r>
            <a:r>
              <a:rPr lang="en-US" dirty="0" err="1" smtClean="0"/>
              <a:t>kasar</a:t>
            </a:r>
            <a:r>
              <a:rPr lang="en-US" dirty="0" smtClean="0"/>
              <a:t>, </a:t>
            </a:r>
            <a:r>
              <a:rPr lang="en-US" dirty="0" err="1" smtClean="0"/>
              <a:t>hiperestesia</a:t>
            </a:r>
            <a:r>
              <a:rPr lang="en-US" dirty="0" smtClean="0"/>
              <a:t> ,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: </a:t>
            </a:r>
            <a:r>
              <a:rPr lang="en-US" dirty="0" err="1" smtClean="0"/>
              <a:t>Hepatomegali</a:t>
            </a:r>
            <a:r>
              <a:rPr lang="en-US" dirty="0" smtClean="0"/>
              <a:t>, </a:t>
            </a:r>
            <a:r>
              <a:rPr lang="en-US" dirty="0" err="1" smtClean="0"/>
              <a:t>icterus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(</a:t>
            </a:r>
            <a:r>
              <a:rPr lang="en-US" dirty="0" err="1" smtClean="0"/>
              <a:t>kurus</a:t>
            </a:r>
            <a:r>
              <a:rPr lang="en-US" dirty="0" smtClean="0"/>
              <a:t>),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, </a:t>
            </a:r>
            <a:r>
              <a:rPr lang="en-US" dirty="0" err="1" smtClean="0"/>
              <a:t>rapuh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,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ditungkai</a:t>
            </a:r>
            <a:r>
              <a:rPr lang="en-US" dirty="0" smtClean="0"/>
              <a:t> ,</a:t>
            </a:r>
            <a:r>
              <a:rPr lang="en-US" dirty="0" err="1" smtClean="0"/>
              <a:t>splenomegali</a:t>
            </a:r>
            <a:r>
              <a:rPr lang="en-US" dirty="0" smtClean="0"/>
              <a:t>, </a:t>
            </a:r>
            <a:r>
              <a:rPr lang="en-US" dirty="0" err="1" smtClean="0"/>
              <a:t>perdarahan</a:t>
            </a:r>
            <a:r>
              <a:rPr lang="en-US" dirty="0" smtClean="0"/>
              <a:t> ,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: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bumil</a:t>
            </a:r>
            <a:r>
              <a:rPr lang="en-US" dirty="0" smtClean="0"/>
              <a:t> yang </a:t>
            </a:r>
            <a:r>
              <a:rPr lang="en-US" dirty="0" err="1" smtClean="0"/>
              <a:t>menderita</a:t>
            </a:r>
            <a:r>
              <a:rPr lang="en-US" dirty="0" smtClean="0"/>
              <a:t> ,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Ciri2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orange - carotene =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hiperkarotenemia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 fontScale="92500"/>
          </a:bodyPr>
          <a:lstStyle/>
          <a:p>
            <a:pPr marL="274320" indent="-27432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Hyper-</a:t>
            </a:r>
            <a:r>
              <a:rPr lang="en-US" sz="2400" b="1" dirty="0" err="1">
                <a:solidFill>
                  <a:srgbClr val="FF0000"/>
                </a:solidFill>
              </a:rPr>
              <a:t>Vitaminosis</a:t>
            </a:r>
            <a:r>
              <a:rPr lang="en-US" sz="2400" b="1" dirty="0">
                <a:solidFill>
                  <a:srgbClr val="FF0000"/>
                </a:solidFill>
              </a:rPr>
              <a:t> B1</a:t>
            </a:r>
            <a:r>
              <a:rPr lang="en-US" sz="2400" b="1" dirty="0"/>
              <a:t>:   </a:t>
            </a:r>
          </a:p>
          <a:p>
            <a:pPr marL="674370" lvl="2" indent="-274320">
              <a:spcBef>
                <a:spcPts val="0"/>
              </a:spcBef>
              <a:defRPr/>
            </a:pPr>
            <a:r>
              <a:rPr lang="en-US" dirty="0"/>
              <a:t>Headache, irritable,  insomnia, pols </a:t>
            </a:r>
            <a:r>
              <a:rPr lang="en-US" dirty="0" err="1"/>
              <a:t>meninggi</a:t>
            </a:r>
            <a:r>
              <a:rPr lang="en-US" dirty="0"/>
              <a:t>.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marL="674370" lvl="2" indent="-274320"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Hyper-</a:t>
            </a:r>
            <a:r>
              <a:rPr lang="en-US" sz="2400" b="1" dirty="0" err="1" smtClean="0">
                <a:solidFill>
                  <a:srgbClr val="FF0000"/>
                </a:solidFill>
              </a:rPr>
              <a:t>vitaminosis</a:t>
            </a:r>
            <a:r>
              <a:rPr lang="en-US" sz="2400" b="1" dirty="0" smtClean="0">
                <a:solidFill>
                  <a:srgbClr val="FF0000"/>
                </a:solidFill>
              </a:rPr>
              <a:t> B2 : 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Paresthesia</a:t>
            </a:r>
            <a:r>
              <a:rPr lang="en-US" sz="2400" dirty="0" smtClean="0"/>
              <a:t>, </a:t>
            </a:r>
            <a:r>
              <a:rPr lang="en-US" sz="2400" dirty="0" err="1" smtClean="0"/>
              <a:t>pruritis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gejalanya</a:t>
            </a:r>
            <a:r>
              <a:rPr lang="en-US" sz="2400" dirty="0" smtClean="0"/>
              <a:t>,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sejelas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thiamin, </a:t>
            </a:r>
            <a:r>
              <a:rPr lang="en-US" sz="2400" dirty="0" err="1" smtClean="0"/>
              <a:t>bercak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hidung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bibir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peka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. 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marL="273050" indent="-2730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Hyper-</a:t>
            </a:r>
            <a:r>
              <a:rPr lang="en-US" sz="2400" b="1" dirty="0" err="1">
                <a:solidFill>
                  <a:srgbClr val="FF0000"/>
                </a:solidFill>
              </a:rPr>
              <a:t>vitaminosis</a:t>
            </a:r>
            <a:r>
              <a:rPr lang="en-US" sz="2400" b="1" dirty="0">
                <a:solidFill>
                  <a:srgbClr val="FF0000"/>
                </a:solidFill>
              </a:rPr>
              <a:t> Niacin </a:t>
            </a:r>
          </a:p>
          <a:p>
            <a:pPr marL="673100" lvl="2" indent="-273050">
              <a:spcBef>
                <a:spcPts val="0"/>
              </a:spcBef>
              <a:defRPr/>
            </a:pPr>
            <a:r>
              <a:rPr lang="en-US" sz="2100" dirty="0" err="1"/>
              <a:t>Niacine</a:t>
            </a:r>
            <a:r>
              <a:rPr lang="en-US" sz="2100" dirty="0"/>
              <a:t> Release of </a:t>
            </a:r>
            <a:r>
              <a:rPr lang="en-US" sz="2100" dirty="0" err="1"/>
              <a:t>Vasodilatator</a:t>
            </a:r>
            <a:r>
              <a:rPr lang="en-US" sz="2100" dirty="0"/>
              <a:t>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 </a:t>
            </a:r>
            <a:r>
              <a:rPr lang="en-US" sz="2100" dirty="0" err="1"/>
              <a:t>Melepas</a:t>
            </a:r>
            <a:r>
              <a:rPr lang="en-US" sz="2100" dirty="0"/>
              <a:t> </a:t>
            </a:r>
            <a:r>
              <a:rPr lang="en-US" sz="2100" dirty="0" err="1"/>
              <a:t>histamin</a:t>
            </a:r>
            <a:endParaRPr lang="en-US" sz="2100" dirty="0"/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en-US" sz="2100" dirty="0"/>
              <a:t>	 (flushing, </a:t>
            </a:r>
            <a:r>
              <a:rPr lang="en-US" sz="2100" i="1" dirty="0"/>
              <a:t>decreased blood pressure, increased 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en-US" sz="2100" i="1" dirty="0"/>
              <a:t>	cerebral blood flow, aggravates asthma) </a:t>
            </a:r>
          </a:p>
          <a:p>
            <a:pPr marL="673100" lvl="2" indent="-273050">
              <a:spcBef>
                <a:spcPts val="0"/>
              </a:spcBef>
              <a:defRPr/>
            </a:pPr>
            <a:r>
              <a:rPr lang="en-US" sz="2100" dirty="0" err="1"/>
              <a:t>Dosis</a:t>
            </a:r>
            <a:r>
              <a:rPr lang="en-US" sz="2100" dirty="0"/>
              <a:t> </a:t>
            </a:r>
            <a:r>
              <a:rPr lang="en-US" sz="2100" dirty="0" err="1"/>
              <a:t>tinggi</a:t>
            </a:r>
            <a:r>
              <a:rPr lang="en-US" sz="2100" dirty="0"/>
              <a:t> yang </a:t>
            </a:r>
            <a:r>
              <a:rPr lang="en-US" sz="2100" dirty="0" err="1"/>
              <a:t>dikonsumsi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jangka</a:t>
            </a:r>
            <a:r>
              <a:rPr lang="en-US" sz="2100" dirty="0"/>
              <a:t> </a:t>
            </a:r>
            <a:r>
              <a:rPr lang="en-US" sz="2100" dirty="0" err="1"/>
              <a:t>waktu</a:t>
            </a:r>
            <a:endParaRPr lang="en-US" sz="2100" dirty="0"/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en-US" sz="2100" dirty="0"/>
              <a:t>	 lama-&gt; </a:t>
            </a:r>
            <a:r>
              <a:rPr lang="en-US" sz="2100" dirty="0" err="1"/>
              <a:t>menyebabkan</a:t>
            </a:r>
            <a:r>
              <a:rPr lang="en-US" sz="2100" dirty="0"/>
              <a:t> </a:t>
            </a:r>
            <a:r>
              <a:rPr lang="en-US" sz="2100" dirty="0" err="1"/>
              <a:t>kerusakan</a:t>
            </a:r>
            <a:r>
              <a:rPr lang="en-US" sz="2100" dirty="0"/>
              <a:t> liver.</a:t>
            </a:r>
          </a:p>
          <a:p>
            <a:pPr marL="273050" indent="-273050">
              <a:spcBef>
                <a:spcPts val="0"/>
              </a:spcBef>
              <a:defRPr/>
            </a:pP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pemberian</a:t>
            </a:r>
            <a:r>
              <a:rPr lang="en-US" sz="2100" dirty="0"/>
              <a:t> </a:t>
            </a:r>
            <a:r>
              <a:rPr lang="en-US" sz="2100" dirty="0" err="1"/>
              <a:t>sejumlah</a:t>
            </a:r>
            <a:r>
              <a:rPr lang="en-US" sz="2100" dirty="0"/>
              <a:t> </a:t>
            </a:r>
            <a:r>
              <a:rPr lang="en-US" sz="2100" dirty="0" err="1"/>
              <a:t>besar</a:t>
            </a:r>
            <a:r>
              <a:rPr lang="en-US" sz="2100" dirty="0"/>
              <a:t> niacin </a:t>
            </a:r>
            <a:r>
              <a:rPr lang="en-US" sz="2100" dirty="0" err="1"/>
              <a:t>mengurangi</a:t>
            </a:r>
            <a:r>
              <a:rPr lang="en-US" sz="2100" dirty="0"/>
              <a:t> </a:t>
            </a:r>
            <a:r>
              <a:rPr lang="en-US" sz="2100" dirty="0" err="1"/>
              <a:t>kadar</a:t>
            </a:r>
            <a:r>
              <a:rPr lang="en-US" sz="2100" dirty="0"/>
              <a:t> </a:t>
            </a:r>
            <a:r>
              <a:rPr lang="en-US" sz="2100" dirty="0" err="1"/>
              <a:t>kolesterol</a:t>
            </a:r>
            <a:r>
              <a:rPr lang="en-US" sz="2100" dirty="0"/>
              <a:t> </a:t>
            </a:r>
            <a:r>
              <a:rPr lang="en-US" sz="2100" dirty="0" err="1"/>
              <a:t>darah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sudah</a:t>
            </a:r>
            <a:r>
              <a:rPr lang="en-US" sz="2100" dirty="0"/>
              <a:t> </a:t>
            </a:r>
            <a:r>
              <a:rPr lang="en-US" sz="2100" dirty="0" err="1"/>
              <a:t>digunakan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ekstensif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mencegah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merawat</a:t>
            </a:r>
            <a:r>
              <a:rPr lang="en-US" sz="2100" dirty="0"/>
              <a:t> arteriosclerosis.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5727</Words>
  <Application>Microsoft Office PowerPoint</Application>
  <PresentationFormat>On-screen Show (4:3)</PresentationFormat>
  <Paragraphs>804</Paragraphs>
  <Slides>105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PowerPoint Presentation</vt:lpstr>
      <vt:lpstr>KEMAMPUAN AKHIR YANG DIHARAPKAN</vt:lpstr>
      <vt:lpstr>PENDAHULUAN </vt:lpstr>
      <vt:lpstr>PowerPoint Presentation</vt:lpstr>
      <vt:lpstr>PowerPoint Presentation</vt:lpstr>
      <vt:lpstr>PowerPoint Presentation</vt:lpstr>
      <vt:lpstr>Faktor – factor yang perlu diperhatikan untuk pengaturan makan yang tepat adalah : </vt:lpstr>
      <vt:lpstr>DEFINISI ISTILAH GIZI</vt:lpstr>
      <vt:lpstr>PowerPoint Presentation</vt:lpstr>
      <vt:lpstr>NUTRIENT  </vt:lpstr>
      <vt:lpstr>PowerPoint Presentation</vt:lpstr>
      <vt:lpstr>FAKTOR-FAKTOR YANG MEMPENGARUHI KEBUTUHAN NUTRISI</vt:lpstr>
      <vt:lpstr>PowerPoint Presentation</vt:lpstr>
      <vt:lpstr>KEBUTUHAN NUTRISI DAN METABOLISME</vt:lpstr>
      <vt:lpstr>KALORI / ENERGI</vt:lpstr>
      <vt:lpstr>PowerPoint Presentation</vt:lpstr>
      <vt:lpstr>Pemberian kalori :</vt:lpstr>
      <vt:lpstr>Nutrisi bahan essensial / zat gizi penting bagi tubuh :</vt:lpstr>
      <vt:lpstr>8 jenis asam amino esensial yang dibutuhkan tubuh : </vt:lpstr>
      <vt:lpstr>Berdasarkan jumlah yang ada dan dibutuhkan tubuh, mineral dibagi menjadi tiga golongan :</vt:lpstr>
      <vt:lpstr>MINERAL ESENSIAL</vt:lpstr>
      <vt:lpstr>PowerPoint Presentation</vt:lpstr>
      <vt:lpstr>MASALAH-MASALAH GANGGUAN NUTRISI</vt:lpstr>
      <vt:lpstr>GANGGUAN MAKAN DAPAT KARENA :</vt:lpstr>
      <vt:lpstr>PowerPoint Presentation</vt:lpstr>
      <vt:lpstr>PowerPoint Presentation</vt:lpstr>
      <vt:lpstr>PowerPoint Presentation</vt:lpstr>
      <vt:lpstr>PowerPoint Presentation</vt:lpstr>
      <vt:lpstr>MASALAH-MASALAH GANGGUAN NUTRISI DAN METABOLIK</vt:lpstr>
      <vt:lpstr>DEFISIENSI ZAT GIZI / MALNUTRISI</vt:lpstr>
      <vt:lpstr>SISTIM WELCOME TRUST WORKING PARTY membedakan tipe Malnutrisi energi protein berdasarkan BB dan edema , yaitu :</vt:lpstr>
      <vt:lpstr>Malnutrisi (E40-E46)</vt:lpstr>
      <vt:lpstr> E40     Kwashiorkor</vt:lpstr>
      <vt:lpstr>KWASHIORKOR</vt:lpstr>
      <vt:lpstr>E41     Nutritional marasmus (defisiensi protein-energi)</vt:lpstr>
      <vt:lpstr>MARASMUS </vt:lpstr>
      <vt:lpstr>E42     Marasmic kwashiorkor</vt:lpstr>
      <vt:lpstr>MARASMUS KWASHIORKOR</vt:lpstr>
      <vt:lpstr>E43     Protein-energy malnutrition (PEM) berat yang tidak dijelaskan</vt:lpstr>
      <vt:lpstr>E46     PEM yang tidak dijelaskan</vt:lpstr>
      <vt:lpstr>Defisiensi gizi lainnya (E50-E64)</vt:lpstr>
      <vt:lpstr>PowerPoint Presentation</vt:lpstr>
      <vt:lpstr>GANGGUAN ASUPAN VITAMIN</vt:lpstr>
      <vt:lpstr>E50     Defisiensi Vitamin A </vt:lpstr>
      <vt:lpstr>PowerPoint Presentation</vt:lpstr>
      <vt:lpstr>PowerPoint Presentation</vt:lpstr>
      <vt:lpstr>PowerPoint Presentation</vt:lpstr>
      <vt:lpstr>E51     Defisiensi Thiamine (Vitamin B1)</vt:lpstr>
      <vt:lpstr>PowerPoint Presentation</vt:lpstr>
      <vt:lpstr>PowerPoint Presentation</vt:lpstr>
      <vt:lpstr>Beri - beri</vt:lpstr>
      <vt:lpstr>PowerPoint Presentation</vt:lpstr>
      <vt:lpstr>Wernicke's encephalopathy. (beri-beri otak) </vt:lpstr>
      <vt:lpstr>PowerPoint Presentation</vt:lpstr>
      <vt:lpstr>PowerPoint Presentation</vt:lpstr>
      <vt:lpstr>E52     Defisiensi Niacin [pellagra]</vt:lpstr>
      <vt:lpstr>PowerPoint Presentation</vt:lpstr>
      <vt:lpstr>Pellagra </vt:lpstr>
      <vt:lpstr>E53     Defisiensi kelompok vitamin B lainnya</vt:lpstr>
      <vt:lpstr>PowerPoint Presentation</vt:lpstr>
      <vt:lpstr>PowerPoint Presentation</vt:lpstr>
      <vt:lpstr>PowerPoint Presentation</vt:lpstr>
      <vt:lpstr>E54     Defisiensi ascorbic acid</vt:lpstr>
      <vt:lpstr>Defisiensi vitamin C : </vt:lpstr>
      <vt:lpstr>E55     Defisiensi vitamin D </vt:lpstr>
      <vt:lpstr>PowerPoint Presentation</vt:lpstr>
      <vt:lpstr>PowerPoint Presentation</vt:lpstr>
      <vt:lpstr>E56     defisiensi vitamin lain</vt:lpstr>
      <vt:lpstr>Vitamin E</vt:lpstr>
      <vt:lpstr>VITAMIN K</vt:lpstr>
      <vt:lpstr>GANGGUAN – GANGGUAN AKIBAT KEKURANGAN MINERAL</vt:lpstr>
      <vt:lpstr>E58     Defisiensi kalsium (Ca) makanan</vt:lpstr>
      <vt:lpstr>E59     Defisiensi selenium (Se) makanan</vt:lpstr>
      <vt:lpstr>PowerPoint Presentation</vt:lpstr>
      <vt:lpstr>E60     Defisiensi seng (Zn)</vt:lpstr>
      <vt:lpstr>E61     Defisiensi elemen diet lainnya</vt:lpstr>
      <vt:lpstr>Defisiensi Cu</vt:lpstr>
      <vt:lpstr>Defisiensi besi (fe)</vt:lpstr>
      <vt:lpstr>PowerPoint Presentation</vt:lpstr>
      <vt:lpstr>E63     Defisiensi gizi lainnya</vt:lpstr>
      <vt:lpstr>PowerPoint Presentation</vt:lpstr>
      <vt:lpstr>E64     Sekuela malnutrisi dan defisiensi nutrisi lainnya </vt:lpstr>
      <vt:lpstr>PowerPoint Presentation</vt:lpstr>
      <vt:lpstr>PowerPoint Presentation</vt:lpstr>
      <vt:lpstr>PowerPoint Presentation</vt:lpstr>
      <vt:lpstr>Sequelae defisiensi vitamin A</vt:lpstr>
      <vt:lpstr>Sequelae defisiensi vitamin C</vt:lpstr>
      <vt:lpstr>Obesitas dan makan berlebihan (hyperalimentasi) lainnya (E65-E68)</vt:lpstr>
      <vt:lpstr>E66     Obesity</vt:lpstr>
      <vt:lpstr>Obesitas </vt:lpstr>
      <vt:lpstr>OBESITAS</vt:lpstr>
      <vt:lpstr>PowerPoint Presentation</vt:lpstr>
      <vt:lpstr>Obesitas </vt:lpstr>
      <vt:lpstr>PowerPoint Presentation</vt:lpstr>
      <vt:lpstr>E67     Hiperalimentasi lain</vt:lpstr>
      <vt:lpstr>Hyperalimentation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E68     GEJALA SISA HIPERALIMENTASI</vt:lpstr>
      <vt:lpstr>Selamat belajar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</dc:creator>
  <cp:lastModifiedBy>7</cp:lastModifiedBy>
  <cp:revision>67</cp:revision>
  <dcterms:created xsi:type="dcterms:W3CDTF">2018-05-23T22:21:38Z</dcterms:created>
  <dcterms:modified xsi:type="dcterms:W3CDTF">2018-06-26T16:04:14Z</dcterms:modified>
</cp:coreProperties>
</file>