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3"/>
  </p:notesMasterIdLst>
  <p:sldIdLst>
    <p:sldId id="354" r:id="rId2"/>
    <p:sldId id="355" r:id="rId3"/>
    <p:sldId id="326" r:id="rId4"/>
    <p:sldId id="275" r:id="rId5"/>
    <p:sldId id="428" r:id="rId6"/>
    <p:sldId id="437" r:id="rId7"/>
    <p:sldId id="427" r:id="rId8"/>
    <p:sldId id="429" r:id="rId9"/>
    <p:sldId id="430" r:id="rId10"/>
    <p:sldId id="274" r:id="rId11"/>
    <p:sldId id="425" r:id="rId12"/>
    <p:sldId id="435" r:id="rId13"/>
    <p:sldId id="273" r:id="rId14"/>
    <p:sldId id="433" r:id="rId15"/>
    <p:sldId id="421" r:id="rId16"/>
    <p:sldId id="422" r:id="rId17"/>
    <p:sldId id="423" r:id="rId18"/>
    <p:sldId id="272" r:id="rId19"/>
    <p:sldId id="418" r:id="rId20"/>
    <p:sldId id="439" r:id="rId21"/>
    <p:sldId id="438" r:id="rId22"/>
    <p:sldId id="419" r:id="rId23"/>
    <p:sldId id="271" r:id="rId24"/>
    <p:sldId id="413" r:id="rId25"/>
    <p:sldId id="414" r:id="rId26"/>
    <p:sldId id="415" r:id="rId27"/>
    <p:sldId id="270" r:id="rId28"/>
    <p:sldId id="411" r:id="rId29"/>
    <p:sldId id="432" r:id="rId30"/>
    <p:sldId id="431" r:id="rId31"/>
    <p:sldId id="434" r:id="rId32"/>
    <p:sldId id="269" r:id="rId33"/>
    <p:sldId id="407" r:id="rId34"/>
    <p:sldId id="453" r:id="rId35"/>
    <p:sldId id="408" r:id="rId36"/>
    <p:sldId id="454" r:id="rId37"/>
    <p:sldId id="268" r:id="rId38"/>
    <p:sldId id="404" r:id="rId39"/>
    <p:sldId id="406" r:id="rId40"/>
    <p:sldId id="267" r:id="rId41"/>
    <p:sldId id="440" r:id="rId42"/>
    <p:sldId id="400" r:id="rId43"/>
    <p:sldId id="441" r:id="rId44"/>
    <p:sldId id="442" r:id="rId45"/>
    <p:sldId id="399" r:id="rId46"/>
    <p:sldId id="443" r:id="rId47"/>
    <p:sldId id="444" r:id="rId48"/>
    <p:sldId id="445" r:id="rId49"/>
    <p:sldId id="446" r:id="rId50"/>
    <p:sldId id="447" r:id="rId51"/>
    <p:sldId id="448" r:id="rId52"/>
    <p:sldId id="401" r:id="rId53"/>
    <p:sldId id="449" r:id="rId54"/>
    <p:sldId id="450" r:id="rId55"/>
    <p:sldId id="451" r:id="rId56"/>
    <p:sldId id="266" r:id="rId57"/>
    <p:sldId id="394" r:id="rId58"/>
    <p:sldId id="452" r:id="rId59"/>
    <p:sldId id="395" r:id="rId60"/>
    <p:sldId id="265" r:id="rId61"/>
    <p:sldId id="388" r:id="rId62"/>
    <p:sldId id="463" r:id="rId63"/>
    <p:sldId id="455" r:id="rId64"/>
    <p:sldId id="458" r:id="rId65"/>
    <p:sldId id="385" r:id="rId66"/>
    <p:sldId id="387" r:id="rId67"/>
    <p:sldId id="459" r:id="rId68"/>
    <p:sldId id="460" r:id="rId69"/>
    <p:sldId id="386" r:id="rId70"/>
    <p:sldId id="461" r:id="rId71"/>
    <p:sldId id="462" r:id="rId72"/>
    <p:sldId id="389" r:id="rId73"/>
    <p:sldId id="391" r:id="rId74"/>
    <p:sldId id="392" r:id="rId75"/>
    <p:sldId id="393" r:id="rId76"/>
    <p:sldId id="390" r:id="rId77"/>
    <p:sldId id="264" r:id="rId78"/>
    <p:sldId id="384" r:id="rId79"/>
    <p:sldId id="456" r:id="rId80"/>
    <p:sldId id="457" r:id="rId81"/>
    <p:sldId id="382" r:id="rId82"/>
    <p:sldId id="383" r:id="rId83"/>
    <p:sldId id="381" r:id="rId84"/>
    <p:sldId id="380" r:id="rId85"/>
    <p:sldId id="379" r:id="rId86"/>
    <p:sldId id="378" r:id="rId87"/>
    <p:sldId id="263" r:id="rId88"/>
    <p:sldId id="377" r:id="rId89"/>
    <p:sldId id="262" r:id="rId90"/>
    <p:sldId id="374" r:id="rId91"/>
    <p:sldId id="375" r:id="rId92"/>
    <p:sldId id="376" r:id="rId93"/>
    <p:sldId id="327" r:id="rId94"/>
    <p:sldId id="328" r:id="rId95"/>
    <p:sldId id="329" r:id="rId96"/>
    <p:sldId id="330" r:id="rId97"/>
    <p:sldId id="331" r:id="rId98"/>
    <p:sldId id="332" r:id="rId99"/>
    <p:sldId id="333" r:id="rId100"/>
    <p:sldId id="356" r:id="rId101"/>
    <p:sldId id="357" r:id="rId102"/>
    <p:sldId id="334" r:id="rId103"/>
    <p:sldId id="358" r:id="rId104"/>
    <p:sldId id="359" r:id="rId105"/>
    <p:sldId id="335" r:id="rId106"/>
    <p:sldId id="336" r:id="rId107"/>
    <p:sldId id="337" r:id="rId108"/>
    <p:sldId id="338" r:id="rId109"/>
    <p:sldId id="339" r:id="rId110"/>
    <p:sldId id="340" r:id="rId111"/>
    <p:sldId id="260" r:id="rId112"/>
    <p:sldId id="346" r:id="rId113"/>
    <p:sldId id="347" r:id="rId114"/>
    <p:sldId id="348" r:id="rId115"/>
    <p:sldId id="349" r:id="rId116"/>
    <p:sldId id="366" r:id="rId117"/>
    <p:sldId id="370" r:id="rId118"/>
    <p:sldId id="350" r:id="rId119"/>
    <p:sldId id="368" r:id="rId120"/>
    <p:sldId id="371" r:id="rId121"/>
    <p:sldId id="367" r:id="rId122"/>
    <p:sldId id="372" r:id="rId123"/>
    <p:sldId id="369" r:id="rId124"/>
    <p:sldId id="373" r:id="rId125"/>
    <p:sldId id="351" r:id="rId126"/>
    <p:sldId id="352" r:id="rId127"/>
    <p:sldId id="341" r:id="rId128"/>
    <p:sldId id="342" r:id="rId129"/>
    <p:sldId id="343" r:id="rId130"/>
    <p:sldId id="344" r:id="rId131"/>
    <p:sldId id="345" r:id="rId132"/>
    <p:sldId id="259" r:id="rId133"/>
    <p:sldId id="365" r:id="rId134"/>
    <p:sldId id="364" r:id="rId135"/>
    <p:sldId id="353" r:id="rId136"/>
    <p:sldId id="258" r:id="rId137"/>
    <p:sldId id="360" r:id="rId138"/>
    <p:sldId id="361" r:id="rId139"/>
    <p:sldId id="362" r:id="rId140"/>
    <p:sldId id="363" r:id="rId141"/>
    <p:sldId id="436" r:id="rId1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977C-1364-4832-9E96-8A4945847B71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6BB31-470D-42DD-9E7C-207795CE3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7CC7642-3227-41E6-8E85-5EAAEC0796A0}" type="slidenum">
              <a:rPr lang="id-ID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BF746-FE44-4533-AB88-58252CC2843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08EFE-4681-424B-BD2B-D14A0BC87910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46A26-EE3E-4237-81AF-4E53BD1F7837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B9BCB-FDB9-4B2B-9E4E-F73A12BAE075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EA634-2B01-4F7B-8A8F-E73AC70EEAE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DB9A-B0FA-4A22-82E5-2DD393B519D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657601"/>
            <a:ext cx="563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i-FI" sz="2000" b="1" dirty="0">
                <a:solidFill>
                  <a:schemeClr val="bg1"/>
                </a:solidFill>
              </a:rPr>
              <a:t>patofisiologi proses metabolisme dan gangguan asam </a:t>
            </a:r>
            <a:r>
              <a:rPr lang="fi-FI" sz="2000" b="1" dirty="0" smtClean="0">
                <a:solidFill>
                  <a:schemeClr val="bg1"/>
                </a:solidFill>
              </a:rPr>
              <a:t>basa</a:t>
            </a: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13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Dr.NOOR</a:t>
            </a:r>
            <a:r>
              <a:rPr lang="en-US" b="1" dirty="0">
                <a:solidFill>
                  <a:schemeClr val="bg1"/>
                </a:solidFill>
              </a:rPr>
              <a:t> YULIA MM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ILMU KESEHATAN &amp; FAKULTAS RMIK</a:t>
            </a:r>
          </a:p>
        </p:txBody>
      </p:sp>
    </p:spTree>
    <p:extLst>
      <p:ext uri="{BB962C8B-B14F-4D97-AF65-F5344CB8AC3E}">
        <p14:creationId xmlns:p14="http://schemas.microsoft.com/office/powerpoint/2010/main" val="16743180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pt-BR" dirty="0" smtClean="0"/>
              <a:t>E71</a:t>
            </a:r>
            <a:r>
              <a:rPr lang="pt-BR" dirty="0"/>
              <a:t>     Kelainan metabolisme asam amino bercabang dan asam lemak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4958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E71.0  Penyakit maple-syrup-urine</a:t>
            </a:r>
            <a:endParaRPr lang="en-US" dirty="0"/>
          </a:p>
          <a:p>
            <a:r>
              <a:rPr lang="pt-BR" dirty="0"/>
              <a:t>E71.1  Kelainan lain metabolisme asam amino </a:t>
            </a:r>
            <a:r>
              <a:rPr lang="pt-BR" dirty="0" smtClean="0"/>
              <a:t>bercabang, </a:t>
            </a:r>
            <a:r>
              <a:rPr lang="fi-FI" dirty="0" smtClean="0"/>
              <a:t>Hiperleusin-isoleusinemia</a:t>
            </a:r>
            <a:r>
              <a:rPr lang="fi-FI" dirty="0"/>
              <a:t>, hipervalinemia; </a:t>
            </a:r>
            <a:r>
              <a:rPr lang="fi-FI" dirty="0" smtClean="0"/>
              <a:t>Asidemia</a:t>
            </a:r>
            <a:r>
              <a:rPr lang="fi-FI" dirty="0"/>
              <a:t>: isovalerat, metilmalonat, propionat</a:t>
            </a:r>
            <a:endParaRPr lang="en-US" dirty="0"/>
          </a:p>
          <a:p>
            <a:r>
              <a:rPr lang="fi-FI" dirty="0"/>
              <a:t>E71.2  Kelainan metabolisme asam amino, tidak dijelaskan</a:t>
            </a:r>
            <a:endParaRPr lang="en-US" dirty="0"/>
          </a:p>
          <a:p>
            <a:r>
              <a:rPr lang="fi-FI" dirty="0"/>
              <a:t>E71.3  Kelainan metabolisme asam </a:t>
            </a:r>
            <a:r>
              <a:rPr lang="fi-FI" dirty="0" smtClean="0"/>
              <a:t>lemak,  </a:t>
            </a:r>
            <a:r>
              <a:rPr lang="fi-FI" dirty="0"/>
              <a:t>Adrenoleuko-displasia (Addison-Schilder), defisiensi carnitine </a:t>
            </a:r>
            <a:r>
              <a:rPr lang="fi-FI" dirty="0" smtClean="0"/>
              <a:t>palmityltransferase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Gejala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dehidrasi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sedang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cekung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ubun-ubun</a:t>
            </a:r>
            <a:r>
              <a:rPr lang="en-US" dirty="0"/>
              <a:t> </a:t>
            </a:r>
            <a:r>
              <a:rPr lang="en-US" dirty="0" err="1"/>
              <a:t>cekung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lesu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kantuk</a:t>
            </a:r>
            <a:r>
              <a:rPr lang="en-US" dirty="0"/>
              <a:t> </a:t>
            </a:r>
            <a:r>
              <a:rPr lang="en-US" dirty="0" err="1"/>
              <a:t>ekstrim</a:t>
            </a:r>
            <a:r>
              <a:rPr lang="en-US" dirty="0"/>
              <a:t>, </a:t>
            </a:r>
          </a:p>
          <a:p>
            <a:pPr lvl="1"/>
            <a:r>
              <a:rPr lang="en-US" dirty="0" smtClean="0"/>
              <a:t>oliguria,</a:t>
            </a:r>
          </a:p>
          <a:p>
            <a:pPr lvl="1"/>
            <a:r>
              <a:rPr lang="en-US" dirty="0" err="1" smtClean="0"/>
              <a:t>kejang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pingsan</a:t>
            </a:r>
            <a:r>
              <a:rPr lang="en-US" dirty="0"/>
              <a:t>,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66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Gejala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dehidrasi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berat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/>
              <a:t>anuria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air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mengkompensasi</a:t>
            </a:r>
            <a:r>
              <a:rPr lang="en-US" dirty="0" smtClean="0"/>
              <a:t> </a:t>
            </a:r>
            <a:r>
              <a:rPr lang="en-US" dirty="0" err="1"/>
              <a:t>penurunan</a:t>
            </a:r>
            <a:r>
              <a:rPr lang="en-US" dirty="0"/>
              <a:t> volume plasma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mengantuk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mual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rasa </a:t>
            </a:r>
            <a:r>
              <a:rPr lang="en-US" dirty="0" err="1"/>
              <a:t>kesemutan</a:t>
            </a:r>
            <a:r>
              <a:rPr lang="en-US" dirty="0"/>
              <a:t> di </a:t>
            </a:r>
            <a:r>
              <a:rPr lang="en-US" dirty="0" err="1"/>
              <a:t>tungkai</a:t>
            </a:r>
            <a:r>
              <a:rPr lang="en-US" dirty="0"/>
              <a:t> (</a:t>
            </a:r>
            <a:r>
              <a:rPr lang="en-US" dirty="0" err="1"/>
              <a:t>paresthesia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kejang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/>
              <a:t>mengerut</a:t>
            </a:r>
            <a:r>
              <a:rPr lang="en-US" dirty="0"/>
              <a:t> (turgor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delirium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413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 smtClean="0"/>
              <a:t>Dehidrasi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= </a:t>
            </a:r>
            <a:r>
              <a:rPr lang="en-US" sz="2800" b="1" dirty="0" err="1"/>
              <a:t>Kekurangan</a:t>
            </a:r>
            <a:r>
              <a:rPr lang="en-US" sz="2800" dirty="0"/>
              <a:t> air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elektrolit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err="1" smtClean="0"/>
              <a:t>Dehidrasi</a:t>
            </a:r>
            <a:r>
              <a:rPr lang="en-US" sz="2800" dirty="0" smtClean="0"/>
              <a:t> 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Dehidrasi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osmotik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isotonik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kehilangan</a:t>
            </a:r>
            <a:r>
              <a:rPr lang="en-US" dirty="0"/>
              <a:t> air yang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elektrolit</a:t>
            </a:r>
            <a:r>
              <a:rPr lang="en-US" dirty="0"/>
              <a:t>). 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Dehidrasi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Hiperosmotik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hipertonik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(</a:t>
            </a:r>
            <a:r>
              <a:rPr lang="en-US" dirty="0" err="1" smtClean="0">
                <a:latin typeface="Times New Roman"/>
                <a:ea typeface="Times New Roman"/>
              </a:rPr>
              <a:t>terutama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kehilangan</a:t>
            </a:r>
            <a:r>
              <a:rPr lang="en-US" dirty="0" smtClean="0">
                <a:latin typeface="Times New Roman"/>
                <a:ea typeface="Times New Roman"/>
              </a:rPr>
              <a:t> air),</a:t>
            </a:r>
            <a:endParaRPr lang="en-US" dirty="0"/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Dehidrasi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Hiposmotik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hipotonik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(</a:t>
            </a:r>
            <a:r>
              <a:rPr lang="en-US" dirty="0" err="1" smtClean="0">
                <a:latin typeface="Times New Roman"/>
                <a:ea typeface="Times New Roman"/>
              </a:rPr>
              <a:t>terutama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kehilangan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elektrolit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khususnya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natrium</a:t>
            </a:r>
            <a:r>
              <a:rPr lang="en-US" dirty="0" smtClean="0">
                <a:latin typeface="Times New Roman"/>
                <a:ea typeface="Times New Roman"/>
              </a:rPr>
              <a:t>), </a:t>
            </a:r>
            <a:endParaRPr lang="en-US" dirty="0"/>
          </a:p>
          <a:p>
            <a:pPr>
              <a:buFont typeface="Arial" charset="0"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525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Dehidrasi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Isosmotik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</a:p>
          <a:p>
            <a:pPr lvl="1">
              <a:defRPr/>
            </a:pPr>
            <a:r>
              <a:rPr lang="en-US" dirty="0" err="1"/>
              <a:t>Mula</a:t>
            </a:r>
            <a:r>
              <a:rPr lang="en-US" dirty="0"/>
              <a:t> –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plasma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interstitial. </a:t>
            </a:r>
          </a:p>
          <a:p>
            <a:pPr lvl="1"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osmolalitas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ekstrasel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intrasel</a:t>
            </a:r>
            <a:r>
              <a:rPr lang="en-US" dirty="0"/>
              <a:t>,</a:t>
            </a:r>
          </a:p>
          <a:p>
            <a:pPr lvl="1">
              <a:defRPr/>
            </a:pPr>
            <a:r>
              <a:rPr lang="en-US" dirty="0" err="1"/>
              <a:t>contoh</a:t>
            </a:r>
            <a:r>
              <a:rPr lang="en-US" dirty="0"/>
              <a:t>: </a:t>
            </a:r>
            <a:endParaRPr lang="en-US" dirty="0" smtClean="0"/>
          </a:p>
          <a:p>
            <a:pPr lvl="2">
              <a:defRPr/>
            </a:pPr>
            <a:r>
              <a:rPr lang="en-US" sz="2800" dirty="0" smtClean="0"/>
              <a:t>plasma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luka</a:t>
            </a:r>
            <a:r>
              <a:rPr lang="en-US" sz="2800" dirty="0"/>
              <a:t> </a:t>
            </a:r>
            <a:r>
              <a:rPr lang="en-US" sz="2800" dirty="0" err="1"/>
              <a:t>bakar</a:t>
            </a:r>
            <a:r>
              <a:rPr lang="en-US" sz="2800" dirty="0"/>
              <a:t> </a:t>
            </a:r>
            <a:r>
              <a:rPr lang="en-US" sz="2800" dirty="0" smtClean="0"/>
              <a:t>,</a:t>
            </a:r>
          </a:p>
          <a:p>
            <a:pPr lvl="2">
              <a:defRPr/>
            </a:pPr>
            <a:r>
              <a:rPr lang="en-US" sz="2800" dirty="0" err="1" smtClean="0"/>
              <a:t>diare,dan</a:t>
            </a:r>
            <a:r>
              <a:rPr lang="en-US" sz="2800" dirty="0" smtClean="0"/>
              <a:t> </a:t>
            </a:r>
          </a:p>
          <a:p>
            <a:pPr lvl="2">
              <a:defRPr/>
            </a:pPr>
            <a:r>
              <a:rPr lang="en-US" sz="2800" dirty="0" err="1" smtClean="0"/>
              <a:t>muntah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324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err="1">
                <a:solidFill>
                  <a:srgbClr val="FF0000"/>
                </a:solidFill>
              </a:rPr>
              <a:t>Dehidrasi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Hiperosmotik</a:t>
            </a:r>
            <a:r>
              <a:rPr lang="en-US" sz="2800" b="1" dirty="0">
                <a:solidFill>
                  <a:srgbClr val="FF0000"/>
                </a:solidFill>
              </a:rPr>
              <a:t> 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plasma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hiperosmotik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interestitial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plasma.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osmolalitas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interestial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intrasel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,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Contoh</a:t>
            </a:r>
            <a:r>
              <a:rPr lang="en-US" dirty="0"/>
              <a:t> : </a:t>
            </a:r>
            <a:endParaRPr lang="en-US" dirty="0" smtClean="0"/>
          </a:p>
          <a:p>
            <a:pPr lvl="2">
              <a:spcBef>
                <a:spcPts val="0"/>
              </a:spcBef>
              <a:defRPr/>
            </a:pPr>
            <a:r>
              <a:rPr lang="en-US" sz="2800" dirty="0" err="1" smtClean="0"/>
              <a:t>Kurangnya</a:t>
            </a:r>
            <a:r>
              <a:rPr lang="en-US" sz="2800" dirty="0" smtClean="0"/>
              <a:t> </a:t>
            </a:r>
            <a:r>
              <a:rPr lang="en-US" sz="2800" dirty="0"/>
              <a:t>intake air</a:t>
            </a:r>
            <a:r>
              <a:rPr lang="en-US" sz="2800" dirty="0" smtClean="0"/>
              <a:t>,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 smtClean="0"/>
              <a:t>diabetes </a:t>
            </a:r>
            <a:r>
              <a:rPr lang="en-US" sz="2800" dirty="0" err="1"/>
              <a:t>insipidus</a:t>
            </a:r>
            <a:r>
              <a:rPr lang="en-US" sz="2800" dirty="0" smtClean="0"/>
              <a:t>,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 err="1" smtClean="0"/>
              <a:t>demam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pPr lvl="2">
              <a:spcBef>
                <a:spcPts val="0"/>
              </a:spcBef>
              <a:defRPr/>
            </a:pPr>
            <a:r>
              <a:rPr lang="en-US" sz="2800" dirty="0" smtClean="0"/>
              <a:t> </a:t>
            </a:r>
            <a:r>
              <a:rPr lang="en-US" sz="2800" dirty="0" err="1"/>
              <a:t>kehilangan</a:t>
            </a:r>
            <a:r>
              <a:rPr lang="en-US" sz="2800" dirty="0"/>
              <a:t> </a:t>
            </a:r>
            <a:r>
              <a:rPr lang="en-US" sz="2800" dirty="0" err="1"/>
              <a:t>cairan</a:t>
            </a:r>
            <a:r>
              <a:rPr lang="en-US" sz="2800" dirty="0"/>
              <a:t> </a:t>
            </a:r>
            <a:r>
              <a:rPr lang="en-US" sz="2800" dirty="0" err="1"/>
              <a:t>berlebihan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088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172200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2800" dirty="0" smtClean="0"/>
              <a:t> </a:t>
            </a:r>
            <a:r>
              <a:rPr lang="en-US" sz="2800" b="1" dirty="0" err="1" smtClean="0">
                <a:solidFill>
                  <a:srgbClr val="FF0000"/>
                </a:solidFill>
              </a:rPr>
              <a:t>Dehidrasi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Hiposmotik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air.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air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,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menurunnya</a:t>
            </a:r>
            <a:r>
              <a:rPr lang="en-US" dirty="0" smtClean="0"/>
              <a:t> </a:t>
            </a:r>
            <a:r>
              <a:rPr lang="en-US" dirty="0" err="1" smtClean="0"/>
              <a:t>osmolalitas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ekstrasel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intrasel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Volume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erkurang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Intrasel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osmolalitas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intrasel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 err="1" smtClean="0"/>
              <a:t>kehilangan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NaCl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keringat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insufisiensi</a:t>
            </a:r>
            <a:r>
              <a:rPr lang="en-US" sz="2800" dirty="0" smtClean="0"/>
              <a:t> adrenal (Addison Disease)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HIPOVOLEMIA</a:t>
            </a:r>
            <a:endParaRPr lang="en-US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Hipovolemia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adalah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akibat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kekurangan</a:t>
            </a:r>
            <a:r>
              <a:rPr lang="en-US" sz="2400" dirty="0" smtClean="0">
                <a:solidFill>
                  <a:srgbClr val="FF0000"/>
                </a:solidFill>
              </a:rPr>
              <a:t> volume </a:t>
            </a:r>
            <a:r>
              <a:rPr lang="en-US" sz="2400" dirty="0" err="1" smtClean="0">
                <a:solidFill>
                  <a:srgbClr val="FF0000"/>
                </a:solidFill>
              </a:rPr>
              <a:t>cairan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ekstraseluler</a:t>
            </a:r>
            <a:r>
              <a:rPr lang="en-US" sz="2400" dirty="0" smtClean="0">
                <a:solidFill>
                  <a:srgbClr val="FF0000"/>
                </a:solidFill>
              </a:rPr>
              <a:t> (CES).</a:t>
            </a:r>
            <a:r>
              <a:rPr lang="en-US" sz="2400" dirty="0" err="1" smtClean="0">
                <a:solidFill>
                  <a:srgbClr val="FF0000"/>
                </a:solidFill>
              </a:rPr>
              <a:t>atau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kekurangan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cairan</a:t>
            </a:r>
            <a:r>
              <a:rPr lang="en-US" sz="2400" dirty="0" smtClean="0">
                <a:solidFill>
                  <a:srgbClr val="FF0000"/>
                </a:solidFill>
              </a:rPr>
              <a:t> di </a:t>
            </a:r>
            <a:r>
              <a:rPr lang="en-US" sz="2400" dirty="0" err="1" smtClean="0">
                <a:solidFill>
                  <a:srgbClr val="FF0000"/>
                </a:solidFill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bagian-bagian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ekstraseluler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Penyebab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pemasukan</a:t>
            </a:r>
            <a:r>
              <a:rPr lang="en-US" sz="2400" dirty="0" smtClean="0"/>
              <a:t> ,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yang abnormal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: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gastro intestinal,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, </a:t>
            </a:r>
            <a:r>
              <a:rPr lang="en-US" sz="2400" dirty="0" err="1" smtClean="0"/>
              <a:t>Perdarahan</a:t>
            </a:r>
            <a:endParaRPr lang="en-US" sz="2400" dirty="0" smtClean="0"/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Gejala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Klinis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pusing</a:t>
            </a:r>
            <a:r>
              <a:rPr lang="en-US" sz="2400" dirty="0" smtClean="0"/>
              <a:t>, </a:t>
            </a:r>
            <a:r>
              <a:rPr lang="en-US" sz="2400" dirty="0" err="1" smtClean="0"/>
              <a:t>lemah</a:t>
            </a:r>
            <a:r>
              <a:rPr lang="en-US" sz="2400" dirty="0" smtClean="0"/>
              <a:t>, </a:t>
            </a:r>
            <a:r>
              <a:rPr lang="en-US" sz="2400" dirty="0" err="1" smtClean="0"/>
              <a:t>letih</a:t>
            </a:r>
            <a:r>
              <a:rPr lang="en-US" sz="2400" dirty="0" smtClean="0"/>
              <a:t>, </a:t>
            </a:r>
            <a:r>
              <a:rPr lang="en-US" sz="2400" dirty="0" err="1" smtClean="0"/>
              <a:t>sinkope</a:t>
            </a:r>
            <a:r>
              <a:rPr lang="en-US" sz="2400" dirty="0" smtClean="0"/>
              <a:t>, </a:t>
            </a:r>
            <a:r>
              <a:rPr lang="en-US" sz="2400" dirty="0" err="1" smtClean="0"/>
              <a:t>anoreksia</a:t>
            </a:r>
            <a:r>
              <a:rPr lang="en-US" sz="2400" dirty="0" smtClean="0"/>
              <a:t>, </a:t>
            </a:r>
            <a:r>
              <a:rPr lang="en-US" sz="2400" dirty="0" err="1" smtClean="0"/>
              <a:t>mual</a:t>
            </a:r>
            <a:r>
              <a:rPr lang="en-US" sz="2400" dirty="0" smtClean="0"/>
              <a:t>, </a:t>
            </a:r>
            <a:r>
              <a:rPr lang="en-US" sz="2400" dirty="0" err="1" smtClean="0"/>
              <a:t>muntah</a:t>
            </a:r>
            <a:r>
              <a:rPr lang="en-US" sz="2400" dirty="0" smtClean="0"/>
              <a:t>, </a:t>
            </a:r>
            <a:r>
              <a:rPr lang="en-US" sz="2400" dirty="0" err="1" smtClean="0"/>
              <a:t>haus</a:t>
            </a:r>
            <a:r>
              <a:rPr lang="en-US" sz="2400" dirty="0" smtClean="0"/>
              <a:t>,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mental, </a:t>
            </a:r>
            <a:r>
              <a:rPr lang="en-US" sz="2400" dirty="0" err="1" smtClean="0"/>
              <a:t>konstipasi</a:t>
            </a:r>
            <a:r>
              <a:rPr lang="en-US" sz="2400" dirty="0" smtClean="0"/>
              <a:t>, oliguria, turgor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 , </a:t>
            </a:r>
            <a:r>
              <a:rPr lang="en-US" sz="2400" dirty="0" err="1" smtClean="0"/>
              <a:t>lidah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kasar</a:t>
            </a:r>
            <a:r>
              <a:rPr lang="en-US" sz="2400" dirty="0" smtClean="0"/>
              <a:t>,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cekung</a:t>
            </a:r>
            <a:r>
              <a:rPr lang="en-US" sz="2400" dirty="0" smtClean="0"/>
              <a:t>, vena </a:t>
            </a:r>
            <a:r>
              <a:rPr lang="en-US" sz="2400" dirty="0" err="1" smtClean="0"/>
              <a:t>leher</a:t>
            </a:r>
            <a:r>
              <a:rPr lang="en-US" sz="2400" dirty="0" smtClean="0"/>
              <a:t> </a:t>
            </a:r>
            <a:r>
              <a:rPr lang="en-US" sz="2400" dirty="0" err="1" smtClean="0"/>
              <a:t>kempes</a:t>
            </a:r>
            <a:r>
              <a:rPr lang="en-US" sz="2400" dirty="0" smtClean="0"/>
              <a:t>,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,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 </a:t>
            </a:r>
            <a:r>
              <a:rPr lang="en-US" sz="2400" dirty="0" err="1" smtClean="0"/>
              <a:t>turun</a:t>
            </a:r>
            <a:r>
              <a:rPr lang="en-US" sz="2400" dirty="0" smtClean="0"/>
              <a:t> , </a:t>
            </a:r>
            <a:r>
              <a:rPr lang="en-US" sz="2400" dirty="0" err="1" smtClean="0"/>
              <a:t>hipotensi</a:t>
            </a:r>
            <a:r>
              <a:rPr lang="en-US" sz="2400" dirty="0" smtClean="0"/>
              <a:t> ,(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 : air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, </a:t>
            </a:r>
            <a:r>
              <a:rPr lang="en-US" sz="2400" dirty="0" err="1" smtClean="0"/>
              <a:t>depresi</a:t>
            </a:r>
            <a:r>
              <a:rPr lang="en-US" sz="2400" dirty="0" smtClean="0"/>
              <a:t> fontanel anterior ), </a:t>
            </a:r>
            <a:r>
              <a:rPr lang="en-US" sz="2400" dirty="0" err="1" smtClean="0"/>
              <a:t>ketidak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r>
              <a:rPr lang="en-US" sz="2400" dirty="0" smtClean="0"/>
              <a:t>, </a:t>
            </a:r>
            <a:r>
              <a:rPr lang="en-US" sz="2400" dirty="0" err="1" smtClean="0"/>
              <a:t>osmolar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elektrolit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</a:t>
            </a:r>
            <a:r>
              <a:rPr lang="en-US" sz="2400" dirty="0" err="1" smtClean="0"/>
              <a:t>syok</a:t>
            </a:r>
            <a:r>
              <a:rPr lang="en-US" sz="2400" dirty="0" smtClean="0"/>
              <a:t> </a:t>
            </a:r>
            <a:r>
              <a:rPr lang="en-US" sz="2400" dirty="0" err="1" smtClean="0"/>
              <a:t>hipovolemik</a:t>
            </a:r>
            <a:r>
              <a:rPr lang="en-US" sz="2400" dirty="0" smtClean="0"/>
              <a:t>. Oliguria -&gt; </a:t>
            </a:r>
            <a:r>
              <a:rPr lang="en-US" sz="2400" dirty="0" err="1" smtClean="0"/>
              <a:t>gagal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  <a:r>
              <a:rPr lang="en-US" sz="2400" dirty="0" err="1" smtClean="0"/>
              <a:t>akut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4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kompensasi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hipolemia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rangsang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syaraf</a:t>
            </a:r>
            <a:r>
              <a:rPr lang="en-US" dirty="0" smtClean="0"/>
              <a:t> </a:t>
            </a:r>
            <a:r>
              <a:rPr lang="en-US" dirty="0" err="1" smtClean="0"/>
              <a:t>simpatis</a:t>
            </a:r>
            <a:r>
              <a:rPr lang="en-US" dirty="0" smtClean="0"/>
              <a:t> (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frekwensi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inotropik</a:t>
            </a:r>
            <a:r>
              <a:rPr lang="en-US" dirty="0" smtClean="0"/>
              <a:t> [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]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vaskuler</a:t>
            </a:r>
            <a:r>
              <a:rPr lang="en-US" dirty="0" smtClean="0"/>
              <a:t>),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haus</a:t>
            </a:r>
            <a:r>
              <a:rPr lang="en-US" dirty="0" smtClean="0"/>
              <a:t>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antideuritik</a:t>
            </a:r>
            <a:r>
              <a:rPr lang="en-US" dirty="0" smtClean="0"/>
              <a:t> [ADH],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aldosteron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resiko</a:t>
            </a:r>
            <a:r>
              <a:rPr lang="en-US" sz="2800" dirty="0" smtClean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diare</a:t>
            </a:r>
            <a:r>
              <a:rPr lang="en-US" dirty="0" smtClean="0"/>
              <a:t>, </a:t>
            </a:r>
            <a:r>
              <a:rPr lang="en-US" dirty="0" err="1" smtClean="0"/>
              <a:t>demam</a:t>
            </a:r>
            <a:r>
              <a:rPr lang="en-US" dirty="0" smtClean="0"/>
              <a:t> ,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,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diuretik</a:t>
            </a:r>
            <a:r>
              <a:rPr lang="en-US" dirty="0" smtClean="0"/>
              <a:t>, diabetes </a:t>
            </a:r>
            <a:r>
              <a:rPr lang="en-US" dirty="0" err="1" smtClean="0"/>
              <a:t>insipidus</a:t>
            </a:r>
            <a:r>
              <a:rPr lang="en-US" dirty="0" smtClean="0"/>
              <a:t>, diuresis </a:t>
            </a:r>
            <a:r>
              <a:rPr lang="en-US" dirty="0" err="1" smtClean="0"/>
              <a:t>osmotik</a:t>
            </a:r>
            <a:r>
              <a:rPr lang="en-US" dirty="0" smtClean="0"/>
              <a:t> (</a:t>
            </a:r>
            <a:r>
              <a:rPr lang="en-US" dirty="0" err="1" smtClean="0"/>
              <a:t>poliuria</a:t>
            </a:r>
            <a:r>
              <a:rPr lang="en-US" dirty="0" smtClean="0"/>
              <a:t>), </a:t>
            </a:r>
            <a:r>
              <a:rPr lang="en-US" dirty="0" err="1" smtClean="0"/>
              <a:t>insufisiensi</a:t>
            </a:r>
            <a:r>
              <a:rPr lang="en-US" dirty="0" smtClean="0"/>
              <a:t> adrenal, DM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terkontrol</a:t>
            </a:r>
            <a:r>
              <a:rPr lang="en-US" dirty="0" smtClean="0"/>
              <a:t>,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, peritonitis, </a:t>
            </a:r>
            <a:r>
              <a:rPr lang="en-US" dirty="0" err="1" smtClean="0"/>
              <a:t>obtruksi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, </a:t>
            </a:r>
            <a:r>
              <a:rPr lang="en-US" dirty="0" err="1" smtClean="0"/>
              <a:t>acites</a:t>
            </a:r>
            <a:r>
              <a:rPr lang="en-US" dirty="0" smtClean="0"/>
              <a:t>, </a:t>
            </a:r>
            <a:r>
              <a:rPr lang="en-US" dirty="0" err="1" smtClean="0"/>
              <a:t>Hemorragia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6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KELEBIHAN VOLUME CAIRAN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isotonik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timbunan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disfungsi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,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,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kortikosteroid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5%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Kelebihan</a:t>
            </a:r>
            <a:r>
              <a:rPr lang="en-US" dirty="0" smtClean="0"/>
              <a:t> volume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kongesti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ronkhi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,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dispnea</a:t>
            </a:r>
            <a:r>
              <a:rPr lang="en-US" dirty="0" smtClean="0"/>
              <a:t> , edema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HIPERVOLEMIA</a:t>
            </a:r>
            <a:endParaRPr lang="en-US" dirty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Hipervolemia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kelebihan</a:t>
            </a:r>
            <a:r>
              <a:rPr lang="en-US" sz="2200" dirty="0" smtClean="0">
                <a:solidFill>
                  <a:srgbClr val="FF0000"/>
                </a:solidFill>
              </a:rPr>
              <a:t> volume / </a:t>
            </a:r>
            <a:r>
              <a:rPr lang="en-US" sz="2200" dirty="0" err="1" smtClean="0">
                <a:solidFill>
                  <a:srgbClr val="FF0000"/>
                </a:solidFill>
              </a:rPr>
              <a:t>kelebihan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cairan</a:t>
            </a:r>
            <a:r>
              <a:rPr lang="en-US" sz="2200" dirty="0" smtClean="0">
                <a:solidFill>
                  <a:srgbClr val="FF0000"/>
                </a:solidFill>
              </a:rPr>
              <a:t> di </a:t>
            </a:r>
            <a:r>
              <a:rPr lang="en-US" sz="2200" dirty="0" err="1" smtClean="0">
                <a:solidFill>
                  <a:srgbClr val="FF0000"/>
                </a:solidFill>
              </a:rPr>
              <a:t>dalam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bagian-bagian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ekstraseluler</a:t>
            </a:r>
            <a:r>
              <a:rPr lang="en-US" sz="2200" dirty="0" smtClean="0">
                <a:solidFill>
                  <a:srgbClr val="FF0000"/>
                </a:solidFill>
              </a:rPr>
              <a:t> (CES).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smtClean="0"/>
              <a:t>Stimulus </a:t>
            </a:r>
            <a:r>
              <a:rPr lang="en-US" sz="2200" dirty="0" err="1" smtClean="0"/>
              <a:t>kronis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ginjal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menahan</a:t>
            </a:r>
            <a:r>
              <a:rPr lang="en-US" sz="2200" dirty="0" smtClean="0"/>
              <a:t> </a:t>
            </a:r>
            <a:r>
              <a:rPr lang="en-US" sz="2200" dirty="0" err="1" smtClean="0"/>
              <a:t>natrium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air,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ginjal</a:t>
            </a:r>
            <a:r>
              <a:rPr lang="en-US" sz="2200" dirty="0" smtClean="0"/>
              <a:t> abnormal,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penurunan</a:t>
            </a:r>
            <a:r>
              <a:rPr lang="en-US" sz="2200" dirty="0" smtClean="0"/>
              <a:t> </a:t>
            </a:r>
            <a:r>
              <a:rPr lang="en-US" sz="2200" dirty="0" err="1" smtClean="0"/>
              <a:t>ekskresi</a:t>
            </a:r>
            <a:r>
              <a:rPr lang="en-US" sz="2200" dirty="0" smtClean="0"/>
              <a:t> </a:t>
            </a:r>
            <a:r>
              <a:rPr lang="en-US" sz="2200" dirty="0" err="1" smtClean="0"/>
              <a:t>natrium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air,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pemberian</a:t>
            </a:r>
            <a:r>
              <a:rPr lang="en-US" sz="2200" dirty="0" smtClean="0"/>
              <a:t> </a:t>
            </a:r>
            <a:r>
              <a:rPr lang="en-US" sz="2200" dirty="0" err="1" smtClean="0"/>
              <a:t>cairan</a:t>
            </a:r>
            <a:r>
              <a:rPr lang="en-US" sz="2200" dirty="0" smtClean="0"/>
              <a:t> intra vena (IV) yang </a:t>
            </a:r>
            <a:r>
              <a:rPr lang="en-US" sz="2200" dirty="0" err="1" smtClean="0"/>
              <a:t>berlebih</a:t>
            </a:r>
            <a:r>
              <a:rPr lang="en-US" sz="2200" dirty="0" smtClean="0"/>
              <a:t> ,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Perpindahan</a:t>
            </a:r>
            <a:r>
              <a:rPr lang="en-US" sz="2200" dirty="0" smtClean="0"/>
              <a:t> </a:t>
            </a:r>
            <a:r>
              <a:rPr lang="en-US" sz="2200" dirty="0" err="1" smtClean="0"/>
              <a:t>cairan</a:t>
            </a:r>
            <a:r>
              <a:rPr lang="en-US" sz="2200" dirty="0" smtClean="0"/>
              <a:t> </a:t>
            </a:r>
            <a:r>
              <a:rPr lang="en-US" sz="2200" dirty="0" err="1" smtClean="0"/>
              <a:t>interstisial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plasma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Gejala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r>
              <a:rPr lang="en-US" sz="2200" dirty="0" err="1" smtClean="0">
                <a:solidFill>
                  <a:srgbClr val="FF0000"/>
                </a:solidFill>
              </a:rPr>
              <a:t>Klinis</a:t>
            </a:r>
            <a:r>
              <a:rPr lang="en-US" sz="2200" dirty="0" smtClean="0">
                <a:solidFill>
                  <a:srgbClr val="FF0000"/>
                </a:solidFill>
              </a:rPr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sesak</a:t>
            </a:r>
            <a:r>
              <a:rPr lang="en-US" sz="2200" dirty="0" smtClean="0"/>
              <a:t> </a:t>
            </a:r>
            <a:r>
              <a:rPr lang="en-US" sz="2200" dirty="0" err="1" smtClean="0"/>
              <a:t>nafas</a:t>
            </a:r>
            <a:r>
              <a:rPr lang="en-US" sz="2200" dirty="0" smtClean="0"/>
              <a:t>, </a:t>
            </a:r>
            <a:r>
              <a:rPr lang="en-US" sz="2200" dirty="0" err="1" smtClean="0"/>
              <a:t>ortopnea</a:t>
            </a:r>
            <a:r>
              <a:rPr lang="en-US" sz="2200" dirty="0" smtClean="0"/>
              <a:t>, </a:t>
            </a:r>
            <a:r>
              <a:rPr lang="en-US" sz="2200" dirty="0" err="1" smtClean="0"/>
              <a:t>Oedema</a:t>
            </a:r>
            <a:r>
              <a:rPr lang="en-US" sz="2200" dirty="0" smtClean="0"/>
              <a:t>, </a:t>
            </a:r>
            <a:r>
              <a:rPr lang="en-US" sz="2200" dirty="0" err="1" smtClean="0"/>
              <a:t>berat</a:t>
            </a:r>
            <a:r>
              <a:rPr lang="en-US" sz="2200" dirty="0" smtClean="0"/>
              <a:t> </a:t>
            </a:r>
            <a:r>
              <a:rPr lang="en-US" sz="2200" dirty="0" err="1" smtClean="0"/>
              <a:t>badan</a:t>
            </a:r>
            <a:r>
              <a:rPr lang="en-US" sz="2200" dirty="0" smtClean="0"/>
              <a:t> </a:t>
            </a:r>
            <a:r>
              <a:rPr lang="en-US" sz="2200" dirty="0" err="1" smtClean="0"/>
              <a:t>naik</a:t>
            </a:r>
            <a:r>
              <a:rPr lang="en-US" sz="2200" dirty="0" smtClean="0"/>
              <a:t>,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TD (</a:t>
            </a:r>
            <a:r>
              <a:rPr lang="en-US" sz="2200" dirty="0" err="1" smtClean="0"/>
              <a:t>penurunan</a:t>
            </a:r>
            <a:r>
              <a:rPr lang="en-US" sz="2200" dirty="0" smtClean="0"/>
              <a:t> TD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jantung</a:t>
            </a:r>
            <a:r>
              <a:rPr lang="en-US" sz="2200" dirty="0" smtClean="0"/>
              <a:t> </a:t>
            </a:r>
            <a:r>
              <a:rPr lang="en-US" sz="2200" dirty="0" err="1" smtClean="0"/>
              <a:t>gagal</a:t>
            </a:r>
            <a:r>
              <a:rPr lang="en-US" sz="2200" dirty="0" smtClean="0"/>
              <a:t>) </a:t>
            </a:r>
            <a:r>
              <a:rPr lang="en-US" sz="2200" dirty="0" err="1" smtClean="0"/>
              <a:t>nadi</a:t>
            </a:r>
            <a:r>
              <a:rPr lang="en-US" sz="2200" dirty="0" smtClean="0"/>
              <a:t> </a:t>
            </a:r>
            <a:r>
              <a:rPr lang="en-US" sz="2200" dirty="0" err="1" smtClean="0"/>
              <a:t>kuat</a:t>
            </a:r>
            <a:r>
              <a:rPr lang="en-US" sz="2200" dirty="0" smtClean="0"/>
              <a:t>, </a:t>
            </a:r>
            <a:r>
              <a:rPr lang="en-US" sz="2200" dirty="0" err="1" smtClean="0"/>
              <a:t>asites</a:t>
            </a:r>
            <a:r>
              <a:rPr lang="en-US" sz="2200" dirty="0" smtClean="0"/>
              <a:t>, </a:t>
            </a:r>
            <a:r>
              <a:rPr lang="en-US" sz="2200" dirty="0" err="1" smtClean="0"/>
              <a:t>Ronkhi</a:t>
            </a:r>
            <a:r>
              <a:rPr lang="en-US" sz="2200" dirty="0" smtClean="0"/>
              <a:t>, </a:t>
            </a:r>
            <a:r>
              <a:rPr lang="en-US" sz="2200" dirty="0" err="1" smtClean="0"/>
              <a:t>mengi</a:t>
            </a:r>
            <a:r>
              <a:rPr lang="en-US" sz="2200" dirty="0" smtClean="0"/>
              <a:t>, </a:t>
            </a:r>
            <a:r>
              <a:rPr lang="en-US" sz="2200" dirty="0" err="1" smtClean="0"/>
              <a:t>distensi</a:t>
            </a:r>
            <a:r>
              <a:rPr lang="en-US" sz="2200" dirty="0" smtClean="0"/>
              <a:t> vena </a:t>
            </a:r>
            <a:r>
              <a:rPr lang="en-US" sz="2200" dirty="0" err="1" smtClean="0"/>
              <a:t>leher</a:t>
            </a:r>
            <a:r>
              <a:rPr lang="en-US" sz="2200" dirty="0" smtClean="0"/>
              <a:t>, </a:t>
            </a:r>
            <a:r>
              <a:rPr lang="en-US" sz="2200" dirty="0" err="1" smtClean="0"/>
              <a:t>kulit</a:t>
            </a:r>
            <a:r>
              <a:rPr lang="en-US" sz="2200" dirty="0" smtClean="0"/>
              <a:t> </a:t>
            </a:r>
            <a:r>
              <a:rPr lang="en-US" sz="2200" dirty="0" err="1" smtClean="0"/>
              <a:t>lembab</a:t>
            </a:r>
            <a:r>
              <a:rPr lang="en-US" sz="2200" dirty="0" smtClean="0"/>
              <a:t>, </a:t>
            </a:r>
            <a:r>
              <a:rPr lang="en-US" sz="2200" dirty="0" err="1" smtClean="0"/>
              <a:t>takikardia</a:t>
            </a:r>
            <a:r>
              <a:rPr lang="en-US" sz="2200" dirty="0" smtClean="0"/>
              <a:t>, </a:t>
            </a:r>
            <a:r>
              <a:rPr lang="en-US" sz="2200" dirty="0" err="1" smtClean="0"/>
              <a:t>irama</a:t>
            </a:r>
            <a:r>
              <a:rPr lang="en-US" sz="2200" dirty="0" smtClean="0"/>
              <a:t> </a:t>
            </a:r>
            <a:r>
              <a:rPr lang="en-US" sz="2200" dirty="0" err="1" smtClean="0"/>
              <a:t>galop</a:t>
            </a:r>
            <a:r>
              <a:rPr lang="en-US" sz="2200" dirty="0" smtClean="0"/>
              <a:t>. </a:t>
            </a:r>
            <a:r>
              <a:rPr lang="en-US" sz="2200" dirty="0" err="1" smtClean="0"/>
              <a:t>Gangguan</a:t>
            </a:r>
            <a:r>
              <a:rPr lang="en-US" sz="2200" dirty="0" smtClean="0"/>
              <a:t> </a:t>
            </a:r>
            <a:r>
              <a:rPr lang="en-US" sz="2200" dirty="0" err="1" smtClean="0"/>
              <a:t>homeostatisis</a:t>
            </a:r>
            <a:r>
              <a:rPr lang="en-US" sz="2200" dirty="0" smtClean="0"/>
              <a:t> </a:t>
            </a:r>
            <a:r>
              <a:rPr lang="en-US" sz="2200" dirty="0" err="1" smtClean="0"/>
              <a:t>elektrolit</a:t>
            </a:r>
            <a:r>
              <a:rPr lang="en-US" sz="2200" dirty="0" smtClean="0"/>
              <a:t>, </a:t>
            </a:r>
            <a:r>
              <a:rPr lang="en-US" sz="2200" dirty="0" err="1" smtClean="0"/>
              <a:t>keseimbangan</a:t>
            </a:r>
            <a:r>
              <a:rPr lang="en-US" sz="2200" dirty="0" smtClean="0"/>
              <a:t> </a:t>
            </a:r>
            <a:r>
              <a:rPr lang="en-US" sz="2200" dirty="0" err="1" smtClean="0"/>
              <a:t>asam-basa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osmolalitas</a:t>
            </a:r>
            <a:r>
              <a:rPr lang="en-US" sz="2200" dirty="0" smtClean="0"/>
              <a:t> , </a:t>
            </a:r>
            <a:r>
              <a:rPr lang="en-US" sz="2200" dirty="0" err="1" smtClean="0"/>
              <a:t>gagal</a:t>
            </a:r>
            <a:r>
              <a:rPr lang="en-US" sz="2200" dirty="0" smtClean="0"/>
              <a:t> </a:t>
            </a:r>
            <a:r>
              <a:rPr lang="en-US" sz="2200" dirty="0" err="1" smtClean="0"/>
              <a:t>jantung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edema </a:t>
            </a:r>
            <a:r>
              <a:rPr lang="en-US" sz="2200" dirty="0" err="1" smtClean="0"/>
              <a:t>pulmoner</a:t>
            </a:r>
            <a:r>
              <a:rPr lang="en-US" sz="2200" dirty="0" smtClean="0"/>
              <a:t>, </a:t>
            </a:r>
            <a:r>
              <a:rPr lang="en-US" sz="2200" dirty="0" err="1" smtClean="0"/>
              <a:t>terutama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pasien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disfungsi</a:t>
            </a:r>
            <a:r>
              <a:rPr lang="en-US" sz="2200" dirty="0" smtClean="0"/>
              <a:t> </a:t>
            </a:r>
            <a:r>
              <a:rPr lang="en-US" sz="2200" dirty="0" err="1" smtClean="0"/>
              <a:t>kardiovaskuler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583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Maple -syrup-urine disease (MSUD)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yang </a:t>
            </a:r>
            <a:r>
              <a:rPr lang="en-US" dirty="0" err="1" smtClean="0"/>
              <a:t>diturunkan</a:t>
            </a:r>
            <a:r>
              <a:rPr lang="en-US" dirty="0" smtClean="0"/>
              <a:t> /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leusin</a:t>
            </a:r>
            <a:r>
              <a:rPr lang="en-US" dirty="0" smtClean="0"/>
              <a:t>, </a:t>
            </a:r>
            <a:r>
              <a:rPr lang="en-US" dirty="0" err="1" smtClean="0"/>
              <a:t>isoleusin</a:t>
            </a:r>
            <a:r>
              <a:rPr lang="en-US" dirty="0" smtClean="0"/>
              <a:t>, </a:t>
            </a:r>
            <a:r>
              <a:rPr lang="en-US" dirty="0" err="1" smtClean="0"/>
              <a:t>valin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urine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sirup</a:t>
            </a:r>
            <a:r>
              <a:rPr lang="en-US" dirty="0" smtClean="0"/>
              <a:t> maple </a:t>
            </a:r>
          </a:p>
          <a:p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dehidrogenase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keterbelakangan</a:t>
            </a:r>
            <a:r>
              <a:rPr lang="en-US" dirty="0" smtClean="0"/>
              <a:t> mental </a:t>
            </a:r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diet </a:t>
            </a:r>
            <a:r>
              <a:rPr lang="en-US" dirty="0" err="1" smtClean="0"/>
              <a:t>pemberian</a:t>
            </a:r>
            <a:r>
              <a:rPr lang="en-US" dirty="0" smtClean="0"/>
              <a:t> protein </a:t>
            </a:r>
            <a:r>
              <a:rPr lang="en-US" dirty="0" err="1" smtClean="0"/>
              <a:t>dibatasi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kompensasi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hipervolemia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peptida</a:t>
            </a:r>
            <a:r>
              <a:rPr lang="en-US" sz="2400" dirty="0" smtClean="0"/>
              <a:t> </a:t>
            </a:r>
            <a:r>
              <a:rPr lang="en-US" sz="2400" dirty="0" err="1" smtClean="0"/>
              <a:t>natriuretik</a:t>
            </a:r>
            <a:r>
              <a:rPr lang="en-US" sz="2400" dirty="0" smtClean="0"/>
              <a:t> atrium (PNA)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filtrasi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ekskresi</a:t>
            </a:r>
            <a:r>
              <a:rPr lang="en-US" sz="2400" dirty="0" smtClean="0"/>
              <a:t> </a:t>
            </a:r>
            <a:r>
              <a:rPr lang="en-US" sz="2400" dirty="0" err="1" smtClean="0"/>
              <a:t>natrium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air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.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aldosteron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ADH.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batasi</a:t>
            </a:r>
            <a:r>
              <a:rPr lang="en-US" sz="2400" dirty="0" smtClean="0"/>
              <a:t> </a:t>
            </a:r>
            <a:r>
              <a:rPr lang="en-US" sz="2400" dirty="0" err="1" smtClean="0"/>
              <a:t>natrium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air,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Diuretik</a:t>
            </a:r>
            <a:r>
              <a:rPr lang="en-US" sz="2400" dirty="0" smtClean="0"/>
              <a:t>, </a:t>
            </a:r>
            <a:r>
              <a:rPr lang="en-US" sz="2400" dirty="0" err="1" smtClean="0"/>
              <a:t>Dialisis</a:t>
            </a:r>
            <a:r>
              <a:rPr lang="en-US" sz="2400" dirty="0" smtClean="0"/>
              <a:t> / </a:t>
            </a:r>
            <a:r>
              <a:rPr lang="en-US" sz="2400" dirty="0" err="1" smtClean="0"/>
              <a:t>hemofiltrasi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</a:t>
            </a:r>
            <a:r>
              <a:rPr lang="en-US" sz="2400" dirty="0" smtClean="0"/>
              <a:t> vena </a:t>
            </a:r>
            <a:r>
              <a:rPr lang="en-US" sz="2400" dirty="0" err="1" smtClean="0"/>
              <a:t>kontinue</a:t>
            </a:r>
            <a:r>
              <a:rPr lang="en-US" sz="2400" dirty="0" smtClean="0"/>
              <a:t>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gagal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mengancam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endParaRPr lang="en-US" sz="2400" dirty="0" smtClean="0"/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Faktor</a:t>
            </a:r>
            <a:r>
              <a:rPr lang="en-US" sz="2400" dirty="0" smtClean="0"/>
              <a:t> 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gagal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r>
              <a:rPr lang="en-US" sz="2400" dirty="0" smtClean="0"/>
              <a:t>, </a:t>
            </a:r>
            <a:r>
              <a:rPr lang="en-US" sz="2400" dirty="0" err="1" smtClean="0"/>
              <a:t>sirosis</a:t>
            </a:r>
            <a:r>
              <a:rPr lang="en-US" sz="2400" dirty="0" smtClean="0"/>
              <a:t>, </a:t>
            </a:r>
            <a:r>
              <a:rPr lang="en-US" sz="2400" dirty="0" err="1" smtClean="0"/>
              <a:t>sindrom</a:t>
            </a:r>
            <a:r>
              <a:rPr lang="en-US" sz="2400" dirty="0" smtClean="0"/>
              <a:t> </a:t>
            </a:r>
            <a:r>
              <a:rPr lang="en-US" sz="2400" dirty="0" err="1" smtClean="0"/>
              <a:t>nefrotik</a:t>
            </a:r>
            <a:r>
              <a:rPr lang="en-US" sz="2400" dirty="0" smtClean="0"/>
              <a:t>,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glukokor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kosteroid</a:t>
            </a:r>
            <a:r>
              <a:rPr lang="en-US" sz="2400" dirty="0" smtClean="0"/>
              <a:t>, </a:t>
            </a:r>
            <a:r>
              <a:rPr lang="en-US" sz="2400" dirty="0" err="1" smtClean="0"/>
              <a:t>gagal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  <a:r>
              <a:rPr lang="en-US" sz="2400" dirty="0" err="1" smtClean="0"/>
              <a:t>akut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kronis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oliguria,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intravena</a:t>
            </a:r>
            <a:r>
              <a:rPr lang="en-US" sz="2400" dirty="0" smtClean="0"/>
              <a:t> (IV),</a:t>
            </a:r>
            <a:r>
              <a:rPr lang="en-US" sz="2400" dirty="0" err="1" smtClean="0"/>
              <a:t>remobilisasi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bakar</a:t>
            </a:r>
            <a:r>
              <a:rPr lang="en-US" sz="2400" dirty="0" smtClean="0"/>
              <a:t>,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 </a:t>
            </a:r>
            <a:r>
              <a:rPr lang="en-US" sz="2400" dirty="0" err="1" smtClean="0"/>
              <a:t>hipertonik</a:t>
            </a:r>
            <a:r>
              <a:rPr lang="en-US" sz="2400" dirty="0" smtClean="0"/>
              <a:t> (</a:t>
            </a:r>
            <a:r>
              <a:rPr lang="en-US" sz="2400" dirty="0" err="1" smtClean="0"/>
              <a:t>manitol</a:t>
            </a:r>
            <a:r>
              <a:rPr lang="en-US" sz="2400" dirty="0" smtClean="0"/>
              <a:t>, </a:t>
            </a:r>
            <a:r>
              <a:rPr lang="en-US" sz="2400" dirty="0" err="1" smtClean="0"/>
              <a:t>salin</a:t>
            </a:r>
            <a:r>
              <a:rPr lang="en-US" sz="2400" dirty="0" smtClean="0"/>
              <a:t> </a:t>
            </a:r>
            <a:r>
              <a:rPr lang="en-US" sz="2400" dirty="0" err="1" smtClean="0"/>
              <a:t>hipertonik</a:t>
            </a:r>
            <a:r>
              <a:rPr lang="en-US" sz="2400" dirty="0" smtClean="0"/>
              <a:t>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 </a:t>
            </a:r>
            <a:r>
              <a:rPr lang="en-US" sz="2400" dirty="0" err="1" smtClean="0"/>
              <a:t>onkotik</a:t>
            </a:r>
            <a:r>
              <a:rPr lang="en-US" sz="2400" dirty="0" smtClean="0"/>
              <a:t> </a:t>
            </a:r>
            <a:r>
              <a:rPr lang="en-US" sz="2400" dirty="0" err="1" smtClean="0"/>
              <a:t>kolid</a:t>
            </a:r>
            <a:r>
              <a:rPr lang="en-US" sz="2400" dirty="0" smtClean="0"/>
              <a:t> (</a:t>
            </a:r>
            <a:r>
              <a:rPr lang="en-US" sz="2400" dirty="0" err="1" smtClean="0"/>
              <a:t>mis</a:t>
            </a:r>
            <a:r>
              <a:rPr lang="en-US" sz="2400" dirty="0" smtClean="0"/>
              <a:t>; albumin)</a:t>
            </a:r>
          </a:p>
          <a:p>
            <a:pPr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297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655638"/>
          </a:xfrm>
        </p:spPr>
        <p:txBody>
          <a:bodyPr>
            <a:noAutofit/>
          </a:bodyPr>
          <a:lstStyle/>
          <a:p>
            <a:r>
              <a:rPr lang="fi-FI" sz="3600" dirty="0"/>
              <a:t>E87 </a:t>
            </a:r>
            <a:r>
              <a:rPr lang="fi-FI" sz="3600" dirty="0" smtClean="0"/>
              <a:t>Kelainan </a:t>
            </a:r>
            <a:r>
              <a:rPr lang="fi-FI" sz="3600" dirty="0"/>
              <a:t>lain keseimbangan cairan, elektrolit, dan asam-basa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E87.0  Hyperosmolality dan </a:t>
            </a:r>
            <a:r>
              <a:rPr lang="fi-FI" dirty="0" smtClean="0"/>
              <a:t>hypernatraemia</a:t>
            </a:r>
            <a:r>
              <a:rPr lang="en-US" dirty="0" smtClean="0"/>
              <a:t>;</a:t>
            </a:r>
            <a:r>
              <a:rPr lang="fi-FI" dirty="0"/>
              <a:t>  Peningkatan atau kelebihan sodium [Na]</a:t>
            </a:r>
            <a:endParaRPr lang="en-US" dirty="0"/>
          </a:p>
          <a:p>
            <a:r>
              <a:rPr lang="fi-FI" dirty="0"/>
              <a:t>E87.1  Hypo-osmolality dan </a:t>
            </a:r>
            <a:r>
              <a:rPr lang="fi-FI" dirty="0" smtClean="0"/>
              <a:t>hyponatraemia</a:t>
            </a:r>
            <a:r>
              <a:rPr lang="en-US" dirty="0" smtClean="0"/>
              <a:t>;</a:t>
            </a:r>
            <a:r>
              <a:rPr lang="fi-FI" dirty="0"/>
              <a:t>  Defisiensi sodium [Na]</a:t>
            </a:r>
            <a:endParaRPr lang="en-US" dirty="0"/>
          </a:p>
          <a:p>
            <a:pPr lvl="1"/>
            <a:r>
              <a:rPr lang="fi-FI" dirty="0" smtClean="0"/>
              <a:t>Kecuali</a:t>
            </a:r>
            <a:r>
              <a:rPr lang="fi-FI" dirty="0"/>
              <a:t>: sindroma sekresi ADH yang tidak semestinya (E22.2)</a:t>
            </a:r>
            <a:endParaRPr lang="en-US" dirty="0"/>
          </a:p>
          <a:p>
            <a:r>
              <a:rPr lang="pt-BR" dirty="0"/>
              <a:t>E87.2  </a:t>
            </a:r>
            <a:r>
              <a:rPr lang="pt-BR" dirty="0" smtClean="0"/>
              <a:t>Asidosis </a:t>
            </a:r>
            <a:r>
              <a:rPr lang="en-US" dirty="0" smtClean="0"/>
              <a:t>;</a:t>
            </a:r>
            <a:r>
              <a:rPr lang="pt-BR" dirty="0"/>
              <a:t>  Asidosis: NOS, laktat, metabolik, respiratorik</a:t>
            </a:r>
            <a:endParaRPr lang="en-US" dirty="0"/>
          </a:p>
          <a:p>
            <a:pPr lvl="1"/>
            <a:r>
              <a:rPr lang="pt-BR" dirty="0" smtClean="0"/>
              <a:t>Kecuali</a:t>
            </a:r>
            <a:r>
              <a:rPr lang="pt-BR" dirty="0"/>
              <a:t>: DM (E10-E14 dengan karakter keempat .1)</a:t>
            </a:r>
            <a:endParaRPr lang="en-US" dirty="0"/>
          </a:p>
          <a:p>
            <a:r>
              <a:rPr lang="pt-BR" dirty="0"/>
              <a:t>E87.3  </a:t>
            </a:r>
            <a:r>
              <a:rPr lang="pt-BR" dirty="0" smtClean="0"/>
              <a:t>Alkalosis  </a:t>
            </a:r>
            <a:r>
              <a:rPr lang="en-US" dirty="0" smtClean="0"/>
              <a:t>;</a:t>
            </a:r>
            <a:r>
              <a:rPr lang="pt-BR" dirty="0"/>
              <a:t>  Alkalosis: NOS, metabolik, respiratorik</a:t>
            </a:r>
            <a:endParaRPr lang="en-US" dirty="0"/>
          </a:p>
          <a:p>
            <a:r>
              <a:rPr lang="pt-BR" dirty="0"/>
              <a:t>E87.4  Kelainan campuran keseimbangan asam-basa</a:t>
            </a:r>
            <a:endParaRPr lang="en-US" dirty="0"/>
          </a:p>
          <a:p>
            <a:r>
              <a:rPr lang="pt-BR" dirty="0"/>
              <a:t>E87.5  </a:t>
            </a:r>
            <a:r>
              <a:rPr lang="pt-BR" dirty="0" smtClean="0"/>
              <a:t>Hyperkalaemia  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Kelebihan kadar potassium [K]</a:t>
            </a:r>
            <a:endParaRPr lang="en-US" dirty="0"/>
          </a:p>
          <a:p>
            <a:r>
              <a:rPr lang="pt-BR" dirty="0"/>
              <a:t>E87.6  </a:t>
            </a:r>
            <a:r>
              <a:rPr lang="pt-BR" dirty="0" smtClean="0"/>
              <a:t>Hypokalaemia  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Kekurangan kadar potassium [K]</a:t>
            </a:r>
            <a:endParaRPr lang="en-US" dirty="0"/>
          </a:p>
          <a:p>
            <a:r>
              <a:rPr lang="pt-BR" dirty="0"/>
              <a:t>E87.7  Fluid overload</a:t>
            </a:r>
            <a:endParaRPr lang="en-US" dirty="0"/>
          </a:p>
          <a:p>
            <a:pPr lvl="1"/>
            <a:r>
              <a:rPr lang="pt-BR" dirty="0" smtClean="0"/>
              <a:t>Kecuali</a:t>
            </a:r>
            <a:r>
              <a:rPr lang="pt-BR" dirty="0"/>
              <a:t>: edema (R80.-)</a:t>
            </a:r>
            <a:endParaRPr lang="en-US" dirty="0"/>
          </a:p>
          <a:p>
            <a:r>
              <a:rPr lang="pt-BR" dirty="0"/>
              <a:t>E87.8  Kelainan lain keseimbangan elektrolit dan cairan, not elsewhere </a:t>
            </a:r>
            <a:r>
              <a:rPr lang="pt-BR" dirty="0" smtClean="0"/>
              <a:t>classified</a:t>
            </a:r>
            <a:r>
              <a:rPr lang="en-US" dirty="0" smtClean="0"/>
              <a:t>;</a:t>
            </a:r>
            <a:r>
              <a:rPr lang="pt-BR" dirty="0"/>
              <a:t>  Ketidak seimbangan elektrolit, hiperkhloremia, </a:t>
            </a:r>
            <a:r>
              <a:rPr lang="pt-BR" dirty="0" smtClean="0"/>
              <a:t>hipokhloremia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42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sz="3200" dirty="0" smtClean="0"/>
              <a:t>GANGGUAN KESEIMBANGAN ASAM BASA YANG SERING TERJADI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Asidosis</a:t>
            </a:r>
            <a:r>
              <a:rPr lang="en-US" dirty="0" smtClean="0"/>
              <a:t> </a:t>
            </a:r>
            <a:r>
              <a:rPr lang="en-US" dirty="0" err="1" smtClean="0"/>
              <a:t>Diabetikum</a:t>
            </a:r>
            <a:r>
              <a:rPr lang="en-US" dirty="0" smtClean="0"/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Asidosis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metabolik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Vomitus </a:t>
            </a:r>
            <a:r>
              <a:rPr lang="en-US" dirty="0" err="1" smtClean="0"/>
              <a:t>kronik</a:t>
            </a:r>
            <a:r>
              <a:rPr lang="en-US" dirty="0" smtClean="0"/>
              <a:t> / </a:t>
            </a:r>
            <a:r>
              <a:rPr lang="en-US" dirty="0" err="1" smtClean="0"/>
              <a:t>muntah</a:t>
            </a:r>
            <a:r>
              <a:rPr lang="en-US" dirty="0" smtClean="0"/>
              <a:t> – </a:t>
            </a:r>
            <a:r>
              <a:rPr lang="en-US" dirty="0" err="1" smtClean="0"/>
              <a:t>muntah</a:t>
            </a:r>
            <a:r>
              <a:rPr lang="en-US" dirty="0" smtClean="0"/>
              <a:t> yang </a:t>
            </a:r>
            <a:r>
              <a:rPr lang="en-US" dirty="0" err="1" smtClean="0"/>
              <a:t>berkepanjangan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Alkalosis </a:t>
            </a:r>
            <a:r>
              <a:rPr lang="en-US" dirty="0" err="1" smtClean="0">
                <a:solidFill>
                  <a:srgbClr val="FF0000"/>
                </a:solidFill>
              </a:rPr>
              <a:t>metabolik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sz="800" dirty="0" smtClean="0"/>
          </a:p>
          <a:p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Emfisema</a:t>
            </a:r>
            <a:r>
              <a:rPr lang="en-US" dirty="0" smtClean="0"/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Asidosis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respiratorik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Hiperventilasi</a:t>
            </a:r>
            <a:r>
              <a:rPr lang="en-US" dirty="0" smtClean="0"/>
              <a:t> </a:t>
            </a:r>
            <a:r>
              <a:rPr lang="en-US" dirty="0" err="1" smtClean="0"/>
              <a:t>volunter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diketinggian</a:t>
            </a:r>
            <a:r>
              <a:rPr lang="en-US" dirty="0" smtClean="0"/>
              <a:t> 4000 m </a:t>
            </a:r>
            <a:r>
              <a:rPr lang="en-US" dirty="0" err="1" smtClean="0"/>
              <a:t>selama</a:t>
            </a:r>
            <a:r>
              <a:rPr lang="en-US" dirty="0" smtClean="0"/>
              <a:t> 3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Alkalosis </a:t>
            </a:r>
            <a:r>
              <a:rPr lang="en-US" dirty="0" err="1" smtClean="0">
                <a:solidFill>
                  <a:srgbClr val="FF0000"/>
                </a:solidFill>
              </a:rPr>
              <a:t>respiratorik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792162"/>
          </a:xfrm>
        </p:spPr>
        <p:txBody>
          <a:bodyPr/>
          <a:lstStyle/>
          <a:p>
            <a:r>
              <a:rPr lang="en-US" sz="2400" dirty="0" smtClean="0"/>
              <a:t>KESEIMBANGAN ASAM BASA DIPENGARUHI 2 MEKANISME ORGAN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Mekanisme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Ginjal</a:t>
            </a:r>
            <a:r>
              <a:rPr lang="en-US" sz="2400" b="1" dirty="0" smtClean="0">
                <a:solidFill>
                  <a:srgbClr val="FF0000"/>
                </a:solidFill>
              </a:rPr>
              <a:t> :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keseimbangan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r>
              <a:rPr lang="en-US" sz="2400" dirty="0" smtClean="0"/>
              <a:t>  </a:t>
            </a:r>
            <a:r>
              <a:rPr lang="en-US" sz="2400" dirty="0" err="1" smtClean="0"/>
              <a:t>tubuh</a:t>
            </a:r>
            <a:r>
              <a:rPr lang="en-US" sz="2400" dirty="0" smtClean="0"/>
              <a:t> ,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menyeimbangkan</a:t>
            </a:r>
            <a:r>
              <a:rPr lang="en-US" sz="2400" dirty="0" smtClean="0"/>
              <a:t> ion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karbonat</a:t>
            </a:r>
            <a:r>
              <a:rPr lang="en-US" sz="2400" dirty="0" smtClean="0"/>
              <a:t> .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bikarbonat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dipasok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tubulus</a:t>
            </a:r>
            <a:r>
              <a:rPr lang="en-US" sz="2400" dirty="0" smtClean="0"/>
              <a:t> </a:t>
            </a:r>
            <a:r>
              <a:rPr lang="en-US" sz="2400" dirty="0" err="1" smtClean="0"/>
              <a:t>kontortus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dikatalisis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karbonik</a:t>
            </a:r>
            <a:r>
              <a:rPr lang="en-US" sz="2400" dirty="0" smtClean="0"/>
              <a:t> </a:t>
            </a:r>
            <a:r>
              <a:rPr lang="en-US" sz="2400" dirty="0" err="1" smtClean="0"/>
              <a:t>anhidrase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Bikarbonat</a:t>
            </a:r>
            <a:r>
              <a:rPr lang="en-US" sz="2400" dirty="0" smtClean="0"/>
              <a:t> ( HCO3) yang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di </a:t>
            </a:r>
            <a:r>
              <a:rPr lang="en-US" sz="2400" dirty="0" err="1" smtClean="0"/>
              <a:t>sekresikan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, </a:t>
            </a:r>
            <a:r>
              <a:rPr lang="en-US" sz="2400" dirty="0" err="1" smtClean="0"/>
              <a:t>dan</a:t>
            </a:r>
            <a:r>
              <a:rPr lang="en-US" sz="2400" dirty="0" smtClean="0"/>
              <a:t> ion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di </a:t>
            </a:r>
            <a:r>
              <a:rPr lang="en-US" sz="2400" dirty="0" err="1" smtClean="0"/>
              <a:t>ekskresikan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urine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Mekanisme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Paru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keseimbangan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HCO3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H2CO3 .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Kadar CO2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laju</a:t>
            </a:r>
            <a:r>
              <a:rPr lang="en-US" sz="2400" dirty="0" smtClean="0"/>
              <a:t>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pembuangan</a:t>
            </a:r>
            <a:r>
              <a:rPr lang="en-US" sz="2400" dirty="0" smtClean="0"/>
              <a:t> CO2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3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Penyebab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terjadinya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kelainan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Asam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Basa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asidosis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respiratorik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/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metabolik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, alkalosis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respiratorik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/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metabolik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  <a:endParaRPr lang="en-US" sz="2400" dirty="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Faktor-faktor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mengganggu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bikarbonat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asidosis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metabolik</a:t>
            </a:r>
            <a:r>
              <a:rPr lang="en-US" sz="2400" dirty="0" smtClean="0"/>
              <a:t> (metabolic acidosis)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, </a:t>
            </a:r>
            <a:r>
              <a:rPr lang="en-US" sz="2400" dirty="0" err="1" smtClean="0"/>
              <a:t>keseimbangan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r>
              <a:rPr lang="en-US" sz="2400" dirty="0" smtClean="0"/>
              <a:t> </a:t>
            </a:r>
            <a:r>
              <a:rPr lang="en-US" sz="2400" dirty="0" err="1" smtClean="0"/>
              <a:t>dikelola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bikarbonat</a:t>
            </a:r>
            <a:r>
              <a:rPr lang="en-US" sz="2400" dirty="0" smtClean="0"/>
              <a:t>.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Bikarbonat</a:t>
            </a:r>
            <a:r>
              <a:rPr lang="en-US" sz="2400" dirty="0" smtClean="0"/>
              <a:t> </a:t>
            </a:r>
            <a:r>
              <a:rPr lang="en-US" sz="2400" dirty="0" err="1" smtClean="0"/>
              <a:t>menetralisir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akumulasi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smtClean="0"/>
              <a:t>, </a:t>
            </a:r>
            <a:r>
              <a:rPr lang="en-US" sz="2400" b="1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substansi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1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H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larutan.Asam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sampingan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metabolik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pemecahan</a:t>
            </a:r>
            <a:r>
              <a:rPr lang="en-US" sz="2400" dirty="0" smtClean="0"/>
              <a:t> </a:t>
            </a:r>
            <a:r>
              <a:rPr lang="en-US" sz="2400" dirty="0" err="1" smtClean="0"/>
              <a:t>lemak</a:t>
            </a:r>
            <a:r>
              <a:rPr lang="en-US" sz="2400" dirty="0" smtClean="0"/>
              <a:t> , </a:t>
            </a:r>
            <a:r>
              <a:rPr lang="en-US" sz="2400" dirty="0" err="1" smtClean="0"/>
              <a:t>Asam</a:t>
            </a:r>
            <a:r>
              <a:rPr lang="en-US" sz="2400" dirty="0" smtClean="0"/>
              <a:t> di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b="1" dirty="0" err="1" smtClean="0"/>
              <a:t>Basa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substansi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menangkap</a:t>
            </a:r>
            <a:r>
              <a:rPr lang="en-US" sz="2400" dirty="0" smtClean="0"/>
              <a:t>/</a:t>
            </a:r>
            <a:r>
              <a:rPr lang="en-US" sz="2400" dirty="0" err="1" smtClean="0"/>
              <a:t>bersenyawa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ion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. </a:t>
            </a:r>
            <a:r>
              <a:rPr lang="en-US" sz="2400" dirty="0" err="1" smtClean="0"/>
              <a:t>Basa</a:t>
            </a:r>
            <a:r>
              <a:rPr lang="en-US" sz="2400" dirty="0" smtClean="0"/>
              <a:t> di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 </a:t>
            </a:r>
            <a:r>
              <a:rPr lang="en-US" sz="2400" dirty="0" err="1" smtClean="0"/>
              <a:t>Basa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/>
          <a:lstStyle/>
          <a:p>
            <a:r>
              <a:rPr lang="en-US" dirty="0" smtClean="0"/>
              <a:t>ASIDOSIS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penurunan</a:t>
            </a:r>
            <a:r>
              <a:rPr lang="en-US" sz="2600" dirty="0" smtClean="0"/>
              <a:t> pH </a:t>
            </a:r>
            <a:r>
              <a:rPr lang="en-US" sz="2600" dirty="0" err="1" smtClean="0"/>
              <a:t>dibawah</a:t>
            </a:r>
            <a:r>
              <a:rPr lang="en-US" sz="2600" dirty="0" smtClean="0"/>
              <a:t> normal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menimbulkan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baik</a:t>
            </a:r>
            <a:r>
              <a:rPr lang="en-US" sz="2600" dirty="0" smtClean="0"/>
              <a:t> </a:t>
            </a:r>
            <a:r>
              <a:rPr lang="en-US" sz="2600" dirty="0" err="1" smtClean="0"/>
              <a:t>diginjal</a:t>
            </a:r>
            <a:r>
              <a:rPr lang="en-US" sz="2600" dirty="0" smtClean="0"/>
              <a:t> </a:t>
            </a:r>
            <a:r>
              <a:rPr lang="en-US" sz="2600" dirty="0" err="1" smtClean="0"/>
              <a:t>maupun</a:t>
            </a:r>
            <a:r>
              <a:rPr lang="en-US" sz="2600" dirty="0" smtClean="0"/>
              <a:t> </a:t>
            </a:r>
            <a:r>
              <a:rPr lang="en-US" sz="2600" dirty="0" err="1" smtClean="0"/>
              <a:t>paru</a:t>
            </a:r>
            <a:r>
              <a:rPr lang="en-US" sz="2600" dirty="0" smtClean="0"/>
              <a:t> – </a:t>
            </a:r>
            <a:r>
              <a:rPr lang="en-US" sz="2600" dirty="0" err="1" smtClean="0"/>
              <a:t>paru</a:t>
            </a:r>
            <a:r>
              <a:rPr lang="en-US" sz="2600" dirty="0" smtClean="0"/>
              <a:t> .</a:t>
            </a:r>
          </a:p>
          <a:p>
            <a:pPr>
              <a:defRPr/>
            </a:pPr>
            <a:r>
              <a:rPr lang="en-US" sz="2600" dirty="0" smtClean="0"/>
              <a:t>Di </a:t>
            </a:r>
            <a:r>
              <a:rPr lang="en-US" sz="2600" dirty="0" err="1" smtClean="0"/>
              <a:t>Ginjal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metabolik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600" dirty="0" smtClean="0"/>
              <a:t>Di </a:t>
            </a:r>
            <a:r>
              <a:rPr lang="en-US" sz="2600" dirty="0" err="1" smtClean="0"/>
              <a:t>paru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respiratorik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600" dirty="0" err="1" smtClean="0"/>
              <a:t>Berdasarkan</a:t>
            </a:r>
            <a:r>
              <a:rPr lang="en-US" sz="2600" dirty="0" smtClean="0"/>
              <a:t> </a:t>
            </a:r>
            <a:r>
              <a:rPr lang="en-US" sz="2600" dirty="0" err="1" smtClean="0"/>
              <a:t>perjalanan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dibagi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akut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kronis</a:t>
            </a:r>
            <a:r>
              <a:rPr lang="en-US" sz="2600" dirty="0" smtClean="0"/>
              <a:t> .</a:t>
            </a:r>
          </a:p>
          <a:p>
            <a:pPr>
              <a:defRPr/>
            </a:pPr>
            <a:r>
              <a:rPr lang="en-US" sz="2600" dirty="0" err="1" smtClean="0"/>
              <a:t>Namun</a:t>
            </a:r>
            <a:r>
              <a:rPr lang="en-US" sz="2600" dirty="0" smtClean="0"/>
              <a:t> </a:t>
            </a:r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selalu</a:t>
            </a:r>
            <a:r>
              <a:rPr lang="en-US" sz="2600" dirty="0" smtClean="0"/>
              <a:t> </a:t>
            </a:r>
            <a:r>
              <a:rPr lang="en-US" sz="2600" dirty="0" err="1" smtClean="0"/>
              <a:t>berarti</a:t>
            </a:r>
            <a:r>
              <a:rPr lang="en-US" sz="2600" dirty="0" smtClean="0"/>
              <a:t> p H yang </a:t>
            </a:r>
            <a:r>
              <a:rPr lang="en-US" sz="2600" dirty="0" err="1" smtClean="0"/>
              <a:t>menurun</a:t>
            </a:r>
            <a:r>
              <a:rPr lang="en-US" sz="2600" dirty="0" smtClean="0"/>
              <a:t> </a:t>
            </a:r>
            <a:r>
              <a:rPr lang="en-US" sz="2600" dirty="0" err="1" smtClean="0"/>
              <a:t>tapi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kasus</a:t>
            </a:r>
            <a:r>
              <a:rPr lang="en-US" sz="2600" dirty="0" smtClean="0"/>
              <a:t> </a:t>
            </a:r>
            <a:r>
              <a:rPr lang="en-US" sz="2600" dirty="0" err="1" smtClean="0"/>
              <a:t>kronik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600" dirty="0" err="1" smtClean="0"/>
              <a:t>Gejala</a:t>
            </a:r>
            <a:r>
              <a:rPr lang="en-US" sz="2600" dirty="0" smtClean="0"/>
              <a:t> </a:t>
            </a:r>
            <a:r>
              <a:rPr lang="en-US" sz="2600" dirty="0" err="1" smtClean="0"/>
              <a:t>utama</a:t>
            </a:r>
            <a:r>
              <a:rPr lang="en-US" sz="2600" dirty="0" smtClean="0"/>
              <a:t> </a:t>
            </a:r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depresi</a:t>
            </a:r>
            <a:r>
              <a:rPr lang="en-US" sz="2600" dirty="0" smtClean="0"/>
              <a:t> SSP : </a:t>
            </a:r>
            <a:r>
              <a:rPr lang="en-US" sz="2600" dirty="0" err="1" smtClean="0"/>
              <a:t>Disorientasi</a:t>
            </a:r>
            <a:r>
              <a:rPr lang="en-US" sz="2600" dirty="0" smtClean="0"/>
              <a:t> ,</a:t>
            </a:r>
            <a:r>
              <a:rPr lang="en-US" sz="2600" dirty="0" err="1" smtClean="0"/>
              <a:t>koma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ketoasidosis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diabetes </a:t>
            </a:r>
            <a:r>
              <a:rPr lang="en-US" sz="2600" dirty="0" err="1" smtClean="0"/>
              <a:t>menimbulkan</a:t>
            </a:r>
            <a:r>
              <a:rPr lang="en-US" sz="2600" dirty="0" smtClean="0"/>
              <a:t> </a:t>
            </a:r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metabolik</a:t>
            </a:r>
            <a:r>
              <a:rPr lang="en-US" sz="2600" dirty="0" smtClean="0"/>
              <a:t> </a:t>
            </a:r>
            <a:r>
              <a:rPr lang="en-US" sz="2600" dirty="0" err="1" smtClean="0"/>
              <a:t>akut</a:t>
            </a:r>
            <a:r>
              <a:rPr lang="en-US" sz="2600" dirty="0" smtClean="0"/>
              <a:t> .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henti</a:t>
            </a:r>
            <a:r>
              <a:rPr lang="en-US" sz="2600" dirty="0" smtClean="0"/>
              <a:t> </a:t>
            </a:r>
            <a:r>
              <a:rPr lang="en-US" sz="2600" dirty="0" err="1" smtClean="0"/>
              <a:t>jantung</a:t>
            </a:r>
            <a:r>
              <a:rPr lang="en-US" sz="2600" dirty="0" smtClean="0"/>
              <a:t> </a:t>
            </a:r>
          </a:p>
          <a:p>
            <a:pPr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261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Asidosis</a:t>
            </a:r>
            <a:r>
              <a:rPr lang="en-US" dirty="0"/>
              <a:t> </a:t>
            </a:r>
            <a:r>
              <a:rPr lang="en-US" dirty="0" err="1"/>
              <a:t>Respiratorik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err="1" smtClean="0"/>
              <a:t>Keasaman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berlebihan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penumpukan</a:t>
            </a:r>
            <a:r>
              <a:rPr lang="en-US" sz="2600" dirty="0" smtClean="0"/>
              <a:t> CO2 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dirty="0" err="1" smtClean="0"/>
              <a:t>paru</a:t>
            </a:r>
            <a:r>
              <a:rPr lang="en-US" sz="2600" dirty="0" smtClean="0"/>
              <a:t> yang </a:t>
            </a:r>
            <a:r>
              <a:rPr lang="en-US" sz="2600" dirty="0" err="1" smtClean="0"/>
              <a:t>buruk</a:t>
            </a:r>
            <a:r>
              <a:rPr lang="en-US" sz="2600" dirty="0" smtClean="0"/>
              <a:t>/</a:t>
            </a:r>
            <a:r>
              <a:rPr lang="en-US" sz="2600" dirty="0" err="1" smtClean="0"/>
              <a:t>pernafasan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lambat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err="1"/>
              <a:t>Tingginya</a:t>
            </a:r>
            <a:r>
              <a:rPr lang="en-US" sz="2600" dirty="0"/>
              <a:t> </a:t>
            </a:r>
            <a:r>
              <a:rPr lang="en-US" sz="2600" dirty="0" err="1"/>
              <a:t>kadar</a:t>
            </a:r>
            <a:r>
              <a:rPr lang="en-US" sz="2600" dirty="0"/>
              <a:t> </a:t>
            </a:r>
            <a:r>
              <a:rPr lang="en-US" sz="2600" dirty="0" smtClean="0"/>
              <a:t>CO2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r>
              <a:rPr lang="en-US" sz="2600" dirty="0"/>
              <a:t> </a:t>
            </a:r>
            <a:r>
              <a:rPr lang="en-US" sz="2600" dirty="0" err="1"/>
              <a:t>merangsang</a:t>
            </a:r>
            <a:r>
              <a:rPr lang="en-US" sz="2600" dirty="0"/>
              <a:t> </a:t>
            </a:r>
            <a:r>
              <a:rPr lang="en-US" sz="2600" dirty="0" err="1"/>
              <a:t>otak</a:t>
            </a:r>
            <a:r>
              <a:rPr lang="en-US" sz="2600" dirty="0"/>
              <a:t> yang </a:t>
            </a:r>
            <a:r>
              <a:rPr lang="en-US" sz="2600" dirty="0" err="1" smtClean="0"/>
              <a:t>mengatur</a:t>
            </a:r>
            <a:r>
              <a:rPr lang="en-US" sz="2600" dirty="0" smtClean="0"/>
              <a:t> m </a:t>
            </a:r>
            <a:r>
              <a:rPr lang="en-US" sz="2600" dirty="0"/>
              <a:t> </a:t>
            </a:r>
            <a:r>
              <a:rPr lang="en-US" sz="2600" dirty="0" err="1"/>
              <a:t>pernafasan</a:t>
            </a:r>
            <a:r>
              <a:rPr lang="en-US" sz="2600" dirty="0"/>
              <a:t>,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 smtClean="0"/>
              <a:t>nafas</a:t>
            </a:r>
            <a:r>
              <a:rPr lang="en-US" sz="2600" dirty="0" smtClean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cepat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/>
              <a:t>gangguan</a:t>
            </a:r>
            <a:r>
              <a:rPr lang="en-US" sz="2600" dirty="0"/>
              <a:t> </a:t>
            </a:r>
            <a:r>
              <a:rPr lang="en-US" sz="2600" dirty="0" err="1"/>
              <a:t>ventilasi</a:t>
            </a:r>
            <a:r>
              <a:rPr lang="en-US" sz="2600" dirty="0"/>
              <a:t> alveolar yang </a:t>
            </a:r>
            <a:r>
              <a:rPr lang="en-US" sz="2600" dirty="0" err="1"/>
              <a:t>mengganggu</a:t>
            </a:r>
            <a:r>
              <a:rPr lang="en-US" sz="2600" dirty="0"/>
              <a:t> </a:t>
            </a:r>
            <a:r>
              <a:rPr lang="en-US" sz="2600" dirty="0" err="1"/>
              <a:t>eliminasi</a:t>
            </a:r>
            <a:r>
              <a:rPr lang="en-US" sz="2600" dirty="0"/>
              <a:t> CO2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/>
              <a:t>peningkatan</a:t>
            </a:r>
            <a:r>
              <a:rPr lang="en-US" sz="2600" dirty="0"/>
              <a:t> PCO2 (</a:t>
            </a:r>
            <a:r>
              <a:rPr lang="en-US" sz="2600" dirty="0" err="1"/>
              <a:t>hiperkapnia</a:t>
            </a:r>
            <a:r>
              <a:rPr lang="en-US" sz="2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600" dirty="0" err="1"/>
              <a:t>Gejala</a:t>
            </a:r>
            <a:r>
              <a:rPr lang="en-US" sz="2600" dirty="0"/>
              <a:t> </a:t>
            </a:r>
            <a:r>
              <a:rPr lang="en-US" sz="2600" dirty="0" err="1"/>
              <a:t>asidosis</a:t>
            </a:r>
            <a:r>
              <a:rPr lang="en-US" sz="2600" dirty="0"/>
              <a:t> </a:t>
            </a:r>
            <a:r>
              <a:rPr lang="en-US" sz="2600" dirty="0" err="1"/>
              <a:t>respiratorik</a:t>
            </a:r>
            <a:r>
              <a:rPr lang="en-US" sz="2600" dirty="0"/>
              <a:t> </a:t>
            </a:r>
            <a:r>
              <a:rPr lang="en-US" sz="2600" dirty="0" smtClean="0"/>
              <a:t>:</a:t>
            </a:r>
            <a:endParaRPr lang="en-US" sz="2600" dirty="0"/>
          </a:p>
          <a:p>
            <a:pPr lvl="1">
              <a:spcBef>
                <a:spcPts val="0"/>
              </a:spcBef>
            </a:pPr>
            <a:r>
              <a:rPr lang="fi-FI" sz="2600" dirty="0"/>
              <a:t>Gejala pertama berupa sakit kepala dan rasa mengantuk</a:t>
            </a:r>
          </a:p>
          <a:p>
            <a:pPr lvl="1">
              <a:spcBef>
                <a:spcPts val="0"/>
              </a:spcBef>
            </a:pPr>
            <a:r>
              <a:rPr lang="en-US" sz="2600" dirty="0" err="1"/>
              <a:t>berlanjut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penurunan</a:t>
            </a:r>
            <a:r>
              <a:rPr lang="en-US" sz="2600" dirty="0"/>
              <a:t> </a:t>
            </a:r>
            <a:r>
              <a:rPr lang="en-US" sz="2600" dirty="0" err="1"/>
              <a:t>kesadaran</a:t>
            </a:r>
            <a:r>
              <a:rPr lang="en-US" sz="2600" dirty="0"/>
              <a:t> : stupor -  </a:t>
            </a:r>
            <a:r>
              <a:rPr lang="en-US" sz="2600" dirty="0" err="1"/>
              <a:t>koma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21281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Penunjang</a:t>
            </a:r>
            <a:r>
              <a:rPr lang="en-US" sz="2800" dirty="0"/>
              <a:t> </a:t>
            </a:r>
            <a:r>
              <a:rPr lang="en-US" sz="2800" dirty="0" err="1"/>
              <a:t>diagnosa</a:t>
            </a:r>
            <a:r>
              <a:rPr lang="en-US" sz="2800" dirty="0"/>
              <a:t> : </a:t>
            </a:r>
            <a:r>
              <a:rPr lang="sv-SE" sz="2800" dirty="0"/>
              <a:t>pemeriksaan pH darah dan pengukuran CO2 dari darah arteri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/>
              <a:t>factor yang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asidosis</a:t>
            </a:r>
            <a:r>
              <a:rPr lang="en-US" sz="2800" dirty="0"/>
              <a:t> </a:t>
            </a:r>
            <a:r>
              <a:rPr lang="en-US" sz="2800" dirty="0" err="1"/>
              <a:t>respiratorik</a:t>
            </a:r>
            <a:r>
              <a:rPr lang="en-US" sz="2800" dirty="0"/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s-ES" dirty="0" err="1"/>
              <a:t>Obstruksi</a:t>
            </a:r>
            <a:r>
              <a:rPr lang="es-ES" dirty="0"/>
              <a:t> jalan nafas : asma </a:t>
            </a:r>
            <a:r>
              <a:rPr lang="es-ES" dirty="0" err="1"/>
              <a:t>bronchial</a:t>
            </a:r>
            <a:r>
              <a:rPr lang="es-ES" dirty="0"/>
              <a:t>, PPOK, </a:t>
            </a:r>
            <a:r>
              <a:rPr lang="es-ES" dirty="0" err="1"/>
              <a:t>aspirasi</a:t>
            </a:r>
            <a:r>
              <a:rPr lang="es-ES" dirty="0"/>
              <a:t>, </a:t>
            </a:r>
            <a:r>
              <a:rPr lang="es-ES" dirty="0" err="1"/>
              <a:t>spasme</a:t>
            </a:r>
            <a:r>
              <a:rPr lang="es-ES" dirty="0"/>
              <a:t> </a:t>
            </a:r>
            <a:r>
              <a:rPr lang="es-ES" dirty="0" err="1"/>
              <a:t>laring</a:t>
            </a:r>
            <a:endParaRPr lang="es-E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restriktif</a:t>
            </a:r>
            <a:r>
              <a:rPr lang="en-US" dirty="0"/>
              <a:t> : </a:t>
            </a:r>
            <a:r>
              <a:rPr lang="en-US" dirty="0" err="1"/>
              <a:t>penyakit</a:t>
            </a:r>
            <a:r>
              <a:rPr lang="en-US" dirty="0"/>
              <a:t> pleura (</a:t>
            </a:r>
            <a:r>
              <a:rPr lang="en-US" dirty="0" err="1"/>
              <a:t>efusi</a:t>
            </a:r>
            <a:r>
              <a:rPr lang="en-US" dirty="0"/>
              <a:t> pleura, </a:t>
            </a:r>
            <a:r>
              <a:rPr lang="en-US" dirty="0" err="1"/>
              <a:t>empiema</a:t>
            </a:r>
            <a:r>
              <a:rPr lang="en-US" dirty="0"/>
              <a:t>, </a:t>
            </a:r>
            <a:r>
              <a:rPr lang="en-US" dirty="0" err="1"/>
              <a:t>pneumotoraks</a:t>
            </a:r>
            <a:r>
              <a:rPr lang="en-US" dirty="0"/>
              <a:t>),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dada (</a:t>
            </a:r>
            <a:r>
              <a:rPr lang="en-US" dirty="0" err="1"/>
              <a:t>kifoskoliosis</a:t>
            </a:r>
            <a:r>
              <a:rPr lang="en-US" dirty="0"/>
              <a:t>, </a:t>
            </a:r>
            <a:r>
              <a:rPr lang="en-US" dirty="0" err="1"/>
              <a:t>obesitas</a:t>
            </a:r>
            <a:r>
              <a:rPr lang="en-US" dirty="0"/>
              <a:t>),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restriktif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 (pneumonia, edema)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kelebihan</a:t>
            </a:r>
            <a:r>
              <a:rPr lang="en-US" dirty="0"/>
              <a:t> O2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hiperkapnia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mendepresi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 (sedative, </a:t>
            </a:r>
            <a:r>
              <a:rPr lang="en-US" dirty="0" err="1"/>
              <a:t>anastetik</a:t>
            </a:r>
            <a:r>
              <a:rPr lang="en-US" dirty="0"/>
              <a:t>, </a:t>
            </a:r>
            <a:r>
              <a:rPr lang="en-US" dirty="0" err="1"/>
              <a:t>narkotika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),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/>
              <a:t>Pengobatan</a:t>
            </a:r>
            <a:r>
              <a:rPr lang="en-US" sz="2800" dirty="0" smtClean="0"/>
              <a:t>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/>
              <a:t>paru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246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/>
          <a:lstStyle/>
          <a:p>
            <a:r>
              <a:rPr lang="en-US" dirty="0" smtClean="0"/>
              <a:t>ALKALOSIS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r>
              <a:rPr lang="en-US" sz="2800" dirty="0" smtClean="0"/>
              <a:t>Alkalosis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p H </a:t>
            </a:r>
          </a:p>
          <a:p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kronik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alkalosis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rangsangan</a:t>
            </a:r>
            <a:r>
              <a:rPr lang="en-US" sz="2800" dirty="0" smtClean="0"/>
              <a:t> SSP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tetani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Penyakit</a:t>
            </a:r>
            <a:r>
              <a:rPr lang="en-US" sz="2800" dirty="0" smtClean="0"/>
              <a:t> fibrosis </a:t>
            </a:r>
            <a:r>
              <a:rPr lang="en-US" sz="2800" dirty="0" err="1" smtClean="0"/>
              <a:t>paru</a:t>
            </a:r>
            <a:r>
              <a:rPr lang="en-US" sz="2800" dirty="0" smtClean="0"/>
              <a:t> </a:t>
            </a:r>
            <a:r>
              <a:rPr lang="en-US" sz="2800" dirty="0" err="1" smtClean="0"/>
              <a:t>difus</a:t>
            </a:r>
            <a:r>
              <a:rPr lang="en-US" sz="2800" dirty="0" smtClean="0"/>
              <a:t> </a:t>
            </a:r>
            <a:r>
              <a:rPr lang="en-US" sz="2800" dirty="0" err="1" smtClean="0"/>
              <a:t>mengakibatkan</a:t>
            </a:r>
            <a:r>
              <a:rPr lang="en-US" sz="2800" dirty="0" smtClean="0"/>
              <a:t> alkalosis </a:t>
            </a:r>
            <a:r>
              <a:rPr lang="en-US" sz="2800" dirty="0" err="1" smtClean="0"/>
              <a:t>respiratorik</a:t>
            </a:r>
            <a:r>
              <a:rPr lang="en-US" sz="2800" dirty="0" smtClean="0"/>
              <a:t> </a:t>
            </a:r>
            <a:r>
              <a:rPr lang="en-US" sz="2800" dirty="0" err="1" smtClean="0"/>
              <a:t>kronik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Pemberian</a:t>
            </a:r>
            <a:r>
              <a:rPr lang="en-US" sz="2800" dirty="0" smtClean="0"/>
              <a:t> </a:t>
            </a:r>
            <a:r>
              <a:rPr lang="en-US" sz="2800" dirty="0" err="1" smtClean="0"/>
              <a:t>bikarbonat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menimbulkan</a:t>
            </a:r>
            <a:r>
              <a:rPr lang="en-US" sz="2800" dirty="0" smtClean="0"/>
              <a:t> alkalosis </a:t>
            </a:r>
            <a:r>
              <a:rPr lang="en-US" sz="2800" dirty="0" err="1" smtClean="0"/>
              <a:t>metabolik</a:t>
            </a:r>
            <a:r>
              <a:rPr lang="en-US" sz="2800" dirty="0" smtClean="0"/>
              <a:t>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Diuresis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aldosteron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menimbulkan</a:t>
            </a:r>
            <a:r>
              <a:rPr lang="en-US" sz="2800" dirty="0" smtClean="0"/>
              <a:t> alkalosis </a:t>
            </a:r>
            <a:r>
              <a:rPr lang="en-US" sz="2800" dirty="0" err="1" smtClean="0"/>
              <a:t>metabolik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/>
              <a:t>Asidosis</a:t>
            </a:r>
            <a:r>
              <a:rPr lang="en-US" dirty="0"/>
              <a:t> </a:t>
            </a:r>
            <a:r>
              <a:rPr lang="en-US" dirty="0" err="1"/>
              <a:t>Metabolik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err="1"/>
              <a:t>keasaman</a:t>
            </a:r>
            <a:r>
              <a:rPr lang="en-US" sz="2200" dirty="0"/>
              <a:t> </a:t>
            </a:r>
            <a:r>
              <a:rPr lang="en-US" sz="2200" dirty="0" err="1"/>
              <a:t>darah</a:t>
            </a:r>
            <a:r>
              <a:rPr lang="en-US" sz="2200" dirty="0"/>
              <a:t> yang </a:t>
            </a:r>
            <a:r>
              <a:rPr lang="en-US" sz="2200" dirty="0" err="1" smtClean="0"/>
              <a:t>berlebihan</a:t>
            </a:r>
            <a:r>
              <a:rPr lang="en-US" sz="2200" dirty="0" smtClean="0"/>
              <a:t>, </a:t>
            </a:r>
            <a:r>
              <a:rPr lang="en-US" sz="2200" dirty="0" err="1"/>
              <a:t>ditandai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rendahnya</a:t>
            </a:r>
            <a:r>
              <a:rPr lang="en-US" sz="2200" dirty="0"/>
              <a:t> </a:t>
            </a:r>
            <a:r>
              <a:rPr lang="en-US" sz="2200" dirty="0" err="1"/>
              <a:t>kadar</a:t>
            </a:r>
            <a:r>
              <a:rPr lang="en-US" sz="2200" dirty="0"/>
              <a:t> </a:t>
            </a:r>
            <a:r>
              <a:rPr lang="en-US" sz="2200" dirty="0" err="1"/>
              <a:t>bikarbonat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 smtClean="0"/>
              <a:t>darah</a:t>
            </a:r>
            <a:r>
              <a:rPr lang="en-US" sz="2200" dirty="0" smtClean="0"/>
              <a:t>, </a:t>
            </a:r>
            <a:r>
              <a:rPr lang="en-US" sz="2200" dirty="0" err="1"/>
              <a:t>menurunnya</a:t>
            </a:r>
            <a:r>
              <a:rPr lang="en-US" sz="2200" dirty="0"/>
              <a:t> pH </a:t>
            </a:r>
            <a:r>
              <a:rPr lang="en-US" sz="2200" dirty="0" err="1"/>
              <a:t>darah</a:t>
            </a:r>
            <a:r>
              <a:rPr lang="en-US" sz="2200" dirty="0"/>
              <a:t>, </a:t>
            </a:r>
            <a:r>
              <a:rPr lang="en-US" sz="2200" dirty="0" err="1"/>
              <a:t>pernafasan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err="1" smtClean="0"/>
              <a:t>turunnya</a:t>
            </a:r>
            <a:r>
              <a:rPr lang="en-US" sz="2200" dirty="0" smtClean="0"/>
              <a:t> </a:t>
            </a:r>
            <a:r>
              <a:rPr lang="en-US" sz="2200" dirty="0" err="1"/>
              <a:t>kadar</a:t>
            </a:r>
            <a:r>
              <a:rPr lang="en-US" sz="2200" dirty="0"/>
              <a:t> ion HCO3 </a:t>
            </a:r>
            <a:r>
              <a:rPr lang="en-US" sz="2200" dirty="0" err="1"/>
              <a:t>diikuti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penurunan</a:t>
            </a:r>
            <a:r>
              <a:rPr lang="en-US" sz="2200" dirty="0"/>
              <a:t> </a:t>
            </a:r>
            <a:r>
              <a:rPr lang="en-US" sz="2200" dirty="0" err="1"/>
              <a:t>tekanan</a:t>
            </a:r>
            <a:r>
              <a:rPr lang="en-US" sz="2200" dirty="0"/>
              <a:t> </a:t>
            </a:r>
            <a:r>
              <a:rPr lang="en-US" sz="2200" dirty="0" err="1"/>
              <a:t>parsial</a:t>
            </a:r>
            <a:r>
              <a:rPr lang="en-US" sz="2200" dirty="0"/>
              <a:t> CO2 di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arteri</a:t>
            </a:r>
            <a:r>
              <a:rPr lang="en-US" sz="22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200" dirty="0" err="1"/>
              <a:t>usaha</a:t>
            </a:r>
            <a:r>
              <a:rPr lang="en-US" sz="2200" dirty="0"/>
              <a:t> </a:t>
            </a:r>
            <a:r>
              <a:rPr lang="en-US" sz="2200" dirty="0" err="1"/>
              <a:t>tubuh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menurunkan</a:t>
            </a:r>
            <a:r>
              <a:rPr lang="en-US" sz="2200" dirty="0"/>
              <a:t> </a:t>
            </a:r>
            <a:r>
              <a:rPr lang="en-US" sz="2200" dirty="0" err="1"/>
              <a:t>kelebihan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darah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menurunkan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karbon</a:t>
            </a:r>
            <a:r>
              <a:rPr lang="en-US" sz="2200" dirty="0"/>
              <a:t> </a:t>
            </a:r>
            <a:r>
              <a:rPr lang="en-US" sz="2200" dirty="0" err="1"/>
              <a:t>dioksida</a:t>
            </a:r>
            <a:r>
              <a:rPr lang="en-US" sz="22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200" dirty="0" err="1"/>
              <a:t>ginjal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berusaha</a:t>
            </a:r>
            <a:r>
              <a:rPr lang="en-US" sz="2200" dirty="0"/>
              <a:t> </a:t>
            </a:r>
            <a:r>
              <a:rPr lang="en-US" sz="2200" dirty="0" err="1"/>
              <a:t>mengkompensasi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mengeluarkan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air </a:t>
            </a:r>
            <a:r>
              <a:rPr lang="en-US" sz="2200" dirty="0" err="1"/>
              <a:t>kemih</a:t>
            </a:r>
            <a:r>
              <a:rPr lang="en-US" sz="2200" dirty="0"/>
              <a:t>.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penyebab</a:t>
            </a:r>
            <a:r>
              <a:rPr lang="en-US" sz="2200" dirty="0"/>
              <a:t> </a:t>
            </a:r>
            <a:r>
              <a:rPr lang="en-US" sz="2200" dirty="0" err="1"/>
              <a:t>asidosis</a:t>
            </a:r>
            <a:r>
              <a:rPr lang="en-US" sz="2200" dirty="0"/>
              <a:t> </a:t>
            </a:r>
            <a:r>
              <a:rPr lang="en-US" sz="2200" dirty="0" err="1" smtClean="0"/>
              <a:t>metabolik</a:t>
            </a:r>
            <a:r>
              <a:rPr lang="en-US" sz="2200" dirty="0" smtClean="0"/>
              <a:t> : </a:t>
            </a:r>
          </a:p>
          <a:p>
            <a:pPr lvl="1">
              <a:spcBef>
                <a:spcPts val="0"/>
              </a:spcBef>
            </a:pPr>
            <a:r>
              <a:rPr lang="en-US" sz="2200" dirty="0" err="1"/>
              <a:t>Pembentukan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yang </a:t>
            </a:r>
            <a:r>
              <a:rPr lang="en-US" sz="2200" dirty="0" err="1"/>
              <a:t>berlebihan</a:t>
            </a:r>
            <a:r>
              <a:rPr lang="en-US" sz="2200" dirty="0"/>
              <a:t> di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tubuh</a:t>
            </a:r>
            <a:r>
              <a:rPr lang="en-US" sz="2200" dirty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: </a:t>
            </a:r>
            <a:r>
              <a:rPr lang="en-US" sz="2200" dirty="0" err="1"/>
              <a:t>asidosis</a:t>
            </a:r>
            <a:r>
              <a:rPr lang="en-US" sz="2200" dirty="0"/>
              <a:t> </a:t>
            </a:r>
            <a:r>
              <a:rPr lang="en-US" sz="2200" dirty="0" err="1"/>
              <a:t>laktat</a:t>
            </a:r>
            <a:r>
              <a:rPr lang="en-US" sz="2200" dirty="0"/>
              <a:t>, </a:t>
            </a:r>
            <a:r>
              <a:rPr lang="en-US" sz="2200" dirty="0" err="1"/>
              <a:t>ketoasidosis</a:t>
            </a:r>
            <a:r>
              <a:rPr lang="en-US" sz="2200" dirty="0"/>
              <a:t>, </a:t>
            </a:r>
            <a:r>
              <a:rPr lang="en-US" sz="2200" dirty="0" err="1"/>
              <a:t>intoksikasi</a:t>
            </a:r>
            <a:r>
              <a:rPr lang="en-US" sz="2200" dirty="0"/>
              <a:t> </a:t>
            </a:r>
            <a:r>
              <a:rPr lang="en-US" sz="2200" dirty="0" err="1"/>
              <a:t>salisilat</a:t>
            </a:r>
            <a:r>
              <a:rPr lang="en-US" sz="2200" dirty="0"/>
              <a:t>, </a:t>
            </a:r>
            <a:r>
              <a:rPr lang="en-US" sz="2200" dirty="0" err="1"/>
              <a:t>intoksikasi</a:t>
            </a:r>
            <a:r>
              <a:rPr lang="en-US" sz="2200" dirty="0"/>
              <a:t> </a:t>
            </a:r>
            <a:r>
              <a:rPr lang="en-US" sz="2200" dirty="0" err="1" smtClean="0"/>
              <a:t>etanol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200" dirty="0" err="1"/>
              <a:t>Berkurangnya</a:t>
            </a:r>
            <a:r>
              <a:rPr lang="en-US" sz="2200" dirty="0"/>
              <a:t> </a:t>
            </a:r>
            <a:r>
              <a:rPr lang="en-US" sz="2200" dirty="0" err="1"/>
              <a:t>kadar</a:t>
            </a:r>
            <a:r>
              <a:rPr lang="en-US" sz="2200" dirty="0"/>
              <a:t> ion HCO3 di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 </a:t>
            </a:r>
            <a:r>
              <a:rPr lang="en-US" sz="2200" dirty="0" err="1"/>
              <a:t>diare</a:t>
            </a:r>
            <a:r>
              <a:rPr lang="en-US" sz="2200" dirty="0"/>
              <a:t>, renal tubular </a:t>
            </a:r>
            <a:r>
              <a:rPr lang="en-US" sz="2200" dirty="0" smtClean="0"/>
              <a:t>acidosis, </a:t>
            </a:r>
            <a:r>
              <a:rPr lang="en-US" sz="2200" dirty="0" err="1" smtClean="0"/>
              <a:t>penyakit</a:t>
            </a:r>
            <a:r>
              <a:rPr lang="en-US" sz="2200" dirty="0" smtClean="0"/>
              <a:t> </a:t>
            </a:r>
            <a:r>
              <a:rPr lang="en-US" sz="2200" dirty="0" err="1"/>
              <a:t>ginjal</a:t>
            </a:r>
            <a:r>
              <a:rPr lang="en-US" sz="2200" dirty="0"/>
              <a:t> </a:t>
            </a:r>
            <a:r>
              <a:rPr lang="en-US" sz="2200" dirty="0" err="1"/>
              <a:t>kronik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878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/>
              <a:t>acyl-CoA, </a:t>
            </a:r>
            <a:r>
              <a:rPr lang="en-US" dirty="0" err="1"/>
              <a:t>menumpuk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medium acyl-CoA dehydrogenase (MCAD). </a:t>
            </a:r>
            <a:endParaRPr lang="en-US" dirty="0" smtClean="0"/>
          </a:p>
          <a:p>
            <a:r>
              <a:rPr lang="en-US" dirty="0"/>
              <a:t>Kadar </a:t>
            </a:r>
            <a:r>
              <a:rPr lang="en-US" dirty="0" err="1"/>
              <a:t>gula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 smtClean="0"/>
              <a:t>pusing</a:t>
            </a:r>
            <a:r>
              <a:rPr lang="en-US" dirty="0"/>
              <a:t>, </a:t>
            </a:r>
            <a:r>
              <a:rPr lang="en-US" dirty="0" err="1" smtClean="0"/>
              <a:t>lemah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. </a:t>
            </a:r>
            <a:r>
              <a:rPr lang="en-US" dirty="0" err="1" smtClean="0"/>
              <a:t>Retardasi</a:t>
            </a:r>
            <a:r>
              <a:rPr lang="en-US" dirty="0" smtClean="0"/>
              <a:t> mental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 smtClean="0"/>
              <a:t>bengkak</a:t>
            </a:r>
            <a:r>
              <a:rPr lang="en-US" dirty="0"/>
              <a:t>,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 smtClean="0"/>
              <a:t>lemah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aritmia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,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Penyebab</a:t>
            </a:r>
            <a:r>
              <a:rPr lang="en-US" sz="3500" dirty="0"/>
              <a:t> </a:t>
            </a:r>
            <a:r>
              <a:rPr lang="en-US" sz="3500" dirty="0" err="1"/>
              <a:t>asidosis</a:t>
            </a:r>
            <a:r>
              <a:rPr lang="en-US" sz="3500" dirty="0"/>
              <a:t> </a:t>
            </a:r>
            <a:r>
              <a:rPr lang="en-US" sz="3500" dirty="0" err="1" smtClean="0"/>
              <a:t>metabolik</a:t>
            </a:r>
            <a:endParaRPr lang="en-US" sz="35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Jumlah</a:t>
            </a:r>
            <a:r>
              <a:rPr lang="en-US" sz="3500" dirty="0"/>
              <a:t> </a:t>
            </a:r>
            <a:r>
              <a:rPr lang="en-US" sz="3500" dirty="0" err="1"/>
              <a:t>asam</a:t>
            </a:r>
            <a:r>
              <a:rPr lang="en-US" sz="3500" dirty="0"/>
              <a:t> </a:t>
            </a:r>
            <a:r>
              <a:rPr lang="en-US" sz="3500" dirty="0" err="1"/>
              <a:t>dalam</a:t>
            </a:r>
            <a:r>
              <a:rPr lang="en-US" sz="3500" dirty="0"/>
              <a:t> </a:t>
            </a:r>
            <a:r>
              <a:rPr lang="en-US" sz="3500" dirty="0" err="1"/>
              <a:t>tubuh</a:t>
            </a:r>
            <a:r>
              <a:rPr lang="en-US" sz="3500" dirty="0"/>
              <a:t> </a:t>
            </a:r>
            <a:r>
              <a:rPr lang="en-US" sz="3500" dirty="0" err="1"/>
              <a:t>dapat</a:t>
            </a:r>
            <a:r>
              <a:rPr lang="en-US" sz="3500" dirty="0"/>
              <a:t> </a:t>
            </a:r>
            <a:r>
              <a:rPr lang="en-US" sz="3500" dirty="0" err="1"/>
              <a:t>meningkat</a:t>
            </a:r>
            <a:r>
              <a:rPr lang="en-US" sz="3500" dirty="0"/>
              <a:t> </a:t>
            </a:r>
            <a:r>
              <a:rPr lang="en-US" sz="3500" dirty="0" err="1"/>
              <a:t>jika</a:t>
            </a:r>
            <a:r>
              <a:rPr lang="en-US" sz="3500" dirty="0"/>
              <a:t> </a:t>
            </a:r>
            <a:r>
              <a:rPr lang="en-US" sz="3500" dirty="0" err="1"/>
              <a:t>mengkonsumsi</a:t>
            </a:r>
            <a:r>
              <a:rPr lang="en-US" sz="3500" dirty="0"/>
              <a:t> </a:t>
            </a:r>
            <a:r>
              <a:rPr lang="en-US" sz="3500" dirty="0" err="1"/>
              <a:t>suatu</a:t>
            </a:r>
            <a:r>
              <a:rPr lang="en-US" sz="3500" dirty="0"/>
              <a:t> </a:t>
            </a:r>
            <a:r>
              <a:rPr lang="en-US" sz="3500" dirty="0" err="1"/>
              <a:t>asam</a:t>
            </a:r>
            <a:r>
              <a:rPr lang="en-US" sz="3500" dirty="0"/>
              <a:t>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suatu</a:t>
            </a:r>
            <a:r>
              <a:rPr lang="en-US" sz="3500" dirty="0"/>
              <a:t>  </a:t>
            </a:r>
            <a:r>
              <a:rPr lang="en-US" sz="3500" dirty="0" err="1"/>
              <a:t>bahan</a:t>
            </a:r>
            <a:r>
              <a:rPr lang="en-US" sz="3500" dirty="0"/>
              <a:t> yang </a:t>
            </a:r>
            <a:r>
              <a:rPr lang="en-US" sz="3500" dirty="0" err="1"/>
              <a:t>diubah</a:t>
            </a:r>
            <a:r>
              <a:rPr lang="en-US" sz="3500" dirty="0"/>
              <a:t> </a:t>
            </a:r>
            <a:r>
              <a:rPr lang="en-US" sz="3500" dirty="0" err="1"/>
              <a:t>menjadi</a:t>
            </a:r>
            <a:r>
              <a:rPr lang="en-US" sz="3500" dirty="0"/>
              <a:t> </a:t>
            </a:r>
            <a:r>
              <a:rPr lang="en-US" sz="3500" dirty="0" err="1" smtClean="0"/>
              <a:t>asam</a:t>
            </a:r>
            <a:r>
              <a:rPr lang="en-US" sz="3500" dirty="0" smtClean="0"/>
              <a:t> : </a:t>
            </a:r>
            <a:r>
              <a:rPr lang="en-US" sz="3500" dirty="0" err="1" smtClean="0"/>
              <a:t>metanol</a:t>
            </a:r>
            <a:r>
              <a:rPr lang="en-US" sz="3500" dirty="0" smtClean="0"/>
              <a:t>, </a:t>
            </a:r>
            <a:r>
              <a:rPr lang="en-US" sz="3500" dirty="0" err="1"/>
              <a:t>Overdosis</a:t>
            </a:r>
            <a:r>
              <a:rPr lang="en-US" sz="3500" dirty="0"/>
              <a:t> </a:t>
            </a:r>
            <a:r>
              <a:rPr lang="en-US" sz="3500" dirty="0" smtClean="0"/>
              <a:t>aspirin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 smtClean="0"/>
              <a:t>Tubuh</a:t>
            </a:r>
            <a:r>
              <a:rPr lang="en-US" sz="3500" dirty="0" smtClean="0"/>
              <a:t> </a:t>
            </a:r>
            <a:r>
              <a:rPr lang="en-US" sz="3500" dirty="0" err="1"/>
              <a:t>dapat</a:t>
            </a:r>
            <a:r>
              <a:rPr lang="en-US" sz="3500" dirty="0"/>
              <a:t> </a:t>
            </a:r>
            <a:r>
              <a:rPr lang="en-US" sz="3500" dirty="0" err="1"/>
              <a:t>menghasilkan</a:t>
            </a:r>
            <a:r>
              <a:rPr lang="en-US" sz="3500" dirty="0"/>
              <a:t> </a:t>
            </a:r>
            <a:r>
              <a:rPr lang="en-US" sz="3500" dirty="0" err="1"/>
              <a:t>asam</a:t>
            </a:r>
            <a:r>
              <a:rPr lang="en-US" sz="3500" dirty="0"/>
              <a:t> yang </a:t>
            </a:r>
            <a:r>
              <a:rPr lang="en-US" sz="3500" dirty="0" err="1"/>
              <a:t>berlebihan</a:t>
            </a:r>
            <a:r>
              <a:rPr lang="en-US" sz="3500" dirty="0"/>
              <a:t> </a:t>
            </a:r>
            <a:r>
              <a:rPr lang="en-US" sz="3500" dirty="0" err="1"/>
              <a:t>sebagai</a:t>
            </a:r>
            <a:r>
              <a:rPr lang="en-US" sz="3500" dirty="0"/>
              <a:t> </a:t>
            </a:r>
            <a:r>
              <a:rPr lang="en-US" sz="3500" dirty="0" err="1"/>
              <a:t>suatu</a:t>
            </a:r>
            <a:r>
              <a:rPr lang="en-US" sz="3500" dirty="0"/>
              <a:t> </a:t>
            </a:r>
            <a:r>
              <a:rPr lang="en-US" sz="3500" dirty="0" err="1"/>
              <a:t>akibat</a:t>
            </a:r>
            <a:r>
              <a:rPr lang="en-US" sz="3500" dirty="0"/>
              <a:t> </a:t>
            </a:r>
            <a:r>
              <a:rPr lang="en-US" sz="3500" dirty="0" err="1"/>
              <a:t>dari</a:t>
            </a:r>
            <a:r>
              <a:rPr lang="en-US" sz="3500" dirty="0"/>
              <a:t> </a:t>
            </a:r>
            <a:r>
              <a:rPr lang="en-US" sz="3500" dirty="0" err="1"/>
              <a:t>beberapa</a:t>
            </a:r>
            <a:r>
              <a:rPr lang="en-US" sz="3500" dirty="0"/>
              <a:t> </a:t>
            </a:r>
            <a:r>
              <a:rPr lang="en-US" sz="3500" dirty="0" err="1" smtClean="0"/>
              <a:t>penyakit</a:t>
            </a:r>
            <a:r>
              <a:rPr lang="en-US" sz="3500" dirty="0" smtClean="0"/>
              <a:t> : </a:t>
            </a:r>
            <a:r>
              <a:rPr lang="en-US" sz="3500" dirty="0"/>
              <a:t>diabetes </a:t>
            </a:r>
            <a:r>
              <a:rPr lang="en-US" sz="3500" dirty="0" err="1"/>
              <a:t>melitus</a:t>
            </a:r>
            <a:r>
              <a:rPr lang="en-US" sz="3500" dirty="0"/>
              <a:t> </a:t>
            </a:r>
            <a:r>
              <a:rPr lang="en-US" sz="3500" dirty="0" err="1"/>
              <a:t>tipe</a:t>
            </a:r>
            <a:r>
              <a:rPr lang="en-US" sz="3500" dirty="0"/>
              <a:t> </a:t>
            </a:r>
            <a:r>
              <a:rPr lang="en-US" sz="3500" dirty="0" smtClean="0"/>
              <a:t>I yang </a:t>
            </a:r>
            <a:r>
              <a:rPr lang="en-US" sz="3500" dirty="0" err="1" smtClean="0"/>
              <a:t>tak</a:t>
            </a:r>
            <a:r>
              <a:rPr lang="en-US" sz="3500" dirty="0" smtClean="0"/>
              <a:t> </a:t>
            </a:r>
            <a:r>
              <a:rPr lang="en-US" sz="3500" dirty="0" err="1" smtClean="0"/>
              <a:t>terkendali</a:t>
            </a:r>
            <a:r>
              <a:rPr lang="en-US" sz="3500" dirty="0" smtClean="0"/>
              <a:t>, </a:t>
            </a:r>
            <a:r>
              <a:rPr lang="en-US" sz="3500" dirty="0" err="1" smtClean="0"/>
              <a:t>syok</a:t>
            </a:r>
            <a:r>
              <a:rPr lang="en-US" sz="3500" dirty="0" smtClean="0"/>
              <a:t> </a:t>
            </a:r>
            <a:r>
              <a:rPr lang="en-US" sz="3500" dirty="0"/>
              <a:t>stadium </a:t>
            </a:r>
            <a:r>
              <a:rPr lang="en-US" sz="3500" dirty="0" err="1" smtClean="0"/>
              <a:t>lanjut</a:t>
            </a:r>
            <a:endParaRPr lang="en-US" sz="35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ginjal</a:t>
            </a:r>
            <a:r>
              <a:rPr lang="en-US" sz="3500" dirty="0"/>
              <a:t> </a:t>
            </a:r>
            <a:r>
              <a:rPr lang="en-US" sz="3500" dirty="0" err="1"/>
              <a:t>tidak</a:t>
            </a:r>
            <a:r>
              <a:rPr lang="en-US" sz="3500" dirty="0"/>
              <a:t> </a:t>
            </a:r>
            <a:r>
              <a:rPr lang="en-US" sz="3500" dirty="0" err="1"/>
              <a:t>mampu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membuang</a:t>
            </a:r>
            <a:r>
              <a:rPr lang="en-US" sz="3500" dirty="0"/>
              <a:t> </a:t>
            </a:r>
            <a:r>
              <a:rPr lang="en-US" sz="3500" dirty="0" err="1"/>
              <a:t>asam</a:t>
            </a:r>
            <a:r>
              <a:rPr lang="en-US" sz="3500" dirty="0"/>
              <a:t> </a:t>
            </a:r>
            <a:r>
              <a:rPr lang="en-US" sz="3500" dirty="0" err="1"/>
              <a:t>dalam</a:t>
            </a:r>
            <a:r>
              <a:rPr lang="en-US" sz="3500" dirty="0"/>
              <a:t>  </a:t>
            </a:r>
            <a:r>
              <a:rPr lang="en-US" sz="3500" dirty="0" err="1"/>
              <a:t>jumlah</a:t>
            </a:r>
            <a:r>
              <a:rPr lang="en-US" sz="3500" dirty="0"/>
              <a:t> yang </a:t>
            </a:r>
            <a:r>
              <a:rPr lang="en-US" sz="3500" dirty="0" err="1" smtClean="0"/>
              <a:t>semestinya</a:t>
            </a:r>
            <a:r>
              <a:rPr lang="en-US" sz="3500" dirty="0" smtClean="0"/>
              <a:t> : </a:t>
            </a:r>
            <a:r>
              <a:rPr lang="en-US" sz="3500" dirty="0" err="1"/>
              <a:t>gagal</a:t>
            </a:r>
            <a:r>
              <a:rPr lang="en-US" sz="3500" dirty="0"/>
              <a:t> </a:t>
            </a:r>
            <a:r>
              <a:rPr lang="en-US" sz="3500" dirty="0" err="1" smtClean="0"/>
              <a:t>ginjal</a:t>
            </a:r>
            <a:r>
              <a:rPr lang="en-US" sz="3500" dirty="0" smtClean="0"/>
              <a:t>, </a:t>
            </a:r>
            <a:r>
              <a:rPr lang="en-US" sz="3500" dirty="0" err="1"/>
              <a:t>Asidosis</a:t>
            </a:r>
            <a:r>
              <a:rPr lang="en-US" sz="3500" dirty="0"/>
              <a:t> </a:t>
            </a:r>
            <a:r>
              <a:rPr lang="en-US" sz="3500" dirty="0" err="1"/>
              <a:t>tubulus</a:t>
            </a:r>
            <a:r>
              <a:rPr lang="en-US" sz="3500" dirty="0"/>
              <a:t> </a:t>
            </a:r>
            <a:r>
              <a:rPr lang="en-US" sz="3500" dirty="0" err="1"/>
              <a:t>renalis</a:t>
            </a:r>
            <a:r>
              <a:rPr lang="en-US" sz="3500" dirty="0"/>
              <a:t> (</a:t>
            </a:r>
            <a:r>
              <a:rPr lang="en-US" sz="3500" dirty="0" err="1"/>
              <a:t>kelainan</a:t>
            </a:r>
            <a:r>
              <a:rPr lang="en-US" sz="3500" dirty="0"/>
              <a:t> </a:t>
            </a:r>
            <a:r>
              <a:rPr lang="en-US" sz="3500" dirty="0" err="1"/>
              <a:t>bentuk</a:t>
            </a:r>
            <a:r>
              <a:rPr lang="en-US" sz="3500" dirty="0"/>
              <a:t> </a:t>
            </a:r>
            <a:r>
              <a:rPr lang="en-US" sz="3500" dirty="0" err="1"/>
              <a:t>ginjal</a:t>
            </a:r>
            <a:r>
              <a:rPr lang="en-US" sz="3500" dirty="0"/>
              <a:t>) · </a:t>
            </a:r>
            <a:r>
              <a:rPr lang="en-US" sz="3500" dirty="0" err="1"/>
              <a:t>Ketoasidosis</a:t>
            </a:r>
            <a:r>
              <a:rPr lang="en-US" sz="3500" dirty="0"/>
              <a:t> </a:t>
            </a:r>
            <a:r>
              <a:rPr lang="en-US" sz="3500" dirty="0" err="1"/>
              <a:t>diabetikum</a:t>
            </a:r>
            <a:r>
              <a:rPr lang="en-US" sz="3500" dirty="0"/>
              <a:t> · </a:t>
            </a:r>
            <a:r>
              <a:rPr lang="en-US" sz="3500" dirty="0" err="1"/>
              <a:t>Asidosis</a:t>
            </a:r>
            <a:r>
              <a:rPr lang="en-US" sz="3500" dirty="0"/>
              <a:t> </a:t>
            </a:r>
            <a:r>
              <a:rPr lang="en-US" sz="3500" dirty="0" err="1" smtClean="0"/>
              <a:t>laktat</a:t>
            </a:r>
            <a:r>
              <a:rPr lang="en-US" sz="3500" dirty="0" smtClean="0"/>
              <a:t>, </a:t>
            </a:r>
            <a:r>
              <a:rPr lang="en-US" sz="3500" dirty="0" err="1" smtClean="0"/>
              <a:t>diare</a:t>
            </a:r>
            <a:r>
              <a:rPr lang="en-US" sz="3500" dirty="0" smtClean="0"/>
              <a:t>, </a:t>
            </a:r>
            <a:r>
              <a:rPr lang="en-US" sz="3500" dirty="0" err="1"/>
              <a:t>kolostomi</a:t>
            </a:r>
            <a:r>
              <a:rPr lang="en-US" sz="35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err="1" smtClean="0"/>
              <a:t>Gejala</a:t>
            </a:r>
            <a:r>
              <a:rPr lang="en-US" sz="3500" dirty="0" smtClean="0"/>
              <a:t> : </a:t>
            </a:r>
            <a:r>
              <a:rPr lang="en-US" sz="3500" dirty="0" err="1"/>
              <a:t>mual</a:t>
            </a:r>
            <a:r>
              <a:rPr lang="en-US" sz="3500" dirty="0"/>
              <a:t>, </a:t>
            </a:r>
            <a:r>
              <a:rPr lang="en-US" sz="3500" dirty="0" err="1"/>
              <a:t>muntah</a:t>
            </a:r>
            <a:r>
              <a:rPr lang="en-US" sz="3500" dirty="0"/>
              <a:t> </a:t>
            </a:r>
            <a:r>
              <a:rPr lang="en-US" sz="3500" dirty="0" err="1"/>
              <a:t>dan</a:t>
            </a:r>
            <a:r>
              <a:rPr lang="en-US" sz="3500" dirty="0"/>
              <a:t> </a:t>
            </a:r>
            <a:r>
              <a:rPr lang="en-US" sz="3500" dirty="0" err="1" smtClean="0"/>
              <a:t>kelelahan</a:t>
            </a:r>
            <a:r>
              <a:rPr lang="en-US" sz="3500" dirty="0" smtClean="0"/>
              <a:t>, </a:t>
            </a:r>
            <a:r>
              <a:rPr lang="en-US" sz="3500" dirty="0" err="1"/>
              <a:t>Pernafasan</a:t>
            </a:r>
            <a:r>
              <a:rPr lang="en-US" sz="3500" dirty="0"/>
              <a:t> </a:t>
            </a:r>
            <a:r>
              <a:rPr lang="en-US" sz="3500" dirty="0" err="1"/>
              <a:t>menjadi</a:t>
            </a:r>
            <a:r>
              <a:rPr lang="en-US" sz="3500" dirty="0"/>
              <a:t> </a:t>
            </a:r>
            <a:r>
              <a:rPr lang="en-US" sz="3500" dirty="0" err="1"/>
              <a:t>lebih</a:t>
            </a:r>
            <a:r>
              <a:rPr lang="en-US" sz="3500" dirty="0"/>
              <a:t> </a:t>
            </a:r>
            <a:r>
              <a:rPr lang="en-US" sz="3500" dirty="0" err="1"/>
              <a:t>dalam</a:t>
            </a:r>
            <a:r>
              <a:rPr lang="en-US" sz="3500" dirty="0"/>
              <a:t> </a:t>
            </a:r>
            <a:r>
              <a:rPr lang="en-US" sz="3500" dirty="0" err="1"/>
              <a:t>atau</a:t>
            </a:r>
            <a:r>
              <a:rPr lang="en-US" sz="3500" dirty="0"/>
              <a:t> </a:t>
            </a:r>
            <a:r>
              <a:rPr lang="en-US" sz="3500" dirty="0" err="1"/>
              <a:t>sedikit</a:t>
            </a:r>
            <a:r>
              <a:rPr lang="en-US" sz="3500" dirty="0"/>
              <a:t> </a:t>
            </a:r>
            <a:r>
              <a:rPr lang="en-US" sz="3500" dirty="0" err="1"/>
              <a:t>lebih</a:t>
            </a:r>
            <a:r>
              <a:rPr lang="en-US" sz="3500" dirty="0"/>
              <a:t> </a:t>
            </a:r>
            <a:r>
              <a:rPr lang="en-US" sz="3500" dirty="0" err="1" smtClean="0"/>
              <a:t>cepat</a:t>
            </a:r>
            <a:r>
              <a:rPr lang="en-US" sz="3500" dirty="0" smtClean="0"/>
              <a:t>, </a:t>
            </a:r>
            <a:r>
              <a:rPr lang="en-US" sz="3500" dirty="0" err="1" smtClean="0"/>
              <a:t>kebingungan</a:t>
            </a:r>
            <a:r>
              <a:rPr lang="en-US" sz="3500" dirty="0" smtClean="0"/>
              <a:t>, </a:t>
            </a:r>
            <a:r>
              <a:rPr lang="en-US" sz="3500" dirty="0" err="1"/>
              <a:t>tekanan</a:t>
            </a:r>
            <a:r>
              <a:rPr lang="en-US" sz="3500" dirty="0"/>
              <a:t> </a:t>
            </a:r>
            <a:r>
              <a:rPr lang="en-US" sz="3500" dirty="0" err="1"/>
              <a:t>darah</a:t>
            </a:r>
            <a:r>
              <a:rPr lang="en-US" sz="3500" dirty="0"/>
              <a:t> </a:t>
            </a:r>
            <a:r>
              <a:rPr lang="en-US" sz="3500" dirty="0" err="1"/>
              <a:t>dapat</a:t>
            </a:r>
            <a:r>
              <a:rPr lang="en-US" sz="3500" dirty="0"/>
              <a:t> </a:t>
            </a:r>
            <a:r>
              <a:rPr lang="en-US" sz="3500" dirty="0" err="1"/>
              <a:t>turun</a:t>
            </a:r>
            <a:r>
              <a:rPr lang="en-US" sz="3500" dirty="0"/>
              <a:t>, </a:t>
            </a:r>
            <a:r>
              <a:rPr lang="en-US" sz="3500" dirty="0" err="1"/>
              <a:t>menyebabkan</a:t>
            </a:r>
            <a:r>
              <a:rPr lang="en-US" sz="3500" dirty="0"/>
              <a:t> </a:t>
            </a:r>
            <a:r>
              <a:rPr lang="en-US" sz="3500" dirty="0" err="1"/>
              <a:t>syok</a:t>
            </a:r>
            <a:r>
              <a:rPr lang="en-US" sz="3500" dirty="0"/>
              <a:t>, </a:t>
            </a:r>
            <a:r>
              <a:rPr lang="en-US" sz="3500" dirty="0" err="1"/>
              <a:t>koma</a:t>
            </a:r>
            <a:r>
              <a:rPr lang="en-US" sz="3500" dirty="0"/>
              <a:t> </a:t>
            </a:r>
            <a:r>
              <a:rPr lang="en-US" sz="3500" dirty="0" err="1"/>
              <a:t>dan</a:t>
            </a:r>
            <a:r>
              <a:rPr lang="en-US" sz="3500" dirty="0"/>
              <a:t> </a:t>
            </a:r>
            <a:r>
              <a:rPr lang="en-US" sz="3500" dirty="0" err="1" smtClean="0"/>
              <a:t>kematian</a:t>
            </a:r>
            <a:endParaRPr lang="en-US" sz="35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pengukuran</a:t>
            </a:r>
            <a:r>
              <a:rPr lang="en-US" sz="3500" dirty="0"/>
              <a:t> pH </a:t>
            </a:r>
            <a:r>
              <a:rPr lang="en-US" sz="3500" dirty="0" err="1" smtClean="0"/>
              <a:t>darah</a:t>
            </a:r>
            <a:r>
              <a:rPr lang="en-US" sz="3500" dirty="0" smtClean="0"/>
              <a:t> </a:t>
            </a:r>
            <a:r>
              <a:rPr lang="it-IT" sz="3500" dirty="0"/>
              <a:t>diambil dari darah arteri (arteri radialis di pergelangan tangan</a:t>
            </a:r>
            <a:r>
              <a:rPr lang="it-IT" sz="3500" dirty="0" smtClean="0"/>
              <a:t>), </a:t>
            </a:r>
            <a:r>
              <a:rPr lang="en-US" sz="3500" dirty="0" err="1"/>
              <a:t>dilakukan</a:t>
            </a:r>
            <a:r>
              <a:rPr lang="en-US" sz="3500" dirty="0"/>
              <a:t> </a:t>
            </a:r>
            <a:r>
              <a:rPr lang="en-US" sz="3500" dirty="0" err="1"/>
              <a:t>pengukuran</a:t>
            </a:r>
            <a:r>
              <a:rPr lang="en-US" sz="3500" dirty="0"/>
              <a:t> </a:t>
            </a:r>
            <a:r>
              <a:rPr lang="en-US" sz="3500" dirty="0" err="1"/>
              <a:t>kadar</a:t>
            </a:r>
            <a:r>
              <a:rPr lang="en-US" sz="3500" dirty="0"/>
              <a:t> </a:t>
            </a:r>
            <a:r>
              <a:rPr lang="en-US" sz="3500" dirty="0" err="1"/>
              <a:t>karbon</a:t>
            </a:r>
            <a:r>
              <a:rPr lang="en-US" sz="3500" dirty="0"/>
              <a:t> </a:t>
            </a:r>
            <a:r>
              <a:rPr lang="en-US" sz="3500" dirty="0" err="1"/>
              <a:t>dioksida</a:t>
            </a:r>
            <a:r>
              <a:rPr lang="en-US" sz="3500" dirty="0"/>
              <a:t> </a:t>
            </a:r>
            <a:r>
              <a:rPr lang="en-US" sz="3500" dirty="0" err="1"/>
              <a:t>dan</a:t>
            </a:r>
            <a:r>
              <a:rPr lang="en-US" sz="3500" dirty="0"/>
              <a:t>  </a:t>
            </a:r>
            <a:r>
              <a:rPr lang="en-US" sz="3500" dirty="0" err="1"/>
              <a:t>bikarbonat</a:t>
            </a:r>
            <a:r>
              <a:rPr lang="en-US" sz="3500" dirty="0"/>
              <a:t> </a:t>
            </a:r>
            <a:r>
              <a:rPr lang="en-US" sz="3500" dirty="0" err="1"/>
              <a:t>dalam</a:t>
            </a:r>
            <a:r>
              <a:rPr lang="en-US" sz="3500" dirty="0"/>
              <a:t> </a:t>
            </a:r>
            <a:r>
              <a:rPr lang="en-US" sz="3500" dirty="0" err="1" smtClean="0"/>
              <a:t>darah</a:t>
            </a:r>
            <a:r>
              <a:rPr lang="en-US" sz="3500" dirty="0" smtClean="0"/>
              <a:t> </a:t>
            </a:r>
            <a:r>
              <a:rPr lang="en-US" sz="3500" dirty="0" err="1" smtClean="0"/>
              <a:t>untuk</a:t>
            </a:r>
            <a:r>
              <a:rPr lang="en-US" sz="3500" dirty="0" smtClean="0"/>
              <a:t> </a:t>
            </a:r>
            <a:r>
              <a:rPr lang="en-US" sz="3500" dirty="0" err="1" smtClean="0"/>
              <a:t>mengetahui</a:t>
            </a:r>
            <a:r>
              <a:rPr lang="en-US" sz="3500" dirty="0" smtClean="0"/>
              <a:t> </a:t>
            </a:r>
            <a:r>
              <a:rPr lang="en-US" sz="3500" dirty="0" err="1" smtClean="0"/>
              <a:t>penyebabnya</a:t>
            </a:r>
            <a:r>
              <a:rPr lang="en-US" sz="35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dirty="0" err="1"/>
              <a:t>Pengobatan</a:t>
            </a:r>
            <a:r>
              <a:rPr lang="en-US" sz="3500" dirty="0"/>
              <a:t> </a:t>
            </a:r>
            <a:r>
              <a:rPr lang="en-US" sz="3500" dirty="0" err="1"/>
              <a:t>asidosis</a:t>
            </a:r>
            <a:r>
              <a:rPr lang="en-US" sz="3500" dirty="0"/>
              <a:t> </a:t>
            </a:r>
            <a:r>
              <a:rPr lang="en-US" sz="3500" dirty="0" err="1"/>
              <a:t>metabolik</a:t>
            </a:r>
            <a:r>
              <a:rPr lang="en-US" sz="3500" dirty="0"/>
              <a:t> </a:t>
            </a:r>
            <a:r>
              <a:rPr lang="en-US" sz="3500" dirty="0" err="1"/>
              <a:t>tergantung</a:t>
            </a:r>
            <a:r>
              <a:rPr lang="en-US" sz="3500" dirty="0"/>
              <a:t> </a:t>
            </a:r>
            <a:r>
              <a:rPr lang="en-US" sz="3500" dirty="0" err="1"/>
              <a:t>kepada</a:t>
            </a:r>
            <a:r>
              <a:rPr lang="en-US" sz="3500" dirty="0"/>
              <a:t> </a:t>
            </a:r>
            <a:r>
              <a:rPr lang="en-US" sz="3500" dirty="0" err="1" smtClean="0"/>
              <a:t>penyebabnya</a:t>
            </a:r>
            <a:endParaRPr lang="en-US" sz="35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765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Alkalosis </a:t>
            </a:r>
            <a:r>
              <a:rPr lang="en-US" dirty="0" err="1"/>
              <a:t>Respiratorik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basa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r>
              <a:rPr lang="en-US" sz="2400" dirty="0"/>
              <a:t> yang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 smtClean="0"/>
              <a:t>karbondioksida</a:t>
            </a:r>
            <a:r>
              <a:rPr lang="en-US" sz="2400" dirty="0" smtClean="0"/>
              <a:t> </a:t>
            </a:r>
            <a:r>
              <a:rPr lang="en-US" sz="2400" dirty="0"/>
              <a:t> 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endParaRPr lang="en-US" sz="2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PCO2 (</a:t>
            </a:r>
            <a:r>
              <a:rPr lang="en-US" sz="2400" dirty="0" err="1"/>
              <a:t>hipokapnia</a:t>
            </a:r>
            <a:r>
              <a:rPr lang="en-US" sz="2400" dirty="0"/>
              <a:t>)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ph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Gejala</a:t>
            </a:r>
            <a:endParaRPr lang="en-US" sz="2400" dirty="0"/>
          </a:p>
          <a:p>
            <a:pPr lvl="1"/>
            <a:r>
              <a:rPr lang="en-US" sz="2400" dirty="0" err="1"/>
              <a:t>penderita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cemas</a:t>
            </a:r>
            <a:r>
              <a:rPr lang="en-US" sz="2400" dirty="0"/>
              <a:t>, rasa </a:t>
            </a:r>
            <a:r>
              <a:rPr lang="en-US" sz="2400" dirty="0" err="1"/>
              <a:t>gatal</a:t>
            </a:r>
            <a:r>
              <a:rPr lang="en-US" sz="2400" dirty="0"/>
              <a:t> </a:t>
            </a:r>
            <a:r>
              <a:rPr lang="en-US" sz="2400" dirty="0" err="1"/>
              <a:t>disekitar</a:t>
            </a:r>
            <a:r>
              <a:rPr lang="en-US" sz="2400" dirty="0"/>
              <a:t>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, </a:t>
            </a:r>
            <a:r>
              <a:rPr lang="fi-FI" sz="2400" dirty="0"/>
              <a:t>kejang otot dan penurunan kesadaran</a:t>
            </a:r>
          </a:p>
          <a:p>
            <a:r>
              <a:rPr lang="en-US" sz="2400" dirty="0"/>
              <a:t>Diagnosis :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karbondioksida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, pH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endParaRPr lang="en-US" sz="2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148484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hiperventilasi</a:t>
            </a:r>
            <a:r>
              <a:rPr lang="en-US" sz="2400" dirty="0"/>
              <a:t> alveolar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stimulus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r>
              <a:rPr lang="en-US" sz="2400" dirty="0"/>
              <a:t>,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kronik</a:t>
            </a:r>
            <a:r>
              <a:rPr lang="en-US" sz="2400" dirty="0"/>
              <a:t>, </a:t>
            </a:r>
            <a:r>
              <a:rPr lang="en-US" sz="2400" dirty="0" err="1"/>
              <a:t>overventilasi</a:t>
            </a:r>
            <a:r>
              <a:rPr lang="en-US" sz="2400" dirty="0"/>
              <a:t> iatrogenic (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ventilasi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).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 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karbondioksida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endParaRPr lang="en-US" sz="2400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: </a:t>
            </a:r>
          </a:p>
          <a:p>
            <a:pPr marL="274320" lvl="1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Sepsis. </a:t>
            </a:r>
            <a:r>
              <a:rPr lang="en-US" sz="2400" dirty="0" err="1"/>
              <a:t>kecemasan</a:t>
            </a:r>
            <a:r>
              <a:rPr lang="en-US" sz="2400" dirty="0"/>
              <a:t>., </a:t>
            </a:r>
            <a:r>
              <a:rPr lang="en-US" sz="2400" dirty="0" err="1"/>
              <a:t>overdosis</a:t>
            </a:r>
            <a:r>
              <a:rPr lang="en-US" sz="2400" dirty="0"/>
              <a:t> aspirin.</a:t>
            </a:r>
          </a:p>
          <a:p>
            <a:pPr marL="274320" lvl="1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: </a:t>
            </a:r>
            <a:r>
              <a:rPr lang="en-US" sz="2400" dirty="0" err="1"/>
              <a:t>salisilat</a:t>
            </a:r>
            <a:r>
              <a:rPr lang="en-US" sz="2400" dirty="0"/>
              <a:t>, hormone progesterone</a:t>
            </a:r>
          </a:p>
          <a:p>
            <a:pPr marL="274320" lvl="1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Stimulasi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neurologis</a:t>
            </a:r>
            <a:r>
              <a:rPr lang="en-US" sz="2400" dirty="0"/>
              <a:t>, </a:t>
            </a:r>
            <a:r>
              <a:rPr lang="en-US" sz="2400" dirty="0" err="1"/>
              <a:t>psikogenik</a:t>
            </a:r>
            <a:r>
              <a:rPr lang="en-US" sz="2400" dirty="0"/>
              <a:t> (panic, </a:t>
            </a:r>
            <a:r>
              <a:rPr lang="en-US" sz="2400" dirty="0" err="1"/>
              <a:t>nyeri</a:t>
            </a:r>
            <a:r>
              <a:rPr lang="en-US" sz="2400" dirty="0"/>
              <a:t>), </a:t>
            </a:r>
            <a:r>
              <a:rPr lang="en-US" sz="2400" dirty="0" err="1"/>
              <a:t>gagal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ensefalopati</a:t>
            </a:r>
            <a:r>
              <a:rPr lang="en-US" sz="2400" dirty="0"/>
              <a:t>, </a:t>
            </a:r>
            <a:r>
              <a:rPr lang="en-US" sz="2400" dirty="0" err="1"/>
              <a:t>kehamilan</a:t>
            </a:r>
            <a:endParaRPr lang="en-US" sz="2400" dirty="0"/>
          </a:p>
          <a:p>
            <a:pPr marL="274320" lvl="1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edema </a:t>
            </a:r>
            <a:r>
              <a:rPr lang="en-US" sz="2400" dirty="0" err="1"/>
              <a:t>paru</a:t>
            </a:r>
            <a:r>
              <a:rPr lang="en-US" sz="2400" dirty="0"/>
              <a:t>,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right to left shunt, anemia gravis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Pengobatan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memperlambat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00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Alkalosis </a:t>
            </a:r>
            <a:r>
              <a:rPr lang="en-US" dirty="0" err="1"/>
              <a:t>Metabolik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basa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tingginya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 smtClean="0"/>
              <a:t>bikarbonat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terjadi jika tubuh kehilangan terlalu banyak asam</a:t>
            </a:r>
            <a:endParaRPr lang="sv-SE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000" dirty="0" smtClean="0"/>
              <a:t>terjadinya </a:t>
            </a:r>
            <a:r>
              <a:rPr lang="sv-SE" sz="2000" dirty="0"/>
              <a:t>peningkatan primer bikarbonat dalam </a:t>
            </a:r>
            <a:r>
              <a:rPr lang="sv-SE" sz="2000" dirty="0" smtClean="0"/>
              <a:t>arteri,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memperbaiki</a:t>
            </a:r>
            <a:r>
              <a:rPr lang="en-US" sz="2000" dirty="0"/>
              <a:t> </a:t>
            </a:r>
            <a:r>
              <a:rPr lang="en-US" sz="2000" dirty="0" err="1" smtClean="0"/>
              <a:t>rasio</a:t>
            </a:r>
            <a:r>
              <a:rPr lang="en-US" sz="2000" dirty="0"/>
              <a:t> </a:t>
            </a:r>
            <a:r>
              <a:rPr lang="en-US" sz="2000" dirty="0" err="1" smtClean="0"/>
              <a:t>paru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ventilasi</a:t>
            </a:r>
            <a:r>
              <a:rPr lang="en-US" sz="2000" dirty="0"/>
              <a:t> (</a:t>
            </a:r>
            <a:r>
              <a:rPr lang="en-US" sz="2000" dirty="0" err="1"/>
              <a:t>hipoventilasi</a:t>
            </a:r>
            <a:r>
              <a:rPr lang="en-US" sz="2000" dirty="0"/>
              <a:t>) </a:t>
            </a:r>
            <a:r>
              <a:rPr lang="en-US" sz="2000" dirty="0" err="1"/>
              <a:t>sehingga</a:t>
            </a:r>
            <a:r>
              <a:rPr lang="en-US" sz="2000" dirty="0"/>
              <a:t> PCO2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arteri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meningkatnya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HCO3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urin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Penyebab</a:t>
            </a:r>
            <a:r>
              <a:rPr lang="en-US" sz="2000" dirty="0" smtClean="0"/>
              <a:t> 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lambung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muntah</a:t>
            </a:r>
            <a:r>
              <a:rPr lang="en-US" sz="2000" dirty="0"/>
              <a:t> yang  </a:t>
            </a:r>
            <a:r>
              <a:rPr lang="en-US" sz="2000" dirty="0" err="1"/>
              <a:t>berkepanjangan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/>
              <a:t>bikarbonat</a:t>
            </a:r>
            <a:r>
              <a:rPr lang="en-US" sz="2000" dirty="0"/>
              <a:t> </a:t>
            </a:r>
            <a:r>
              <a:rPr lang="en-US" sz="2000" dirty="0" err="1" smtClean="0"/>
              <a:t>berlebihan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Terbuangnya</a:t>
            </a:r>
            <a:r>
              <a:rPr lang="en-US" sz="2000" dirty="0"/>
              <a:t> ion H-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cerna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 smtClean="0"/>
              <a:t>ginjal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lambung</a:t>
            </a:r>
            <a:r>
              <a:rPr lang="en-US" sz="2000" dirty="0"/>
              <a:t> </a:t>
            </a:r>
            <a:r>
              <a:rPr lang="en-US" sz="2000" dirty="0" err="1"/>
              <a:t>disedot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selang</a:t>
            </a:r>
            <a:r>
              <a:rPr lang="en-US" sz="2000" dirty="0"/>
              <a:t> </a:t>
            </a:r>
            <a:r>
              <a:rPr lang="en-US" sz="2000" dirty="0" err="1" smtClean="0"/>
              <a:t>lambung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mengkonsumsi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smtClean="0"/>
              <a:t>soda </a:t>
            </a:r>
            <a:r>
              <a:rPr lang="en-US" sz="2000" dirty="0" err="1" smtClean="0"/>
              <a:t>bikarbonat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diuretik</a:t>
            </a:r>
            <a:r>
              <a:rPr lang="en-US" sz="2000" dirty="0"/>
              <a:t> (</a:t>
            </a:r>
            <a:r>
              <a:rPr lang="en-US" sz="2000" dirty="0" err="1"/>
              <a:t>tiazid</a:t>
            </a:r>
            <a:r>
              <a:rPr lang="en-US" sz="2000" dirty="0"/>
              <a:t>, </a:t>
            </a:r>
            <a:r>
              <a:rPr lang="en-US" sz="2000" dirty="0" err="1"/>
              <a:t>furosemid</a:t>
            </a:r>
            <a:r>
              <a:rPr lang="en-US" sz="2000" dirty="0"/>
              <a:t>,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etakrinat</a:t>
            </a:r>
            <a:r>
              <a:rPr lang="en-US" sz="2000" dirty="0"/>
              <a:t>)</a:t>
            </a:r>
            <a:endParaRPr lang="sv-SE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27494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Gejala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/>
              <a:t>iritabilitas</a:t>
            </a:r>
            <a:r>
              <a:rPr lang="en-US" sz="2400" dirty="0"/>
              <a:t> (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tersinggung</a:t>
            </a:r>
            <a:r>
              <a:rPr lang="en-US" sz="2400" dirty="0"/>
              <a:t>),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berkedut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kejang</a:t>
            </a:r>
            <a:r>
              <a:rPr lang="en-US" sz="2400" dirty="0"/>
              <a:t> </a:t>
            </a:r>
            <a:r>
              <a:rPr lang="en-US" sz="2400" dirty="0" err="1" smtClean="0"/>
              <a:t>otot</a:t>
            </a:r>
            <a:endParaRPr lang="en-US" sz="2400" dirty="0" smtClean="0"/>
          </a:p>
          <a:p>
            <a:pPr lvl="1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/>
              <a:t>alkalosis yang </a:t>
            </a:r>
            <a:r>
              <a:rPr lang="en-US" sz="2400" dirty="0" err="1"/>
              <a:t>berat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kontraksi</a:t>
            </a:r>
            <a:r>
              <a:rPr lang="en-US" sz="2400" dirty="0"/>
              <a:t> (</a:t>
            </a:r>
            <a:r>
              <a:rPr lang="en-US" sz="2400" dirty="0" err="1"/>
              <a:t>pengerutan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spasme</a:t>
            </a:r>
            <a:r>
              <a:rPr lang="en-US" sz="2400" dirty="0"/>
              <a:t> (</a:t>
            </a:r>
            <a:r>
              <a:rPr lang="en-US" sz="2400" dirty="0" err="1"/>
              <a:t>kejang</a:t>
            </a:r>
            <a:r>
              <a:rPr lang="en-US" sz="2400" dirty="0"/>
              <a:t>) </a:t>
            </a:r>
            <a:r>
              <a:rPr lang="en-US" sz="2400" dirty="0" err="1"/>
              <a:t>otot</a:t>
            </a:r>
            <a:r>
              <a:rPr lang="en-US" sz="2400" dirty="0"/>
              <a:t> yang </a:t>
            </a:r>
            <a:r>
              <a:rPr lang="en-US" sz="2400" dirty="0" err="1"/>
              <a:t>berkepanjangan</a:t>
            </a:r>
            <a:r>
              <a:rPr lang="en-US" sz="2400" dirty="0"/>
              <a:t> (</a:t>
            </a:r>
            <a:r>
              <a:rPr lang="en-US" sz="2400" dirty="0" err="1"/>
              <a:t>tetani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Diagnosa</a:t>
            </a:r>
            <a:r>
              <a:rPr lang="en-US" sz="2400" dirty="0" smtClean="0"/>
              <a:t> :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Pengobatan</a:t>
            </a:r>
            <a:r>
              <a:rPr lang="en-US" sz="2400" dirty="0" smtClean="0"/>
              <a:t> : </a:t>
            </a:r>
          </a:p>
          <a:p>
            <a:pPr lvl="1"/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elektrolit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natrium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kalium</a:t>
            </a:r>
            <a:r>
              <a:rPr lang="en-US" sz="2400" dirty="0" smtClean="0"/>
              <a:t>)</a:t>
            </a:r>
          </a:p>
          <a:p>
            <a:pPr lvl="1"/>
            <a:r>
              <a:rPr lang="sv-SE" sz="2400" dirty="0"/>
              <a:t>Pada kasus yang berat, diberikan amonium klorida secara intravena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339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HASIL ANALISA GAS DARAH KETIDAKSEIMBANGAN ASAM BASA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237816"/>
              </p:ext>
            </p:extLst>
          </p:nvPr>
        </p:nvGraphicFramePr>
        <p:xfrm>
          <a:off x="304800" y="2286001"/>
          <a:ext cx="85344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666"/>
                <a:gridCol w="1264356"/>
                <a:gridCol w="2460978"/>
                <a:gridCol w="2438400"/>
              </a:tblGrid>
              <a:tr h="5208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KONDISI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HCO3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PaCO2</a:t>
                      </a:r>
                      <a:endParaRPr lang="en-US" sz="1800" dirty="0"/>
                    </a:p>
                  </a:txBody>
                  <a:tcPr/>
                </a:tc>
              </a:tr>
              <a:tr h="528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Asam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Basa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seimbang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7.35 – 7.45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22-26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 – 45 mmHg</a:t>
                      </a:r>
                      <a:endParaRPr lang="en-US" sz="1800" dirty="0"/>
                    </a:p>
                  </a:txBody>
                  <a:tcPr/>
                </a:tc>
              </a:tr>
              <a:tr h="528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Asidosis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Metabolik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&lt;7,35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</a:t>
                      </a:r>
                      <a:r>
                        <a:rPr lang="en-US" sz="1800" baseline="0" dirty="0" smtClean="0"/>
                        <a:t> 22 </a:t>
                      </a:r>
                      <a:r>
                        <a:rPr lang="en-US" sz="1800" baseline="0" dirty="0" err="1" smtClean="0"/>
                        <a:t>mEq</a:t>
                      </a:r>
                      <a:r>
                        <a:rPr lang="en-US" sz="1800" baseline="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Normal / &lt; 35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</a:tr>
              <a:tr h="8008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Asidosis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Respiratorik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&lt;7,35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Normal / &gt;26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 45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</a:tr>
              <a:tr h="6731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Alkalosis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Metabolik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 7,45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 26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Normal / &gt; 45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</a:tr>
              <a:tr h="9114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Alkaloss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Respiratorik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&gt; 7,45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Normal / &lt; 22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 35 mmHg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6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2600" dirty="0" err="1" smtClean="0"/>
              <a:t>Penyebab</a:t>
            </a:r>
            <a:r>
              <a:rPr lang="en-US" sz="2600" dirty="0" smtClean="0"/>
              <a:t> </a:t>
            </a:r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metabolik</a:t>
            </a:r>
            <a:r>
              <a:rPr lang="en-US" sz="2600" dirty="0" smtClean="0"/>
              <a:t> lain </a:t>
            </a:r>
            <a:r>
              <a:rPr lang="en-US" sz="2600" dirty="0" err="1" smtClean="0"/>
              <a:t>meliputi</a:t>
            </a:r>
            <a:r>
              <a:rPr lang="en-US" sz="2600" dirty="0" smtClean="0"/>
              <a:t> :</a:t>
            </a:r>
          </a:p>
          <a:p>
            <a:pPr lvl="1"/>
            <a:r>
              <a:rPr lang="en-US" sz="2600" dirty="0" err="1" smtClean="0"/>
              <a:t>Gagal</a:t>
            </a:r>
            <a:r>
              <a:rPr lang="en-US" sz="2600" dirty="0" smtClean="0"/>
              <a:t> </a:t>
            </a:r>
            <a:r>
              <a:rPr lang="en-US" sz="2600" dirty="0" err="1" smtClean="0"/>
              <a:t>ginjal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Hambatan</a:t>
            </a:r>
            <a:r>
              <a:rPr lang="en-US" sz="2600" dirty="0" smtClean="0"/>
              <a:t> </a:t>
            </a:r>
            <a:r>
              <a:rPr lang="en-US" sz="2600" dirty="0" err="1" smtClean="0"/>
              <a:t>karbonik</a:t>
            </a:r>
            <a:r>
              <a:rPr lang="en-US" sz="2600" dirty="0" smtClean="0"/>
              <a:t> </a:t>
            </a:r>
            <a:r>
              <a:rPr lang="en-US" sz="2600" dirty="0" err="1" smtClean="0"/>
              <a:t>anhidrase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Peningkatan</a:t>
            </a:r>
            <a:r>
              <a:rPr lang="en-US" sz="2600" dirty="0" smtClean="0"/>
              <a:t> </a:t>
            </a:r>
            <a:r>
              <a:rPr lang="en-US" sz="2600" dirty="0" err="1" smtClean="0"/>
              <a:t>kalium</a:t>
            </a:r>
            <a:r>
              <a:rPr lang="en-US" sz="2600" dirty="0" smtClean="0"/>
              <a:t> </a:t>
            </a:r>
            <a:r>
              <a:rPr lang="en-US" sz="2600" dirty="0" err="1" smtClean="0"/>
              <a:t>ekstras</a:t>
            </a:r>
            <a:r>
              <a:rPr lang="en-US" sz="2600" dirty="0" smtClean="0"/>
              <a:t> </a:t>
            </a:r>
            <a:r>
              <a:rPr lang="en-US" sz="2600" dirty="0" err="1" smtClean="0"/>
              <a:t>selular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Distress </a:t>
            </a:r>
            <a:r>
              <a:rPr lang="en-US" sz="2600" dirty="0" err="1" smtClean="0"/>
              <a:t>janin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rahim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respiratorik</a:t>
            </a:r>
            <a:r>
              <a:rPr lang="en-US" sz="2600" dirty="0" smtClean="0"/>
              <a:t> </a:t>
            </a:r>
            <a:r>
              <a:rPr lang="en-US" sz="2600" dirty="0" err="1" smtClean="0"/>
              <a:t>akut</a:t>
            </a:r>
            <a:r>
              <a:rPr lang="en-US" sz="2600" dirty="0" smtClean="0"/>
              <a:t> </a:t>
            </a:r>
            <a:r>
              <a:rPr lang="en-US" sz="2600" dirty="0" err="1" smtClean="0"/>
              <a:t>ditemukan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:</a:t>
            </a:r>
          </a:p>
          <a:p>
            <a:pPr lvl="1"/>
            <a:r>
              <a:rPr lang="en-US" sz="2600" dirty="0" err="1" smtClean="0"/>
              <a:t>Penyakit</a:t>
            </a:r>
            <a:r>
              <a:rPr lang="en-US" sz="2600" dirty="0" smtClean="0"/>
              <a:t> –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nafas</a:t>
            </a:r>
            <a:r>
              <a:rPr lang="en-US" sz="2600" dirty="0" smtClean="0"/>
              <a:t> </a:t>
            </a:r>
            <a:r>
              <a:rPr lang="en-US" sz="2600" dirty="0" err="1" smtClean="0"/>
              <a:t>infeksi</a:t>
            </a:r>
            <a:r>
              <a:rPr lang="en-US" sz="2600" dirty="0" smtClean="0"/>
              <a:t> , </a:t>
            </a:r>
          </a:p>
          <a:p>
            <a:pPr lvl="3"/>
            <a:r>
              <a:rPr lang="en-US" sz="2600" dirty="0" err="1" smtClean="0"/>
              <a:t>misal</a:t>
            </a:r>
            <a:r>
              <a:rPr lang="en-US" sz="2600" dirty="0" smtClean="0"/>
              <a:t>  pneumonia  </a:t>
            </a:r>
          </a:p>
          <a:p>
            <a:pPr lvl="1"/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nafas</a:t>
            </a:r>
            <a:r>
              <a:rPr lang="en-US" sz="2600" dirty="0" smtClean="0"/>
              <a:t> non </a:t>
            </a:r>
            <a:r>
              <a:rPr lang="en-US" sz="2600" dirty="0" err="1" smtClean="0"/>
              <a:t>infeksi</a:t>
            </a:r>
            <a:r>
              <a:rPr lang="en-US" sz="2600" dirty="0" smtClean="0"/>
              <a:t> </a:t>
            </a:r>
          </a:p>
          <a:p>
            <a:pPr lvl="3"/>
            <a:r>
              <a:rPr lang="en-US" sz="2600" dirty="0" err="1" smtClean="0"/>
              <a:t>Misal</a:t>
            </a:r>
            <a:r>
              <a:rPr lang="en-US" sz="2600" dirty="0" smtClean="0"/>
              <a:t> </a:t>
            </a:r>
            <a:r>
              <a:rPr lang="en-US" sz="2600" dirty="0" err="1" smtClean="0"/>
              <a:t>Asma</a:t>
            </a:r>
            <a:r>
              <a:rPr lang="en-US" sz="2600" dirty="0" smtClean="0"/>
              <a:t>  ,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pernafasan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otak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Asidosis</a:t>
            </a:r>
            <a:r>
              <a:rPr lang="en-US" sz="2600" dirty="0" smtClean="0"/>
              <a:t> </a:t>
            </a:r>
            <a:r>
              <a:rPr lang="en-US" sz="2600" dirty="0" err="1" smtClean="0"/>
              <a:t>respiratorik</a:t>
            </a:r>
            <a:r>
              <a:rPr lang="en-US" sz="2600" dirty="0" smtClean="0"/>
              <a:t> </a:t>
            </a:r>
            <a:r>
              <a:rPr lang="en-US" sz="2600" dirty="0" err="1" smtClean="0"/>
              <a:t>kronis</a:t>
            </a:r>
            <a:r>
              <a:rPr lang="en-US" sz="2600" dirty="0" smtClean="0"/>
              <a:t> </a:t>
            </a:r>
            <a:r>
              <a:rPr lang="en-US" sz="2600" dirty="0" err="1" smtClean="0"/>
              <a:t>disebabkan</a:t>
            </a:r>
            <a:r>
              <a:rPr lang="en-US" sz="2600" dirty="0" smtClean="0"/>
              <a:t> : </a:t>
            </a:r>
          </a:p>
          <a:p>
            <a:pPr lvl="1"/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paru</a:t>
            </a:r>
            <a:r>
              <a:rPr lang="en-US" sz="2600" dirty="0" smtClean="0"/>
              <a:t> , </a:t>
            </a:r>
            <a:r>
              <a:rPr lang="en-US" sz="2600" dirty="0" err="1" smtClean="0"/>
              <a:t>emfisema</a:t>
            </a:r>
            <a:r>
              <a:rPr lang="en-US" sz="2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3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smtClean="0"/>
              <a:t>HIPONATREMIA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err="1" smtClean="0"/>
              <a:t>Konsentrasi</a:t>
            </a:r>
            <a:r>
              <a:rPr lang="en-US" sz="3000" dirty="0" smtClean="0"/>
              <a:t> </a:t>
            </a:r>
            <a:r>
              <a:rPr lang="en-US" sz="3000" dirty="0" err="1" smtClean="0"/>
              <a:t>natrium</a:t>
            </a:r>
            <a:r>
              <a:rPr lang="en-US" sz="3000" dirty="0" smtClean="0"/>
              <a:t> plasma </a:t>
            </a:r>
            <a:r>
              <a:rPr lang="en-US" sz="3000" dirty="0" err="1" smtClean="0"/>
              <a:t>kurang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135 </a:t>
            </a:r>
            <a:r>
              <a:rPr lang="en-US" sz="3000" dirty="0" err="1" smtClean="0"/>
              <a:t>mEq</a:t>
            </a:r>
            <a:r>
              <a:rPr lang="en-US" sz="3000" dirty="0" smtClean="0"/>
              <a:t>/l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osmolalitas</a:t>
            </a:r>
            <a:r>
              <a:rPr lang="en-US" sz="3000" dirty="0" smtClean="0"/>
              <a:t> plasma </a:t>
            </a:r>
            <a:r>
              <a:rPr lang="en-US" sz="3000" dirty="0" err="1" smtClean="0"/>
              <a:t>kurang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280 </a:t>
            </a:r>
            <a:r>
              <a:rPr lang="en-US" sz="3000" dirty="0" err="1" smtClean="0"/>
              <a:t>mOsm</a:t>
            </a:r>
            <a:r>
              <a:rPr lang="en-US" sz="3000" dirty="0" smtClean="0"/>
              <a:t>/kg 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terjadi</a:t>
            </a:r>
            <a:r>
              <a:rPr lang="en-US" sz="3000" dirty="0" smtClean="0"/>
              <a:t> </a:t>
            </a:r>
            <a:r>
              <a:rPr lang="en-US" sz="3000" dirty="0" err="1" smtClean="0"/>
              <a:t>setelah</a:t>
            </a:r>
            <a:r>
              <a:rPr lang="en-US" sz="3000" dirty="0" smtClean="0"/>
              <a:t> </a:t>
            </a:r>
            <a:r>
              <a:rPr lang="en-US" sz="3000" dirty="0" err="1" smtClean="0"/>
              <a:t>muntah</a:t>
            </a:r>
            <a:r>
              <a:rPr lang="en-US" sz="3000" dirty="0" smtClean="0"/>
              <a:t> , </a:t>
            </a:r>
            <a:r>
              <a:rPr lang="en-US" sz="3000" dirty="0" err="1" smtClean="0"/>
              <a:t>diare</a:t>
            </a:r>
            <a:r>
              <a:rPr lang="en-US" sz="3000" dirty="0" smtClean="0"/>
              <a:t>, </a:t>
            </a:r>
            <a:r>
              <a:rPr lang="en-US" sz="3000" dirty="0" err="1" smtClean="0"/>
              <a:t>berkeringat</a:t>
            </a:r>
            <a:r>
              <a:rPr lang="en-US" sz="3000" dirty="0" smtClean="0"/>
              <a:t> yang </a:t>
            </a:r>
            <a:r>
              <a:rPr lang="en-US" sz="3000" dirty="0" err="1" smtClean="0"/>
              <a:t>berlebihan</a:t>
            </a:r>
            <a:r>
              <a:rPr lang="en-US" sz="30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err="1" smtClean="0"/>
              <a:t>Gejala</a:t>
            </a:r>
            <a:r>
              <a:rPr lang="en-US" sz="3000" dirty="0" smtClean="0"/>
              <a:t> ; </a:t>
            </a:r>
            <a:r>
              <a:rPr lang="en-US" sz="3000" dirty="0" err="1" smtClean="0"/>
              <a:t>gangguan</a:t>
            </a:r>
            <a:r>
              <a:rPr lang="en-US" sz="3000" dirty="0" smtClean="0"/>
              <a:t> SSP : </a:t>
            </a:r>
            <a:r>
              <a:rPr lang="en-US" sz="3000" dirty="0" err="1" smtClean="0"/>
              <a:t>konfusi</a:t>
            </a:r>
            <a:r>
              <a:rPr lang="en-US" sz="3000" dirty="0" smtClean="0"/>
              <a:t> , </a:t>
            </a:r>
            <a:r>
              <a:rPr lang="en-US" sz="3000" dirty="0" err="1" smtClean="0"/>
              <a:t>depresi</a:t>
            </a:r>
            <a:r>
              <a:rPr lang="en-US" sz="3000" dirty="0" smtClean="0"/>
              <a:t> </a:t>
            </a:r>
            <a:r>
              <a:rPr lang="en-US" sz="3000" dirty="0" err="1" smtClean="0"/>
              <a:t>sakit</a:t>
            </a:r>
            <a:r>
              <a:rPr lang="en-US" sz="3000" dirty="0" smtClean="0"/>
              <a:t> </a:t>
            </a:r>
            <a:r>
              <a:rPr lang="en-US" sz="3000" dirty="0" err="1" smtClean="0"/>
              <a:t>kepala</a:t>
            </a:r>
            <a:r>
              <a:rPr lang="en-US" sz="3000" dirty="0" smtClean="0"/>
              <a:t> , stupor , </a:t>
            </a:r>
            <a:r>
              <a:rPr lang="en-US" sz="3000" dirty="0" err="1" smtClean="0"/>
              <a:t>koma</a:t>
            </a:r>
            <a:r>
              <a:rPr lang="en-US" sz="3000" dirty="0" smtClean="0"/>
              <a:t> , </a:t>
            </a:r>
            <a:r>
              <a:rPr lang="en-US" sz="3000" dirty="0" err="1" smtClean="0"/>
              <a:t>keram</a:t>
            </a:r>
            <a:r>
              <a:rPr lang="en-US" sz="3000" dirty="0" smtClean="0"/>
              <a:t> </a:t>
            </a:r>
            <a:r>
              <a:rPr lang="en-US" sz="3000" dirty="0" err="1" smtClean="0"/>
              <a:t>diare</a:t>
            </a:r>
            <a:r>
              <a:rPr lang="en-US" sz="3000" dirty="0" smtClean="0"/>
              <a:t> </a:t>
            </a:r>
            <a:r>
              <a:rPr lang="en-US" sz="3000" dirty="0" err="1" smtClean="0"/>
              <a:t>muntah</a:t>
            </a:r>
            <a:r>
              <a:rPr lang="en-US" sz="3000" dirty="0" smtClean="0"/>
              <a:t> , edema </a:t>
            </a:r>
            <a:r>
              <a:rPr lang="en-US" sz="3000" dirty="0" err="1" smtClean="0"/>
              <a:t>perifer</a:t>
            </a:r>
            <a:r>
              <a:rPr lang="en-US" sz="30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smtClean="0"/>
              <a:t>HIPERNATREMIA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err="1" smtClean="0"/>
              <a:t>Konsentrasi</a:t>
            </a:r>
            <a:r>
              <a:rPr lang="en-US" sz="3000" dirty="0" smtClean="0"/>
              <a:t> </a:t>
            </a:r>
            <a:r>
              <a:rPr lang="en-US" sz="3000" dirty="0" err="1" smtClean="0"/>
              <a:t>natrium</a:t>
            </a:r>
            <a:r>
              <a:rPr lang="en-US" sz="3000" dirty="0" smtClean="0"/>
              <a:t> plasma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148 </a:t>
            </a:r>
            <a:r>
              <a:rPr lang="en-US" sz="3000" dirty="0" err="1" smtClean="0"/>
              <a:t>mEq</a:t>
            </a:r>
            <a:r>
              <a:rPr lang="en-US" sz="3000" dirty="0" smtClean="0"/>
              <a:t>/l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osmolalitas</a:t>
            </a:r>
            <a:r>
              <a:rPr lang="en-US" sz="3000" dirty="0" smtClean="0"/>
              <a:t> plasma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295 </a:t>
            </a:r>
            <a:r>
              <a:rPr lang="en-US" sz="3000" dirty="0" err="1" smtClean="0"/>
              <a:t>mOsm</a:t>
            </a:r>
            <a:r>
              <a:rPr lang="en-US" sz="3000" dirty="0" smtClean="0"/>
              <a:t>/ kg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err="1" smtClean="0"/>
              <a:t>Akibat</a:t>
            </a:r>
            <a:r>
              <a:rPr lang="en-US" sz="3000" dirty="0" smtClean="0"/>
              <a:t> </a:t>
            </a:r>
            <a:r>
              <a:rPr lang="en-US" sz="3000" dirty="0" err="1" smtClean="0"/>
              <a:t>ketidak</a:t>
            </a:r>
            <a:r>
              <a:rPr lang="en-US" sz="3000" dirty="0" smtClean="0"/>
              <a:t> </a:t>
            </a:r>
            <a:r>
              <a:rPr lang="en-US" sz="3000" dirty="0" err="1" smtClean="0"/>
              <a:t>seimbangan</a:t>
            </a:r>
            <a:r>
              <a:rPr lang="en-US" sz="3000" dirty="0" smtClean="0"/>
              <a:t> </a:t>
            </a:r>
            <a:r>
              <a:rPr lang="en-US" sz="3000" dirty="0" err="1" smtClean="0"/>
              <a:t>kehilangan</a:t>
            </a:r>
            <a:r>
              <a:rPr lang="en-US" sz="3000" dirty="0" smtClean="0"/>
              <a:t> air </a:t>
            </a:r>
            <a:r>
              <a:rPr lang="en-US" sz="3000" dirty="0" err="1" smtClean="0"/>
              <a:t>terhadap</a:t>
            </a:r>
            <a:r>
              <a:rPr lang="en-US" sz="3000" dirty="0" smtClean="0"/>
              <a:t> </a:t>
            </a:r>
            <a:r>
              <a:rPr lang="en-US" sz="3000" dirty="0" err="1" smtClean="0"/>
              <a:t>natrium</a:t>
            </a:r>
            <a:r>
              <a:rPr lang="en-US" sz="3000" dirty="0" smtClean="0"/>
              <a:t> , </a:t>
            </a:r>
            <a:r>
              <a:rPr lang="en-US" sz="3000" dirty="0" err="1" smtClean="0"/>
              <a:t>ketidak</a:t>
            </a:r>
            <a:r>
              <a:rPr lang="en-US" sz="3000" dirty="0" smtClean="0"/>
              <a:t> </a:t>
            </a:r>
            <a:r>
              <a:rPr lang="en-US" sz="3000" dirty="0" err="1" smtClean="0"/>
              <a:t>mampuan</a:t>
            </a:r>
            <a:r>
              <a:rPr lang="en-US" sz="3000" dirty="0" smtClean="0"/>
              <a:t> </a:t>
            </a:r>
            <a:r>
              <a:rPr lang="en-US" sz="3000" dirty="0" err="1" smtClean="0"/>
              <a:t>ginjal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mereabsorpsi</a:t>
            </a:r>
            <a:r>
              <a:rPr lang="en-US" sz="3000" dirty="0" smtClean="0"/>
              <a:t> air </a:t>
            </a:r>
            <a:r>
              <a:rPr lang="en-US" sz="3000" dirty="0" err="1" smtClean="0"/>
              <a:t>pada</a:t>
            </a:r>
            <a:r>
              <a:rPr lang="en-US" sz="3000" dirty="0" smtClean="0"/>
              <a:t> diabetes </a:t>
            </a:r>
            <a:r>
              <a:rPr lang="en-US" sz="3000" dirty="0" err="1" smtClean="0"/>
              <a:t>insipidus</a:t>
            </a:r>
            <a:r>
              <a:rPr lang="en-US" sz="3000" dirty="0" smtClean="0"/>
              <a:t> </a:t>
            </a:r>
          </a:p>
          <a:p>
            <a:pPr lvl="1">
              <a:defRPr/>
            </a:pPr>
            <a:endParaRPr lang="en-US" sz="3000" dirty="0" smtClean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HIPOKALEMIA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kalium</a:t>
            </a:r>
            <a:r>
              <a:rPr lang="en-US" dirty="0" smtClean="0"/>
              <a:t> plasma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3,5 </a:t>
            </a:r>
            <a:r>
              <a:rPr lang="en-US" dirty="0" err="1" smtClean="0"/>
              <a:t>mEq</a:t>
            </a:r>
            <a:r>
              <a:rPr lang="en-US" dirty="0" smtClean="0"/>
              <a:t>/ 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asupan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diet 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kalium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,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r>
              <a:rPr lang="en-US" dirty="0" smtClean="0"/>
              <a:t> 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Hipokalemia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aldosteron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memekatkan</a:t>
            </a:r>
            <a:r>
              <a:rPr lang="en-US" dirty="0" smtClean="0"/>
              <a:t> urine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poliuria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HIPERKALEMIA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kalium</a:t>
            </a:r>
            <a:r>
              <a:rPr lang="en-US" dirty="0" smtClean="0"/>
              <a:t> plasma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5 ,0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trauma 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KALSIUM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HIPOKALSEMIA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serum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8,5 mg/dl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ketidak</a:t>
            </a:r>
            <a:r>
              <a:rPr lang="en-US" dirty="0" smtClean="0"/>
              <a:t> </a:t>
            </a:r>
            <a:r>
              <a:rPr lang="en-US" dirty="0" err="1" smtClean="0"/>
              <a:t>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disfungsi</a:t>
            </a:r>
            <a:r>
              <a:rPr lang="en-US" dirty="0" smtClean="0"/>
              <a:t> , </a:t>
            </a:r>
            <a:r>
              <a:rPr lang="en-US" dirty="0" err="1" smtClean="0"/>
              <a:t>supresi</a:t>
            </a:r>
            <a:r>
              <a:rPr lang="en-US" dirty="0" smtClean="0"/>
              <a:t> 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pengangkatan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HIPERKALSEMIA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serum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10,5 mg/dl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hiperparatiroidisme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, </a:t>
            </a:r>
            <a:r>
              <a:rPr lang="en-US" dirty="0" err="1" smtClean="0"/>
              <a:t>imobilisasi</a:t>
            </a:r>
            <a:r>
              <a:rPr lang="en-US" dirty="0" smtClean="0"/>
              <a:t> yang lama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E72 </a:t>
            </a:r>
            <a:r>
              <a:rPr lang="fi-FI" sz="3600" dirty="0" smtClean="0"/>
              <a:t> </a:t>
            </a:r>
            <a:r>
              <a:rPr lang="fi-FI" sz="3600" dirty="0"/>
              <a:t>Kelainan lain metabolisme asam </a:t>
            </a:r>
            <a:r>
              <a:rPr lang="fi-FI" sz="3600" dirty="0" smtClean="0"/>
              <a:t>amino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E71.2), asam lemak (E71.3), purin dan pirimidin (E79.-)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E72.0  Kelainan transport asam </a:t>
            </a:r>
            <a:r>
              <a:rPr lang="fi-FI" dirty="0" smtClean="0"/>
              <a:t>amino,  </a:t>
            </a:r>
            <a:r>
              <a:rPr lang="fi-FI" dirty="0"/>
              <a:t>Cystonosis, cystinuria, </a:t>
            </a:r>
            <a:r>
              <a:rPr lang="fi-FI" dirty="0" smtClean="0"/>
              <a:t> </a:t>
            </a:r>
            <a:r>
              <a:rPr lang="it-IT" dirty="0"/>
              <a:t>Sindroma Fanconi (-de Toni) (-Debrē), sindroma Lowe, penyakit Hartnup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 smtClean="0"/>
              <a:t>Kecuali</a:t>
            </a:r>
            <a:r>
              <a:rPr lang="fi-FI" dirty="0"/>
              <a:t>: kelainan metabolisme triptophan (E70.8)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E72.1  Kelainan metabolisme asam amino yang mengandung </a:t>
            </a:r>
            <a:r>
              <a:rPr lang="fi-FI" dirty="0" smtClean="0"/>
              <a:t>sulfur, Cystathioninuria</a:t>
            </a:r>
            <a:r>
              <a:rPr lang="fi-FI" dirty="0"/>
              <a:t>, homocystinuria, methioninemia, defisiensi sulfite oxidase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 smtClean="0"/>
              <a:t>Kecuali</a:t>
            </a:r>
            <a:r>
              <a:rPr lang="fi-FI" dirty="0"/>
              <a:t>: defisiensi transkobalamin II (D51.2)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E72.2  Kelainan metabolisme siklus </a:t>
            </a:r>
            <a:r>
              <a:rPr lang="fi-FI" dirty="0" smtClean="0"/>
              <a:t>urea,  </a:t>
            </a:r>
            <a:r>
              <a:rPr lang="fi-FI" dirty="0"/>
              <a:t>Argininemia, citrullinemia, hiperammonemia, asiduria arginosuksinat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 smtClean="0"/>
              <a:t>Kecuali</a:t>
            </a:r>
            <a:r>
              <a:rPr lang="fi-FI" dirty="0"/>
              <a:t>: kelainan metabolisme ornitin (E72.4)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E72.3  Kelainan metabolisme lysine dan </a:t>
            </a:r>
            <a:r>
              <a:rPr lang="fi-FI" dirty="0" smtClean="0"/>
              <a:t>hydroxylysine, Asiduria </a:t>
            </a:r>
            <a:r>
              <a:rPr lang="fi-FI" dirty="0"/>
              <a:t>glutarat, hidroksilisinemia, hiperlisinemia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E72.4  Kelainan metabolisme </a:t>
            </a:r>
            <a:r>
              <a:rPr lang="fi-FI" dirty="0" smtClean="0"/>
              <a:t>ornithine,  </a:t>
            </a:r>
            <a:r>
              <a:rPr lang="en-AU" dirty="0" err="1"/>
              <a:t>Ornithinemia</a:t>
            </a:r>
            <a:r>
              <a:rPr lang="en-AU" dirty="0"/>
              <a:t> (type I, type II)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E72.5 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metabolisme</a:t>
            </a:r>
            <a:r>
              <a:rPr lang="en-AU" dirty="0"/>
              <a:t> glycine </a:t>
            </a:r>
            <a:r>
              <a:rPr lang="en-AU" dirty="0" smtClean="0"/>
              <a:t>, </a:t>
            </a:r>
            <a:r>
              <a:rPr lang="en-AU" dirty="0" err="1" smtClean="0"/>
              <a:t>Hiperhidroksiprolinemia</a:t>
            </a:r>
            <a:r>
              <a:rPr lang="en-AU" dirty="0"/>
              <a:t>, </a:t>
            </a:r>
            <a:r>
              <a:rPr lang="en-AU" dirty="0" err="1"/>
              <a:t>hiperprolinemia</a:t>
            </a:r>
            <a:r>
              <a:rPr lang="en-AU" dirty="0"/>
              <a:t> (type-type I, II</a:t>
            </a:r>
            <a:r>
              <a:rPr lang="en-AU" dirty="0" smtClean="0"/>
              <a:t>),  </a:t>
            </a:r>
            <a:r>
              <a:rPr lang="en-AU" dirty="0"/>
              <a:t>Non-</a:t>
            </a:r>
            <a:r>
              <a:rPr lang="en-AU" dirty="0" err="1"/>
              <a:t>ketotic</a:t>
            </a:r>
            <a:r>
              <a:rPr lang="en-AU" dirty="0"/>
              <a:t> </a:t>
            </a:r>
            <a:r>
              <a:rPr lang="en-AU" dirty="0" err="1"/>
              <a:t>hiperglisinemia</a:t>
            </a:r>
            <a:r>
              <a:rPr lang="en-AU" dirty="0"/>
              <a:t>, </a:t>
            </a:r>
            <a:r>
              <a:rPr lang="en-AU" dirty="0" err="1"/>
              <a:t>sarkosinemia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E72.8  Kelainan metabolisme asam amino lain yang </a:t>
            </a:r>
            <a:r>
              <a:rPr lang="fi-FI" dirty="0" smtClean="0"/>
              <a:t>dijelaskan,  </a:t>
            </a:r>
            <a:r>
              <a:rPr lang="fi-FI" dirty="0"/>
              <a:t>Kelainan metabolisme: asam amino </a:t>
            </a:r>
            <a:r>
              <a:rPr lang="en-AU" dirty="0"/>
              <a:t>β</a:t>
            </a:r>
            <a:r>
              <a:rPr lang="fi-FI" dirty="0"/>
              <a:t>, siklus </a:t>
            </a:r>
            <a:r>
              <a:rPr lang="en-AU" dirty="0"/>
              <a:t>γ</a:t>
            </a:r>
            <a:r>
              <a:rPr lang="fi-FI" dirty="0"/>
              <a:t>-glutamyl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E72.9  Kelainan metabolisme asam amino, tak dijelaskan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FOSFAT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HIPOFOSFATEMIA</a:t>
            </a:r>
          </a:p>
          <a:p>
            <a:pPr lvl="1"/>
            <a:r>
              <a:rPr lang="en-US" smtClean="0"/>
              <a:t>Konsentrasi fosfat serum kurang dari 2,5 mg/dl </a:t>
            </a:r>
          </a:p>
          <a:p>
            <a:pPr lvl="1"/>
            <a:r>
              <a:rPr lang="en-US" smtClean="0"/>
              <a:t>Dapat terjadi akibat kurang gizi </a:t>
            </a:r>
          </a:p>
          <a:p>
            <a:pPr lvl="1"/>
            <a:endParaRPr lang="en-US" smtClean="0"/>
          </a:p>
          <a:p>
            <a:r>
              <a:rPr lang="en-US" smtClean="0"/>
              <a:t>HIPERFOSFATEMIA </a:t>
            </a:r>
          </a:p>
          <a:p>
            <a:pPr lvl="1"/>
            <a:r>
              <a:rPr lang="en-US" smtClean="0"/>
              <a:t>Konsentrasi fosfat serum lebih dari 4,5 mg/dl </a:t>
            </a:r>
          </a:p>
          <a:p>
            <a:pPr lvl="1"/>
            <a:r>
              <a:rPr lang="en-US" smtClean="0"/>
              <a:t>Disebabkan penurunan fungsi ginjal , trauma besar 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97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HIPOMAGNESEMIA </a:t>
            </a:r>
            <a:r>
              <a:rPr lang="en-US" dirty="0" smtClean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konsentrasi</a:t>
            </a:r>
            <a:r>
              <a:rPr lang="en-US" dirty="0" smtClean="0"/>
              <a:t> magnesium serum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1,8 mg/dl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asupan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,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 </a:t>
            </a:r>
            <a:r>
              <a:rPr lang="en-US" dirty="0" err="1" smtClean="0"/>
              <a:t>kronis,mal</a:t>
            </a:r>
            <a:r>
              <a:rPr lang="en-US" dirty="0" smtClean="0"/>
              <a:t> </a:t>
            </a:r>
            <a:r>
              <a:rPr lang="en-US" dirty="0" err="1" smtClean="0"/>
              <a:t>absorpsi</a:t>
            </a:r>
            <a:r>
              <a:rPr lang="en-US" dirty="0" smtClean="0"/>
              <a:t> magnesium </a:t>
            </a:r>
            <a:r>
              <a:rPr lang="en-US" dirty="0" err="1" smtClean="0"/>
              <a:t>diusus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laksatif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Ingesti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absorpsi</a:t>
            </a:r>
            <a:r>
              <a:rPr lang="en-US" dirty="0" smtClean="0"/>
              <a:t> magnesium di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magnesium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transport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, </a:t>
            </a:r>
            <a:r>
              <a:rPr lang="en-US" dirty="0" err="1" smtClean="0"/>
              <a:t>tetani</a:t>
            </a:r>
            <a:r>
              <a:rPr lang="en-US" dirty="0" smtClean="0"/>
              <a:t> , </a:t>
            </a:r>
            <a:r>
              <a:rPr lang="en-US" dirty="0" err="1" smtClean="0"/>
              <a:t>spasmeneuromuskulus</a:t>
            </a:r>
            <a:r>
              <a:rPr lang="en-US" dirty="0" smtClean="0"/>
              <a:t> , </a:t>
            </a:r>
            <a:r>
              <a:rPr lang="en-US" dirty="0" err="1" smtClean="0"/>
              <a:t>hipertensi</a:t>
            </a:r>
            <a:r>
              <a:rPr lang="en-US" dirty="0" smtClean="0"/>
              <a:t>, </a:t>
            </a:r>
            <a:r>
              <a:rPr lang="en-US" dirty="0" err="1" smtClean="0"/>
              <a:t>disritmia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HIPERMAGNESEMIA 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konsentrasi</a:t>
            </a:r>
            <a:r>
              <a:rPr lang="en-US" dirty="0" smtClean="0"/>
              <a:t> magnesium serum 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2,7 mg/dl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ekskresi</a:t>
            </a:r>
            <a:r>
              <a:rPr lang="en-US" dirty="0" smtClean="0"/>
              <a:t> magnesium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neurologis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: </a:t>
            </a:r>
            <a:r>
              <a:rPr lang="en-US" dirty="0" err="1" smtClean="0"/>
              <a:t>kelemahan</a:t>
            </a:r>
            <a:r>
              <a:rPr lang="en-US" dirty="0" smtClean="0"/>
              <a:t> /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konfusi</a:t>
            </a:r>
            <a:r>
              <a:rPr lang="en-US" dirty="0" smtClean="0"/>
              <a:t>, </a:t>
            </a:r>
            <a:r>
              <a:rPr lang="en-US" dirty="0" err="1" smtClean="0"/>
              <a:t>koma</a:t>
            </a:r>
            <a:r>
              <a:rPr lang="en-US" dirty="0" smtClean="0"/>
              <a:t> ,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pt-BR" dirty="0"/>
              <a:t>E88     Kelainan metabolik </a:t>
            </a:r>
            <a:r>
              <a:rPr lang="pt-BR" dirty="0" smtClean="0"/>
              <a:t>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E88.0  Kelainan metabolisme protein plasma, not elsewhere </a:t>
            </a:r>
            <a:r>
              <a:rPr lang="pt-BR" dirty="0" smtClean="0"/>
              <a:t>classified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Defisiensi </a:t>
            </a:r>
            <a:r>
              <a:rPr lang="en-AU" dirty="0"/>
              <a:t>α</a:t>
            </a:r>
            <a:r>
              <a:rPr lang="pt-BR" dirty="0"/>
              <a:t>-1-antitripsin, bisalbuminemia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Kecuali</a:t>
            </a:r>
            <a:r>
              <a:rPr lang="pt-BR" dirty="0"/>
              <a:t>: kelainan metabolisme lipoprotein (E78.-), gammopati monoklonal (D47.2</a:t>
            </a:r>
            <a:r>
              <a:rPr lang="pt-BR" dirty="0" smtClean="0"/>
              <a:t>)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hipergammaglonbulinemia (D89.0), makroglobulinemia Waldenström (C88)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E88.1  </a:t>
            </a:r>
            <a:r>
              <a:rPr lang="en-AU" dirty="0" err="1"/>
              <a:t>Lipodystrophy</a:t>
            </a:r>
            <a:r>
              <a:rPr lang="en-AU" dirty="0"/>
              <a:t>, not elsewhere </a:t>
            </a:r>
            <a:r>
              <a:rPr lang="en-AU" dirty="0" smtClean="0"/>
              <a:t>classified </a:t>
            </a:r>
            <a:r>
              <a:rPr lang="en-US" dirty="0" smtClean="0"/>
              <a:t>;</a:t>
            </a:r>
            <a:r>
              <a:rPr lang="en-AU" dirty="0" err="1" smtClean="0"/>
              <a:t>Lipodistrofi</a:t>
            </a:r>
            <a:r>
              <a:rPr lang="en-AU" dirty="0" smtClean="0"/>
              <a:t> </a:t>
            </a:r>
            <a:r>
              <a:rPr lang="en-AU" dirty="0"/>
              <a:t>NOS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err="1" smtClean="0"/>
              <a:t>Kecuali</a:t>
            </a:r>
            <a:r>
              <a:rPr lang="en-AU" dirty="0"/>
              <a:t>:  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/>
              <a:t>Whipple (K90.8)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E88.2  </a:t>
            </a:r>
            <a:r>
              <a:rPr lang="en-AU" dirty="0" err="1"/>
              <a:t>Lipomatosis</a:t>
            </a:r>
            <a:r>
              <a:rPr lang="en-AU" dirty="0"/>
              <a:t>, not elsewhere </a:t>
            </a:r>
            <a:r>
              <a:rPr lang="en-AU" dirty="0" smtClean="0"/>
              <a:t>classified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fi-FI" dirty="0"/>
              <a:t>Lipomatosis: NOS, dolorosa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E88.8  Kelainan metabolisme lain yang </a:t>
            </a:r>
            <a:r>
              <a:rPr lang="fi-FI" dirty="0" smtClean="0"/>
              <a:t>dijelaskan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Adenolipomatosis Launois-Bensaude, trimethylaminuria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E88.9  Kelainan metabolisme, tidak 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1342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/>
              <a:t>Defisiensi </a:t>
            </a:r>
            <a:r>
              <a:rPr lang="en-AU" dirty="0"/>
              <a:t>α</a:t>
            </a:r>
            <a:r>
              <a:rPr lang="pt-BR" dirty="0" smtClean="0"/>
              <a:t>-1-antitripsin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hepar</a:t>
            </a:r>
            <a:r>
              <a:rPr lang="en-US" dirty="0" smtClean="0"/>
              <a:t>(</a:t>
            </a:r>
            <a:r>
              <a:rPr lang="en-US" dirty="0" err="1" smtClean="0"/>
              <a:t>sirosis</a:t>
            </a:r>
            <a:r>
              <a:rPr lang="en-US" dirty="0"/>
              <a:t> </a:t>
            </a:r>
            <a:r>
              <a:rPr lang="en-US" dirty="0" err="1"/>
              <a:t>hepatis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karsinoma</a:t>
            </a:r>
            <a:r>
              <a:rPr lang="en-US" dirty="0" smtClean="0"/>
              <a:t> </a:t>
            </a:r>
            <a:r>
              <a:rPr lang="en-US" dirty="0" err="1" smtClean="0"/>
              <a:t>hepatoseluler,dll</a:t>
            </a:r>
            <a:r>
              <a:rPr lang="en-US" dirty="0" smtClean="0"/>
              <a:t> </a:t>
            </a:r>
            <a:r>
              <a:rPr lang="en-US" dirty="0"/>
              <a:t>).</a:t>
            </a:r>
            <a:endParaRPr lang="en-US" dirty="0" smtClean="0"/>
          </a:p>
          <a:p>
            <a:r>
              <a:rPr lang="en-US" dirty="0" err="1" smtClean="0"/>
              <a:t>Suatu</a:t>
            </a:r>
            <a:r>
              <a:rPr lang="en-US" dirty="0" smtClean="0"/>
              <a:t> protein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 smtClean="0"/>
              <a:t>.</a:t>
            </a:r>
          </a:p>
          <a:p>
            <a:r>
              <a:rPr lang="en-US" dirty="0" err="1"/>
              <a:t>defisiensi</a:t>
            </a:r>
            <a:r>
              <a:rPr lang="en-US" dirty="0"/>
              <a:t> Alpha-1 antitrypsin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berisiko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paru-paru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937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Lipodystrophy</a:t>
            </a:r>
            <a:r>
              <a:rPr lang="en-AU" dirty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orang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AU" dirty="0" err="1"/>
              <a:t>Lipomatosis,a</a:t>
            </a:r>
            <a:r>
              <a:rPr lang="en-US" dirty="0" err="1"/>
              <a:t>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didada,ekstremitas</a:t>
            </a:r>
            <a:r>
              <a:rPr lang="en-US" dirty="0"/>
              <a:t>,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internal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8556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pt-BR" dirty="0"/>
              <a:t>E88     Kelainan metabolik </a:t>
            </a:r>
            <a:r>
              <a:rPr lang="pt-BR" dirty="0" smtClean="0"/>
              <a:t>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E88.0  Kelainan metabolisme protein plasma, not elsewhere </a:t>
            </a:r>
            <a:r>
              <a:rPr lang="pt-BR" dirty="0" smtClean="0"/>
              <a:t>classified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Defisiensi </a:t>
            </a:r>
            <a:r>
              <a:rPr lang="en-AU" dirty="0"/>
              <a:t>α</a:t>
            </a:r>
            <a:r>
              <a:rPr lang="pt-BR" dirty="0"/>
              <a:t>-1-antitripsin, bisalbuminemia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Kecuali</a:t>
            </a:r>
            <a:r>
              <a:rPr lang="pt-BR" dirty="0"/>
              <a:t>: kelainan metabolisme lipoprotein (E78.-), gammopati monoklonal (D47.2</a:t>
            </a:r>
            <a:r>
              <a:rPr lang="pt-BR" dirty="0" smtClean="0"/>
              <a:t>)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hipergammaglonbulinemia (D89.0), makroglobulinemia Waldenström (C88)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E88.1  </a:t>
            </a:r>
            <a:r>
              <a:rPr lang="en-AU" dirty="0" err="1"/>
              <a:t>Lipodystrophy</a:t>
            </a:r>
            <a:r>
              <a:rPr lang="en-AU" dirty="0"/>
              <a:t>, not elsewhere </a:t>
            </a:r>
            <a:r>
              <a:rPr lang="en-AU" dirty="0" smtClean="0"/>
              <a:t>classified </a:t>
            </a:r>
            <a:r>
              <a:rPr lang="en-US" dirty="0" smtClean="0"/>
              <a:t>;</a:t>
            </a:r>
            <a:r>
              <a:rPr lang="en-AU" dirty="0" err="1" smtClean="0"/>
              <a:t>Lipodistrofi</a:t>
            </a:r>
            <a:r>
              <a:rPr lang="en-AU" dirty="0" smtClean="0"/>
              <a:t> </a:t>
            </a:r>
            <a:r>
              <a:rPr lang="en-AU" dirty="0"/>
              <a:t>NOS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err="1" smtClean="0"/>
              <a:t>Kecuali</a:t>
            </a:r>
            <a:r>
              <a:rPr lang="en-AU" dirty="0"/>
              <a:t>:  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/>
              <a:t>Whipple (K90.8)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E88.2  </a:t>
            </a:r>
            <a:r>
              <a:rPr lang="en-AU" dirty="0" err="1"/>
              <a:t>Lipomatosis</a:t>
            </a:r>
            <a:r>
              <a:rPr lang="en-AU" dirty="0"/>
              <a:t>, not elsewhere </a:t>
            </a:r>
            <a:r>
              <a:rPr lang="en-AU" dirty="0" smtClean="0"/>
              <a:t>classified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fi-FI" dirty="0"/>
              <a:t>Lipomatosis: NOS, dolorosa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E88.8  Kelainan metabolisme lain yang </a:t>
            </a:r>
            <a:r>
              <a:rPr lang="fi-FI" dirty="0" smtClean="0"/>
              <a:t>dijelaskan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Adenolipomatosis Launois-Bensaude, trimethylaminuria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E88.9  Kelainan metabolisme,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668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Autofit/>
          </a:bodyPr>
          <a:lstStyle/>
          <a:p>
            <a:r>
              <a:rPr lang="fi-FI" sz="3600" dirty="0"/>
              <a:t>E89     Kelainan endokrin dan metabolik pasca-prosedur, not elsewhere </a:t>
            </a:r>
            <a:r>
              <a:rPr lang="fi-FI" sz="3600" dirty="0" smtClean="0"/>
              <a:t>classified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E89.0  Hipotiroidisme </a:t>
            </a:r>
            <a:r>
              <a:rPr lang="fi-FI" dirty="0" smtClean="0"/>
              <a:t>pasca-prosedur :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Hipotiroidisem pasca-radiasi, hipotiroidisme pasca-bedah</a:t>
            </a:r>
            <a:endParaRPr lang="en-US" dirty="0"/>
          </a:p>
          <a:p>
            <a:r>
              <a:rPr lang="fi-FI" dirty="0"/>
              <a:t>E89.1  Hipoinsulinaemia </a:t>
            </a:r>
            <a:r>
              <a:rPr lang="fi-FI" dirty="0" smtClean="0"/>
              <a:t>pasca-prosedur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Hiperglikemia pasca-pankreatektomi, hipoinsulinesmia pasca-bedah</a:t>
            </a:r>
            <a:endParaRPr lang="en-US" dirty="0"/>
          </a:p>
          <a:p>
            <a:r>
              <a:rPr lang="fi-FI" dirty="0"/>
              <a:t>E89.2  Hipoparatiroidisme </a:t>
            </a:r>
            <a:r>
              <a:rPr lang="fi-FI" dirty="0" smtClean="0"/>
              <a:t>pasca-prosedur</a:t>
            </a:r>
            <a:r>
              <a:rPr lang="en-US" dirty="0" smtClean="0"/>
              <a:t>;</a:t>
            </a:r>
            <a:r>
              <a:rPr lang="fi-FI" dirty="0" smtClean="0"/>
              <a:t>Tetani </a:t>
            </a:r>
            <a:r>
              <a:rPr lang="fi-FI" dirty="0"/>
              <a:t>paratiroprival</a:t>
            </a:r>
            <a:endParaRPr lang="en-US" dirty="0"/>
          </a:p>
          <a:p>
            <a:r>
              <a:rPr lang="fi-FI" dirty="0"/>
              <a:t>E89.3  Hipopituitarisme </a:t>
            </a:r>
            <a:r>
              <a:rPr lang="fi-FI" dirty="0" smtClean="0"/>
              <a:t>pasca-prosedur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Hipopituitarisme pasca-radiasi</a:t>
            </a:r>
            <a:endParaRPr lang="en-US" dirty="0"/>
          </a:p>
          <a:p>
            <a:r>
              <a:rPr lang="fi-FI" dirty="0"/>
              <a:t>E89.4  Kegagalan ovarium pasca-prosedur</a:t>
            </a:r>
            <a:endParaRPr lang="en-US" dirty="0"/>
          </a:p>
          <a:p>
            <a:r>
              <a:rPr lang="fi-FI" dirty="0"/>
              <a:t>E89.5  Hipofungsi testis pasca-prosedur</a:t>
            </a:r>
            <a:endParaRPr lang="en-US" dirty="0"/>
          </a:p>
          <a:p>
            <a:r>
              <a:rPr lang="fi-FI" dirty="0"/>
              <a:t>E89.6  Hipofungsi korteks (-medulla) adrenal pasca-prosedur</a:t>
            </a:r>
            <a:endParaRPr lang="en-US" dirty="0"/>
          </a:p>
          <a:p>
            <a:r>
              <a:rPr lang="fi-FI" dirty="0"/>
              <a:t>E89.8  Kelainan lain endokrin dan metabolik pasca-prosedur </a:t>
            </a:r>
            <a:endParaRPr lang="en-US" dirty="0"/>
          </a:p>
          <a:p>
            <a:r>
              <a:rPr lang="fi-FI" dirty="0"/>
              <a:t>E89.9  Kelainan endokrin dan metabolik pasca-prosedur,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4917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GANGGUAN – GANGGUAN PASKA PROSEDUR / PASKA TINDAKAN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Efek</a:t>
            </a:r>
            <a:r>
              <a:rPr lang="en-US" sz="2600" dirty="0" smtClean="0"/>
              <a:t> </a:t>
            </a:r>
            <a:r>
              <a:rPr lang="en-US" sz="2600" dirty="0" err="1" smtClean="0"/>
              <a:t>samping</a:t>
            </a:r>
            <a:r>
              <a:rPr lang="en-US" sz="2600" dirty="0" smtClean="0"/>
              <a:t> </a:t>
            </a:r>
            <a:r>
              <a:rPr lang="en-US" sz="2600" dirty="0" err="1" smtClean="0"/>
              <a:t>penggunaan</a:t>
            </a:r>
            <a:r>
              <a:rPr lang="en-US" sz="2600" dirty="0" smtClean="0"/>
              <a:t> </a:t>
            </a:r>
            <a:r>
              <a:rPr lang="en-US" sz="2600" dirty="0" err="1" smtClean="0"/>
              <a:t>obat</a:t>
            </a:r>
            <a:r>
              <a:rPr lang="en-US" sz="2600" dirty="0" smtClean="0"/>
              <a:t> </a:t>
            </a:r>
            <a:r>
              <a:rPr lang="en-US" sz="2600" dirty="0" err="1" smtClean="0"/>
              <a:t>anestesi</a:t>
            </a:r>
            <a:endParaRPr lang="en-US" sz="2600" dirty="0" smtClean="0"/>
          </a:p>
          <a:p>
            <a:pPr lvl="1"/>
            <a:r>
              <a:rPr lang="en-US" sz="2600" dirty="0" err="1" smtClean="0"/>
              <a:t>Mual</a:t>
            </a:r>
            <a:r>
              <a:rPr lang="en-US" sz="2600" dirty="0" smtClean="0"/>
              <a:t> – </a:t>
            </a:r>
            <a:r>
              <a:rPr lang="en-US" sz="2600" dirty="0" err="1" smtClean="0"/>
              <a:t>muntah</a:t>
            </a:r>
            <a:endParaRPr lang="en-US" sz="2600" dirty="0" smtClean="0"/>
          </a:p>
          <a:p>
            <a:pPr lvl="1"/>
            <a:r>
              <a:rPr lang="en-US" sz="2600" dirty="0" err="1" smtClean="0"/>
              <a:t>Sakit</a:t>
            </a:r>
            <a:r>
              <a:rPr lang="en-US" sz="2600" dirty="0" smtClean="0"/>
              <a:t> </a:t>
            </a:r>
            <a:r>
              <a:rPr lang="en-US" sz="2600" dirty="0" err="1" smtClean="0"/>
              <a:t>kepala</a:t>
            </a:r>
            <a:endParaRPr lang="en-US" sz="2600" dirty="0" smtClean="0"/>
          </a:p>
          <a:p>
            <a:pPr lvl="1"/>
            <a:r>
              <a:rPr lang="en-US" sz="2600" dirty="0" err="1" smtClean="0"/>
              <a:t>Urtikaria</a:t>
            </a:r>
            <a:r>
              <a:rPr lang="en-US" sz="2600" dirty="0" smtClean="0"/>
              <a:t> – </a:t>
            </a:r>
            <a:r>
              <a:rPr lang="en-US" sz="2600" dirty="0" err="1" smtClean="0"/>
              <a:t>reaksi</a:t>
            </a:r>
            <a:r>
              <a:rPr lang="en-US" sz="2600" dirty="0" smtClean="0"/>
              <a:t> </a:t>
            </a:r>
            <a:r>
              <a:rPr lang="en-US" sz="2600" dirty="0" err="1" smtClean="0"/>
              <a:t>alergi</a:t>
            </a:r>
            <a:endParaRPr lang="en-US" sz="2600" dirty="0" smtClean="0"/>
          </a:p>
          <a:p>
            <a:pPr lvl="1"/>
            <a:r>
              <a:rPr lang="en-US" sz="2600" dirty="0" err="1" smtClean="0"/>
              <a:t>Sulit</a:t>
            </a:r>
            <a:r>
              <a:rPr lang="en-US" sz="2600" dirty="0" smtClean="0"/>
              <a:t> BAK</a:t>
            </a:r>
          </a:p>
          <a:p>
            <a:pPr lvl="1"/>
            <a:r>
              <a:rPr lang="en-US" sz="2600" dirty="0" err="1" smtClean="0"/>
              <a:t>Menggigil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nyeri</a:t>
            </a:r>
            <a:r>
              <a:rPr lang="en-US" sz="2600" dirty="0" smtClean="0"/>
              <a:t> </a:t>
            </a:r>
            <a:r>
              <a:rPr lang="en-US" sz="2600" dirty="0" err="1" smtClean="0"/>
              <a:t>paska</a:t>
            </a:r>
            <a:r>
              <a:rPr lang="en-US" sz="2600" dirty="0" smtClean="0"/>
              <a:t> </a:t>
            </a:r>
            <a:r>
              <a:rPr lang="en-US" sz="2600" dirty="0" err="1" smtClean="0"/>
              <a:t>operasi</a:t>
            </a:r>
            <a:endParaRPr lang="en-US" sz="2600" dirty="0" smtClean="0"/>
          </a:p>
          <a:p>
            <a:r>
              <a:rPr lang="en-US" sz="2600" dirty="0" err="1" smtClean="0"/>
              <a:t>Infeksi</a:t>
            </a:r>
            <a:r>
              <a:rPr lang="en-US" sz="2600" dirty="0" smtClean="0"/>
              <a:t> </a:t>
            </a:r>
            <a:r>
              <a:rPr lang="en-US" sz="2600" dirty="0" err="1" smtClean="0"/>
              <a:t>luka</a:t>
            </a:r>
            <a:r>
              <a:rPr lang="en-US" sz="2600" dirty="0" smtClean="0"/>
              <a:t> </a:t>
            </a:r>
            <a:r>
              <a:rPr lang="en-US" sz="2600" dirty="0" err="1" smtClean="0"/>
              <a:t>operasi</a:t>
            </a:r>
            <a:endParaRPr lang="en-US" sz="2600" dirty="0" smtClean="0"/>
          </a:p>
          <a:p>
            <a:pPr lvl="1"/>
            <a:r>
              <a:rPr lang="en-US" sz="2600" dirty="0" err="1" smtClean="0"/>
              <a:t>Keluar</a:t>
            </a:r>
            <a:r>
              <a:rPr lang="en-US" sz="2600" dirty="0" smtClean="0"/>
              <a:t> </a:t>
            </a:r>
            <a:r>
              <a:rPr lang="en-US" sz="2600" dirty="0" err="1" smtClean="0"/>
              <a:t>cairan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, </a:t>
            </a:r>
            <a:r>
              <a:rPr lang="en-US" sz="2600" dirty="0" err="1" smtClean="0"/>
              <a:t>nanah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luka</a:t>
            </a:r>
            <a:r>
              <a:rPr lang="en-US" sz="2600" dirty="0" smtClean="0"/>
              <a:t> </a:t>
            </a:r>
            <a:r>
              <a:rPr lang="en-US" sz="2600" dirty="0" err="1" smtClean="0"/>
              <a:t>operasi</a:t>
            </a:r>
            <a:endParaRPr lang="en-US" sz="2600" dirty="0" smtClean="0"/>
          </a:p>
          <a:p>
            <a:pPr lvl="1"/>
            <a:r>
              <a:rPr lang="en-US" sz="2600" dirty="0" err="1" smtClean="0"/>
              <a:t>Nyeri</a:t>
            </a:r>
            <a:r>
              <a:rPr lang="en-US" sz="2600" dirty="0" smtClean="0"/>
              <a:t>, </a:t>
            </a:r>
            <a:r>
              <a:rPr lang="en-US" sz="2600" dirty="0" err="1" smtClean="0"/>
              <a:t>bengkak</a:t>
            </a:r>
            <a:r>
              <a:rPr lang="en-US" sz="2600" dirty="0" smtClean="0"/>
              <a:t>, </a:t>
            </a:r>
            <a:r>
              <a:rPr lang="en-US" sz="2600" dirty="0" err="1" smtClean="0"/>
              <a:t>kemerahan</a:t>
            </a:r>
            <a:r>
              <a:rPr lang="en-US" sz="2600" dirty="0" smtClean="0"/>
              <a:t>, </a:t>
            </a:r>
            <a:r>
              <a:rPr lang="en-US" sz="2600" dirty="0" err="1" smtClean="0"/>
              <a:t>demam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Luka </a:t>
            </a:r>
            <a:r>
              <a:rPr lang="en-US" sz="2600" dirty="0" err="1" smtClean="0"/>
              <a:t>operasi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kunjung</a:t>
            </a:r>
            <a:r>
              <a:rPr lang="en-US" sz="2600" dirty="0" smtClean="0"/>
              <a:t> </a:t>
            </a:r>
            <a:r>
              <a:rPr lang="en-US" sz="2600" dirty="0" err="1" smtClean="0"/>
              <a:t>sembuh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mengerimg</a:t>
            </a:r>
            <a:endParaRPr lang="en-US" sz="2600" dirty="0" smtClean="0"/>
          </a:p>
          <a:p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terjadi</a:t>
            </a:r>
            <a:r>
              <a:rPr lang="en-US" sz="2600" dirty="0"/>
              <a:t> </a:t>
            </a:r>
            <a:r>
              <a:rPr lang="en-US" sz="2600" dirty="0" err="1"/>
              <a:t>tromboemboli</a:t>
            </a:r>
            <a:r>
              <a:rPr lang="en-US" sz="2600" dirty="0"/>
              <a:t> </a:t>
            </a:r>
            <a:r>
              <a:rPr lang="en-US" sz="2600" dirty="0" err="1"/>
              <a:t>akibat</a:t>
            </a:r>
            <a:r>
              <a:rPr lang="en-US" sz="2600" dirty="0"/>
              <a:t> </a:t>
            </a:r>
            <a:r>
              <a:rPr lang="en-US" sz="2600" dirty="0" err="1"/>
              <a:t>gangguan</a:t>
            </a:r>
            <a:r>
              <a:rPr lang="en-US" sz="2600" dirty="0"/>
              <a:t> </a:t>
            </a:r>
            <a:r>
              <a:rPr lang="en-US" sz="2600" dirty="0" err="1"/>
              <a:t>pembekuan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r>
              <a:rPr lang="en-US" sz="2600" dirty="0"/>
              <a:t> </a:t>
            </a:r>
            <a:r>
              <a:rPr lang="en-US" sz="2600" dirty="0" err="1"/>
              <a:t>didalam</a:t>
            </a:r>
            <a:r>
              <a:rPr lang="en-US" sz="2600" dirty="0"/>
              <a:t> </a:t>
            </a:r>
            <a:r>
              <a:rPr lang="en-US" sz="2600" dirty="0" err="1"/>
              <a:t>pembuluh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36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hipotiroidisme </a:t>
            </a:r>
            <a:r>
              <a:rPr lang="fi-FI" dirty="0" smtClean="0"/>
              <a:t>pasca-bedah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Paska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hipotiroidism</a:t>
            </a:r>
            <a:endParaRPr lang="en-US" dirty="0" smtClean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r>
              <a:rPr lang="en-US" dirty="0" smtClean="0"/>
              <a:t> 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lemas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lelah</a:t>
            </a:r>
            <a:r>
              <a:rPr lang="en-US" dirty="0" smtClean="0"/>
              <a:t>, </a:t>
            </a:r>
            <a:r>
              <a:rPr lang="en-US" dirty="0" err="1" smtClean="0"/>
              <a:t>bradikardi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,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bengkak</a:t>
            </a:r>
            <a:r>
              <a:rPr lang="en-US" dirty="0" smtClean="0"/>
              <a:t>,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psikis,konstipasi</a:t>
            </a:r>
            <a:r>
              <a:rPr lang="en-US" dirty="0" smtClean="0"/>
              <a:t>,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libido,gangguan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mental </a:t>
            </a:r>
            <a:r>
              <a:rPr lang="en-US" dirty="0" err="1" smtClean="0"/>
              <a:t>psikis</a:t>
            </a:r>
            <a:r>
              <a:rPr lang="en-US" dirty="0" smtClean="0"/>
              <a:t>, myxedema, goiter , coma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392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Hiperglikemia pasca-pankreatektomi,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pankreatektomi</a:t>
            </a:r>
            <a:r>
              <a:rPr lang="en-US" dirty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diabetes </a:t>
            </a:r>
            <a:r>
              <a:rPr lang="en-US" dirty="0" err="1" smtClean="0"/>
              <a:t>melitus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hiperglikemia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pankreotektomi</a:t>
            </a:r>
            <a:r>
              <a:rPr lang="en-US" dirty="0" smtClean="0"/>
              <a:t> total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normal</a:t>
            </a:r>
          </a:p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, </a:t>
            </a:r>
            <a:r>
              <a:rPr lang="en-US" dirty="0" err="1"/>
              <a:t>poliuri</a:t>
            </a:r>
            <a:r>
              <a:rPr lang="en-US" dirty="0"/>
              <a:t>, </a:t>
            </a:r>
            <a:r>
              <a:rPr lang="en-US" dirty="0" err="1"/>
              <a:t>polidipsi</a:t>
            </a:r>
            <a:r>
              <a:rPr lang="en-US" dirty="0"/>
              <a:t>, </a:t>
            </a:r>
            <a:r>
              <a:rPr lang="en-US" dirty="0" err="1"/>
              <a:t>polifagi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Penyulit</a:t>
            </a:r>
            <a:r>
              <a:rPr lang="en-US" dirty="0" smtClean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 smtClean="0"/>
              <a:t>aterosklerosis,nefropati</a:t>
            </a:r>
            <a:r>
              <a:rPr lang="en-US" dirty="0"/>
              <a:t>, </a:t>
            </a:r>
            <a:r>
              <a:rPr lang="en-US" dirty="0" err="1" smtClean="0"/>
              <a:t>retinopati</a:t>
            </a:r>
            <a:r>
              <a:rPr lang="en-US" dirty="0"/>
              <a:t>, </a:t>
            </a:r>
            <a:r>
              <a:rPr lang="en-US" dirty="0" err="1"/>
              <a:t>gangren</a:t>
            </a:r>
            <a:r>
              <a:rPr lang="en-US" dirty="0"/>
              <a:t>, </a:t>
            </a:r>
            <a:r>
              <a:rPr lang="en-US" dirty="0" err="1"/>
              <a:t>katarak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koagulasi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4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Homo </a:t>
            </a:r>
            <a:r>
              <a:rPr lang="en-US" b="1" dirty="0" err="1" smtClean="0"/>
              <a:t>cystinuria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 smtClean="0"/>
              <a:t>homocysteine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Bayi</a:t>
            </a:r>
            <a:r>
              <a:rPr lang="en-US" dirty="0"/>
              <a:t> normal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 smtClean="0"/>
              <a:t>dilahirkan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3 </a:t>
            </a:r>
            <a:r>
              <a:rPr lang="en-US" dirty="0" err="1" smtClean="0"/>
              <a:t>tahun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parah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r>
              <a:rPr lang="en-US" dirty="0"/>
              <a:t>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lengkung</a:t>
            </a:r>
            <a:r>
              <a:rPr lang="en-US" dirty="0"/>
              <a:t>, </a:t>
            </a:r>
            <a:r>
              <a:rPr lang="en-US" dirty="0" err="1"/>
              <a:t>tungkai</a:t>
            </a:r>
            <a:r>
              <a:rPr lang="en-US" dirty="0"/>
              <a:t> </a:t>
            </a:r>
            <a:r>
              <a:rPr lang="en-US" dirty="0" err="1"/>
              <a:t>memanjang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kaki </a:t>
            </a:r>
            <a:r>
              <a:rPr lang="en-US" dirty="0" err="1"/>
              <a:t>laba-laba</a:t>
            </a:r>
            <a:r>
              <a:rPr lang="en-US" dirty="0"/>
              <a:t>. </a:t>
            </a:r>
            <a:r>
              <a:rPr lang="en-US" dirty="0" err="1"/>
              <a:t>termasuk</a:t>
            </a:r>
            <a:r>
              <a:rPr lang="en-US" dirty="0"/>
              <a:t> osteoporosis,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/>
              <a:t> </a:t>
            </a:r>
            <a:r>
              <a:rPr lang="en-US" dirty="0" err="1"/>
              <a:t>Kekacauan</a:t>
            </a:r>
            <a:r>
              <a:rPr lang="en-US" dirty="0"/>
              <a:t> </a:t>
            </a:r>
            <a:r>
              <a:rPr lang="en-US" dirty="0" err="1"/>
              <a:t>psikiatrik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keterbelakangan</a:t>
            </a:r>
            <a:r>
              <a:rPr lang="en-US" dirty="0"/>
              <a:t> </a:t>
            </a:r>
            <a:r>
              <a:rPr lang="en-US" dirty="0" smtClean="0"/>
              <a:t>mental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Homocystinuria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, stroke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Diagnosis :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di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kulit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Terapi</a:t>
            </a:r>
            <a:r>
              <a:rPr lang="en-US" dirty="0" smtClean="0"/>
              <a:t> : </a:t>
            </a:r>
            <a:r>
              <a:rPr lang="fi-FI" dirty="0"/>
              <a:t>vitamin B6 (pyridoxine) atau vitamin B12 (cobalamin).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Hipopituitarisme pasca-prosedur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pengangkatan</a:t>
            </a:r>
            <a:r>
              <a:rPr lang="en-US" dirty="0" smtClean="0"/>
              <a:t> tumor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hipofise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pembedahan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hipopituitarisme</a:t>
            </a:r>
            <a:r>
              <a:rPr lang="en-US" dirty="0" smtClean="0"/>
              <a:t> </a:t>
            </a:r>
          </a:p>
          <a:p>
            <a:r>
              <a:rPr lang="fi-FI" dirty="0"/>
              <a:t>Hipopituitarisme </a:t>
            </a:r>
            <a:r>
              <a:rPr lang="fi-FI" dirty="0" smtClean="0"/>
              <a:t>pasca  prosedur dengan gejala bervariasi tergantung jenis hormon yang berkurang</a:t>
            </a:r>
          </a:p>
          <a:p>
            <a:r>
              <a:rPr lang="en-US" dirty="0" err="1"/>
              <a:t>Hipopituitarisme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5882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SELAMAT BELAJAR</a:t>
            </a:r>
          </a:p>
        </p:txBody>
      </p:sp>
      <p:pic>
        <p:nvPicPr>
          <p:cNvPr id="7171" name="Picture 2" descr="C:\Users\PUTRI\Documents\winnie the pooh\graphics-baby-pooh-0814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14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fi-FI" dirty="0"/>
              <a:t> Kelainan metabolisme asam amino yang mengandung sulfur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, arthritis,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rontok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, kuku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rapuh</a:t>
            </a:r>
            <a:r>
              <a:rPr lang="en-US" dirty="0" smtClean="0"/>
              <a:t> ,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penuaan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Kelainan metabolisme siklus urea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gen </a:t>
            </a:r>
          </a:p>
          <a:p>
            <a:r>
              <a:rPr lang="en-US" dirty="0" smtClean="0"/>
              <a:t>urea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ammonia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karbondioksida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,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urea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netral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urine</a:t>
            </a:r>
          </a:p>
          <a:p>
            <a:r>
              <a:rPr lang="id-ID" dirty="0"/>
              <a:t>Bakteri usus mengubah urea menjadi </a:t>
            </a:r>
            <a:r>
              <a:rPr lang="id-ID" dirty="0" smtClean="0"/>
              <a:t>amonia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iritabel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lesu</a:t>
            </a:r>
            <a:r>
              <a:rPr lang="en-US" dirty="0" smtClean="0"/>
              <a:t>, </a:t>
            </a:r>
            <a:r>
              <a:rPr lang="en-US" dirty="0" err="1" smtClean="0"/>
              <a:t>kejang</a:t>
            </a:r>
            <a:r>
              <a:rPr lang="en-US" dirty="0" smtClean="0"/>
              <a:t> , neonatal </a:t>
            </a:r>
            <a:r>
              <a:rPr lang="en-US" dirty="0" err="1" smtClean="0"/>
              <a:t>hypotonia</a:t>
            </a:r>
            <a:r>
              <a:rPr lang="en-US" dirty="0" smtClean="0"/>
              <a:t>, </a:t>
            </a:r>
            <a:r>
              <a:rPr lang="en-US" dirty="0" err="1" smtClean="0"/>
              <a:t>pernafasan</a:t>
            </a:r>
            <a:r>
              <a:rPr lang="en-US" dirty="0" smtClean="0"/>
              <a:t> alkalosis </a:t>
            </a:r>
            <a:r>
              <a:rPr lang="en-US" dirty="0" err="1" smtClean="0"/>
              <a:t>respiratorik</a:t>
            </a:r>
            <a:r>
              <a:rPr lang="en-US" dirty="0" smtClean="0"/>
              <a:t>, </a:t>
            </a:r>
            <a:r>
              <a:rPr lang="en-US" dirty="0" err="1" smtClean="0"/>
              <a:t>hiperamonemia</a:t>
            </a:r>
            <a:r>
              <a:rPr lang="en-US" dirty="0" smtClean="0"/>
              <a:t>,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Kelainan metabolisme lysine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Lysine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, </a:t>
            </a:r>
            <a:r>
              <a:rPr lang="en-US" dirty="0" err="1"/>
              <a:t>enzim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Lysine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E73     Intoleransi laktosa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E73.0  Defisiensi laktase kongenital </a:t>
            </a:r>
            <a:endParaRPr lang="en-US" dirty="0"/>
          </a:p>
          <a:p>
            <a:r>
              <a:rPr lang="it-IT" dirty="0"/>
              <a:t>E73.1  Defisiensi laktase sekunder</a:t>
            </a:r>
            <a:endParaRPr lang="en-US" dirty="0"/>
          </a:p>
          <a:p>
            <a:r>
              <a:rPr lang="it-IT" dirty="0"/>
              <a:t>E73.8  Intoleransi laktosa lainnya</a:t>
            </a:r>
            <a:endParaRPr lang="en-US" dirty="0"/>
          </a:p>
          <a:p>
            <a:r>
              <a:rPr lang="it-IT" dirty="0"/>
              <a:t>E73.9  Intoleransi laktosa,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intoleransi laktosa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6868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mencerna</a:t>
            </a:r>
            <a:r>
              <a:rPr lang="en-US" dirty="0"/>
              <a:t> </a:t>
            </a:r>
            <a:r>
              <a:rPr lang="en-US" b="1" dirty="0" err="1" smtClean="0"/>
              <a:t>laktosa</a:t>
            </a:r>
            <a:r>
              <a:rPr lang="en-US" b="1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laktase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cukup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mencerna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endParaRPr lang="en-US" dirty="0" smtClean="0"/>
          </a:p>
          <a:p>
            <a:r>
              <a:rPr lang="en-US" dirty="0" err="1"/>
              <a:t>Intoleransi</a:t>
            </a:r>
            <a:r>
              <a:rPr lang="en-US" dirty="0"/>
              <a:t> </a:t>
            </a:r>
            <a:r>
              <a:rPr lang="en-US" dirty="0" err="1"/>
              <a:t>laktosa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/>
              <a:t>laktase</a:t>
            </a:r>
            <a:r>
              <a:rPr lang="en-US" dirty="0"/>
              <a:t> yang </a:t>
            </a:r>
            <a:r>
              <a:rPr lang="en-US" dirty="0" err="1" smtClean="0"/>
              <a:t>berkurangsehingga</a:t>
            </a:r>
            <a:r>
              <a:rPr lang="en-US" dirty="0" smtClean="0"/>
              <a:t> </a:t>
            </a:r>
            <a:r>
              <a:rPr lang="en-US" dirty="0" err="1" smtClean="0"/>
              <a:t>laktosa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terhidrolis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/>
              <a:t>optimal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 smtClean="0"/>
              <a:t>halus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kembung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flatus, </a:t>
            </a:r>
            <a:r>
              <a:rPr lang="en-US" dirty="0" smtClean="0"/>
              <a:t>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profus</a:t>
            </a:r>
            <a:r>
              <a:rPr lang="en-US" dirty="0"/>
              <a:t>, </a:t>
            </a: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/>
              <a:t>berbau</a:t>
            </a:r>
            <a:r>
              <a:rPr lang="en-US" dirty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smtClean="0"/>
              <a:t>anus</a:t>
            </a:r>
          </a:p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i="1" dirty="0"/>
              <a:t>self-limited diseases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dehidrasi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8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i-FI" sz="2800" dirty="0"/>
              <a:t>Mahasiswa mampu menjelaskan patofisiologi proses metabolisme dan gangguan asam </a:t>
            </a:r>
            <a:r>
              <a:rPr lang="fi-FI" sz="2800" dirty="0" smtClean="0"/>
              <a:t>basa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i-FI" sz="2800" dirty="0" smtClean="0"/>
              <a:t>Mahasiswa  mampu m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proses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metabolisme</a:t>
            </a:r>
            <a:r>
              <a:rPr lang="en-US" sz="2800" dirty="0"/>
              <a:t> , </a:t>
            </a:r>
            <a:r>
              <a:rPr lang="en-US" sz="2800" dirty="0" err="1"/>
              <a:t>asidosis</a:t>
            </a:r>
            <a:r>
              <a:rPr lang="en-US" sz="2800" dirty="0"/>
              <a:t> – alkalosis , </a:t>
            </a:r>
            <a:r>
              <a:rPr lang="en-US" sz="2800" dirty="0" err="1"/>
              <a:t>metabolik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respiratorik</a:t>
            </a:r>
            <a:r>
              <a:rPr lang="en-US" sz="2800" dirty="0"/>
              <a:t>.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3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Defisiensi laktase kongenital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jarang</a:t>
            </a:r>
            <a:endParaRPr lang="en-US" dirty="0"/>
          </a:p>
          <a:p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mutasi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gen </a:t>
            </a:r>
            <a:r>
              <a:rPr lang="en-US" dirty="0" smtClean="0"/>
              <a:t>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/>
              <a:t>laktase</a:t>
            </a:r>
            <a:endParaRPr lang="en-US" dirty="0"/>
          </a:p>
          <a:p>
            <a:r>
              <a:rPr lang="nb-NO" dirty="0"/>
              <a:t>Laktosa </a:t>
            </a:r>
            <a:r>
              <a:rPr lang="nb-NO" dirty="0" smtClean="0"/>
              <a:t>merupakan </a:t>
            </a:r>
            <a:r>
              <a:rPr lang="nb-NO" dirty="0"/>
              <a:t>sumber energi yang baik untuk mikroorganisme </a:t>
            </a:r>
            <a:r>
              <a:rPr lang="nb-NO" dirty="0" smtClean="0"/>
              <a:t>di kolon </a:t>
            </a:r>
            <a:r>
              <a:rPr lang="sv-SE" dirty="0" smtClean="0"/>
              <a:t>menghasilkan asam </a:t>
            </a:r>
            <a:r>
              <a:rPr lang="sv-SE" dirty="0"/>
              <a:t>laktat, </a:t>
            </a:r>
            <a:r>
              <a:rPr lang="sv-SE" dirty="0" smtClean="0"/>
              <a:t>gas </a:t>
            </a:r>
            <a:r>
              <a:rPr lang="sv-SE" dirty="0"/>
              <a:t>methan (</a:t>
            </a:r>
            <a:r>
              <a:rPr lang="sv-SE" dirty="0" smtClean="0"/>
              <a:t>CH4) </a:t>
            </a:r>
            <a:r>
              <a:rPr lang="sv-SE" dirty="0"/>
              <a:t>dan hidrogen (</a:t>
            </a:r>
            <a:r>
              <a:rPr lang="sv-SE" dirty="0" smtClean="0"/>
              <a:t>H2).</a:t>
            </a:r>
            <a:endParaRPr lang="sv-SE" dirty="0"/>
          </a:p>
          <a:p>
            <a:r>
              <a:rPr lang="en-US" dirty="0"/>
              <a:t>Gas yang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(abdominal discomfort) , </a:t>
            </a:r>
            <a:r>
              <a:rPr lang="en-US" dirty="0" err="1"/>
              <a:t>distensi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flatulensia</a:t>
            </a:r>
            <a:r>
              <a:rPr lang="en-US" dirty="0" smtClean="0"/>
              <a:t> (</a:t>
            </a:r>
            <a:r>
              <a:rPr lang="en-US" dirty="0" err="1" smtClean="0"/>
              <a:t>kentut</a:t>
            </a:r>
            <a:r>
              <a:rPr lang="en-US" dirty="0" smtClean="0"/>
              <a:t>).</a:t>
            </a:r>
          </a:p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yang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osmotik</a:t>
            </a:r>
            <a:r>
              <a:rPr lang="en-US" dirty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/>
              <a:t>air </a:t>
            </a:r>
            <a:r>
              <a:rPr lang="en-US" dirty="0" err="1"/>
              <a:t>ke</a:t>
            </a:r>
            <a:r>
              <a:rPr lang="en-US" dirty="0"/>
              <a:t> lumen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laktosa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tercerna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Akibat</a:t>
            </a:r>
            <a:r>
              <a:rPr lang="en-US" dirty="0" smtClean="0"/>
              <a:t> lain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protein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lemak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laktase</a:t>
            </a:r>
            <a:r>
              <a:rPr lang="en-US" dirty="0"/>
              <a:t> </a:t>
            </a:r>
            <a:r>
              <a:rPr lang="en-US" dirty="0" smtClean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laktase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–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tersering</a:t>
            </a:r>
            <a:r>
              <a:rPr lang="en-US" dirty="0"/>
              <a:t> </a:t>
            </a:r>
            <a:r>
              <a:rPr lang="en-US" dirty="0" err="1"/>
              <a:t>malabsorbsi</a:t>
            </a:r>
            <a:r>
              <a:rPr lang="en-US" dirty="0"/>
              <a:t> </a:t>
            </a:r>
            <a:r>
              <a:rPr lang="en-US" dirty="0" err="1" smtClean="0"/>
              <a:t>laktosa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intoleransi</a:t>
            </a:r>
            <a:r>
              <a:rPr lang="en-US" dirty="0"/>
              <a:t> </a:t>
            </a:r>
            <a:r>
              <a:rPr lang="en-US" dirty="0" err="1"/>
              <a:t>laktosa</a:t>
            </a:r>
            <a:r>
              <a:rPr lang="en-US" dirty="0"/>
              <a:t>. </a:t>
            </a:r>
          </a:p>
          <a:p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laktase</a:t>
            </a:r>
            <a:r>
              <a:rPr lang="en-US" dirty="0"/>
              <a:t> primer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/>
              <a:t>hipolaktasia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, </a:t>
            </a:r>
            <a:r>
              <a:rPr lang="en-US" dirty="0" err="1" smtClean="0"/>
              <a:t>laktase</a:t>
            </a:r>
            <a:r>
              <a:rPr lang="en-US" dirty="0" smtClean="0"/>
              <a:t> </a:t>
            </a:r>
            <a:r>
              <a:rPr lang="en-US" dirty="0" err="1" smtClean="0"/>
              <a:t>nonpersisten</a:t>
            </a:r>
            <a:r>
              <a:rPr lang="en-US" dirty="0" smtClean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laktase</a:t>
            </a:r>
            <a:r>
              <a:rPr lang="en-US" dirty="0"/>
              <a:t> </a:t>
            </a:r>
            <a:r>
              <a:rPr lang="en-US" dirty="0" err="1" smtClean="0"/>
              <a:t>herediter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Defisiensi laktase sekunder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laktase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injuri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gastroenteritis </a:t>
            </a:r>
            <a:r>
              <a:rPr lang="en-US" dirty="0" err="1"/>
              <a:t>akut</a:t>
            </a:r>
            <a:r>
              <a:rPr lang="en-US" dirty="0"/>
              <a:t>,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persisten</a:t>
            </a:r>
            <a:r>
              <a:rPr lang="en-US" dirty="0"/>
              <a:t>, 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lain </a:t>
            </a:r>
          </a:p>
          <a:p>
            <a:r>
              <a:rPr lang="en-US" dirty="0" err="1" smtClean="0"/>
              <a:t>injuri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 smtClean="0"/>
              <a:t>berapapun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655638"/>
          </a:xfrm>
        </p:spPr>
        <p:txBody>
          <a:bodyPr>
            <a:noAutofit/>
          </a:bodyPr>
          <a:lstStyle/>
          <a:p>
            <a:r>
              <a:rPr lang="it-IT" sz="3600" dirty="0"/>
              <a:t>E74     Kelainan lain metabolisme </a:t>
            </a:r>
            <a:r>
              <a:rPr lang="it-IT" sz="3600" dirty="0" smtClean="0"/>
              <a:t>karbohidrat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E74.0  Glycogen storage </a:t>
            </a:r>
            <a:r>
              <a:rPr lang="nb-NO" dirty="0" smtClean="0"/>
              <a:t>disease, Glikogenosis </a:t>
            </a:r>
            <a:r>
              <a:rPr lang="nb-NO" dirty="0"/>
              <a:t>jantung, defisiensi fosforilasi </a:t>
            </a:r>
            <a:r>
              <a:rPr lang="nb-NO" dirty="0" smtClean="0"/>
              <a:t>hati, Penyakit</a:t>
            </a:r>
            <a:r>
              <a:rPr lang="nb-NO" dirty="0"/>
              <a:t>: Andersen, Cori, Forbes, Hers, McArdle, Pompe, Tauri, von Gierke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E74.1  Kelainan metabolisme </a:t>
            </a:r>
            <a:r>
              <a:rPr lang="nb-NO" dirty="0" smtClean="0"/>
              <a:t>fruktosa,  </a:t>
            </a:r>
            <a:r>
              <a:rPr lang="nb-NO" dirty="0"/>
              <a:t>Fruktosuria esensial, defisiensi fruktosa 1,6 difosfatase, intoleransi fruktosa herediter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E74.2  Kelainan metabolisme </a:t>
            </a:r>
            <a:r>
              <a:rPr lang="nb-NO" dirty="0" smtClean="0"/>
              <a:t>galaktosa, Defisiensi </a:t>
            </a:r>
            <a:r>
              <a:rPr lang="nb-NO" dirty="0"/>
              <a:t>galaktokinase, galaktosemia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</a:t>
            </a:r>
            <a:r>
              <a:rPr lang="nb-NO" dirty="0" smtClean="0"/>
              <a:t>E74.3</a:t>
            </a:r>
            <a:r>
              <a:rPr lang="nb-NO" dirty="0"/>
              <a:t>  Kelainan lain penyerapan karbohidrat di </a:t>
            </a:r>
            <a:r>
              <a:rPr lang="nb-NO" dirty="0" smtClean="0"/>
              <a:t>usus, Malabsorbsi </a:t>
            </a:r>
            <a:r>
              <a:rPr lang="nb-NO" dirty="0"/>
              <a:t>glukosa-galaktosa, defisiensi sukrosa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 smtClean="0"/>
              <a:t>Kecuali</a:t>
            </a:r>
            <a:r>
              <a:rPr lang="nb-NO" dirty="0"/>
              <a:t>: intoleransi laktosa (E73.-)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E74.4  Kelainan metabolisme piruvate dan </a:t>
            </a:r>
            <a:r>
              <a:rPr lang="nb-NO" dirty="0" smtClean="0"/>
              <a:t>glukoneogenesis,  Defisiensi  phosphoenolpyruvate </a:t>
            </a:r>
            <a:r>
              <a:rPr lang="nb-NO" dirty="0"/>
              <a:t>carboxykinase, </a:t>
            </a:r>
            <a:r>
              <a:rPr lang="nb-NO" dirty="0" smtClean="0"/>
              <a:t> </a:t>
            </a:r>
            <a:r>
              <a:rPr lang="nb-NO" dirty="0"/>
              <a:t>pyruvate carboxylase, pyruvate dehydrogenase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b-NO" dirty="0" smtClean="0"/>
              <a:t>Kecuali</a:t>
            </a:r>
            <a:r>
              <a:rPr lang="nb-NO" dirty="0"/>
              <a:t>: dengan anemia (D55.-)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E74.8  Kelainan lain metabolisme karbohidrat yang </a:t>
            </a:r>
            <a:r>
              <a:rPr lang="fi-FI" dirty="0" smtClean="0"/>
              <a:t>dijelaskan, Pentosuria </a:t>
            </a:r>
            <a:r>
              <a:rPr lang="fi-FI" dirty="0"/>
              <a:t>essensial, oxalosis, oxaluria, glikosuria ginjal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E74.9  Kelainan metabolisme karbohidrat, tidak dijelaskan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Glycogen storage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 smtClean="0"/>
              <a:t>Glikogen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/</a:t>
            </a:r>
            <a:r>
              <a:rPr lang="en-US" dirty="0" err="1" smtClean="0"/>
              <a:t>genetik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Glukosa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cadangan</a:t>
            </a:r>
            <a:r>
              <a:rPr lang="en-US" dirty="0"/>
              <a:t> di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Ada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glikogenosis</a:t>
            </a:r>
            <a:r>
              <a:rPr lang="en-US" dirty="0" smtClean="0"/>
              <a:t>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 smtClean="0"/>
              <a:t>esensial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gejalanya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,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di </a:t>
            </a:r>
            <a:r>
              <a:rPr lang="en-US" dirty="0" err="1"/>
              <a:t>darah</a:t>
            </a:r>
            <a:r>
              <a:rPr lang="en-US" dirty="0"/>
              <a:t> (</a:t>
            </a:r>
            <a:r>
              <a:rPr lang="en-US" dirty="0" err="1"/>
              <a:t>emah</a:t>
            </a:r>
            <a:r>
              <a:rPr lang="en-US" dirty="0"/>
              <a:t>, </a:t>
            </a:r>
            <a:r>
              <a:rPr lang="en-US" dirty="0" err="1"/>
              <a:t>berkeringat</a:t>
            </a:r>
            <a:r>
              <a:rPr lang="en-US" dirty="0"/>
              <a:t>, </a:t>
            </a:r>
            <a:r>
              <a:rPr lang="en-US" dirty="0" err="1" smtClean="0"/>
              <a:t>kebingungan</a:t>
            </a:r>
            <a:r>
              <a:rPr lang="en-US" dirty="0" smtClean="0"/>
              <a:t>, </a:t>
            </a:r>
            <a:r>
              <a:rPr lang="en-US" dirty="0" err="1" smtClean="0"/>
              <a:t>pingsan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)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/>
              <a:t>membuncit</a:t>
            </a:r>
            <a:r>
              <a:rPr lang="en-US" dirty="0"/>
              <a:t> (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abnormal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memperbesar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),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terhambat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 smtClean="0"/>
              <a:t>.. </a:t>
            </a:r>
            <a:r>
              <a:rPr lang="en-US" dirty="0" err="1" smtClean="0"/>
              <a:t>Penimbunan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urat</a:t>
            </a:r>
            <a:r>
              <a:rPr lang="en-US" dirty="0" smtClean="0"/>
              <a:t> </a:t>
            </a:r>
            <a:r>
              <a:rPr lang="en-US" dirty="0" err="1" smtClean="0"/>
              <a:t>disendi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(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),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gagal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ginjal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Kelainan metabolisme fruktosa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Intoleransi</a:t>
            </a:r>
            <a:r>
              <a:rPr lang="en-US" dirty="0" smtClean="0"/>
              <a:t> </a:t>
            </a:r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 smtClean="0"/>
              <a:t>Turunan</a:t>
            </a:r>
            <a:endParaRPr lang="en-US" dirty="0" smtClean="0"/>
          </a:p>
          <a:p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sv-SE" dirty="0"/>
              <a:t>kehilangan enzim yang mencerna fruktosa</a:t>
            </a:r>
            <a:r>
              <a:rPr lang="sv-SE" dirty="0" smtClean="0"/>
              <a:t>,</a:t>
            </a:r>
          </a:p>
          <a:p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fruktosa</a:t>
            </a:r>
            <a:r>
              <a:rPr lang="en-US" dirty="0" smtClean="0"/>
              <a:t> </a:t>
            </a:r>
            <a:r>
              <a:rPr lang="en-US" dirty="0" err="1"/>
              <a:t>menumpuk</a:t>
            </a:r>
            <a:r>
              <a:rPr lang="en-US" dirty="0"/>
              <a:t> di </a:t>
            </a:r>
            <a:r>
              <a:rPr lang="en-US" dirty="0" err="1"/>
              <a:t>badan</a:t>
            </a:r>
            <a:r>
              <a:rPr lang="en-US" dirty="0"/>
              <a:t>,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konversinya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tenaga</a:t>
            </a:r>
            <a:endParaRPr lang="en-US" dirty="0" smtClean="0"/>
          </a:p>
          <a:p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(hypoglycemia), </a:t>
            </a:r>
            <a:r>
              <a:rPr lang="en-US" dirty="0" err="1"/>
              <a:t>berkeringat</a:t>
            </a:r>
            <a:r>
              <a:rPr lang="en-US" dirty="0"/>
              <a:t>, </a:t>
            </a:r>
            <a:r>
              <a:rPr lang="en-US" dirty="0" err="1"/>
              <a:t>kebingungan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pingsan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.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hati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muntah</a:t>
            </a:r>
            <a:r>
              <a:rPr lang="en-US" dirty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/>
              <a:t>, </a:t>
            </a:r>
            <a:r>
              <a:rPr lang="en-US" dirty="0" err="1"/>
              <a:t>pingsan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Kelainan metabolisme galaktosa,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Galactosemia (kadar galactose darah tinggi</a:t>
            </a:r>
            <a:r>
              <a:rPr lang="pt-BR" dirty="0" smtClean="0"/>
              <a:t>)</a:t>
            </a:r>
          </a:p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memetabolisme</a:t>
            </a:r>
            <a:r>
              <a:rPr lang="en-US" dirty="0"/>
              <a:t> </a:t>
            </a:r>
            <a:r>
              <a:rPr lang="en-US" dirty="0" err="1" smtClean="0"/>
              <a:t>galactose</a:t>
            </a:r>
            <a:endParaRPr lang="en-US" dirty="0" smtClean="0"/>
          </a:p>
          <a:p>
            <a:r>
              <a:rPr lang="en-US" dirty="0"/>
              <a:t>Metabolite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katarak</a:t>
            </a:r>
            <a:r>
              <a:rPr lang="en-US" dirty="0" smtClean="0"/>
              <a:t>.</a:t>
            </a:r>
          </a:p>
          <a:p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galactosemia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normal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mulanya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 smtClean="0"/>
              <a:t>makan</a:t>
            </a:r>
            <a:r>
              <a:rPr lang="en-US" dirty="0"/>
              <a:t>, </a:t>
            </a:r>
            <a:r>
              <a:rPr lang="en-US" dirty="0" err="1"/>
              <a:t>muntah</a:t>
            </a:r>
            <a:r>
              <a:rPr lang="en-US" dirty="0"/>
              <a:t>, </a:t>
            </a:r>
            <a:r>
              <a:rPr lang="en-US" dirty="0" err="1" smtClean="0"/>
              <a:t>ikterus</a:t>
            </a:r>
            <a:r>
              <a:rPr lang="en-US" dirty="0" smtClean="0"/>
              <a:t>, </a:t>
            </a:r>
            <a:r>
              <a:rPr lang="en-US" dirty="0" err="1" smtClean="0"/>
              <a:t>diare,pertumbuhan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, </a:t>
            </a:r>
            <a:r>
              <a:rPr lang="en-US" dirty="0" err="1" smtClean="0"/>
              <a:t>keterbelakangan</a:t>
            </a:r>
            <a:r>
              <a:rPr lang="en-US" dirty="0" smtClean="0"/>
              <a:t> mental, </a:t>
            </a:r>
            <a:r>
              <a:rPr lang="en-US" dirty="0" err="1" smtClean="0"/>
              <a:t>kematian</a:t>
            </a:r>
            <a:r>
              <a:rPr lang="en-US" dirty="0" smtClean="0"/>
              <a:t> , </a:t>
            </a:r>
            <a:r>
              <a:rPr lang="en-US" dirty="0" err="1" smtClean="0"/>
              <a:t>biasanya</a:t>
            </a:r>
            <a:r>
              <a:rPr lang="en-US" dirty="0" smtClean="0"/>
              <a:t> IQ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,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testis normal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, </a:t>
            </a:r>
            <a:r>
              <a:rPr lang="en-US" dirty="0" err="1" smtClean="0"/>
              <a:t>batasi</a:t>
            </a:r>
            <a:r>
              <a:rPr lang="en-US" dirty="0" smtClean="0"/>
              <a:t> </a:t>
            </a:r>
            <a:r>
              <a:rPr lang="en-US" dirty="0" err="1" smtClean="0"/>
              <a:t>pemasukan</a:t>
            </a:r>
            <a:r>
              <a:rPr lang="en-US" dirty="0" smtClean="0"/>
              <a:t> </a:t>
            </a:r>
            <a:r>
              <a:rPr lang="en-US" dirty="0" err="1" smtClean="0"/>
              <a:t>galaktose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E75     Kelainan metabolisme sphingolipid dan penyimpanan lipid </a:t>
            </a:r>
            <a:r>
              <a:rPr lang="fi-FI" sz="3200" dirty="0" smtClean="0"/>
              <a:t>lainnya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E75.0  GM2 </a:t>
            </a:r>
            <a:r>
              <a:rPr lang="fi-FI" dirty="0" smtClean="0"/>
              <a:t>gangliosidosis, Penyakit</a:t>
            </a:r>
            <a:r>
              <a:rPr lang="fi-FI" dirty="0"/>
              <a:t>: Sandhoff, </a:t>
            </a:r>
            <a:r>
              <a:rPr lang="fi-FI" dirty="0" smtClean="0"/>
              <a:t>Tay-Sachs, </a:t>
            </a:r>
            <a:r>
              <a:rPr lang="pt-BR" dirty="0" smtClean="0"/>
              <a:t>GM2 </a:t>
            </a:r>
            <a:r>
              <a:rPr lang="pt-BR" dirty="0"/>
              <a:t>gangliosidosis: NOS, dewasa, remaja (juvenile)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E75.1  Gangliosidosis </a:t>
            </a:r>
            <a:r>
              <a:rPr lang="pt-BR" dirty="0" smtClean="0"/>
              <a:t>lain, Mukolipidosis IV, Gangliosidosis</a:t>
            </a:r>
            <a:r>
              <a:rPr lang="pt-BR" dirty="0"/>
              <a:t>: NOS, GM1, GM3;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E75.2  Sphingolipidosis </a:t>
            </a:r>
            <a:r>
              <a:rPr lang="pt-BR" dirty="0" smtClean="0"/>
              <a:t>lain, Penyakit</a:t>
            </a:r>
            <a:r>
              <a:rPr lang="pt-BR" dirty="0"/>
              <a:t>: Fabry (-Anderson), Gaucher, Krabbe, </a:t>
            </a:r>
            <a:r>
              <a:rPr lang="pt-BR" dirty="0" smtClean="0"/>
              <a:t>Niemann-Pick, Sindroma </a:t>
            </a:r>
            <a:r>
              <a:rPr lang="pt-BR" dirty="0"/>
              <a:t>Farber, leukodistrofi metakromatik, defisiensi sulfatase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 </a:t>
            </a:r>
            <a:r>
              <a:rPr lang="it-IT" dirty="0"/>
              <a:t>Kecuali: adrenoleukodistrofi [Addison-Schilder] (E71.3)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E75.3  Sphingolipidosis, tidak 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E75.4  Ceroid lipofusinosis </a:t>
            </a:r>
            <a:r>
              <a:rPr lang="it-IT" dirty="0" smtClean="0"/>
              <a:t>neuronal,  </a:t>
            </a:r>
            <a:r>
              <a:rPr lang="it-IT" dirty="0"/>
              <a:t>Penyakit: Batten, Bielschowsky-Jansky, Kufs, Spielmeyer-Vogt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E75.5  Kelainan lain penyimpanan </a:t>
            </a:r>
            <a:r>
              <a:rPr lang="it-IT" dirty="0" smtClean="0"/>
              <a:t>lipid, Kholesterosis </a:t>
            </a:r>
            <a:r>
              <a:rPr lang="it-IT" dirty="0"/>
              <a:t>serebrotendinosa [von Bogaert-Schere-Epstein], penyakit Wolman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E75.6  Lipid storage disorder,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Penyakit: Sandhoff, Tay-Sachs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tay-sach</a:t>
            </a:r>
            <a:r>
              <a:rPr lang="en-US" dirty="0"/>
              <a:t>, </a:t>
            </a:r>
            <a:r>
              <a:rPr lang="en-US" dirty="0" err="1"/>
              <a:t>ganglioside</a:t>
            </a:r>
            <a:r>
              <a:rPr lang="en-US" dirty="0"/>
              <a:t>,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, </a:t>
            </a:r>
            <a:r>
              <a:rPr lang="en-US" dirty="0" err="1"/>
              <a:t>menumpuk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 smtClean="0"/>
              <a:t>.</a:t>
            </a:r>
          </a:p>
          <a:p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.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 smtClean="0"/>
              <a:t>terkulai</a:t>
            </a:r>
            <a:r>
              <a:rPr lang="en-US" dirty="0"/>
              <a:t>. </a:t>
            </a:r>
            <a:r>
              <a:rPr lang="en-US" dirty="0" err="1" smtClean="0"/>
              <a:t>kejang</a:t>
            </a:r>
            <a:r>
              <a:rPr lang="en-US" dirty="0" smtClean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kelumpuhan</a:t>
            </a:r>
            <a:r>
              <a:rPr lang="en-US" dirty="0"/>
              <a:t>, dementia,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kebutaan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di </a:t>
            </a:r>
            <a:r>
              <a:rPr lang="en-US" dirty="0" err="1"/>
              <a:t>usia</a:t>
            </a:r>
            <a:r>
              <a:rPr lang="en-US" dirty="0"/>
              <a:t> 3 </a:t>
            </a:r>
            <a:r>
              <a:rPr lang="en-US" dirty="0" err="1"/>
              <a:t>atau</a:t>
            </a:r>
            <a:r>
              <a:rPr lang="en-US" dirty="0"/>
              <a:t> 4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diidentifikasikan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chorionic villus </a:t>
            </a:r>
            <a:r>
              <a:rPr lang="en-US" dirty="0" err="1"/>
              <a:t>atau</a:t>
            </a:r>
            <a:r>
              <a:rPr lang="en-US" dirty="0"/>
              <a:t> amniocentesis.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disembuhkan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Gaucher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resesif</a:t>
            </a:r>
            <a:r>
              <a:rPr lang="en-US" dirty="0"/>
              <a:t>.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glukoserebrosid</a:t>
            </a:r>
            <a:r>
              <a:rPr lang="en-US" dirty="0" smtClean="0"/>
              <a:t>, </a:t>
            </a:r>
            <a:r>
              <a:rPr lang="en-US" dirty="0" err="1" smtClean="0"/>
              <a:t>dijaringan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lipidosis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pembesaran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limpa</a:t>
            </a:r>
            <a:r>
              <a:rPr lang="en-US" dirty="0"/>
              <a:t>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, </a:t>
            </a:r>
            <a:r>
              <a:rPr lang="en-US" dirty="0" err="1" smtClean="0"/>
              <a:t>pigmentasi</a:t>
            </a:r>
            <a:r>
              <a:rPr lang="en-US" dirty="0" smtClean="0"/>
              <a:t> </a:t>
            </a:r>
            <a:r>
              <a:rPr lang="en-US" dirty="0" err="1"/>
              <a:t>kecoklatan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.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glikosesrebrosid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bintik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 smtClean="0"/>
              <a:t>pinguekula</a:t>
            </a:r>
            <a:r>
              <a:rPr lang="en-US" dirty="0"/>
              <a:t>.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kejang</a:t>
            </a:r>
            <a:r>
              <a:rPr lang="en-US" dirty="0"/>
              <a:t> </a:t>
            </a:r>
            <a:r>
              <a:rPr lang="en-US" dirty="0" err="1"/>
              <a:t>otot.Penimbunan</a:t>
            </a:r>
            <a:r>
              <a:rPr lang="en-US" dirty="0"/>
              <a:t>  </a:t>
            </a:r>
            <a:r>
              <a:rPr lang="en-US" dirty="0" smtClean="0"/>
              <a:t>di sum </a:t>
            </a:r>
            <a:r>
              <a:rPr lang="en-US" dirty="0" err="1"/>
              <a:t>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.</a:t>
            </a:r>
            <a:r>
              <a:rPr lang="sv-SE" dirty="0" smtClean="0"/>
              <a:t> </a:t>
            </a:r>
            <a:r>
              <a:rPr lang="sv-SE" dirty="0"/>
              <a:t>kelainan sistem saraf yang berat. </a:t>
            </a:r>
            <a:endParaRPr lang="sv-SE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anemia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trombosit</a:t>
            </a:r>
            <a:r>
              <a:rPr lang="en-US" dirty="0"/>
              <a:t>.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pucat</a:t>
            </a:r>
            <a:r>
              <a:rPr lang="en-US" dirty="0"/>
              <a:t>, </a:t>
            </a:r>
            <a:r>
              <a:rPr lang="en-US" dirty="0" err="1"/>
              <a:t>lemah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Diagnosis</a:t>
            </a:r>
            <a:r>
              <a:rPr lang="en-US" dirty="0"/>
              <a:t>: </a:t>
            </a:r>
            <a:r>
              <a:rPr lang="en-US" dirty="0" err="1"/>
              <a:t>amniosentesis</a:t>
            </a:r>
            <a:r>
              <a:rPr lang="en-US" dirty="0"/>
              <a:t> (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ketuban</a:t>
            </a:r>
            <a:r>
              <a:rPr lang="en-US" dirty="0"/>
              <a:t> </a:t>
            </a:r>
            <a:r>
              <a:rPr lang="en-US" dirty="0" smtClean="0"/>
              <a:t>)., </a:t>
            </a:r>
            <a:r>
              <a:rPr lang="pt-BR" dirty="0" smtClean="0"/>
              <a:t>biopsi </a:t>
            </a:r>
            <a:r>
              <a:rPr lang="pt-BR" dirty="0"/>
              <a:t>hati atau sum sum tulang </a:t>
            </a:r>
            <a:endParaRPr lang="pt-BR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obati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sulih</a:t>
            </a:r>
            <a:r>
              <a:rPr lang="en-US" dirty="0"/>
              <a:t> </a:t>
            </a:r>
            <a:r>
              <a:rPr lang="en-US" dirty="0" err="1"/>
              <a:t>enzim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PENDAHULUAN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 fontScale="92500"/>
          </a:bodyPr>
          <a:lstStyle/>
          <a:p>
            <a:pPr marL="342900" lvl="1" indent="-342900" eaLnBrk="1" hangingPunct="1">
              <a:buFont typeface="Arial" charset="0"/>
              <a:buNone/>
              <a:defRPr/>
            </a:pPr>
            <a:r>
              <a:rPr lang="en-US" sz="3000" dirty="0" err="1" smtClean="0"/>
              <a:t>Penyakit</a:t>
            </a:r>
            <a:r>
              <a:rPr lang="en-US" sz="3000" dirty="0" smtClean="0"/>
              <a:t> </a:t>
            </a:r>
            <a:r>
              <a:rPr lang="en-US" sz="3000" dirty="0" err="1" smtClean="0"/>
              <a:t>Metabolik</a:t>
            </a:r>
            <a:r>
              <a:rPr lang="en-US" sz="3000" dirty="0" smtClean="0"/>
              <a:t>: </a:t>
            </a:r>
            <a:r>
              <a:rPr lang="en-US" sz="3000" dirty="0" err="1" smtClean="0"/>
              <a:t>disebabkan</a:t>
            </a:r>
            <a:r>
              <a:rPr lang="en-US" sz="3000" dirty="0" smtClean="0"/>
              <a:t> </a:t>
            </a:r>
            <a:r>
              <a:rPr lang="en-US" sz="3000" dirty="0" err="1" smtClean="0"/>
              <a:t>gangguan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</a:t>
            </a:r>
            <a:r>
              <a:rPr lang="en-US" sz="3000" dirty="0" err="1" smtClean="0"/>
              <a:t>metabolik</a:t>
            </a:r>
            <a:r>
              <a:rPr lang="en-US" sz="3000" dirty="0" smtClean="0"/>
              <a:t> / hormonal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000" dirty="0" err="1" smtClean="0"/>
              <a:t>Beberapa</a:t>
            </a:r>
            <a:r>
              <a:rPr lang="en-US" sz="3000" dirty="0" smtClean="0"/>
              <a:t> </a:t>
            </a:r>
            <a:r>
              <a:rPr lang="en-US" sz="3000" dirty="0" err="1"/>
              <a:t>kelainan</a:t>
            </a:r>
            <a:r>
              <a:rPr lang="en-US" sz="3000" dirty="0"/>
              <a:t> </a:t>
            </a:r>
            <a:r>
              <a:rPr lang="en-US" sz="3000" dirty="0" err="1"/>
              <a:t>metabolik</a:t>
            </a:r>
            <a:r>
              <a:rPr lang="en-US" sz="3000" dirty="0"/>
              <a:t> </a:t>
            </a:r>
            <a:r>
              <a:rPr lang="en-US" sz="3000" dirty="0" err="1"/>
              <a:t>dapat</a:t>
            </a:r>
            <a:r>
              <a:rPr lang="en-US" sz="3000" dirty="0"/>
              <a:t> </a:t>
            </a:r>
            <a:r>
              <a:rPr lang="en-US" sz="3000" dirty="0" err="1" smtClean="0"/>
              <a:t>merupakan</a:t>
            </a:r>
            <a:endParaRPr lang="en-US" sz="30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 smtClean="0"/>
              <a:t> </a:t>
            </a:r>
            <a:r>
              <a:rPr lang="en-US" sz="3000" dirty="0" err="1"/>
              <a:t>kelainan</a:t>
            </a:r>
            <a:r>
              <a:rPr lang="en-US" sz="3000" dirty="0"/>
              <a:t> </a:t>
            </a:r>
            <a:r>
              <a:rPr lang="en-US" sz="3000" dirty="0" err="1"/>
              <a:t>kongenital</a:t>
            </a:r>
            <a:r>
              <a:rPr lang="en-US" sz="3000" dirty="0"/>
              <a:t> </a:t>
            </a:r>
            <a:endParaRPr lang="en-US" sz="3000" dirty="0" smtClean="0"/>
          </a:p>
          <a:p>
            <a:pPr lvl="1">
              <a:defRPr/>
            </a:pPr>
            <a:r>
              <a:rPr lang="en-US" sz="3000" dirty="0" err="1" smtClean="0"/>
              <a:t>kesalahan</a:t>
            </a:r>
            <a:r>
              <a:rPr lang="en-US" sz="3000" dirty="0" smtClean="0"/>
              <a:t> </a:t>
            </a:r>
            <a:r>
              <a:rPr lang="en-US" sz="3000" dirty="0" err="1"/>
              <a:t>metabolisme</a:t>
            </a:r>
            <a:r>
              <a:rPr lang="en-US" sz="3000" dirty="0"/>
              <a:t> </a:t>
            </a:r>
            <a:r>
              <a:rPr lang="en-US" sz="3000" dirty="0" err="1"/>
              <a:t>waktu</a:t>
            </a:r>
            <a:r>
              <a:rPr lang="en-US" sz="3000" dirty="0"/>
              <a:t> </a:t>
            </a:r>
            <a:r>
              <a:rPr lang="en-US" sz="3000" dirty="0" err="1" smtClean="0"/>
              <a:t>lahir</a:t>
            </a:r>
            <a:endParaRPr lang="en-US" sz="3000" dirty="0" smtClean="0"/>
          </a:p>
          <a:p>
            <a:pPr lvl="1">
              <a:defRPr/>
            </a:pPr>
            <a:r>
              <a:rPr lang="en-US" sz="3000" dirty="0" err="1" smtClean="0"/>
              <a:t>diturunkan</a:t>
            </a:r>
            <a:r>
              <a:rPr lang="en-US" sz="3000" dirty="0" smtClean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orang</a:t>
            </a:r>
            <a:r>
              <a:rPr lang="en-US" sz="3000" dirty="0"/>
              <a:t> </a:t>
            </a:r>
            <a:r>
              <a:rPr lang="en-US" sz="3000" dirty="0" err="1"/>
              <a:t>tua</a:t>
            </a:r>
            <a:r>
              <a:rPr lang="en-US" sz="3000" dirty="0"/>
              <a:t> </a:t>
            </a:r>
            <a:r>
              <a:rPr lang="en-US" sz="3000" dirty="0" smtClean="0"/>
              <a:t>. </a:t>
            </a:r>
            <a:endParaRPr lang="en-US" sz="30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 err="1"/>
              <a:t>Gangguan</a:t>
            </a:r>
            <a:r>
              <a:rPr lang="en-US" sz="3000" dirty="0"/>
              <a:t> </a:t>
            </a:r>
            <a:r>
              <a:rPr lang="en-US" sz="3000" dirty="0" err="1"/>
              <a:t>metabolik</a:t>
            </a:r>
            <a:r>
              <a:rPr lang="en-US" sz="3000" dirty="0"/>
              <a:t> yang </a:t>
            </a:r>
            <a:r>
              <a:rPr lang="en-US" sz="3000" dirty="0" err="1" smtClean="0"/>
              <a:t>didapat</a:t>
            </a:r>
            <a:r>
              <a:rPr lang="en-US" sz="3000" dirty="0" smtClean="0"/>
              <a:t> </a:t>
            </a:r>
          </a:p>
          <a:p>
            <a:pPr lvl="1">
              <a:defRPr/>
            </a:pPr>
            <a:r>
              <a:rPr lang="en-US" sz="3000" dirty="0" err="1" smtClean="0"/>
              <a:t>misalnya</a:t>
            </a:r>
            <a:r>
              <a:rPr lang="en-US" sz="3000" dirty="0" smtClean="0"/>
              <a:t> </a:t>
            </a:r>
            <a:r>
              <a:rPr lang="en-US" sz="3000" dirty="0"/>
              <a:t>diabetes </a:t>
            </a:r>
            <a:r>
              <a:rPr lang="en-US" sz="3000" dirty="0" err="1"/>
              <a:t>melitus</a:t>
            </a:r>
            <a:r>
              <a:rPr lang="en-US" sz="3000" dirty="0"/>
              <a:t> / </a:t>
            </a:r>
            <a:r>
              <a:rPr lang="en-US" sz="3000" dirty="0" err="1"/>
              <a:t>penyakit</a:t>
            </a:r>
            <a:r>
              <a:rPr lang="en-US" sz="3000" dirty="0"/>
              <a:t> </a:t>
            </a:r>
            <a:r>
              <a:rPr lang="en-US" sz="3000" dirty="0" err="1"/>
              <a:t>kencing</a:t>
            </a:r>
            <a:r>
              <a:rPr lang="en-US" sz="3000" dirty="0"/>
              <a:t> </a:t>
            </a:r>
            <a:r>
              <a:rPr lang="en-US" sz="3000" dirty="0" err="1" smtClean="0"/>
              <a:t>manis</a:t>
            </a:r>
            <a:r>
              <a:rPr lang="en-US" sz="3000" dirty="0" smtClean="0"/>
              <a:t>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 err="1" smtClean="0"/>
              <a:t>Kelainan</a:t>
            </a:r>
            <a:r>
              <a:rPr lang="en-US" sz="3000" dirty="0" smtClean="0"/>
              <a:t> </a:t>
            </a:r>
            <a:r>
              <a:rPr lang="en-US" sz="3000" dirty="0" err="1" smtClean="0"/>
              <a:t>sekunder</a:t>
            </a:r>
            <a:r>
              <a:rPr lang="en-US" sz="3000" dirty="0" smtClean="0"/>
              <a:t> </a:t>
            </a:r>
            <a:r>
              <a:rPr lang="en-US" sz="3000" dirty="0" err="1"/>
              <a:t>karena</a:t>
            </a:r>
            <a:r>
              <a:rPr lang="en-US" sz="3000" dirty="0"/>
              <a:t> </a:t>
            </a:r>
            <a:r>
              <a:rPr lang="en-US" sz="3000" dirty="0" err="1"/>
              <a:t>penyakit</a:t>
            </a:r>
            <a:r>
              <a:rPr lang="en-US" sz="3000" dirty="0"/>
              <a:t> lain </a:t>
            </a:r>
            <a:endParaRPr lang="en-US" sz="3000" dirty="0" smtClean="0"/>
          </a:p>
          <a:p>
            <a:pPr lvl="1">
              <a:defRPr/>
            </a:pPr>
            <a:r>
              <a:rPr lang="en-US" sz="3000" dirty="0" err="1" smtClean="0"/>
              <a:t>misal</a:t>
            </a:r>
            <a:r>
              <a:rPr lang="en-US" sz="3000" dirty="0" smtClean="0"/>
              <a:t> </a:t>
            </a:r>
            <a:r>
              <a:rPr lang="en-US" sz="3000" dirty="0" err="1"/>
              <a:t>hiperkalsemia</a:t>
            </a:r>
            <a:r>
              <a:rPr lang="en-US" sz="3000" dirty="0"/>
              <a:t> </a:t>
            </a:r>
            <a:r>
              <a:rPr lang="en-US" sz="3000" dirty="0" err="1"/>
              <a:t>karena</a:t>
            </a:r>
            <a:r>
              <a:rPr lang="en-US" sz="3000" dirty="0"/>
              <a:t> </a:t>
            </a:r>
            <a:r>
              <a:rPr lang="en-US" sz="3000" dirty="0" err="1" smtClean="0"/>
              <a:t>hiperparatiroidisme</a:t>
            </a:r>
            <a:endParaRPr lang="en-US" sz="30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Niemann</a:t>
            </a:r>
            <a:r>
              <a:rPr lang="en-US" dirty="0"/>
              <a:t>-Pick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6388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keturunan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resesif</a:t>
            </a:r>
            <a:r>
              <a:rPr lang="en-US" sz="2000" dirty="0"/>
              <a:t>,</a:t>
            </a:r>
            <a:endParaRPr lang="en-US" sz="2000" dirty="0" smtClean="0"/>
          </a:p>
          <a:p>
            <a:pPr marL="274320" indent="-274320">
              <a:spcBef>
                <a:spcPts val="0"/>
              </a:spcBef>
            </a:pP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enzim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yang </a:t>
            </a:r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penimbunan</a:t>
            </a:r>
            <a:r>
              <a:rPr lang="en-US" sz="2000" dirty="0"/>
              <a:t> </a:t>
            </a:r>
            <a:r>
              <a:rPr lang="en-US" sz="2000" dirty="0" err="1" smtClean="0"/>
              <a:t>sfingomielin</a:t>
            </a:r>
            <a:r>
              <a:rPr lang="en-US" sz="2000" dirty="0" smtClean="0"/>
              <a:t> </a:t>
            </a:r>
            <a:r>
              <a:rPr lang="en-US" sz="2000" dirty="0"/>
              <a:t>(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metabolisme</a:t>
            </a:r>
            <a:r>
              <a:rPr lang="en-US" sz="2000" dirty="0"/>
              <a:t> </a:t>
            </a:r>
            <a:r>
              <a:rPr lang="en-US" sz="2000" dirty="0" err="1"/>
              <a:t>lemak</a:t>
            </a:r>
            <a:r>
              <a:rPr lang="en-US" sz="2000" dirty="0"/>
              <a:t> )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penimbunan</a:t>
            </a:r>
            <a:r>
              <a:rPr lang="en-US" sz="2000" dirty="0"/>
              <a:t> </a:t>
            </a:r>
            <a:r>
              <a:rPr lang="en-US" sz="2000" dirty="0" err="1"/>
              <a:t>kolesterol</a:t>
            </a:r>
            <a:r>
              <a:rPr lang="en-US" sz="2000" dirty="0"/>
              <a:t> yang abnormal</a:t>
            </a:r>
            <a:r>
              <a:rPr lang="en-US" sz="20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juvenil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enzim</a:t>
            </a:r>
            <a:r>
              <a:rPr lang="en-US" sz="2000" dirty="0"/>
              <a:t>.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kelainan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syaraf</a:t>
            </a:r>
            <a:r>
              <a:rPr lang="en-US" sz="2000" dirty="0"/>
              <a:t> yang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syaraf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sfingomielin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mielin</a:t>
            </a:r>
            <a:r>
              <a:rPr lang="en-US" sz="2000" dirty="0"/>
              <a:t> (</a:t>
            </a:r>
            <a:r>
              <a:rPr lang="en-US" sz="2000" dirty="0" err="1"/>
              <a:t>selubung</a:t>
            </a:r>
            <a:r>
              <a:rPr lang="en-US" sz="2000" dirty="0"/>
              <a:t> </a:t>
            </a:r>
            <a:r>
              <a:rPr lang="en-US" sz="2000" dirty="0" err="1"/>
              <a:t>syaraf</a:t>
            </a:r>
            <a:r>
              <a:rPr lang="en-US" sz="2000" dirty="0"/>
              <a:t>).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lemak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,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pigmentasi</a:t>
            </a:r>
            <a:r>
              <a:rPr lang="en-US" sz="2000" dirty="0"/>
              <a:t> yang </a:t>
            </a:r>
            <a:r>
              <a:rPr lang="en-US" sz="2000" dirty="0" err="1" smtClean="0"/>
              <a:t>gelap</a:t>
            </a:r>
            <a:r>
              <a:rPr lang="en-US" sz="2000" dirty="0"/>
              <a:t>, </a:t>
            </a:r>
            <a:r>
              <a:rPr lang="en-US" sz="2000" dirty="0" err="1"/>
              <a:t>pembesaran</a:t>
            </a:r>
            <a:r>
              <a:rPr lang="en-US" sz="2000" dirty="0"/>
              <a:t> </a:t>
            </a:r>
            <a:r>
              <a:rPr lang="en-US" sz="2000" dirty="0" err="1"/>
              <a:t>hati,limpa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kelenjar</a:t>
            </a:r>
            <a:r>
              <a:rPr lang="en-US" sz="2000" dirty="0"/>
              <a:t> </a:t>
            </a:r>
            <a:r>
              <a:rPr lang="en-US" sz="2000" dirty="0" err="1"/>
              <a:t>getah</a:t>
            </a:r>
            <a:r>
              <a:rPr lang="en-US" sz="2000" dirty="0"/>
              <a:t> </a:t>
            </a:r>
            <a:r>
              <a:rPr lang="en-US" sz="2000" dirty="0" err="1"/>
              <a:t>bening</a:t>
            </a:r>
            <a:r>
              <a:rPr lang="en-US" sz="2000" dirty="0"/>
              <a:t>. </a:t>
            </a:r>
            <a:r>
              <a:rPr lang="en-US" sz="2000" dirty="0" err="1"/>
              <a:t>retardasi</a:t>
            </a:r>
            <a:r>
              <a:rPr lang="en-US" sz="2000" dirty="0"/>
              <a:t> mental. anemia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trombosit</a:t>
            </a:r>
            <a:r>
              <a:rPr lang="en-US" sz="2000" dirty="0"/>
              <a:t> yang </a:t>
            </a:r>
            <a:r>
              <a:rPr lang="en-US" sz="2000" dirty="0" err="1" smtClean="0"/>
              <a:t>rendah</a:t>
            </a:r>
            <a:r>
              <a:rPr lang="en-US" sz="2000" dirty="0"/>
              <a:t> yang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/>
              <a:t>infeksi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memar</a:t>
            </a:r>
            <a:r>
              <a:rPr lang="en-US" sz="20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000" dirty="0"/>
              <a:t>Diagnosis: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janin</a:t>
            </a:r>
            <a:r>
              <a:rPr lang="en-US" sz="2000" dirty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amniosintesis</a:t>
            </a:r>
            <a:r>
              <a:rPr lang="en-US" sz="2000" dirty="0"/>
              <a:t> (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ketuban</a:t>
            </a:r>
            <a:r>
              <a:rPr lang="en-US" sz="2000" dirty="0"/>
              <a:t>),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 diagnosis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ditegakkan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biopsi</a:t>
            </a:r>
            <a:r>
              <a:rPr lang="en-US" sz="2000" dirty="0"/>
              <a:t> </a:t>
            </a:r>
            <a:r>
              <a:rPr lang="en-US" sz="2000" dirty="0" err="1" smtClean="0"/>
              <a:t>hati</a:t>
            </a:r>
            <a:endParaRPr lang="en-US" sz="2000" dirty="0" smtClean="0"/>
          </a:p>
          <a:p>
            <a:pPr marL="274320" indent="-274320">
              <a:spcBef>
                <a:spcPts val="0"/>
              </a:spcBef>
            </a:pP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Niemann</a:t>
            </a:r>
            <a:r>
              <a:rPr lang="en-US" sz="2000" dirty="0"/>
              <a:t>-Pick </a:t>
            </a:r>
            <a:r>
              <a:rPr lang="en-US" sz="2000" dirty="0" err="1"/>
              <a:t>dapat</a:t>
            </a:r>
            <a:r>
              <a:rPr lang="en-US" sz="2000" dirty="0"/>
              <a:t> di </a:t>
            </a:r>
            <a:r>
              <a:rPr lang="en-US" sz="2000" dirty="0" err="1" smtClean="0"/>
              <a:t>obati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meninggal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infeksi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kelainan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syaraf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yang </a:t>
            </a:r>
            <a:r>
              <a:rPr lang="en-US" sz="2000" dirty="0" err="1"/>
              <a:t>progresif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1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Penyakit: Fabry (-Anderson),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glycolipid,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, </a:t>
            </a:r>
            <a:r>
              <a:rPr lang="en-US" dirty="0" err="1"/>
              <a:t>menumpuk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smtClean="0"/>
              <a:t>full-blown</a:t>
            </a:r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pria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gen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sempurna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(</a:t>
            </a:r>
            <a:r>
              <a:rPr lang="en-US" dirty="0" err="1"/>
              <a:t>angiokeratomas</a:t>
            </a:r>
            <a:r>
              <a:rPr lang="en-US" dirty="0"/>
              <a:t>)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sv-SE" dirty="0"/>
              <a:t>pandangan </a:t>
            </a:r>
            <a:r>
              <a:rPr lang="sv-SE" dirty="0" smtClean="0"/>
              <a:t>buruk karena </a:t>
            </a:r>
            <a:r>
              <a:rPr lang="en-US" dirty="0" err="1"/>
              <a:t>Kornea</a:t>
            </a:r>
            <a:r>
              <a:rPr lang="en-US" dirty="0"/>
              <a:t> </a:t>
            </a:r>
            <a:r>
              <a:rPr lang="en-US" dirty="0" err="1" smtClean="0"/>
              <a:t>berawan</a:t>
            </a:r>
            <a:r>
              <a:rPr lang="sv-SE" dirty="0" smtClean="0"/>
              <a:t>. </a:t>
            </a:r>
            <a:r>
              <a:rPr lang="sv-SE" dirty="0"/>
              <a:t>Rasa terbakar </a:t>
            </a:r>
            <a:r>
              <a:rPr lang="sv-SE" dirty="0" smtClean="0"/>
              <a:t>pada </a:t>
            </a:r>
            <a:r>
              <a:rPr lang="sv-SE" dirty="0"/>
              <a:t>lengan dan kaki</a:t>
            </a:r>
            <a:r>
              <a:rPr lang="sv-SE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, </a:t>
            </a:r>
            <a:r>
              <a:rPr lang="nl-NL" dirty="0"/>
              <a:t>gagal ginjal </a:t>
            </a:r>
            <a:r>
              <a:rPr lang="nl-NL" dirty="0" smtClean="0"/>
              <a:t>, hipertensi , stroke dan </a:t>
            </a:r>
            <a:r>
              <a:rPr lang="nl-NL" dirty="0"/>
              <a:t>penyakit </a:t>
            </a:r>
            <a:r>
              <a:rPr lang="nl-NL" dirty="0" smtClean="0"/>
              <a:t>jantung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Fabry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disembuhkan</a:t>
            </a:r>
            <a:endParaRPr lang="en-US" dirty="0" smtClean="0"/>
          </a:p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analgesik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pencangkokan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533400"/>
          </a:xfrm>
        </p:spPr>
        <p:txBody>
          <a:bodyPr>
            <a:noAutofit/>
          </a:bodyPr>
          <a:lstStyle/>
          <a:p>
            <a:r>
              <a:rPr lang="it-IT" sz="3600" dirty="0" smtClean="0"/>
              <a:t>E76 Kelainan </a:t>
            </a:r>
            <a:r>
              <a:rPr lang="it-IT" sz="3600" dirty="0"/>
              <a:t>metabolisme glycosaminoglycan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9530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sz="3000" dirty="0"/>
              <a:t>E76.0  Mukopolisakharidosis, type </a:t>
            </a:r>
            <a:r>
              <a:rPr lang="it-IT" sz="3000" dirty="0" smtClean="0"/>
              <a:t>I, Sindroma </a:t>
            </a:r>
            <a:r>
              <a:rPr lang="it-IT" sz="3000" dirty="0"/>
              <a:t>Hurler, Hurler-Scheie, Scheie</a:t>
            </a:r>
            <a:endParaRPr lang="en-US" sz="3000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sz="3000" dirty="0"/>
              <a:t>E76.1  Mukopolisakharidosis, type </a:t>
            </a:r>
            <a:r>
              <a:rPr lang="it-IT" sz="3000" dirty="0" smtClean="0"/>
              <a:t>II, Sindroma </a:t>
            </a:r>
            <a:r>
              <a:rPr lang="it-IT" sz="3000" dirty="0"/>
              <a:t>Hunter</a:t>
            </a:r>
            <a:endParaRPr lang="en-US" sz="3000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sz="3000" dirty="0"/>
              <a:t>E76.2  Mukopolisakharidosis </a:t>
            </a:r>
            <a:r>
              <a:rPr lang="it-IT" sz="3000" dirty="0" smtClean="0"/>
              <a:t>lain, Defisiensi </a:t>
            </a:r>
            <a:r>
              <a:rPr lang="en-AU" sz="3000" dirty="0"/>
              <a:t>β</a:t>
            </a:r>
            <a:r>
              <a:rPr lang="it-IT" sz="3000" dirty="0" smtClean="0"/>
              <a:t>-glukoronidase, Mukopolisakharidosis </a:t>
            </a:r>
            <a:r>
              <a:rPr lang="it-IT" sz="3000" dirty="0"/>
              <a:t>type III, IV, V, </a:t>
            </a:r>
            <a:r>
              <a:rPr lang="it-IT" sz="3000" dirty="0" smtClean="0"/>
              <a:t>VI,  </a:t>
            </a:r>
            <a:r>
              <a:rPr lang="it-IT" sz="3000" dirty="0"/>
              <a:t>Sindroma: </a:t>
            </a:r>
            <a:r>
              <a:rPr lang="it-IT" sz="3000" dirty="0" smtClean="0"/>
              <a:t>Maroteaux-Lamy </a:t>
            </a:r>
            <a:r>
              <a:rPr lang="it-IT" sz="3000" dirty="0"/>
              <a:t>(ringan)(berat), Morquio (mirip-)(klasik</a:t>
            </a:r>
            <a:r>
              <a:rPr lang="it-IT" sz="3000" dirty="0" smtClean="0"/>
              <a:t>), Sanfilipo </a:t>
            </a:r>
            <a:r>
              <a:rPr lang="it-IT" sz="3000" dirty="0"/>
              <a:t>(type B) (type C) (type D)</a:t>
            </a:r>
            <a:endParaRPr lang="en-US" sz="3000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sz="3000" dirty="0"/>
              <a:t>E76.3  Mukopolisakharidosis, tidak dijelaskan</a:t>
            </a:r>
            <a:endParaRPr lang="en-US" sz="3000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sz="3000" dirty="0"/>
              <a:t>E76.8  Kelainan lain metabolisme glucosaminoglycan</a:t>
            </a:r>
            <a:endParaRPr lang="en-US" sz="3000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sz="3000" dirty="0"/>
              <a:t>E76.9  Kelainan metabolisme glucosaminoglycan, tidak dijelaskan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it-IT" dirty="0"/>
              <a:t>Mukopolisakharidosis, type </a:t>
            </a:r>
            <a:r>
              <a:rPr lang="it-IT" dirty="0" smtClean="0"/>
              <a:t>I </a:t>
            </a:r>
            <a:br>
              <a:rPr lang="it-IT" dirty="0" smtClean="0"/>
            </a:br>
            <a:r>
              <a:rPr lang="it-IT" dirty="0" smtClean="0"/>
              <a:t>Sindroma </a:t>
            </a:r>
            <a:r>
              <a:rPr lang="it-IT" dirty="0"/>
              <a:t>Hurler,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6482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resesif</a:t>
            </a:r>
            <a:r>
              <a:rPr lang="en-US" dirty="0"/>
              <a:t> autosomal </a:t>
            </a:r>
            <a:r>
              <a:rPr lang="en-US" dirty="0" smtClean="0"/>
              <a:t>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glycosaminoglycans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mucopolysaccharides</a:t>
            </a:r>
            <a:r>
              <a:rPr lang="en-US" dirty="0"/>
              <a:t>)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alpha-L </a:t>
            </a:r>
            <a:r>
              <a:rPr lang="en-US" dirty="0" err="1"/>
              <a:t>iduronidase</a:t>
            </a:r>
            <a:r>
              <a:rPr lang="en-US" dirty="0"/>
              <a:t>,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degradasi</a:t>
            </a:r>
            <a:r>
              <a:rPr lang="en-US" dirty="0"/>
              <a:t> </a:t>
            </a:r>
            <a:r>
              <a:rPr lang="en-US" dirty="0" err="1"/>
              <a:t>mucopolysaccharides</a:t>
            </a:r>
            <a:r>
              <a:rPr lang="en-US" dirty="0"/>
              <a:t> di </a:t>
            </a:r>
            <a:r>
              <a:rPr lang="en-US" dirty="0" err="1" smtClean="0"/>
              <a:t>lisosom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organ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progresif</a:t>
            </a:r>
            <a:r>
              <a:rPr lang="en-US" dirty="0"/>
              <a:t>, </a:t>
            </a:r>
            <a:r>
              <a:rPr lang="en-US" dirty="0" err="1"/>
              <a:t>hepatosplenomegali</a:t>
            </a:r>
            <a:r>
              <a:rPr lang="en-US" dirty="0"/>
              <a:t>, </a:t>
            </a:r>
            <a:r>
              <a:rPr lang="en-US" dirty="0" err="1"/>
              <a:t>kekerdilan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keterbelakangan</a:t>
            </a:r>
            <a:r>
              <a:rPr lang="en-US" dirty="0"/>
              <a:t> mental yang </a:t>
            </a:r>
            <a:r>
              <a:rPr lang="en-US" dirty="0" err="1"/>
              <a:t>progresif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mental yang </a:t>
            </a:r>
            <a:r>
              <a:rPr lang="en-US" dirty="0" err="1"/>
              <a:t>progresif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/>
              <a:t>datar</a:t>
            </a:r>
            <a:r>
              <a:rPr lang="en-US" dirty="0" smtClean="0"/>
              <a:t>, </a:t>
            </a:r>
            <a:r>
              <a:rPr lang="en-US" dirty="0" err="1" smtClean="0"/>
              <a:t>depresi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,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,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Hurler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10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 </a:t>
            </a:r>
            <a:r>
              <a:rPr lang="en-US" dirty="0" err="1"/>
              <a:t>obstruktif</a:t>
            </a:r>
            <a:r>
              <a:rPr lang="en-US" dirty="0"/>
              <a:t>,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43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Diagnosis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/>
              <a:t>urine </a:t>
            </a:r>
            <a:r>
              <a:rPr lang="en-US" dirty="0" smtClean="0"/>
              <a:t>: </a:t>
            </a:r>
            <a:r>
              <a:rPr lang="en-US" dirty="0" err="1" smtClean="0"/>
              <a:t>mucopolysaccharides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/>
              <a:t>diekskresikan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: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 smtClean="0"/>
              <a:t>enzim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Prenatal diagnosis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amniosentesis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chorionic villus sampling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memverifikasi</a:t>
            </a:r>
            <a:r>
              <a:rPr lang="en-US" dirty="0" smtClean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gen yang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Terapi</a:t>
            </a:r>
            <a:r>
              <a:rPr lang="en-US" dirty="0" smtClean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 smtClean="0"/>
              <a:t>enzim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Transplantasi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(BMT)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transplantasi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pusar</a:t>
            </a:r>
            <a:r>
              <a:rPr lang="en-US" dirty="0"/>
              <a:t> (UCBT)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0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it-IT" dirty="0"/>
              <a:t>Mukopolisakharidosis, type II, Sindroma </a:t>
            </a:r>
            <a:r>
              <a:rPr lang="it-IT" dirty="0" smtClean="0"/>
              <a:t>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langka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i="1" dirty="0" err="1" smtClean="0"/>
              <a:t>muco</a:t>
            </a:r>
            <a:r>
              <a:rPr lang="en-US" i="1" dirty="0" smtClean="0"/>
              <a:t> poly saccharides </a:t>
            </a:r>
          </a:p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iduronate</a:t>
            </a:r>
            <a:r>
              <a:rPr lang="en-US" dirty="0"/>
              <a:t> </a:t>
            </a:r>
            <a:r>
              <a:rPr lang="en-US" dirty="0" err="1"/>
              <a:t>sulfatase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i="1" dirty="0" smtClean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 smtClean="0"/>
              <a:t>langka</a:t>
            </a:r>
            <a:endParaRPr lang="en-US" dirty="0" smtClean="0"/>
          </a:p>
          <a:p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&gt; 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 smtClean="0"/>
          </a:p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Hunter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organ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,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perlahan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Patofisiologi</a:t>
            </a:r>
            <a:r>
              <a:rPr lang="en-US" dirty="0" smtClean="0"/>
              <a:t> :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iduronate</a:t>
            </a:r>
            <a:r>
              <a:rPr lang="en-US" dirty="0"/>
              <a:t> </a:t>
            </a:r>
            <a:r>
              <a:rPr lang="en-US" dirty="0" err="1"/>
              <a:t>sulfatase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Hunter,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mucopolysaccharides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yang </a:t>
            </a:r>
            <a:r>
              <a:rPr lang="en-US" dirty="0" err="1"/>
              <a:t>permanen</a:t>
            </a:r>
            <a:r>
              <a:rPr lang="en-US" dirty="0"/>
              <a:t>.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organ.</a:t>
            </a:r>
          </a:p>
        </p:txBody>
      </p:sp>
    </p:spTree>
    <p:extLst>
      <p:ext uri="{BB962C8B-B14F-4D97-AF65-F5344CB8AC3E}">
        <p14:creationId xmlns:p14="http://schemas.microsoft.com/office/powerpoint/2010/main" val="1692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200" dirty="0" err="1"/>
              <a:t>Sindroma</a:t>
            </a:r>
            <a:r>
              <a:rPr lang="en-US" sz="2200" dirty="0"/>
              <a:t> Hunter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umumnya</a:t>
            </a:r>
            <a:r>
              <a:rPr lang="en-US" sz="2200" dirty="0"/>
              <a:t> </a:t>
            </a:r>
            <a:r>
              <a:rPr lang="en-US" sz="2200" dirty="0" err="1"/>
              <a:t>mempengaruhi</a:t>
            </a:r>
            <a:r>
              <a:rPr lang="en-US" sz="2200" dirty="0"/>
              <a:t> </a:t>
            </a:r>
            <a:r>
              <a:rPr lang="en-US" sz="2200" dirty="0" err="1"/>
              <a:t>penampilan</a:t>
            </a:r>
            <a:r>
              <a:rPr lang="en-US" sz="2200" dirty="0"/>
              <a:t> </a:t>
            </a:r>
            <a:r>
              <a:rPr lang="en-US" sz="2200" dirty="0" err="1"/>
              <a:t>seorang</a:t>
            </a:r>
            <a:r>
              <a:rPr lang="en-US" sz="2200" dirty="0"/>
              <a:t> </a:t>
            </a:r>
            <a:r>
              <a:rPr lang="en-US" sz="2200" dirty="0" err="1"/>
              <a:t>anak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 smtClean="0"/>
              <a:t>fisik</a:t>
            </a:r>
            <a:r>
              <a:rPr lang="en-US" sz="2200" dirty="0"/>
              <a:t> </a:t>
            </a:r>
            <a:r>
              <a:rPr lang="en-US" sz="2200" dirty="0" err="1"/>
              <a:t>Pertumbuhan</a:t>
            </a:r>
            <a:r>
              <a:rPr lang="en-US" sz="2200" dirty="0"/>
              <a:t> </a:t>
            </a:r>
            <a:r>
              <a:rPr lang="en-US" sz="2200" dirty="0" err="1" smtClean="0"/>
              <a:t>terlambat</a:t>
            </a:r>
            <a:r>
              <a:rPr lang="en-US" sz="2200" dirty="0" smtClean="0"/>
              <a:t>. </a:t>
            </a:r>
            <a:r>
              <a:rPr lang="en-US" sz="2200" dirty="0" err="1"/>
              <a:t>Kepala</a:t>
            </a:r>
            <a:r>
              <a:rPr lang="en-US" sz="2200" dirty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besar</a:t>
            </a:r>
            <a:r>
              <a:rPr lang="en-US" sz="2200" dirty="0"/>
              <a:t>, </a:t>
            </a:r>
            <a:r>
              <a:rPr lang="en-US" sz="2200" dirty="0" err="1" smtClean="0"/>
              <a:t>Hidung</a:t>
            </a:r>
            <a:r>
              <a:rPr lang="en-US" sz="2200" dirty="0" smtClean="0"/>
              <a:t> </a:t>
            </a:r>
            <a:r>
              <a:rPr lang="en-US" sz="2200" dirty="0" err="1" smtClean="0"/>
              <a:t>lebar</a:t>
            </a:r>
            <a:r>
              <a:rPr lang="en-US" sz="2200" dirty="0" smtClean="0"/>
              <a:t>, </a:t>
            </a:r>
            <a:r>
              <a:rPr lang="en-US" sz="2200" dirty="0" err="1" smtClean="0"/>
              <a:t>Penebalan</a:t>
            </a:r>
            <a:r>
              <a:rPr lang="en-US" sz="2200" dirty="0" smtClean="0"/>
              <a:t> </a:t>
            </a:r>
            <a:r>
              <a:rPr lang="en-US" sz="2200" dirty="0" err="1"/>
              <a:t>bibir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pembesaran</a:t>
            </a:r>
            <a:r>
              <a:rPr lang="en-US" sz="2200" dirty="0"/>
              <a:t> </a:t>
            </a:r>
            <a:r>
              <a:rPr lang="en-US" sz="2200" dirty="0" err="1" smtClean="0"/>
              <a:t>lidah</a:t>
            </a:r>
            <a:r>
              <a:rPr lang="en-US" sz="2200" dirty="0" smtClean="0"/>
              <a:t>, </a:t>
            </a:r>
            <a:r>
              <a:rPr lang="en-US" sz="2200" dirty="0" err="1" smtClean="0"/>
              <a:t>Kulit</a:t>
            </a:r>
            <a:r>
              <a:rPr lang="en-US" sz="2200" dirty="0" smtClean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padat</a:t>
            </a:r>
            <a:r>
              <a:rPr lang="en-US" sz="2200" dirty="0"/>
              <a:t> dank </a:t>
            </a:r>
            <a:r>
              <a:rPr lang="en-US" sz="2200" dirty="0" smtClean="0"/>
              <a:t>eras, </a:t>
            </a:r>
            <a:r>
              <a:rPr lang="en-US" sz="2200" dirty="0" err="1" smtClean="0"/>
              <a:t>tangan</a:t>
            </a:r>
            <a:r>
              <a:rPr lang="en-US" sz="2200" dirty="0"/>
              <a:t> </a:t>
            </a:r>
            <a:r>
              <a:rPr lang="en-US" sz="2200" dirty="0" err="1"/>
              <a:t>pendek</a:t>
            </a:r>
            <a:r>
              <a:rPr lang="en-US" sz="2200" dirty="0"/>
              <a:t> </a:t>
            </a:r>
            <a:r>
              <a:rPr lang="en-US" sz="2200" dirty="0" err="1"/>
              <a:t>lemas</a:t>
            </a:r>
            <a:r>
              <a:rPr lang="en-US" sz="2200" dirty="0"/>
              <a:t> 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jari</a:t>
            </a:r>
            <a:r>
              <a:rPr lang="en-US" sz="2200" dirty="0"/>
              <a:t> yang </a:t>
            </a:r>
            <a:r>
              <a:rPr lang="en-US" sz="2200" dirty="0" err="1"/>
              <a:t>terlalu</a:t>
            </a:r>
            <a:r>
              <a:rPr lang="en-US" sz="2200" dirty="0"/>
              <a:t> </a:t>
            </a:r>
            <a:r>
              <a:rPr lang="en-US" sz="2200" dirty="0" err="1" smtClean="0"/>
              <a:t>melengkung</a:t>
            </a:r>
            <a:r>
              <a:rPr lang="en-US" sz="2200" dirty="0"/>
              <a:t>, </a:t>
            </a:r>
            <a:r>
              <a:rPr lang="en-US" sz="2200" dirty="0" err="1"/>
              <a:t>sering</a:t>
            </a:r>
            <a:r>
              <a:rPr lang="en-US" sz="2200" dirty="0"/>
              <a:t> </a:t>
            </a: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 smtClean="0"/>
              <a:t>kesemutan</a:t>
            </a:r>
            <a:r>
              <a:rPr lang="en-US" sz="2200" dirty="0" smtClean="0"/>
              <a:t>,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padat</a:t>
            </a:r>
            <a:r>
              <a:rPr lang="en-US" sz="2200" dirty="0" smtClean="0"/>
              <a:t>/</a:t>
            </a:r>
            <a:r>
              <a:rPr lang="en-US" sz="2200" dirty="0" err="1" smtClean="0"/>
              <a:t>tebal.Persendian</a:t>
            </a:r>
            <a:r>
              <a:rPr lang="en-US" sz="2200" dirty="0" smtClean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kaku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/>
              <a:t>kesulitan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bergerak</a:t>
            </a:r>
            <a:endParaRPr lang="en-US" sz="2200" dirty="0"/>
          </a:p>
          <a:p>
            <a:pPr marL="274320" indent="-274320">
              <a:spcBef>
                <a:spcPts val="0"/>
              </a:spcBef>
            </a:pPr>
            <a:r>
              <a:rPr lang="en-US" sz="2200" dirty="0" err="1" smtClean="0"/>
              <a:t>Mengalami</a:t>
            </a:r>
            <a:r>
              <a:rPr lang="en-US" sz="2200" dirty="0" smtClean="0"/>
              <a:t> </a:t>
            </a:r>
            <a:r>
              <a:rPr lang="en-US" sz="2200" dirty="0" err="1"/>
              <a:t>kesulitan</a:t>
            </a:r>
            <a:r>
              <a:rPr lang="en-US" sz="2200" dirty="0"/>
              <a:t> </a:t>
            </a:r>
            <a:r>
              <a:rPr lang="en-US" sz="2200" dirty="0" err="1"/>
              <a:t>bernapas</a:t>
            </a:r>
            <a:r>
              <a:rPr lang="en-US" sz="2200" dirty="0"/>
              <a:t> </a:t>
            </a:r>
            <a:r>
              <a:rPr lang="en-US" sz="2200" dirty="0" err="1"/>
              <a:t>terutama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 smtClean="0"/>
              <a:t>tidur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/>
              <a:t>mudah</a:t>
            </a:r>
            <a:r>
              <a:rPr lang="en-US" sz="2200" dirty="0"/>
              <a:t> </a:t>
            </a: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/>
              <a:t>infeksi</a:t>
            </a:r>
            <a:r>
              <a:rPr lang="en-US" sz="2200" dirty="0"/>
              <a:t> </a:t>
            </a:r>
            <a:r>
              <a:rPr lang="en-US" sz="2200" dirty="0" err="1"/>
              <a:t>terutama</a:t>
            </a:r>
            <a:r>
              <a:rPr lang="en-US" sz="2200" dirty="0"/>
              <a:t> yang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saluran</a:t>
            </a:r>
            <a:r>
              <a:rPr lang="en-US" sz="2200" dirty="0"/>
              <a:t> </a:t>
            </a:r>
            <a:r>
              <a:rPr lang="en-US" sz="2200" dirty="0" err="1"/>
              <a:t>pernapasan</a:t>
            </a:r>
            <a:endParaRPr lang="en-US" sz="2200" dirty="0"/>
          </a:p>
          <a:p>
            <a:pPr marL="274320" indent="-274320">
              <a:spcBef>
                <a:spcPts val="0"/>
              </a:spcBef>
            </a:pPr>
            <a:r>
              <a:rPr lang="en-US" sz="2200" dirty="0" err="1" smtClean="0"/>
              <a:t>Mengalami</a:t>
            </a:r>
            <a:r>
              <a:rPr lang="en-US" sz="2200" dirty="0" smtClean="0"/>
              <a:t> </a:t>
            </a:r>
            <a:r>
              <a:rPr lang="en-US" sz="2200" dirty="0" err="1"/>
              <a:t>gangguan</a:t>
            </a:r>
            <a:r>
              <a:rPr lang="en-US" sz="2200" dirty="0"/>
              <a:t> </a:t>
            </a:r>
            <a:r>
              <a:rPr lang="en-US" sz="2200" dirty="0" err="1"/>
              <a:t>pendengaran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infeksi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telinga</a:t>
            </a:r>
            <a:r>
              <a:rPr lang="en-US" sz="2200" dirty="0"/>
              <a:t> </a:t>
            </a:r>
            <a:endParaRPr lang="en-US" sz="2200" dirty="0" smtClean="0"/>
          </a:p>
          <a:p>
            <a:pPr marL="274320" indent="-274320">
              <a:spcBef>
                <a:spcPts val="0"/>
              </a:spcBef>
            </a:pPr>
            <a:r>
              <a:rPr lang="en-US" sz="2200" dirty="0" err="1" smtClean="0"/>
              <a:t>Sering</a:t>
            </a:r>
            <a:r>
              <a:rPr lang="en-US" sz="2200" dirty="0" smtClean="0"/>
              <a:t> </a:t>
            </a: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/>
              <a:t>diare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gangguan</a:t>
            </a:r>
            <a:r>
              <a:rPr lang="en-US" sz="2200" dirty="0"/>
              <a:t> </a:t>
            </a:r>
            <a:r>
              <a:rPr lang="en-US" sz="2200" dirty="0" err="1"/>
              <a:t>pencernaan</a:t>
            </a:r>
            <a:r>
              <a:rPr lang="en-US" sz="2200" dirty="0"/>
              <a:t> </a:t>
            </a:r>
            <a:r>
              <a:rPr lang="en-US" sz="2200" dirty="0" err="1"/>
              <a:t>lainnya</a:t>
            </a:r>
            <a:endParaRPr lang="en-US" sz="2200" dirty="0"/>
          </a:p>
          <a:p>
            <a:pPr marL="274320" indent="-274320">
              <a:spcBef>
                <a:spcPts val="0"/>
              </a:spcBef>
            </a:pP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/>
              <a:t>kerusakan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katup</a:t>
            </a:r>
            <a:r>
              <a:rPr lang="en-US" sz="2200" dirty="0"/>
              <a:t> </a:t>
            </a:r>
            <a:r>
              <a:rPr lang="en-US" sz="2200" dirty="0" err="1" smtClean="0"/>
              <a:t>jantung</a:t>
            </a:r>
            <a:r>
              <a:rPr lang="en-US" sz="2200" dirty="0" smtClean="0"/>
              <a:t>, </a:t>
            </a:r>
            <a:r>
              <a:rPr lang="en-US" sz="2200" dirty="0" err="1" smtClean="0"/>
              <a:t>Pembesaran</a:t>
            </a:r>
            <a:r>
              <a:rPr lang="en-US" sz="2200" dirty="0" smtClean="0"/>
              <a:t> </a:t>
            </a:r>
            <a:r>
              <a:rPr lang="en-US" sz="2200" dirty="0"/>
              <a:t>liver</a:t>
            </a:r>
          </a:p>
          <a:p>
            <a:pPr marL="274320" indent="-274320">
              <a:spcBef>
                <a:spcPts val="0"/>
              </a:spcBef>
            </a:pPr>
            <a:r>
              <a:rPr lang="en-US" sz="2200" dirty="0" err="1" smtClean="0"/>
              <a:t>gejala</a:t>
            </a:r>
            <a:r>
              <a:rPr lang="en-US" sz="2200" dirty="0" smtClean="0"/>
              <a:t> </a:t>
            </a:r>
            <a:r>
              <a:rPr lang="en-US" sz="2200" dirty="0" err="1"/>
              <a:t>gangguan</a:t>
            </a:r>
            <a:r>
              <a:rPr lang="en-US" sz="2200" dirty="0"/>
              <a:t> </a:t>
            </a:r>
            <a:r>
              <a:rPr lang="en-US" sz="2200" dirty="0" err="1"/>
              <a:t>kognitif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kesulitan</a:t>
            </a:r>
            <a:r>
              <a:rPr lang="en-US" sz="2200" dirty="0"/>
              <a:t> </a:t>
            </a:r>
            <a:r>
              <a:rPr lang="en-US" sz="2200" dirty="0" err="1"/>
              <a:t>berpikir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belajar</a:t>
            </a:r>
            <a:r>
              <a:rPr lang="en-US" sz="2200" dirty="0"/>
              <a:t>, </a:t>
            </a:r>
            <a:r>
              <a:rPr lang="en-US" sz="2200" dirty="0" err="1"/>
              <a:t>kesulitan</a:t>
            </a:r>
            <a:r>
              <a:rPr lang="en-US" sz="2200" dirty="0"/>
              <a:t> </a:t>
            </a:r>
            <a:r>
              <a:rPr lang="en-US" sz="2200" dirty="0" err="1"/>
              <a:t>berbicara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hiperaktivitas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kerusakan</a:t>
            </a:r>
            <a:r>
              <a:rPr lang="en-US" sz="2200" dirty="0"/>
              <a:t> yang </a:t>
            </a:r>
            <a:r>
              <a:rPr lang="en-US" sz="2200" dirty="0" err="1"/>
              <a:t>ditimbulkan</a:t>
            </a:r>
            <a:r>
              <a:rPr lang="en-US" sz="2200" dirty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progresif</a:t>
            </a:r>
            <a:r>
              <a:rPr lang="en-US" sz="2200" dirty="0"/>
              <a:t> (</a:t>
            </a:r>
            <a:r>
              <a:rPr lang="en-US" sz="2200" dirty="0" err="1"/>
              <a:t>makin</a:t>
            </a:r>
            <a:r>
              <a:rPr lang="en-US" sz="2200" dirty="0"/>
              <a:t> lama </a:t>
            </a:r>
            <a:r>
              <a:rPr lang="en-US" sz="2200" dirty="0" err="1"/>
              <a:t>makin</a:t>
            </a:r>
            <a:r>
              <a:rPr lang="en-US" sz="2200" dirty="0"/>
              <a:t> </a:t>
            </a:r>
            <a:r>
              <a:rPr lang="en-US" sz="2200" dirty="0" err="1"/>
              <a:t>buruk</a:t>
            </a:r>
            <a:r>
              <a:rPr lang="en-US" sz="2200" dirty="0"/>
              <a:t>)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permanen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diagnosis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penanganan</a:t>
            </a:r>
            <a:r>
              <a:rPr lang="en-US" sz="2200" dirty="0"/>
              <a:t> </a:t>
            </a:r>
            <a:r>
              <a:rPr lang="en-US" sz="2200" dirty="0" err="1"/>
              <a:t>dini</a:t>
            </a:r>
            <a:r>
              <a:rPr lang="en-US" sz="2200" dirty="0"/>
              <a:t>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. </a:t>
            </a:r>
            <a:r>
              <a:rPr lang="en-US" sz="2200" dirty="0" smtClean="0"/>
              <a:t>. </a:t>
            </a:r>
            <a:r>
              <a:rPr lang="en-US" sz="2200" dirty="0" err="1" smtClean="0"/>
              <a:t>Terapi</a:t>
            </a:r>
            <a:r>
              <a:rPr lang="en-US" sz="2200" dirty="0" smtClean="0"/>
              <a:t> </a:t>
            </a:r>
            <a:r>
              <a:rPr lang="en-US" sz="2200" dirty="0" err="1"/>
              <a:t>penggantian</a:t>
            </a:r>
            <a:r>
              <a:rPr lang="en-US" sz="2200" dirty="0"/>
              <a:t> </a:t>
            </a:r>
            <a:r>
              <a:rPr lang="en-US" sz="2200" dirty="0" err="1"/>
              <a:t>enzim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mencegah</a:t>
            </a:r>
            <a:r>
              <a:rPr lang="en-US" sz="2200" dirty="0"/>
              <a:t> </a:t>
            </a:r>
            <a:r>
              <a:rPr lang="en-US" sz="2200" dirty="0" err="1"/>
              <a:t>penurunan</a:t>
            </a:r>
            <a:r>
              <a:rPr lang="en-US" sz="2200" dirty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tubuh</a:t>
            </a:r>
            <a:endParaRPr lang="en-US" sz="2200" dirty="0"/>
          </a:p>
          <a:p>
            <a:pPr marL="274320" indent="-27432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7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it-IT" dirty="0" smtClean="0"/>
              <a:t>E77</a:t>
            </a:r>
            <a:r>
              <a:rPr lang="it-IT" dirty="0"/>
              <a:t>     Kelainan metabolisme glycoprotein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dirty="0"/>
              <a:t>E77.0  Cacad dalam modifikasi enzim lisosom </a:t>
            </a:r>
            <a:r>
              <a:rPr lang="it-IT" dirty="0" smtClean="0"/>
              <a:t>pasca-translasi, Mukolipidosis </a:t>
            </a:r>
            <a:r>
              <a:rPr lang="it-IT" dirty="0"/>
              <a:t>II (penyakit I-cell), mokulipidosis III (polidistrofi pseudo-Hurler)</a:t>
            </a:r>
            <a:endParaRPr lang="en-US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dirty="0"/>
              <a:t>E77.1  Cacad dalam degradasi </a:t>
            </a:r>
            <a:r>
              <a:rPr lang="it-IT" dirty="0" smtClean="0"/>
              <a:t>glycoprotein,  </a:t>
            </a:r>
            <a:r>
              <a:rPr lang="it-IT" dirty="0"/>
              <a:t>Aspartylglukosaminuria, fukosisdosis, mannosidosis, sialidosis (mokulipidosis I)</a:t>
            </a:r>
            <a:endParaRPr lang="en-US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dirty="0"/>
              <a:t>E77.8  Kelainan lain metabolisme glycoprotein</a:t>
            </a:r>
            <a:endParaRPr lang="en-US" dirty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it-IT" dirty="0"/>
              <a:t>E77.9  Kelainan of glycoprotein metabolism,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Mukolipidosis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glikoprotein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glikolipid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smtClean="0"/>
              <a:t>UDP-N-</a:t>
            </a:r>
            <a:r>
              <a:rPr lang="en-US" dirty="0" err="1" smtClean="0"/>
              <a:t>asetilglukosamin</a:t>
            </a:r>
            <a:r>
              <a:rPr lang="en-US" dirty="0" smtClean="0"/>
              <a:t>-I-</a:t>
            </a:r>
            <a:r>
              <a:rPr lang="en-US" dirty="0" err="1" smtClean="0"/>
              <a:t>fosfotransferase</a:t>
            </a:r>
            <a:endParaRPr lang="en-US" dirty="0" smtClean="0"/>
          </a:p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multipel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lisosom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sialidosis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Sialidosis</a:t>
            </a:r>
            <a:r>
              <a:rPr lang="en-US" dirty="0" smtClean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sialiloligosakarida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sialilglikopeptida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alpha-N-</a:t>
            </a:r>
            <a:r>
              <a:rPr lang="en-US" dirty="0" err="1"/>
              <a:t>acetylneuraminidase</a:t>
            </a:r>
            <a:endParaRPr lang="en-US" dirty="0"/>
          </a:p>
          <a:p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/>
              <a:t>limfosit</a:t>
            </a:r>
            <a:r>
              <a:rPr lang="en-US" dirty="0"/>
              <a:t>, fibroblast,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Kupffer</a:t>
            </a:r>
            <a:r>
              <a:rPr lang="en-US" dirty="0"/>
              <a:t> (liver)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smtClean="0"/>
              <a:t>Schwann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Kelainan Metabolik (</a:t>
            </a:r>
            <a:r>
              <a:rPr lang="it-IT"/>
              <a:t>E70-E90</a:t>
            </a:r>
            <a:r>
              <a:rPr lang="it-IT" smtClean="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E70     Kelainan metabolisme asam amino aromatik </a:t>
            </a:r>
            <a:endParaRPr lang="en-US" dirty="0"/>
          </a:p>
          <a:p>
            <a:r>
              <a:rPr lang="it-IT" dirty="0"/>
              <a:t>E70.0  Phenylketonuria klasik </a:t>
            </a:r>
            <a:endParaRPr lang="en-US" dirty="0"/>
          </a:p>
          <a:p>
            <a:r>
              <a:rPr lang="fi-FI" dirty="0"/>
              <a:t>E70.1  Hiperphenilalaninaemias lain </a:t>
            </a:r>
            <a:endParaRPr lang="en-US" dirty="0"/>
          </a:p>
          <a:p>
            <a:r>
              <a:rPr lang="fi-FI" dirty="0"/>
              <a:t>E70.2  Kelainan metabolisme </a:t>
            </a:r>
            <a:r>
              <a:rPr lang="fi-FI" dirty="0" smtClean="0"/>
              <a:t>tirosin, Alkaptonuria</a:t>
            </a:r>
            <a:r>
              <a:rPr lang="fi-FI" dirty="0"/>
              <a:t>, hipertirosinemia, ochronosis, tirosinemia, tirosinosis</a:t>
            </a:r>
            <a:endParaRPr lang="en-US" dirty="0"/>
          </a:p>
          <a:p>
            <a:r>
              <a:rPr lang="fi-FI" dirty="0"/>
              <a:t>E70.3  </a:t>
            </a:r>
            <a:r>
              <a:rPr lang="fi-FI" dirty="0" smtClean="0"/>
              <a:t>Albinism, Albinisme </a:t>
            </a:r>
            <a:r>
              <a:rPr lang="fi-FI" dirty="0"/>
              <a:t>okuler, </a:t>
            </a:r>
            <a:r>
              <a:rPr lang="fi-FI" dirty="0" smtClean="0"/>
              <a:t>okulo-kutaneus, Sindroma</a:t>
            </a:r>
            <a:r>
              <a:rPr lang="fi-FI" dirty="0"/>
              <a:t>: Chediaki (-Steinbrinck)-Higashi; Cross; Hermansky-Pudlak</a:t>
            </a:r>
            <a:endParaRPr lang="en-US" dirty="0"/>
          </a:p>
          <a:p>
            <a:r>
              <a:rPr lang="fi-FI" dirty="0"/>
              <a:t>E70.8  Kelainan lain metabolisme asam amino </a:t>
            </a:r>
            <a:r>
              <a:rPr lang="fi-FI" dirty="0" smtClean="0"/>
              <a:t>aromatik, Kelainan </a:t>
            </a:r>
            <a:r>
              <a:rPr lang="fi-FI" dirty="0"/>
              <a:t>metabolisme histidin, triptophan</a:t>
            </a:r>
            <a:endParaRPr lang="en-US" dirty="0"/>
          </a:p>
          <a:p>
            <a:r>
              <a:rPr lang="fi-FI" dirty="0"/>
              <a:t>E70.9  Kelainan metabolisme asam amino aromatik,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E78     Kelainan metabolisme lipoprotein dan lipidaemia lainnya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E78.0  Hiperkholesterolaemia </a:t>
            </a:r>
            <a:r>
              <a:rPr lang="it-IT" dirty="0" smtClean="0"/>
              <a:t>murni, </a:t>
            </a:r>
            <a:r>
              <a:rPr lang="it-IT" dirty="0"/>
              <a:t>  Hiperkholesterolemia keturunan, hiperlipidemia group A, </a:t>
            </a:r>
            <a:r>
              <a:rPr lang="it-IT" dirty="0" smtClean="0"/>
              <a:t>hiperbetalipoproteinemia, </a:t>
            </a:r>
            <a:r>
              <a:rPr lang="it-IT" dirty="0"/>
              <a:t>Hiperlipoproteinemia: Frederickson IIa, jenis low-density-lipoprotein [LDL]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E78.1  Hipergliseridaemia </a:t>
            </a:r>
            <a:r>
              <a:rPr lang="it-IT" dirty="0" smtClean="0"/>
              <a:t>murni, Hipergliseridaemia </a:t>
            </a:r>
            <a:r>
              <a:rPr lang="it-IT" dirty="0"/>
              <a:t>endogen, hiperlipidemia group B, </a:t>
            </a:r>
            <a:r>
              <a:rPr lang="it-IT" dirty="0" smtClean="0"/>
              <a:t>hiperprebetalipoproteinemia,  </a:t>
            </a:r>
            <a:r>
              <a:rPr lang="it-IT" dirty="0"/>
              <a:t>Hiperlipoproteinemia: Frederickson IV, jenis very-low-density-lipoprotein [VLDL]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E78.2  Hiperlipidaemia </a:t>
            </a:r>
            <a:r>
              <a:rPr lang="it-IT" dirty="0" smtClean="0"/>
              <a:t>campuran,  </a:t>
            </a:r>
            <a:r>
              <a:rPr lang="it-IT" dirty="0"/>
              <a:t>Broad- atau floating betalipoproteinemia, hiperlipidemia group </a:t>
            </a:r>
            <a:r>
              <a:rPr lang="it-IT" dirty="0" smtClean="0"/>
              <a:t>C,  </a:t>
            </a:r>
            <a:r>
              <a:rPr lang="it-IT" dirty="0"/>
              <a:t>Hiperbetalipoproteinemia dengan </a:t>
            </a:r>
            <a:r>
              <a:rPr lang="it-IT" dirty="0" smtClean="0"/>
              <a:t>prebetalipoproteinemia, Hiperlipoproteinemia </a:t>
            </a:r>
            <a:r>
              <a:rPr lang="it-IT" dirty="0"/>
              <a:t>Frederickson IIb atau </a:t>
            </a:r>
            <a:r>
              <a:rPr lang="it-IT" dirty="0" smtClean="0"/>
              <a:t>III,  </a:t>
            </a:r>
            <a:r>
              <a:rPr lang="it-IT" dirty="0"/>
              <a:t>Xanthoma tubo-eruptif, xanthoma tuberosum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Kecuali</a:t>
            </a:r>
            <a:r>
              <a:rPr lang="it-IT" dirty="0"/>
              <a:t>: kholesterosis serebrotendinosa [von Bogaert-Schere-Epstein] (E75.5)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E78.3  </a:t>
            </a:r>
            <a:r>
              <a:rPr lang="it-IT" dirty="0" smtClean="0"/>
              <a:t>Hiperchylomicronaemia, Hiperlipoproteinemia </a:t>
            </a:r>
            <a:r>
              <a:rPr lang="it-IT" dirty="0"/>
              <a:t>Frederickson, type I atu V, hiperlipidemia group </a:t>
            </a:r>
            <a:r>
              <a:rPr lang="it-IT" dirty="0" smtClean="0"/>
              <a:t>D, Hipergliseridemia </a:t>
            </a:r>
            <a:r>
              <a:rPr lang="it-IT" dirty="0"/>
              <a:t>campuran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E78.4  Hiperlipidaemia </a:t>
            </a:r>
            <a:r>
              <a:rPr lang="it-IT" dirty="0" smtClean="0"/>
              <a:t>lain, Hiperlipidemia </a:t>
            </a:r>
            <a:r>
              <a:rPr lang="it-IT" dirty="0"/>
              <a:t>gabungan keturunan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E78.5  Hiperlipidaemia, tidak 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E78.6  Defisiensi </a:t>
            </a:r>
            <a:r>
              <a:rPr lang="it-IT" dirty="0" smtClean="0"/>
              <a:t>lipoprotein, Abetalipoproteinaemia</a:t>
            </a:r>
            <a:r>
              <a:rPr lang="it-IT" dirty="0"/>
              <a:t>, defisiensi high-density lipoprotein [HDL</a:t>
            </a:r>
            <a:r>
              <a:rPr lang="it-IT" dirty="0" smtClean="0"/>
              <a:t>],  </a:t>
            </a:r>
            <a:r>
              <a:rPr lang="it-IT" dirty="0"/>
              <a:t>Hipoalfalipoproteinaemia, hipobetalipoproteinaemia (keturunan</a:t>
            </a:r>
            <a:r>
              <a:rPr lang="it-IT" dirty="0" smtClean="0"/>
              <a:t>), Defisiensi </a:t>
            </a:r>
            <a:r>
              <a:rPr lang="it-IT" dirty="0"/>
              <a:t>lecithin cholesterol acyltransferase, penyakit Tangier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E78.8  Kelainan lain metabolisme lipoprotein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E78.9  Kelainan metabolisme lipoprotein,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Hiperkolesterolemia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tingginya kadar kolesterol di dalam </a:t>
            </a:r>
            <a:r>
              <a:rPr lang="sv-SE" dirty="0" smtClean="0"/>
              <a:t>darah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sv-SE" dirty="0"/>
              <a:t>Kadar kolesterol </a:t>
            </a:r>
            <a:r>
              <a:rPr lang="sv-SE" dirty="0" smtClean="0"/>
              <a:t>yang tinggi </a:t>
            </a:r>
            <a:r>
              <a:rPr lang="sv-SE" dirty="0"/>
              <a:t>dalam darah bisa meningkatkan risiko penyakit </a:t>
            </a:r>
            <a:r>
              <a:rPr lang="sv-SE" dirty="0" smtClean="0"/>
              <a:t>jantung karena terjadi penimbunan didalam pembuluh darah yang akan menghambat/ menyumbat aliran darah arteri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hiperkolesterolemia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i="1" dirty="0"/>
              <a:t>low-density lipoprotein </a:t>
            </a:r>
            <a:r>
              <a:rPr lang="en-US" dirty="0"/>
              <a:t>(LDL)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/>
              <a:t> “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 smtClean="0"/>
              <a:t>jahat”karena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Hiperkolesterolemia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smtClean="0"/>
              <a:t>pun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Faktor2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hiperkolesterolemia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, </a:t>
            </a:r>
            <a:r>
              <a:rPr lang="en-US" dirty="0" err="1" smtClean="0"/>
              <a:t>obesitas</a:t>
            </a:r>
            <a:r>
              <a:rPr lang="en-US" dirty="0" smtClean="0"/>
              <a:t>, </a:t>
            </a:r>
            <a:r>
              <a:rPr lang="en-US" dirty="0" err="1" smtClean="0"/>
              <a:t>perokok</a:t>
            </a:r>
            <a:r>
              <a:rPr lang="en-US" dirty="0" smtClean="0"/>
              <a:t>, diabetes,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raga.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hiperkolesterolemia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: </a:t>
            </a:r>
            <a:r>
              <a:rPr lang="en-US" dirty="0" err="1" smtClean="0"/>
              <a:t>nyeri</a:t>
            </a:r>
            <a:r>
              <a:rPr lang="en-US" dirty="0" smtClean="0"/>
              <a:t> dada,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stroke</a:t>
            </a:r>
            <a:endParaRPr lang="sv-SE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it-IT" dirty="0"/>
              <a:t>Hiperlipidaemia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adalah tingginya kadar lemak (kolesterol, trigliserida maupun keduanya) dalam darah</a:t>
            </a:r>
            <a:r>
              <a:rPr lang="sv-SE" dirty="0" smtClean="0"/>
              <a:t>.</a:t>
            </a:r>
          </a:p>
          <a:p>
            <a:r>
              <a:rPr lang="sv-SE" dirty="0" smtClean="0"/>
              <a:t>Lipid atau lemak adalah zat kaya energi yang berfungsi sebagai sumber energi dalam proses metabolisme, fingsi lain utk melindungi tubuh terhadap cedera, dingin dan simpanan energi tambahan </a:t>
            </a:r>
          </a:p>
          <a:p>
            <a:r>
              <a:rPr lang="sv-SE" dirty="0" smtClean="0"/>
              <a:t>Lemak merupakan komponen penting dari selaput sel,selubung myelin dan empedu </a:t>
            </a:r>
          </a:p>
          <a:p>
            <a:r>
              <a:rPr lang="id-ID" dirty="0"/>
              <a:t>Kondisi hiperlipidemia yang berkelanjutan memicu terbentuknya </a:t>
            </a:r>
            <a:r>
              <a:rPr lang="id-ID" dirty="0" smtClean="0"/>
              <a:t>aterosklerosis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/>
              <a:t>penyakit </a:t>
            </a:r>
            <a:r>
              <a:rPr lang="id-ID" dirty="0" smtClean="0"/>
              <a:t>kardiovaskuler</a:t>
            </a:r>
            <a:endParaRPr lang="en-US" dirty="0" smtClean="0"/>
          </a:p>
          <a:p>
            <a:r>
              <a:rPr lang="id-ID" dirty="0" smtClean="0"/>
              <a:t>Peningkatan</a:t>
            </a:r>
            <a:r>
              <a:rPr lang="en-US" dirty="0" smtClean="0"/>
              <a:t> </a:t>
            </a:r>
            <a:r>
              <a:rPr lang="id-ID" dirty="0" smtClean="0"/>
              <a:t>LDL </a:t>
            </a:r>
            <a:r>
              <a:rPr lang="id-ID" dirty="0"/>
              <a:t>dan </a:t>
            </a:r>
            <a:r>
              <a:rPr lang="id-ID" dirty="0" smtClean="0"/>
              <a:t>rendahnya</a:t>
            </a:r>
            <a:r>
              <a:rPr lang="en-US" dirty="0" smtClean="0"/>
              <a:t> </a:t>
            </a:r>
            <a:r>
              <a:rPr lang="id-ID" dirty="0" smtClean="0"/>
              <a:t>HDL</a:t>
            </a:r>
            <a:r>
              <a:rPr lang="en-US" dirty="0" smtClean="0"/>
              <a:t> </a:t>
            </a:r>
            <a:r>
              <a:rPr lang="id-ID" dirty="0" smtClean="0"/>
              <a:t>dapat meningkat</a:t>
            </a:r>
            <a:r>
              <a:rPr lang="en-US" dirty="0" smtClean="0"/>
              <a:t>k</a:t>
            </a:r>
            <a:r>
              <a:rPr lang="id-ID" dirty="0" smtClean="0"/>
              <a:t>an risiko</a:t>
            </a:r>
            <a:r>
              <a:rPr lang="en-US" dirty="0" smtClean="0"/>
              <a:t> </a:t>
            </a:r>
            <a:r>
              <a:rPr lang="id-ID" dirty="0" smtClean="0"/>
              <a:t>penyakit </a:t>
            </a:r>
            <a:r>
              <a:rPr lang="id-ID" dirty="0"/>
              <a:t>jantung koroner, </a:t>
            </a:r>
            <a:r>
              <a:rPr lang="id-ID" dirty="0" smtClean="0"/>
              <a:t>morbidita</a:t>
            </a:r>
            <a:r>
              <a:rPr lang="en-US" dirty="0" smtClean="0"/>
              <a:t> </a:t>
            </a:r>
            <a:r>
              <a:rPr lang="id-ID" dirty="0" smtClean="0"/>
              <a:t>sserebro</a:t>
            </a:r>
            <a:r>
              <a:rPr lang="en-US" dirty="0" smtClean="0"/>
              <a:t> </a:t>
            </a:r>
            <a:r>
              <a:rPr lang="id-ID" dirty="0" smtClean="0"/>
              <a:t>vaskular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id-ID" dirty="0"/>
              <a:t>kematian</a:t>
            </a:r>
            <a:r>
              <a:rPr lang="id-ID" dirty="0" smtClean="0"/>
              <a:t>.</a:t>
            </a:r>
            <a:endParaRPr lang="en-US" dirty="0" smtClean="0"/>
          </a:p>
          <a:p>
            <a:endParaRPr lang="sv-SE" dirty="0" smtClean="0"/>
          </a:p>
          <a:p>
            <a:endParaRPr lang="en-US" dirty="0"/>
          </a:p>
        </p:txBody>
      </p:sp>
      <p:pic>
        <p:nvPicPr>
          <p:cNvPr id="2050" name="Picture 2" descr="Hiperlipidem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33401"/>
            <a:ext cx="3280611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Hiperlipidemia biasanya disebabkan oleh 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Riwayat </a:t>
            </a:r>
            <a:r>
              <a:rPr lang="id-ID" dirty="0"/>
              <a:t>keluarga dengan </a:t>
            </a:r>
            <a:r>
              <a:rPr lang="id-ID" dirty="0" smtClean="0"/>
              <a:t>hiperlipidemia</a:t>
            </a:r>
            <a:r>
              <a:rPr lang="en-US" dirty="0" smtClean="0"/>
              <a:t>, </a:t>
            </a:r>
            <a:r>
              <a:rPr lang="id-ID" dirty="0" smtClean="0"/>
              <a:t>Obesitas</a:t>
            </a:r>
            <a:endParaRPr lang="id-ID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Diet </a:t>
            </a:r>
            <a:r>
              <a:rPr lang="id-ID" dirty="0"/>
              <a:t>kaya </a:t>
            </a:r>
            <a:r>
              <a:rPr lang="id-ID" dirty="0" smtClean="0"/>
              <a:t>lemak</a:t>
            </a:r>
            <a:r>
              <a:rPr lang="en-US" dirty="0" smtClean="0"/>
              <a:t>, </a:t>
            </a:r>
            <a:r>
              <a:rPr lang="id-ID" dirty="0" smtClean="0"/>
              <a:t>Kurang </a:t>
            </a:r>
            <a:r>
              <a:rPr lang="id-ID" dirty="0"/>
              <a:t>olahraga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Penggunaan alcohol</a:t>
            </a:r>
            <a:r>
              <a:rPr lang="en-US" dirty="0" smtClean="0"/>
              <a:t>, </a:t>
            </a:r>
            <a:r>
              <a:rPr lang="id-ID" dirty="0" smtClean="0"/>
              <a:t>Merokok</a:t>
            </a:r>
            <a:endParaRPr lang="id-ID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Diabetes </a:t>
            </a:r>
            <a:r>
              <a:rPr lang="id-ID" dirty="0"/>
              <a:t>yang tidak terkontrol dengan baik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Kelenjar </a:t>
            </a:r>
            <a:r>
              <a:rPr lang="id-ID" dirty="0"/>
              <a:t>tiroid yang kurang aktif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b="1" dirty="0" smtClean="0"/>
              <a:t>Patofisiologi</a:t>
            </a:r>
            <a:r>
              <a:rPr lang="en-US" b="1" dirty="0" smtClean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Dari hati, kolesterol diangkut oleh lipoprotein </a:t>
            </a:r>
            <a:r>
              <a:rPr lang="id-ID" dirty="0" smtClean="0"/>
              <a:t>LDL </a:t>
            </a:r>
            <a:r>
              <a:rPr lang="id-ID" dirty="0"/>
              <a:t>(Low Density Lipoprotein) untuk dibawa ke sel-sel tubuh yang </a:t>
            </a:r>
            <a:r>
              <a:rPr lang="id-ID" dirty="0" smtClean="0"/>
              <a:t>memerlukan</a:t>
            </a:r>
            <a:r>
              <a:rPr lang="en-US" dirty="0" smtClean="0"/>
              <a:t>(</a:t>
            </a:r>
            <a:r>
              <a:rPr lang="id-ID" dirty="0" smtClean="0"/>
              <a:t>sel </a:t>
            </a:r>
            <a:r>
              <a:rPr lang="id-ID" dirty="0"/>
              <a:t>otot jantung, otak </a:t>
            </a:r>
            <a:r>
              <a:rPr lang="id-ID" dirty="0" smtClean="0"/>
              <a:t>d</a:t>
            </a:r>
            <a:r>
              <a:rPr lang="en-US" dirty="0" err="1" smtClean="0"/>
              <a:t>ll</a:t>
            </a:r>
            <a:r>
              <a:rPr lang="en-US" dirty="0" smtClean="0"/>
              <a:t>), </a:t>
            </a:r>
            <a:r>
              <a:rPr lang="id-ID" dirty="0"/>
              <a:t>Kelebihan kolesterol akan diangkut kembali oleh lipoprotein </a:t>
            </a:r>
            <a:r>
              <a:rPr lang="id-ID" dirty="0" smtClean="0"/>
              <a:t>HDL </a:t>
            </a:r>
            <a:r>
              <a:rPr lang="id-ID" dirty="0"/>
              <a:t>(High Density Lipoprotein) untuk dibawa kembali ke </a:t>
            </a:r>
            <a:r>
              <a:rPr lang="id-ID" dirty="0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/>
              <a:t>diuraikan lalu dibuang ke dalam kandung empedu sebagai </a:t>
            </a:r>
            <a:r>
              <a:rPr lang="id-ID" dirty="0" smtClean="0"/>
              <a:t>cairan</a:t>
            </a:r>
            <a:r>
              <a:rPr lang="en-US" dirty="0" smtClean="0"/>
              <a:t> </a:t>
            </a:r>
            <a:r>
              <a:rPr lang="id-ID" dirty="0" smtClean="0"/>
              <a:t>asam  empedu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apabila terjadi penurunan HDL pengangkutan kelebihan kolesterol dalam darah ke </a:t>
            </a:r>
            <a:r>
              <a:rPr lang="id-ID" dirty="0" smtClean="0"/>
              <a:t>hati</a:t>
            </a:r>
            <a:r>
              <a:rPr lang="en-US" dirty="0" smtClean="0"/>
              <a:t> </a:t>
            </a:r>
            <a:r>
              <a:rPr lang="id-ID" dirty="0"/>
              <a:t>menjadi </a:t>
            </a:r>
            <a:r>
              <a:rPr lang="id-ID" dirty="0" smtClean="0"/>
              <a:t>menurun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LDL dianggap sebagai lemak </a:t>
            </a:r>
            <a:r>
              <a:rPr lang="id-ID" dirty="0" smtClean="0"/>
              <a:t>"</a:t>
            </a:r>
            <a:r>
              <a:rPr lang="id-ID" dirty="0"/>
              <a:t>jahat" karena </a:t>
            </a:r>
            <a:r>
              <a:rPr lang="id-ID" dirty="0" smtClean="0"/>
              <a:t> </a:t>
            </a:r>
            <a:r>
              <a:rPr lang="id-ID" dirty="0"/>
              <a:t>menyebabkan penempelan </a:t>
            </a:r>
            <a:r>
              <a:rPr lang="id-ID" dirty="0" smtClean="0"/>
              <a:t>kolesterol </a:t>
            </a:r>
            <a:r>
              <a:rPr lang="id-ID" dirty="0"/>
              <a:t>di dinding pembuluh </a:t>
            </a:r>
            <a:r>
              <a:rPr lang="id-ID" dirty="0" smtClean="0"/>
              <a:t>darah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HDL disebut sebagai lemak </a:t>
            </a:r>
            <a:r>
              <a:rPr lang="id-ID" dirty="0" smtClean="0"/>
              <a:t>"</a:t>
            </a:r>
            <a:r>
              <a:rPr lang="id-ID" dirty="0"/>
              <a:t>baik" karena </a:t>
            </a:r>
            <a:r>
              <a:rPr lang="id-ID" dirty="0" smtClean="0"/>
              <a:t>membersihkan </a:t>
            </a:r>
            <a:r>
              <a:rPr lang="id-ID" dirty="0"/>
              <a:t>kelebihan kolesterol dari dinding pembuluh darah dengan mengangkutnya kembali ke </a:t>
            </a:r>
            <a:r>
              <a:rPr lang="id-ID" dirty="0" smtClean="0"/>
              <a:t>hati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b="1" dirty="0"/>
              <a:t>Klasifikasi </a:t>
            </a:r>
            <a:r>
              <a:rPr lang="id-ID" b="1" dirty="0" smtClean="0"/>
              <a:t>Hiperlipidemia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b="1" dirty="0"/>
              <a:t>Hiperlipid </a:t>
            </a:r>
            <a:r>
              <a:rPr lang="id-ID" b="1" dirty="0" smtClean="0"/>
              <a:t>primer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id-ID" dirty="0"/>
              <a:t>disebabkan oleh adanya kelainan genetik yang mengkode enzim lipoprotein lipase yakni apoprotein reseptor yang terlibat dalam metabolisme lipid.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b="1" dirty="0"/>
              <a:t>Hiperlipid </a:t>
            </a:r>
            <a:r>
              <a:rPr lang="id-ID" b="1" dirty="0" smtClean="0"/>
              <a:t>sekunder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id-ID" dirty="0"/>
              <a:t>karena gangguan </a:t>
            </a:r>
            <a:r>
              <a:rPr lang="id-ID" dirty="0" smtClean="0"/>
              <a:t>sistemik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b="1" dirty="0"/>
              <a:t>Manifestasi </a:t>
            </a:r>
            <a:r>
              <a:rPr lang="id-ID" b="1" dirty="0" smtClean="0"/>
              <a:t>Klinis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Sebagian besar pasien tidak merasakan gejala hiperlipidemia selama beberapa tahun hingga penyakit tersebut sudah terbukti secara </a:t>
            </a:r>
            <a:r>
              <a:rPr lang="id-ID" dirty="0" smtClean="0"/>
              <a:t>klinis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tekanan darah tinggi, resistensi insulin dengan atau tanpa intoleransi glukosa dan perut </a:t>
            </a:r>
            <a:r>
              <a:rPr lang="id-ID" dirty="0" smtClean="0"/>
              <a:t>membesar.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metabolik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Gejala</a:t>
            </a:r>
            <a:r>
              <a:rPr lang="id-ID" dirty="0" smtClean="0"/>
              <a:t>:</a:t>
            </a:r>
            <a:r>
              <a:rPr lang="en-US" dirty="0" smtClean="0"/>
              <a:t> </a:t>
            </a:r>
            <a:r>
              <a:rPr lang="id-ID" dirty="0"/>
              <a:t>Nyeri </a:t>
            </a:r>
            <a:r>
              <a:rPr lang="id-ID" dirty="0" smtClean="0"/>
              <a:t>abdominal</a:t>
            </a:r>
            <a:r>
              <a:rPr lang="en-US" dirty="0" smtClean="0"/>
              <a:t>, </a:t>
            </a:r>
            <a:r>
              <a:rPr lang="id-ID" sz="300" dirty="0"/>
              <a:t>   </a:t>
            </a:r>
            <a:r>
              <a:rPr lang="id-ID" dirty="0"/>
              <a:t>Nyeri </a:t>
            </a:r>
            <a:r>
              <a:rPr lang="id-ID" dirty="0" smtClean="0"/>
              <a:t>dada</a:t>
            </a:r>
            <a:r>
              <a:rPr lang="en-US" dirty="0" smtClean="0"/>
              <a:t>, </a:t>
            </a:r>
            <a:r>
              <a:rPr lang="id-ID" sz="300" dirty="0" smtClean="0"/>
              <a:t> </a:t>
            </a:r>
            <a:r>
              <a:rPr lang="id-ID" dirty="0" smtClean="0"/>
              <a:t>Palpitasi</a:t>
            </a:r>
            <a:r>
              <a:rPr lang="en-US" dirty="0" smtClean="0"/>
              <a:t>, </a:t>
            </a:r>
            <a:r>
              <a:rPr lang="id-ID" sz="300" dirty="0" smtClean="0"/>
              <a:t> </a:t>
            </a:r>
            <a:r>
              <a:rPr lang="id-ID" dirty="0"/>
              <a:t>Nafas </a:t>
            </a:r>
            <a:r>
              <a:rPr lang="id-ID" dirty="0" smtClean="0"/>
              <a:t>pendek</a:t>
            </a:r>
            <a:r>
              <a:rPr lang="en-US" dirty="0" smtClean="0"/>
              <a:t>, </a:t>
            </a:r>
            <a:r>
              <a:rPr lang="id-ID" sz="300" dirty="0" smtClean="0"/>
              <a:t> </a:t>
            </a:r>
            <a:r>
              <a:rPr lang="id-ID" dirty="0" smtClean="0"/>
              <a:t>Berkeringat</a:t>
            </a:r>
            <a:r>
              <a:rPr lang="en-US" dirty="0" smtClean="0"/>
              <a:t>,</a:t>
            </a:r>
            <a:r>
              <a:rPr lang="id-ID" sz="300" dirty="0"/>
              <a:t>  </a:t>
            </a:r>
            <a:r>
              <a:rPr lang="id-ID" dirty="0"/>
              <a:t>Cemas</a:t>
            </a:r>
            <a:r>
              <a:rPr lang="id-ID" dirty="0" smtClean="0"/>
              <a:t>.</a:t>
            </a:r>
            <a:r>
              <a:rPr lang="en-US" dirty="0" smtClean="0"/>
              <a:t>,</a:t>
            </a:r>
            <a:r>
              <a:rPr lang="id-ID" sz="300" dirty="0" smtClean="0"/>
              <a:t> </a:t>
            </a:r>
            <a:r>
              <a:rPr lang="id-ID" dirty="0"/>
              <a:t>Kehilangan </a:t>
            </a:r>
            <a:r>
              <a:rPr lang="id-ID" dirty="0" smtClean="0"/>
              <a:t>kesadaran</a:t>
            </a:r>
            <a:r>
              <a:rPr lang="en-US" dirty="0" smtClean="0"/>
              <a:t>, </a:t>
            </a:r>
            <a:r>
              <a:rPr lang="id-ID" sz="300" dirty="0"/>
              <a:t>  </a:t>
            </a:r>
            <a:r>
              <a:rPr lang="id-ID" dirty="0"/>
              <a:t>Sulit </a:t>
            </a:r>
            <a:r>
              <a:rPr lang="id-ID" dirty="0" smtClean="0"/>
              <a:t>berbicara/bergerak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Diagnosis 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Tes laboratorium:Peningkatan </a:t>
            </a:r>
            <a:r>
              <a:rPr lang="id-ID" dirty="0"/>
              <a:t>kadar kolesterol total, trigliserida, LDL, apolipoprotein B dan C-reaktif</a:t>
            </a:r>
            <a:r>
              <a:rPr lang="id-ID" dirty="0" smtClean="0"/>
              <a:t>.</a:t>
            </a:r>
            <a:r>
              <a:rPr lang="en-US" dirty="0" smtClean="0"/>
              <a:t> Dan </a:t>
            </a:r>
            <a:r>
              <a:rPr lang="id-ID" dirty="0" smtClean="0"/>
              <a:t>Penurunan </a:t>
            </a:r>
            <a:r>
              <a:rPr lang="id-ID" dirty="0"/>
              <a:t>kadar </a:t>
            </a:r>
            <a:r>
              <a:rPr lang="id-ID" dirty="0" smtClean="0"/>
              <a:t>HDL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b="1" dirty="0" smtClean="0"/>
              <a:t>Terapi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 smtClean="0"/>
              <a:t>Tujuan</a:t>
            </a:r>
            <a:r>
              <a:rPr lang="en-US" dirty="0" smtClean="0"/>
              <a:t> </a:t>
            </a:r>
            <a:r>
              <a:rPr lang="id-ID" dirty="0"/>
              <a:t>pengobatan adalah penurunan kolesterol total dan LDL untuk mengurangi risiko </a:t>
            </a:r>
            <a:r>
              <a:rPr lang="id-ID" dirty="0" smtClean="0"/>
              <a:t>serangan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terapi non farmakologi dapat dilakukan diet dan aktivitas fisik</a:t>
            </a:r>
            <a:r>
              <a:rPr lang="id-ID" dirty="0" smtClean="0"/>
              <a:t>.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d-ID" dirty="0"/>
              <a:t>terapi farmakologi adalah menggunakan obat-obat antihiperlipidemia.</a:t>
            </a:r>
          </a:p>
          <a:p>
            <a:endParaRPr lang="id-ID" dirty="0"/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Hiperbetalipoproteinemia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iklasifikasikan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5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hiperlipoproteinemia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I, </a:t>
            </a:r>
            <a:r>
              <a:rPr lang="en-US" dirty="0" err="1"/>
              <a:t>hiperlipoproteinemia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II, </a:t>
            </a:r>
            <a:r>
              <a:rPr lang="en-US" dirty="0" err="1"/>
              <a:t>hiperlipoproteinemia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III, </a:t>
            </a:r>
            <a:r>
              <a:rPr lang="en-US" dirty="0" err="1"/>
              <a:t>hiperlipoproteinemia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IV,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hiperlipoproteinemia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V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Hiperlipoproteinemia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200" dirty="0" err="1"/>
              <a:t>hiperkolesterolemia</a:t>
            </a:r>
            <a:r>
              <a:rPr lang="en-US" sz="2200" dirty="0"/>
              <a:t> </a:t>
            </a:r>
            <a:r>
              <a:rPr lang="en-US" sz="2200" dirty="0" err="1"/>
              <a:t>murni</a:t>
            </a:r>
            <a:r>
              <a:rPr lang="en-US" sz="2200" dirty="0" smtClean="0"/>
              <a:t>/ </a:t>
            </a:r>
            <a:r>
              <a:rPr lang="en-US" sz="2200" dirty="0" err="1" smtClean="0"/>
              <a:t>hiperkilomikronemia</a:t>
            </a:r>
            <a:r>
              <a:rPr lang="en-US" sz="2200" dirty="0" smtClean="0"/>
              <a:t> familial </a:t>
            </a:r>
          </a:p>
          <a:p>
            <a:pPr marL="274320" indent="-274320">
              <a:spcBef>
                <a:spcPts val="0"/>
              </a:spcBef>
            </a:pP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yang </a:t>
            </a:r>
            <a:r>
              <a:rPr lang="en-US" sz="2200" dirty="0" err="1"/>
              <a:t>mengganggu</a:t>
            </a:r>
            <a:r>
              <a:rPr lang="en-US" sz="2200" dirty="0"/>
              <a:t> </a:t>
            </a:r>
            <a:r>
              <a:rPr lang="en-US" sz="2200" dirty="0" err="1"/>
              <a:t>pemecahan</a:t>
            </a:r>
            <a:r>
              <a:rPr lang="en-US" sz="2200" dirty="0"/>
              <a:t> </a:t>
            </a:r>
            <a:r>
              <a:rPr lang="en-US" sz="2200" dirty="0" err="1"/>
              <a:t>lemak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tubuh</a:t>
            </a:r>
            <a:r>
              <a:rPr lang="en-US" sz="2200" dirty="0"/>
              <a:t>,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mengakibatkan</a:t>
            </a:r>
            <a:r>
              <a:rPr lang="en-US" sz="2200" dirty="0"/>
              <a:t> </a:t>
            </a:r>
            <a:r>
              <a:rPr lang="en-US" sz="2200" dirty="0" err="1"/>
              <a:t>kadar</a:t>
            </a:r>
            <a:r>
              <a:rPr lang="en-US" sz="2200" dirty="0"/>
              <a:t> </a:t>
            </a:r>
            <a:r>
              <a:rPr lang="en-US" sz="2200" dirty="0" err="1"/>
              <a:t>kilomikron</a:t>
            </a:r>
            <a:r>
              <a:rPr lang="en-US" sz="2200" dirty="0"/>
              <a:t> (</a:t>
            </a:r>
            <a:r>
              <a:rPr lang="en-US" sz="2200" dirty="0" err="1"/>
              <a:t>triasilgliserida</a:t>
            </a:r>
            <a:r>
              <a:rPr lang="en-US" sz="2200" dirty="0"/>
              <a:t>)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darah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200" dirty="0" err="1" smtClean="0"/>
              <a:t>Hiperlipoproteinemia</a:t>
            </a:r>
            <a:r>
              <a:rPr lang="en-US" sz="2200" dirty="0" smtClean="0"/>
              <a:t> </a:t>
            </a:r>
            <a:r>
              <a:rPr lang="en-US" sz="2200" dirty="0" err="1"/>
              <a:t>tipe</a:t>
            </a:r>
            <a:r>
              <a:rPr lang="en-US" sz="2200" dirty="0"/>
              <a:t> I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penyakit</a:t>
            </a:r>
            <a:r>
              <a:rPr lang="en-US" sz="2200" dirty="0"/>
              <a:t> </a:t>
            </a:r>
            <a:r>
              <a:rPr lang="en-US" sz="2200" dirty="0" err="1"/>
              <a:t>keturunan</a:t>
            </a:r>
            <a:r>
              <a:rPr lang="en-US" sz="2200" dirty="0"/>
              <a:t> yang </a:t>
            </a:r>
            <a:r>
              <a:rPr lang="en-US" sz="2200" dirty="0" err="1"/>
              <a:t>jarang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ditemukan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lahir</a:t>
            </a:r>
            <a:r>
              <a:rPr lang="en-US" sz="2200" dirty="0" smtClean="0"/>
              <a:t>.</a:t>
            </a:r>
            <a:r>
              <a:rPr lang="en-US" sz="2200" dirty="0"/>
              <a:t> </a:t>
            </a:r>
            <a:r>
              <a:rPr lang="en-US" sz="2200" dirty="0" err="1"/>
              <a:t>disebabkan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mutasi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gen LPL (Lipoprotein Lipase).</a:t>
            </a:r>
            <a:endParaRPr lang="en-US" sz="2200" dirty="0" smtClean="0"/>
          </a:p>
          <a:p>
            <a:pPr marL="274320" indent="-274320">
              <a:spcBef>
                <a:spcPts val="0"/>
              </a:spcBef>
            </a:pP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kekurangan</a:t>
            </a:r>
            <a:r>
              <a:rPr lang="en-US" sz="2200" dirty="0"/>
              <a:t> </a:t>
            </a:r>
            <a:r>
              <a:rPr lang="en-US" sz="2200" dirty="0" err="1"/>
              <a:t>enzim</a:t>
            </a:r>
            <a:r>
              <a:rPr lang="en-US" sz="2200" dirty="0"/>
              <a:t> lipoprotein lipase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apoC</a:t>
            </a:r>
            <a:r>
              <a:rPr lang="en-US" sz="2200" dirty="0"/>
              <a:t>-II  yang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kofaktor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aktivitas</a:t>
            </a:r>
            <a:r>
              <a:rPr lang="en-US" sz="2200" dirty="0"/>
              <a:t> </a:t>
            </a:r>
            <a:r>
              <a:rPr lang="en-US" sz="2200" dirty="0" err="1"/>
              <a:t>enzim</a:t>
            </a:r>
            <a:r>
              <a:rPr lang="en-US" sz="2200" dirty="0"/>
              <a:t> LPL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/>
              <a:t>ketidakmampuan</a:t>
            </a:r>
            <a:r>
              <a:rPr lang="en-US" sz="2200" dirty="0"/>
              <a:t> </a:t>
            </a:r>
            <a:r>
              <a:rPr lang="en-US" sz="2200" dirty="0" err="1"/>
              <a:t>pembersihan</a:t>
            </a:r>
            <a:r>
              <a:rPr lang="en-US" sz="2200" dirty="0"/>
              <a:t> </a:t>
            </a:r>
            <a:r>
              <a:rPr lang="en-US" sz="2200" dirty="0" err="1" smtClean="0"/>
              <a:t>kilomikrondan</a:t>
            </a:r>
            <a:r>
              <a:rPr lang="en-US" sz="2200" dirty="0" smtClean="0"/>
              <a:t> </a:t>
            </a:r>
            <a:r>
              <a:rPr lang="en-US" sz="2200" dirty="0"/>
              <a:t>VLDL </a:t>
            </a:r>
            <a:r>
              <a:rPr lang="en-US" sz="2200" dirty="0" err="1"/>
              <a:t>trigliserida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darah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 smtClean="0"/>
              <a:t>.</a:t>
            </a:r>
          </a:p>
          <a:p>
            <a:pPr marL="274320" indent="-274320">
              <a:spcBef>
                <a:spcPts val="0"/>
              </a:spcBef>
            </a:pPr>
            <a:r>
              <a:rPr lang="en-US" sz="2200" dirty="0" err="1"/>
              <a:t>gejala</a:t>
            </a:r>
            <a:r>
              <a:rPr lang="en-US" sz="2200" dirty="0"/>
              <a:t> </a:t>
            </a:r>
            <a:r>
              <a:rPr lang="en-US" sz="2200" dirty="0" err="1" smtClean="0"/>
              <a:t>berupa</a:t>
            </a:r>
            <a:r>
              <a:rPr lang="en-US" sz="2200" dirty="0" smtClean="0"/>
              <a:t> </a:t>
            </a:r>
            <a:r>
              <a:rPr lang="en-US" sz="2200" dirty="0" err="1" smtClean="0"/>
              <a:t>hepatomegali</a:t>
            </a:r>
            <a:r>
              <a:rPr lang="en-US" sz="2200" dirty="0" smtClean="0"/>
              <a:t>, </a:t>
            </a:r>
            <a:r>
              <a:rPr lang="en-US" sz="2200" dirty="0" err="1" smtClean="0"/>
              <a:t>limpa</a:t>
            </a:r>
            <a:r>
              <a:rPr lang="en-US" sz="2200" dirty="0" smtClean="0"/>
              <a:t> </a:t>
            </a:r>
            <a:r>
              <a:rPr lang="en-US" sz="2200" dirty="0" err="1" smtClean="0"/>
              <a:t>membesar</a:t>
            </a:r>
            <a:r>
              <a:rPr lang="en-US" sz="2200" dirty="0" smtClean="0"/>
              <a:t> ,</a:t>
            </a:r>
            <a:r>
              <a:rPr lang="en-US" sz="2200" dirty="0"/>
              <a:t> </a:t>
            </a:r>
            <a:r>
              <a:rPr lang="en-US" sz="2200" dirty="0" err="1" smtClean="0"/>
              <a:t>xantomaeruptif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kulit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penimbunan</a:t>
            </a:r>
            <a:r>
              <a:rPr lang="en-US" sz="2200" dirty="0" smtClean="0"/>
              <a:t> </a:t>
            </a:r>
            <a:r>
              <a:rPr lang="en-US" sz="2200" dirty="0" err="1" smtClean="0"/>
              <a:t>lemak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kuning</a:t>
            </a:r>
            <a:r>
              <a:rPr lang="en-US" sz="2200" dirty="0" smtClean="0"/>
              <a:t> , </a:t>
            </a:r>
            <a:r>
              <a:rPr lang="en-US" sz="2200" dirty="0" err="1" smtClean="0"/>
              <a:t>aterosklerosis</a:t>
            </a:r>
            <a:r>
              <a:rPr lang="en-US" sz="2200" dirty="0" smtClean="0"/>
              <a:t>, </a:t>
            </a:r>
            <a:r>
              <a:rPr lang="en-US" sz="2200" dirty="0" err="1" smtClean="0"/>
              <a:t>pankreatitis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79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Hiperlipoproteinemia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Hiperkolesterolemia</a:t>
            </a:r>
            <a:r>
              <a:rPr lang="en-US" sz="2400" dirty="0" smtClean="0"/>
              <a:t> familial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keturunan</a:t>
            </a:r>
            <a:r>
              <a:rPr lang="en-US" sz="2400" dirty="0"/>
              <a:t> yang </a:t>
            </a:r>
            <a:r>
              <a:rPr lang="en-US" sz="2400" dirty="0" err="1"/>
              <a:t>mempercepat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aterosklerosis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 </a:t>
            </a:r>
            <a:r>
              <a:rPr lang="en-US" sz="2400" dirty="0" err="1" smtClean="0"/>
              <a:t>dini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/>
              <a:t>ditandai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LDL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(primer)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kelanjutan</a:t>
            </a:r>
            <a:r>
              <a:rPr lang="en-US" sz="2400" dirty="0"/>
              <a:t> (</a:t>
            </a:r>
            <a:r>
              <a:rPr lang="en-US" sz="2400" dirty="0" err="1"/>
              <a:t>sekunder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hiperlipidemia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endapan</a:t>
            </a:r>
            <a:r>
              <a:rPr lang="en-US" sz="2400" dirty="0"/>
              <a:t> </a:t>
            </a:r>
            <a:r>
              <a:rPr lang="en-US" sz="2400" dirty="0" err="1"/>
              <a:t>lemak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xantoma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tendon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pt-BR" sz="2400" dirty="0"/>
              <a:t>terdiri atas dua tipe, yaitu</a:t>
            </a:r>
            <a:r>
              <a:rPr lang="pt-BR" sz="24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dirty="0" err="1"/>
              <a:t>Hiperlipoproteinemia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II </a:t>
            </a:r>
            <a:r>
              <a:rPr lang="en-US" sz="2400" dirty="0" smtClean="0"/>
              <a:t>A  = </a:t>
            </a:r>
            <a:r>
              <a:rPr lang="en-US" sz="2400" i="1" dirty="0" smtClean="0"/>
              <a:t>Familial Hypercholesterolemia</a:t>
            </a:r>
          </a:p>
          <a:p>
            <a:pPr lvl="1">
              <a:spcBef>
                <a:spcPts val="0"/>
              </a:spcBef>
            </a:pPr>
            <a:r>
              <a:rPr lang="en-US" sz="2400" dirty="0" err="1"/>
              <a:t>Hiperlipoproteinemia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II B </a:t>
            </a:r>
            <a:r>
              <a:rPr lang="en-US" sz="2400" dirty="0" smtClean="0"/>
              <a:t>= </a:t>
            </a:r>
            <a:r>
              <a:rPr lang="en-US" sz="2400" i="1" dirty="0" smtClean="0"/>
              <a:t>Familial Combined Hypercholesterolemia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3074" name="Picture 2" descr="http://4.bp.blogspot.com/-Nlkn2dVhQpw/VqYcvz6Eh3I/AAAAAAAABLM/LxBBjRR3v24/s320/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2133600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Hiperlipoproteinemia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disbetalipoproteinemia</a:t>
            </a:r>
            <a:r>
              <a:rPr lang="en-US" dirty="0"/>
              <a:t>.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yang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,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abnormalitas</a:t>
            </a:r>
            <a:r>
              <a:rPr lang="en-US" dirty="0"/>
              <a:t> </a:t>
            </a:r>
            <a:r>
              <a:rPr lang="en-US" dirty="0" smtClean="0"/>
              <a:t>gen </a:t>
            </a:r>
            <a:r>
              <a:rPr lang="en-US" dirty="0"/>
              <a:t>yang </a:t>
            </a:r>
            <a:r>
              <a:rPr lang="en-US" dirty="0" err="1"/>
              <a:t>menyandikan</a:t>
            </a:r>
            <a:r>
              <a:rPr lang="en-US" dirty="0"/>
              <a:t> </a:t>
            </a:r>
            <a:r>
              <a:rPr lang="en-US" dirty="0" err="1"/>
              <a:t>Apolipoprotein</a:t>
            </a:r>
            <a:r>
              <a:rPr lang="en-US" dirty="0"/>
              <a:t> E (Apo 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ketidaksempurnaan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VLDL </a:t>
            </a:r>
            <a:r>
              <a:rPr lang="en-US" dirty="0" err="1"/>
              <a:t>dalam</a:t>
            </a:r>
            <a:r>
              <a:rPr lang="en-US" dirty="0"/>
              <a:t> plasma.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VLDL remnant (</a:t>
            </a:r>
            <a:r>
              <a:rPr lang="en-US" dirty="0" err="1"/>
              <a:t>trigliserida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IDL (</a:t>
            </a:r>
            <a:r>
              <a:rPr lang="en-US" dirty="0" err="1"/>
              <a:t>trigliserida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 smtClean="0"/>
              <a:t>).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abnormalitas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Apo E </a:t>
            </a:r>
            <a:r>
              <a:rPr lang="en-US" dirty="0" smtClean="0"/>
              <a:t>(</a:t>
            </a:r>
            <a:r>
              <a:rPr lang="en-US" dirty="0" err="1" smtClean="0"/>
              <a:t>petanda</a:t>
            </a:r>
            <a:r>
              <a:rPr lang="en-US" dirty="0" smtClean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reseptor-reseptor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kilomikronremnant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ketidaksempurnaan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VLDL </a:t>
            </a:r>
            <a:r>
              <a:rPr lang="en-US" dirty="0" err="1"/>
              <a:t>dalam</a:t>
            </a:r>
            <a:r>
              <a:rPr lang="en-US" dirty="0"/>
              <a:t> plasma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IDL.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hipotiroidisme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943600"/>
          </a:xfrm>
        </p:spPr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xanthoma</a:t>
            </a:r>
            <a:r>
              <a:rPr lang="en-US" dirty="0"/>
              <a:t> (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 smtClean="0"/>
              <a:t>).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aterosklerosis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/>
              <a:t>pembesaran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limpa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trigliserida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/>
              <a:t>diabetes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smtClean="0"/>
              <a:t>Diagnosis</a:t>
            </a:r>
          </a:p>
          <a:p>
            <a:pPr lvl="1"/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 smtClean="0"/>
              <a:t>puasa</a:t>
            </a:r>
            <a:r>
              <a:rPr lang="en-US" dirty="0" smtClean="0"/>
              <a:t> :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total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trigliserida</a:t>
            </a:r>
            <a:endParaRPr lang="en-US" dirty="0" smtClean="0"/>
          </a:p>
          <a:p>
            <a:pPr lvl="1"/>
            <a:r>
              <a:rPr lang="en-US" dirty="0"/>
              <a:t>Kadar LDL </a:t>
            </a:r>
            <a:r>
              <a:rPr lang="en-US" dirty="0" err="1"/>
              <a:t>seringkali</a:t>
            </a:r>
            <a:r>
              <a:rPr lang="en-US" dirty="0"/>
              <a:t> normal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Phenylketonuria klasik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1816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autosom</a:t>
            </a:r>
            <a:r>
              <a:rPr lang="en-US" dirty="0"/>
              <a:t> </a:t>
            </a:r>
            <a:r>
              <a:rPr lang="en-US" dirty="0" err="1" smtClean="0"/>
              <a:t>resesif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fenilketonuria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fenilalanin</a:t>
            </a:r>
            <a:r>
              <a:rPr lang="en-US" dirty="0"/>
              <a:t> </a:t>
            </a:r>
            <a:r>
              <a:rPr lang="en-US" dirty="0" err="1"/>
              <a:t>hidroksinase</a:t>
            </a:r>
            <a:r>
              <a:rPr lang="en-US" dirty="0"/>
              <a:t> (PAH</a:t>
            </a:r>
            <a:r>
              <a:rPr lang="en-US" dirty="0" smtClean="0"/>
              <a:t>).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fenilalanin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otak</a:t>
            </a:r>
            <a:r>
              <a:rPr lang="en-US" dirty="0"/>
              <a:t> </a:t>
            </a:r>
            <a:r>
              <a:rPr lang="en-US" dirty="0" smtClean="0"/>
              <a:t>-&gt; 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keterbelakangan</a:t>
            </a:r>
            <a:r>
              <a:rPr lang="en-US" dirty="0"/>
              <a:t> mental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 smtClean="0"/>
              <a:t>gejala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mengantuk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 smtClean="0"/>
              <a:t>makan.kulit</a:t>
            </a:r>
            <a:r>
              <a:rPr lang="en-US" dirty="0" smtClean="0"/>
              <a:t>, </a:t>
            </a:r>
            <a:r>
              <a:rPr lang="en-US" dirty="0" err="1" smtClean="0"/>
              <a:t>rambut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cerah</a:t>
            </a:r>
            <a:r>
              <a:rPr lang="en-US" dirty="0" smtClean="0"/>
              <a:t> , </a:t>
            </a:r>
            <a:r>
              <a:rPr lang="en-US" dirty="0" err="1" smtClean="0"/>
              <a:t>ruam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diterapi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keterbelakangan</a:t>
            </a:r>
            <a:r>
              <a:rPr lang="en-US" dirty="0" smtClean="0"/>
              <a:t> mental yang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mual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kejang,hiperaktif</a:t>
            </a:r>
            <a:r>
              <a:rPr lang="en-US" dirty="0" smtClean="0"/>
              <a:t>, </a:t>
            </a:r>
            <a:r>
              <a:rPr lang="en-US" dirty="0" err="1" smtClean="0"/>
              <a:t>keringat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Dapat</a:t>
            </a:r>
            <a:r>
              <a:rPr lang="en-US" dirty="0" smtClean="0"/>
              <a:t> pula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mikrocephalus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Diagnosis </a:t>
            </a:r>
            <a:r>
              <a:rPr lang="en-US" dirty="0" err="1"/>
              <a:t>ditegakkan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fenilalanin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tirosin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Pengobatan meliputi pembetasan asupan fenilalanin.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Hiperlipoproteinemia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/>
              <a:t>Familial </a:t>
            </a:r>
            <a:r>
              <a:rPr lang="en-US" i="1" dirty="0" err="1" smtClean="0"/>
              <a:t>Hyperlipemia</a:t>
            </a:r>
            <a:endParaRPr lang="en-US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abnormalitas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(</a:t>
            </a:r>
            <a:r>
              <a:rPr lang="en-US" dirty="0" err="1"/>
              <a:t>resisten</a:t>
            </a:r>
            <a:r>
              <a:rPr lang="en-US" dirty="0"/>
              <a:t> insulin)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obesitas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trigliserida</a:t>
            </a:r>
            <a:r>
              <a:rPr lang="en-US" dirty="0"/>
              <a:t> plasma yang </a:t>
            </a:r>
            <a:r>
              <a:rPr lang="en-US" dirty="0" err="1"/>
              <a:t>terkandung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VLDL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aterosklerosis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kadar</a:t>
            </a:r>
            <a:r>
              <a:rPr lang="en-US" dirty="0"/>
              <a:t> VLDL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smtClean="0"/>
              <a:t>LDL </a:t>
            </a:r>
            <a:r>
              <a:rPr lang="en-US" dirty="0"/>
              <a:t>normal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,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normal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gliserol</a:t>
            </a:r>
            <a:r>
              <a:rPr lang="en-US" dirty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triasilgliserol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VLDL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/>
              <a:t>,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, diabetes,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u="sng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 smtClean="0"/>
              <a:t>gejala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Nyeri</a:t>
            </a:r>
            <a:r>
              <a:rPr lang="en-US" dirty="0"/>
              <a:t> abdomen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sz="800" dirty="0"/>
              <a:t>  </a:t>
            </a:r>
            <a:r>
              <a:rPr lang="en-US" dirty="0" err="1" smtClean="0"/>
              <a:t>Pankreatitis</a:t>
            </a:r>
            <a:r>
              <a:rPr lang="en-US" dirty="0" smtClean="0"/>
              <a:t>, </a:t>
            </a:r>
            <a:r>
              <a:rPr lang="en-US" sz="800" dirty="0"/>
              <a:t>  </a:t>
            </a:r>
            <a:r>
              <a:rPr lang="en-US" dirty="0" err="1" smtClean="0"/>
              <a:t>Xanthomaseruptif</a:t>
            </a:r>
            <a:r>
              <a:rPr lang="en-US" dirty="0" smtClean="0"/>
              <a:t>, </a:t>
            </a:r>
            <a:r>
              <a:rPr lang="en-US" sz="800" dirty="0"/>
              <a:t>   </a:t>
            </a:r>
            <a:r>
              <a:rPr lang="en-US" dirty="0" err="1"/>
              <a:t>Polineuropati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sz="800" dirty="0" smtClean="0"/>
              <a:t> </a:t>
            </a:r>
            <a:r>
              <a:rPr lang="en-US" dirty="0" err="1"/>
              <a:t>Hipertensi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Hiperlipoproteinemia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57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yang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pt-BR" dirty="0" smtClean="0"/>
              <a:t>muncul </a:t>
            </a:r>
            <a:r>
              <a:rPr lang="pt-BR" dirty="0"/>
              <a:t>pada masa dewasa </a:t>
            </a:r>
            <a:r>
              <a:rPr lang="pt-BR" dirty="0" smtClean="0"/>
              <a:t>muda.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penyalahgunaan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, diabetes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terkontrol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VLDL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kilomikron</a:t>
            </a:r>
            <a:r>
              <a:rPr lang="en-US" dirty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hipertrigliseridemia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memetabolisme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trigliserida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(</a:t>
            </a:r>
            <a:r>
              <a:rPr lang="en-US" dirty="0" err="1"/>
              <a:t>xantoma</a:t>
            </a:r>
            <a:r>
              <a:rPr lang="en-US" dirty="0"/>
              <a:t>) di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pembesaran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limpa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diabetes </a:t>
            </a:r>
            <a:r>
              <a:rPr lang="en-US" dirty="0" err="1" smtClean="0"/>
              <a:t>ringan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Diagnosis :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puasa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 smtClean="0"/>
              <a:t>hiperlipoproteinemia</a:t>
            </a:r>
            <a:r>
              <a:rPr lang="en-US" dirty="0" smtClean="0"/>
              <a:t> </a:t>
            </a:r>
            <a:r>
              <a:rPr lang="en-US" dirty="0" err="1"/>
              <a:t>kadar</a:t>
            </a:r>
            <a:r>
              <a:rPr lang="en-US" dirty="0"/>
              <a:t> VLDL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kilomikron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lipoprotein lipase normal.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Hiperlipoproteinemia Frederickson,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Hiperproteinuremia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smtClean="0"/>
              <a:t>Fredrickson-Levy-Less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err="1"/>
              <a:t>Tipe</a:t>
            </a:r>
            <a:r>
              <a:rPr lang="en-US" b="1" dirty="0"/>
              <a:t> I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, </a:t>
            </a:r>
            <a:r>
              <a:rPr lang="en-US" dirty="0" err="1"/>
              <a:t>dikarakteristik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kilomikron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trigliserida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lipoprotein lipase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C-II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LPL,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 </a:t>
            </a:r>
            <a:r>
              <a:rPr lang="en-US" dirty="0" err="1"/>
              <a:t>pembersihan</a:t>
            </a:r>
            <a:r>
              <a:rPr lang="en-US" dirty="0"/>
              <a:t> </a:t>
            </a:r>
            <a:r>
              <a:rPr lang="en-US" dirty="0" err="1"/>
              <a:t>kilomikron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VLDL </a:t>
            </a:r>
            <a:r>
              <a:rPr lang="en-US" dirty="0" err="1"/>
              <a:t>trigliserida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smtClean="0"/>
              <a:t>II,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LDL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(primer) </a:t>
            </a:r>
            <a:r>
              <a:rPr lang="en-US" dirty="0" smtClean="0"/>
              <a:t>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/>
              <a:t>kelanjutan</a:t>
            </a:r>
            <a:r>
              <a:rPr lang="en-US" dirty="0"/>
              <a:t> (</a:t>
            </a:r>
            <a:r>
              <a:rPr lang="en-US" dirty="0" err="1"/>
              <a:t>sekunder</a:t>
            </a:r>
            <a:r>
              <a:rPr lang="en-US" dirty="0"/>
              <a:t>) </a:t>
            </a:r>
            <a:r>
              <a:rPr lang="pt-BR" dirty="0"/>
              <a:t>disebabkan oleh endokrinopati (hipotiroid, hipopituitari, diabetes melitus)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hiperlipidemia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pulih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 smtClean="0"/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Tipe</a:t>
            </a:r>
            <a:r>
              <a:rPr lang="en-US" dirty="0"/>
              <a:t> II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2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hiperlipidemia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IIb</a:t>
            </a:r>
            <a:r>
              <a:rPr lang="en-US" dirty="0"/>
              <a:t> :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err="1"/>
              <a:t>Tipe</a:t>
            </a:r>
            <a:r>
              <a:rPr lang="en-US" sz="2800" dirty="0"/>
              <a:t> II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2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hiperlipidemia</a:t>
            </a:r>
            <a:r>
              <a:rPr lang="en-US" sz="2800" dirty="0"/>
              <a:t>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IIa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IIb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IIa</a:t>
            </a:r>
            <a:r>
              <a:rPr lang="en-US" dirty="0"/>
              <a:t>,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LDL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VLDLnya</a:t>
            </a:r>
            <a:r>
              <a:rPr lang="en-US" dirty="0"/>
              <a:t> normal.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hiperkolesterol</a:t>
            </a:r>
            <a:r>
              <a:rPr lang="en-US" dirty="0"/>
              <a:t> </a:t>
            </a:r>
            <a:r>
              <a:rPr lang="en-US" dirty="0" err="1"/>
              <a:t>familial,</a:t>
            </a:r>
            <a:r>
              <a:rPr lang="en-US" i="1" dirty="0" err="1"/>
              <a:t>defectiv</a:t>
            </a:r>
            <a:r>
              <a:rPr lang="en-US" i="1" dirty="0"/>
              <a:t> e</a:t>
            </a:r>
            <a:r>
              <a:rPr lang="en-US" dirty="0"/>
              <a:t> </a:t>
            </a:r>
            <a:r>
              <a:rPr lang="en-US" dirty="0" err="1"/>
              <a:t>apolipoprotein</a:t>
            </a:r>
            <a:r>
              <a:rPr lang="en-US" dirty="0"/>
              <a:t> B familial, </a:t>
            </a:r>
            <a:r>
              <a:rPr lang="en-US" dirty="0" err="1"/>
              <a:t>hiperkolesterolemia</a:t>
            </a:r>
            <a:r>
              <a:rPr lang="en-US" dirty="0"/>
              <a:t> </a:t>
            </a:r>
            <a:r>
              <a:rPr lang="en-US" dirty="0" err="1"/>
              <a:t>poligenik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IIb</a:t>
            </a:r>
            <a:r>
              <a:rPr lang="en-US" dirty="0"/>
              <a:t>,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LDL </a:t>
            </a:r>
            <a:r>
              <a:rPr lang="en-US" dirty="0" err="1"/>
              <a:t>dan</a:t>
            </a:r>
            <a:r>
              <a:rPr lang="en-US" dirty="0"/>
              <a:t> VLDL, </a:t>
            </a:r>
            <a:r>
              <a:rPr lang="en-US" dirty="0" err="1"/>
              <a:t>kolesteroldan</a:t>
            </a:r>
            <a:r>
              <a:rPr lang="en-US" dirty="0"/>
              <a:t> </a:t>
            </a:r>
            <a:r>
              <a:rPr lang="en-US" dirty="0" err="1"/>
              <a:t>trigliserida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hiperlipidemia</a:t>
            </a:r>
            <a:r>
              <a:rPr lang="en-US" dirty="0"/>
              <a:t> familial.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hepatik</a:t>
            </a:r>
            <a:r>
              <a:rPr lang="en-US" dirty="0"/>
              <a:t> Apo B </a:t>
            </a:r>
            <a:r>
              <a:rPr lang="en-US" dirty="0" smtClean="0"/>
              <a:t>. </a:t>
            </a:r>
            <a:r>
              <a:rPr lang="it-IT" dirty="0"/>
              <a:t>ditandai dengan predisposisi CAD (</a:t>
            </a:r>
            <a:r>
              <a:rPr lang="it-IT" i="1" dirty="0"/>
              <a:t>Coronary Artery</a:t>
            </a:r>
            <a:r>
              <a:rPr lang="it-IT" dirty="0"/>
              <a:t> </a:t>
            </a:r>
            <a:r>
              <a:rPr lang="it-IT" i="1" dirty="0"/>
              <a:t>Disease</a:t>
            </a:r>
            <a:r>
              <a:rPr lang="it-IT" dirty="0"/>
              <a:t>) prematur</a:t>
            </a:r>
            <a:r>
              <a:rPr lang="it-IT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err="1"/>
              <a:t>Tipe</a:t>
            </a:r>
            <a:r>
              <a:rPr lang="en-US" sz="2800" dirty="0"/>
              <a:t> III 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meningkatnya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IDL </a:t>
            </a:r>
            <a:r>
              <a:rPr lang="en-US" sz="2800" dirty="0" err="1"/>
              <a:t>dan</a:t>
            </a:r>
            <a:r>
              <a:rPr lang="en-US" sz="2800" dirty="0"/>
              <a:t> VLDL </a:t>
            </a:r>
            <a:r>
              <a:rPr lang="en-US" sz="2800" dirty="0" smtClean="0"/>
              <a:t>remnant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abnormalitas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Apo E (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petanda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-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kilomikron</a:t>
            </a:r>
            <a:r>
              <a:rPr lang="en-US" dirty="0"/>
              <a:t> remnant)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ketidaksempurnaan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VLDL </a:t>
            </a:r>
            <a:r>
              <a:rPr lang="en-US" dirty="0" err="1"/>
              <a:t>dalam</a:t>
            </a:r>
            <a:r>
              <a:rPr lang="en-US" dirty="0"/>
              <a:t> plasma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IDL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943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Tipe</a:t>
            </a:r>
            <a:r>
              <a:rPr lang="en-US" sz="2800" dirty="0"/>
              <a:t> IV,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trigliserida</a:t>
            </a:r>
            <a:r>
              <a:rPr lang="en-US" sz="2800" dirty="0"/>
              <a:t> plasma yang </a:t>
            </a:r>
            <a:r>
              <a:rPr lang="en-US" sz="2800" dirty="0" err="1"/>
              <a:t>terkandung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VLDL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aterosklerosis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abnormalitas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( </a:t>
            </a:r>
            <a:r>
              <a:rPr lang="en-US" dirty="0" err="1"/>
              <a:t>resisten</a:t>
            </a:r>
            <a:r>
              <a:rPr lang="en-US" dirty="0"/>
              <a:t> insulin)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Kadar </a:t>
            </a:r>
            <a:r>
              <a:rPr lang="en-US" dirty="0" err="1"/>
              <a:t>kolesterol</a:t>
            </a:r>
            <a:r>
              <a:rPr lang="en-US" dirty="0"/>
              <a:t> total normal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HDL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Tipe</a:t>
            </a:r>
            <a:r>
              <a:rPr lang="en-US" sz="2800" dirty="0"/>
              <a:t> V :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VLDL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kilomikron</a:t>
            </a:r>
            <a:r>
              <a:rPr lang="en-US" sz="2800" dirty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hipertrigliseridemia</a:t>
            </a:r>
            <a:r>
              <a:rPr lang="en-US" sz="28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Kadar </a:t>
            </a:r>
            <a:r>
              <a:rPr lang="en-US" dirty="0" err="1"/>
              <a:t>lipoproteinlipase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normal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angguan</a:t>
            </a:r>
            <a:r>
              <a:rPr lang="en-US" dirty="0"/>
              <a:t> yang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ketidaksempurnaan</a:t>
            </a:r>
            <a:r>
              <a:rPr lang="en-US" dirty="0"/>
              <a:t> </a:t>
            </a:r>
            <a:r>
              <a:rPr lang="en-US" dirty="0" err="1"/>
              <a:t>pembersihan</a:t>
            </a:r>
            <a:r>
              <a:rPr lang="en-US" dirty="0"/>
              <a:t> </a:t>
            </a:r>
            <a:r>
              <a:rPr lang="en-US" dirty="0" err="1"/>
              <a:t>trigliserida</a:t>
            </a:r>
            <a:r>
              <a:rPr lang="en-US" dirty="0"/>
              <a:t> </a:t>
            </a:r>
            <a:r>
              <a:rPr lang="en-US" dirty="0" err="1"/>
              <a:t>eksogen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endogen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pancreatitis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diabetes.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Hiperlipidemia</a:t>
            </a:r>
            <a:r>
              <a:rPr lang="en-US" b="1" dirty="0"/>
              <a:t> </a:t>
            </a:r>
            <a:r>
              <a:rPr lang="en-US" b="1" dirty="0" err="1"/>
              <a:t>Sekunder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obat-obatan</a:t>
            </a:r>
            <a:endParaRPr lang="en-US" dirty="0" smtClean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hiperlipidemia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Diabetus</a:t>
            </a:r>
            <a:r>
              <a:rPr lang="en-US" dirty="0"/>
              <a:t> </a:t>
            </a:r>
            <a:r>
              <a:rPr lang="en-US" dirty="0" err="1" smtClean="0"/>
              <a:t>melitus</a:t>
            </a:r>
            <a:endParaRPr lang="en-US" dirty="0" smtClean="0"/>
          </a:p>
          <a:p>
            <a:pPr lvl="1"/>
            <a:r>
              <a:rPr lang="en-US" dirty="0" err="1" smtClean="0"/>
              <a:t>Hipotiroidisme</a:t>
            </a:r>
            <a:endParaRPr lang="en-US" dirty="0" smtClean="0"/>
          </a:p>
          <a:p>
            <a:pPr lvl="1"/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 smtClean="0"/>
              <a:t>nefrotik</a:t>
            </a:r>
            <a:endParaRPr lang="en-US" dirty="0" smtClean="0"/>
          </a:p>
          <a:p>
            <a:pPr lvl="1"/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pPr lvl="1"/>
            <a:r>
              <a:rPr lang="en-US" dirty="0" err="1"/>
              <a:t>Obesitas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E79     Kelainan metabolisme purine dan pyrimidine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068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E79.0  </a:t>
            </a:r>
            <a:r>
              <a:rPr lang="en-US" dirty="0" err="1"/>
              <a:t>Hyperuricaemia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radang</a:t>
            </a:r>
            <a:r>
              <a:rPr lang="en-US" dirty="0"/>
              <a:t> arthritis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smtClean="0"/>
              <a:t>tophi, </a:t>
            </a:r>
            <a:r>
              <a:rPr lang="en-US" dirty="0" err="1" smtClean="0"/>
              <a:t>Hiperurikemia</a:t>
            </a:r>
            <a:r>
              <a:rPr lang="en-US" dirty="0" smtClean="0"/>
              <a:t> </a:t>
            </a:r>
            <a:r>
              <a:rPr lang="en-US" dirty="0" err="1"/>
              <a:t>asimptomatik</a:t>
            </a:r>
            <a:endParaRPr lang="en-US" dirty="0"/>
          </a:p>
          <a:p>
            <a:r>
              <a:rPr lang="en-US" dirty="0"/>
              <a:t>E79.1  </a:t>
            </a:r>
            <a:r>
              <a:rPr lang="en-US" dirty="0" err="1"/>
              <a:t>Lesch-Nyhan</a:t>
            </a:r>
            <a:r>
              <a:rPr lang="en-US" dirty="0"/>
              <a:t> syndrome</a:t>
            </a:r>
          </a:p>
          <a:p>
            <a:r>
              <a:rPr lang="fi-FI" dirty="0"/>
              <a:t>E79.8  Kelainan lain metabolisme purine dan pyrimidine </a:t>
            </a:r>
            <a:r>
              <a:rPr lang="fi-FI" dirty="0" smtClean="0"/>
              <a:t>,Xanthinuria </a:t>
            </a:r>
            <a:r>
              <a:rPr lang="fi-FI" dirty="0"/>
              <a:t>herediter</a:t>
            </a:r>
            <a:endParaRPr lang="en-US" dirty="0"/>
          </a:p>
          <a:p>
            <a:r>
              <a:rPr lang="fi-FI" dirty="0"/>
              <a:t>E79.9  Kelainan metabolisme purine dan pyrimidine,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Hyperuricaemia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suatu keadaan kelainan metabolik dimana kadar </a:t>
            </a:r>
            <a:r>
              <a:rPr lang="en-US" sz="3400" dirty="0" err="1" smtClean="0"/>
              <a:t>Asam</a:t>
            </a:r>
            <a:r>
              <a:rPr lang="en-US" sz="3400" dirty="0" smtClean="0"/>
              <a:t> </a:t>
            </a:r>
            <a:r>
              <a:rPr lang="en-US" sz="3400" dirty="0" err="1"/>
              <a:t>urat</a:t>
            </a:r>
            <a:r>
              <a:rPr lang="en-US" sz="3400" dirty="0"/>
              <a:t> </a:t>
            </a:r>
            <a:r>
              <a:rPr lang="en-US" sz="3400" dirty="0" err="1"/>
              <a:t>tinggi</a:t>
            </a:r>
            <a:r>
              <a:rPr lang="en-US" sz="3400" dirty="0"/>
              <a:t>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darah</a:t>
            </a:r>
            <a:r>
              <a:rPr lang="en-US" sz="3400" dirty="0" smtClean="0"/>
              <a:t>  </a:t>
            </a:r>
            <a:r>
              <a:rPr lang="en-US" sz="3400" dirty="0" err="1" smtClean="0"/>
              <a:t>Asam</a:t>
            </a:r>
            <a:r>
              <a:rPr lang="en-US" sz="3400" dirty="0" smtClean="0"/>
              <a:t> </a:t>
            </a:r>
            <a:r>
              <a:rPr lang="en-US" sz="3400" dirty="0" err="1"/>
              <a:t>urat</a:t>
            </a:r>
            <a:r>
              <a:rPr lang="en-US" sz="3400" dirty="0"/>
              <a:t> </a:t>
            </a:r>
            <a:r>
              <a:rPr lang="en-US" sz="3400" dirty="0" err="1"/>
              <a:t>berasal</a:t>
            </a:r>
            <a:r>
              <a:rPr lang="en-US" sz="3400" dirty="0"/>
              <a:t> </a:t>
            </a:r>
            <a:r>
              <a:rPr lang="en-US" sz="3400" dirty="0" err="1"/>
              <a:t>dari</a:t>
            </a:r>
            <a:r>
              <a:rPr lang="en-US" sz="3400" dirty="0"/>
              <a:t> </a:t>
            </a:r>
            <a:r>
              <a:rPr lang="en-US" sz="3400" dirty="0" err="1"/>
              <a:t>pemecahan</a:t>
            </a:r>
            <a:r>
              <a:rPr lang="en-US" sz="3400" dirty="0"/>
              <a:t> </a:t>
            </a:r>
            <a:r>
              <a:rPr lang="en-US" sz="3400" dirty="0" err="1"/>
              <a:t>atau</a:t>
            </a:r>
            <a:r>
              <a:rPr lang="en-US" sz="3400" dirty="0"/>
              <a:t> </a:t>
            </a:r>
            <a:r>
              <a:rPr lang="en-US" sz="3400" dirty="0" err="1"/>
              <a:t>metabolisme</a:t>
            </a:r>
            <a:r>
              <a:rPr lang="en-US" sz="3400" dirty="0"/>
              <a:t> purine (</a:t>
            </a:r>
            <a:r>
              <a:rPr lang="en-US" sz="3400" dirty="0" err="1"/>
              <a:t>sisa</a:t>
            </a:r>
            <a:r>
              <a:rPr lang="en-US" sz="3400" dirty="0"/>
              <a:t> </a:t>
            </a:r>
            <a:r>
              <a:rPr lang="en-US" sz="3400" dirty="0" err="1"/>
              <a:t>pengolahan</a:t>
            </a:r>
            <a:r>
              <a:rPr lang="en-US" sz="3400" dirty="0"/>
              <a:t> </a:t>
            </a:r>
            <a:r>
              <a:rPr lang="en-US" sz="3400" dirty="0" err="1"/>
              <a:t>zat</a:t>
            </a:r>
            <a:r>
              <a:rPr lang="en-US" sz="3400" dirty="0"/>
              <a:t> purine )</a:t>
            </a:r>
            <a:endParaRPr lang="en-US" sz="34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Asam</a:t>
            </a:r>
            <a:r>
              <a:rPr lang="en-US" sz="3400" dirty="0"/>
              <a:t> </a:t>
            </a:r>
            <a:r>
              <a:rPr lang="en-US" sz="3400" dirty="0" err="1"/>
              <a:t>urat</a:t>
            </a:r>
            <a:r>
              <a:rPr lang="en-US" sz="3400" dirty="0"/>
              <a:t> </a:t>
            </a:r>
            <a:r>
              <a:rPr lang="en-US" sz="3400" dirty="0" err="1"/>
              <a:t>harusnya</a:t>
            </a:r>
            <a:r>
              <a:rPr lang="en-US" sz="3400" dirty="0"/>
              <a:t> </a:t>
            </a:r>
            <a:r>
              <a:rPr lang="en-US" sz="3400" dirty="0" err="1"/>
              <a:t>dikeluarkan</a:t>
            </a:r>
            <a:r>
              <a:rPr lang="en-US" sz="3400" dirty="0"/>
              <a:t> </a:t>
            </a:r>
            <a:r>
              <a:rPr lang="en-US" sz="3400" dirty="0" err="1"/>
              <a:t>oleh</a:t>
            </a:r>
            <a:r>
              <a:rPr lang="en-US" sz="3400" dirty="0"/>
              <a:t> </a:t>
            </a:r>
            <a:r>
              <a:rPr lang="en-US" sz="3400" dirty="0" err="1"/>
              <a:t>tubuh</a:t>
            </a:r>
            <a:r>
              <a:rPr lang="en-US" sz="3400" dirty="0"/>
              <a:t> </a:t>
            </a:r>
            <a:r>
              <a:rPr lang="en-US" sz="3400" dirty="0" err="1"/>
              <a:t>melalui</a:t>
            </a:r>
            <a:r>
              <a:rPr lang="en-US" sz="3400" dirty="0"/>
              <a:t> </a:t>
            </a:r>
            <a:r>
              <a:rPr lang="en-US" sz="3400" dirty="0" err="1"/>
              <a:t>feses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urin</a:t>
            </a:r>
            <a:r>
              <a:rPr lang="en-US" sz="3400" dirty="0" smtClean="0"/>
              <a:t>.</a:t>
            </a:r>
            <a:r>
              <a:rPr lang="en-US" sz="3400" dirty="0"/>
              <a:t> </a:t>
            </a:r>
            <a:r>
              <a:rPr lang="en-US" sz="3400" dirty="0" err="1"/>
              <a:t>Tetapi</a:t>
            </a:r>
            <a:r>
              <a:rPr lang="en-US" sz="3400" dirty="0"/>
              <a:t>, </a:t>
            </a:r>
            <a:r>
              <a:rPr lang="en-US" sz="3400" dirty="0" err="1"/>
              <a:t>pada</a:t>
            </a:r>
            <a:r>
              <a:rPr lang="en-US" sz="3400" dirty="0"/>
              <a:t> </a:t>
            </a:r>
            <a:r>
              <a:rPr lang="en-US" sz="3400" dirty="0" err="1"/>
              <a:t>beberapa</a:t>
            </a:r>
            <a:r>
              <a:rPr lang="en-US" sz="3400" dirty="0"/>
              <a:t> </a:t>
            </a:r>
            <a:r>
              <a:rPr lang="en-US" sz="3400" dirty="0" err="1"/>
              <a:t>kondisi</a:t>
            </a:r>
            <a:r>
              <a:rPr lang="en-US" sz="3400" dirty="0"/>
              <a:t>, </a:t>
            </a:r>
            <a:r>
              <a:rPr lang="en-US" sz="3400" dirty="0" err="1"/>
              <a:t>ginjal</a:t>
            </a:r>
            <a:r>
              <a:rPr lang="en-US" sz="3400" dirty="0"/>
              <a:t> </a:t>
            </a:r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mampu</a:t>
            </a:r>
            <a:r>
              <a:rPr lang="en-US" sz="3400" dirty="0"/>
              <a:t> </a:t>
            </a:r>
            <a:r>
              <a:rPr lang="en-US" sz="3400" dirty="0" err="1"/>
              <a:t>mengeluarkan</a:t>
            </a:r>
            <a:r>
              <a:rPr lang="en-US" sz="3400" dirty="0"/>
              <a:t> </a:t>
            </a:r>
            <a:r>
              <a:rPr lang="en-US" sz="3400" dirty="0" err="1"/>
              <a:t>asam</a:t>
            </a:r>
            <a:r>
              <a:rPr lang="en-US" sz="3400" dirty="0"/>
              <a:t> </a:t>
            </a:r>
            <a:r>
              <a:rPr lang="en-US" sz="3400" dirty="0" err="1"/>
              <a:t>urat</a:t>
            </a:r>
            <a:r>
              <a:rPr lang="en-US" sz="3400" dirty="0"/>
              <a:t> </a:t>
            </a:r>
            <a:r>
              <a:rPr lang="en-US" sz="3400" dirty="0" err="1"/>
              <a:t>tersebut</a:t>
            </a:r>
            <a:r>
              <a:rPr lang="en-US" sz="3400" dirty="0"/>
              <a:t> </a:t>
            </a:r>
            <a:r>
              <a:rPr lang="en-US" sz="3400" dirty="0" err="1"/>
              <a:t>sehingga</a:t>
            </a:r>
            <a:r>
              <a:rPr lang="en-US" sz="3400" dirty="0"/>
              <a:t> </a:t>
            </a:r>
            <a:r>
              <a:rPr lang="en-US" sz="3400" dirty="0" err="1"/>
              <a:t>kadar</a:t>
            </a:r>
            <a:r>
              <a:rPr lang="en-US" sz="3400" dirty="0"/>
              <a:t> </a:t>
            </a:r>
            <a:r>
              <a:rPr lang="en-US" sz="3400" dirty="0" err="1"/>
              <a:t>asam</a:t>
            </a:r>
            <a:r>
              <a:rPr lang="en-US" sz="3400" dirty="0"/>
              <a:t> </a:t>
            </a:r>
            <a:r>
              <a:rPr lang="en-US" sz="3400" dirty="0" err="1"/>
              <a:t>urat</a:t>
            </a:r>
            <a:r>
              <a:rPr lang="en-US" sz="3400" dirty="0"/>
              <a:t> di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tubuh</a:t>
            </a:r>
            <a:r>
              <a:rPr lang="en-US" sz="3400" dirty="0"/>
              <a:t> </a:t>
            </a:r>
            <a:r>
              <a:rPr lang="en-US" sz="3400" dirty="0" err="1"/>
              <a:t>meningkat</a:t>
            </a:r>
            <a:r>
              <a:rPr lang="en-US" sz="3400" dirty="0"/>
              <a:t> </a:t>
            </a:r>
            <a:endParaRPr lang="en-US" sz="34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Hiperuricemia</a:t>
            </a:r>
            <a:r>
              <a:rPr lang="en-US" sz="3400" dirty="0"/>
              <a:t> </a:t>
            </a:r>
            <a:r>
              <a:rPr lang="en-US" sz="3400" dirty="0" err="1"/>
              <a:t>terjadi</a:t>
            </a:r>
            <a:r>
              <a:rPr lang="en-US" sz="3400" dirty="0"/>
              <a:t> </a:t>
            </a:r>
            <a:r>
              <a:rPr lang="en-US" sz="3400" dirty="0" err="1" smtClean="0"/>
              <a:t>bila:Produksi</a:t>
            </a:r>
            <a:r>
              <a:rPr lang="en-US" sz="3400" dirty="0" smtClean="0"/>
              <a:t> </a:t>
            </a:r>
            <a:r>
              <a:rPr lang="en-US" sz="3400" dirty="0" err="1"/>
              <a:t>Asam</a:t>
            </a:r>
            <a:r>
              <a:rPr lang="en-US" sz="3400" dirty="0"/>
              <a:t> </a:t>
            </a:r>
            <a:r>
              <a:rPr lang="en-US" sz="3400" dirty="0" err="1"/>
              <a:t>Urat</a:t>
            </a:r>
            <a:r>
              <a:rPr lang="en-US" sz="3400" dirty="0"/>
              <a:t> </a:t>
            </a:r>
            <a:r>
              <a:rPr lang="en-US" sz="3400" dirty="0" err="1" smtClean="0"/>
              <a:t>berlebihan</a:t>
            </a:r>
            <a:r>
              <a:rPr lang="en-US" sz="3400" dirty="0" smtClean="0"/>
              <a:t>,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err="1" smtClean="0"/>
              <a:t>pengeluaran</a:t>
            </a:r>
            <a:r>
              <a:rPr lang="en-US" sz="3400" dirty="0" smtClean="0"/>
              <a:t> </a:t>
            </a:r>
            <a:r>
              <a:rPr lang="en-US" sz="3400" dirty="0" err="1"/>
              <a:t>Asam</a:t>
            </a:r>
            <a:r>
              <a:rPr lang="en-US" sz="3400" dirty="0"/>
              <a:t> </a:t>
            </a:r>
            <a:r>
              <a:rPr lang="en-US" sz="3400" dirty="0" err="1"/>
              <a:t>Urat</a:t>
            </a:r>
            <a:r>
              <a:rPr lang="en-US" sz="3400" dirty="0"/>
              <a:t> </a:t>
            </a:r>
            <a:r>
              <a:rPr lang="en-US" sz="3400" dirty="0" err="1"/>
              <a:t>dari</a:t>
            </a:r>
            <a:r>
              <a:rPr lang="en-US" sz="3400" dirty="0"/>
              <a:t>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tubuh</a:t>
            </a:r>
            <a:r>
              <a:rPr lang="en-US" sz="3400" dirty="0"/>
              <a:t> </a:t>
            </a:r>
            <a:r>
              <a:rPr lang="en-US" sz="3400" dirty="0" err="1" smtClean="0"/>
              <a:t>terganggu</a:t>
            </a:r>
            <a:r>
              <a:rPr lang="en-US" sz="3400" dirty="0" smtClean="0"/>
              <a:t>/</a:t>
            </a:r>
            <a:r>
              <a:rPr lang="en-US" sz="3400" dirty="0" err="1" smtClean="0"/>
              <a:t>kurang</a:t>
            </a:r>
            <a:r>
              <a:rPr lang="en-US" sz="3400" dirty="0" smtClean="0"/>
              <a:t> </a:t>
            </a:r>
            <a:r>
              <a:rPr lang="en-US" sz="3400" dirty="0" err="1"/>
              <a:t>lancar</a:t>
            </a:r>
            <a:r>
              <a:rPr lang="en-US" sz="3400" dirty="0" smtClean="0"/>
              <a:t>.,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err="1"/>
              <a:t>kedua</a:t>
            </a:r>
            <a:r>
              <a:rPr lang="en-US" sz="3400" dirty="0"/>
              <a:t> </a:t>
            </a:r>
            <a:r>
              <a:rPr lang="en-US" sz="3400" dirty="0" err="1" smtClean="0"/>
              <a:t>duanya</a:t>
            </a:r>
            <a:endParaRPr lang="en-US" sz="34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jenuh</a:t>
            </a:r>
            <a:r>
              <a:rPr lang="en-US" dirty="0"/>
              <a:t>, </a:t>
            </a:r>
            <a:r>
              <a:rPr lang="en-US" dirty="0" err="1"/>
              <a:t>membentuk</a:t>
            </a:r>
            <a:r>
              <a:rPr lang="en-US" dirty="0"/>
              <a:t> Kristal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menyakitkan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terdeposit</a:t>
            </a:r>
            <a:r>
              <a:rPr lang="en-US" dirty="0"/>
              <a:t> di </a:t>
            </a:r>
            <a:r>
              <a:rPr lang="en-US" dirty="0" err="1"/>
              <a:t>persendian</a:t>
            </a:r>
            <a:r>
              <a:rPr lang="en-US" dirty="0"/>
              <a:t>. </a:t>
            </a:r>
            <a:r>
              <a:rPr lang="en-US" dirty="0" err="1"/>
              <a:t>Sendi-sendi</a:t>
            </a:r>
            <a:r>
              <a:rPr lang="en-US" dirty="0"/>
              <a:t> yang </a:t>
            </a:r>
            <a:r>
              <a:rPr lang="en-US" dirty="0" err="1"/>
              <a:t>diserang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kaki, </a:t>
            </a:r>
            <a:r>
              <a:rPr lang="en-US" dirty="0" err="1"/>
              <a:t>dengkul</a:t>
            </a:r>
            <a:r>
              <a:rPr lang="en-US" dirty="0"/>
              <a:t>, </a:t>
            </a:r>
            <a:r>
              <a:rPr lang="en-US" dirty="0" err="1"/>
              <a:t>tumit</a:t>
            </a:r>
            <a:r>
              <a:rPr lang="en-US" dirty="0"/>
              <a:t>, </a:t>
            </a:r>
            <a:r>
              <a:rPr lang="en-US" dirty="0" err="1"/>
              <a:t>pergelangan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siku</a:t>
            </a:r>
            <a:r>
              <a:rPr lang="en-US" dirty="0"/>
              <a:t>.</a:t>
            </a:r>
          </a:p>
          <a:p>
            <a:r>
              <a:rPr lang="en-US" dirty="0" err="1" smtClean="0"/>
              <a:t>Hiperuricemia</a:t>
            </a:r>
            <a:r>
              <a:rPr lang="en-US" dirty="0" smtClean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b="1" dirty="0"/>
              <a:t>gout</a:t>
            </a:r>
            <a:r>
              <a:rPr lang="en-US" b="1" dirty="0" smtClean="0"/>
              <a:t>.</a:t>
            </a:r>
          </a:p>
          <a:p>
            <a:r>
              <a:rPr lang="en-US" dirty="0"/>
              <a:t>Gout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sendi-sendi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meradang</a:t>
            </a:r>
            <a:r>
              <a:rPr lang="en-US" dirty="0"/>
              <a:t> (arthritis), </a:t>
            </a:r>
            <a:r>
              <a:rPr lang="en-US" dirty="0" err="1"/>
              <a:t>bengkak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 smtClean="0"/>
              <a:t>.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ginjal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Lesch-Nyhan</a:t>
            </a:r>
            <a:r>
              <a:rPr lang="en-US" dirty="0"/>
              <a:t> </a:t>
            </a:r>
            <a:r>
              <a:rPr lang="en-US" dirty="0" smtClean="0"/>
              <a:t>syndrome </a:t>
            </a:r>
            <a:r>
              <a:rPr lang="en-US" dirty="0"/>
              <a:t>(LNS)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 smtClean="0"/>
              <a:t>urat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encok</a:t>
            </a:r>
            <a:r>
              <a:rPr lang="en-US" dirty="0"/>
              <a:t> </a:t>
            </a:r>
            <a:r>
              <a:rPr lang="en-US" dirty="0" err="1"/>
              <a:t>artritis</a:t>
            </a:r>
            <a:r>
              <a:rPr lang="en-US" dirty="0"/>
              <a:t> (</a:t>
            </a:r>
            <a:r>
              <a:rPr lang="en-US" dirty="0" err="1"/>
              <a:t>radang</a:t>
            </a:r>
            <a:r>
              <a:rPr lang="en-US" dirty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)</a:t>
            </a:r>
            <a:r>
              <a:rPr lang="en-US" dirty="0"/>
              <a:t> ),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kencing</a:t>
            </a:r>
            <a:r>
              <a:rPr lang="en-US" dirty="0"/>
              <a:t> </a:t>
            </a:r>
            <a:r>
              <a:rPr lang="en-US" dirty="0" err="1" smtClean="0"/>
              <a:t>batu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kerena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gerakan-gerakan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menekuk</a:t>
            </a:r>
            <a:r>
              <a:rPr lang="en-US" dirty="0"/>
              <a:t>, </a:t>
            </a:r>
            <a:r>
              <a:rPr lang="en-US" dirty="0" err="1"/>
              <a:t>menyentak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menggapai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melukai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menggigit</a:t>
            </a:r>
            <a:r>
              <a:rPr lang="en-US" dirty="0" smtClean="0"/>
              <a:t>,  </a:t>
            </a:r>
            <a:r>
              <a:rPr lang="en-US" dirty="0" err="1" smtClean="0"/>
              <a:t>memukul-mukul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LNS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 </a:t>
            </a:r>
            <a:r>
              <a:rPr lang="en-US" dirty="0" err="1"/>
              <a:t>neurologis</a:t>
            </a:r>
            <a:r>
              <a:rPr lang="en-US" dirty="0"/>
              <a:t> </a:t>
            </a:r>
            <a:r>
              <a:rPr lang="en-US" dirty="0" err="1"/>
              <a:t>disfungsi</a:t>
            </a:r>
            <a:r>
              <a:rPr lang="en-US" dirty="0"/>
              <a:t>, </a:t>
            </a:r>
            <a:r>
              <a:rPr lang="en-US" dirty="0" err="1" smtClean="0"/>
              <a:t>kognitif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/>
              <a:t>urat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 (</a:t>
            </a:r>
            <a:r>
              <a:rPr lang="en-US" dirty="0" err="1"/>
              <a:t>hyperuricemia</a:t>
            </a:r>
            <a:r>
              <a:rPr lang="en-US" dirty="0" smtClean="0"/>
              <a:t>).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.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Lithotripsy,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kejut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laser.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Phenilketonuria</a:t>
            </a:r>
            <a:r>
              <a:rPr lang="en-US" dirty="0" smtClean="0"/>
              <a:t> (PKU)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protein </a:t>
            </a:r>
            <a:r>
              <a:rPr lang="en-US" dirty="0" err="1" smtClean="0"/>
              <a:t>phenylalanin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retardasi</a:t>
            </a:r>
            <a:r>
              <a:rPr lang="en-US" dirty="0" smtClean="0"/>
              <a:t> mental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Normal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phenyl </a:t>
            </a:r>
            <a:r>
              <a:rPr lang="en-US" dirty="0" err="1" smtClean="0"/>
              <a:t>alanin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tirosin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phenil</a:t>
            </a:r>
            <a:r>
              <a:rPr lang="en-US" dirty="0" smtClean="0"/>
              <a:t> </a:t>
            </a:r>
            <a:r>
              <a:rPr lang="en-US" dirty="0" err="1" smtClean="0"/>
              <a:t>piruvat</a:t>
            </a:r>
            <a:r>
              <a:rPr lang="en-US" dirty="0" smtClean="0"/>
              <a:t> 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PKU </a:t>
            </a:r>
            <a:r>
              <a:rPr lang="en-US" dirty="0" err="1" smtClean="0"/>
              <a:t>enzym</a:t>
            </a:r>
            <a:r>
              <a:rPr lang="en-US" dirty="0" smtClean="0"/>
              <a:t> yang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tirosin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phenyl </a:t>
            </a:r>
            <a:r>
              <a:rPr lang="en-US" dirty="0" err="1" smtClean="0"/>
              <a:t>alanin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phenyl </a:t>
            </a:r>
            <a:r>
              <a:rPr lang="en-US" dirty="0" err="1" smtClean="0"/>
              <a:t>piruvat</a:t>
            </a:r>
            <a:r>
              <a:rPr lang="en-US" dirty="0" smtClean="0"/>
              <a:t> 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retardasi</a:t>
            </a:r>
            <a:r>
              <a:rPr lang="en-US" dirty="0" smtClean="0"/>
              <a:t> mental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hiperaktifitas</a:t>
            </a:r>
            <a:r>
              <a:rPr lang="en-US" dirty="0" smtClean="0"/>
              <a:t>,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tirosin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melatonin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pigmentasi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(light) 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pirang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91600" cy="1143000"/>
          </a:xfrm>
        </p:spPr>
        <p:txBody>
          <a:bodyPr>
            <a:noAutofit/>
          </a:bodyPr>
          <a:lstStyle/>
          <a:p>
            <a:r>
              <a:rPr lang="fi-FI" sz="3600" dirty="0"/>
              <a:t>E80  </a:t>
            </a:r>
            <a:r>
              <a:rPr lang="fi-FI" sz="3600" dirty="0" smtClean="0"/>
              <a:t>Kelainan </a:t>
            </a:r>
            <a:r>
              <a:rPr lang="fi-FI" sz="3600" dirty="0"/>
              <a:t>metabolisme porphyrin dan bilirubin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72440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Termasuk:  Cacad katalase dan peroxidase</a:t>
            </a:r>
            <a:endParaRPr lang="en-US" dirty="0"/>
          </a:p>
          <a:p>
            <a:r>
              <a:rPr lang="fi-FI" dirty="0"/>
              <a:t>E80.0  Porphyria eritropoietik </a:t>
            </a:r>
            <a:r>
              <a:rPr lang="fi-FI" dirty="0" smtClean="0"/>
              <a:t>herediter,  </a:t>
            </a:r>
            <a:r>
              <a:rPr lang="fi-FI" dirty="0"/>
              <a:t>Porphyria eritropoietik kongenital, protoporphyria eritropoietik</a:t>
            </a:r>
            <a:endParaRPr lang="en-US" dirty="0"/>
          </a:p>
          <a:p>
            <a:r>
              <a:rPr lang="fi-FI" dirty="0"/>
              <a:t>E80.1  Porphyria cutanea tarda</a:t>
            </a:r>
            <a:endParaRPr lang="en-US" dirty="0"/>
          </a:p>
          <a:p>
            <a:r>
              <a:rPr lang="fi-FI" dirty="0"/>
              <a:t>E80.2  Porphyria </a:t>
            </a:r>
            <a:r>
              <a:rPr lang="fi-FI" dirty="0" smtClean="0"/>
              <a:t>lain, Coproporphyria </a:t>
            </a:r>
            <a:r>
              <a:rPr lang="fi-FI" dirty="0"/>
              <a:t>herediter; porphyria: NOS, intermitten akut (hepatika)</a:t>
            </a:r>
            <a:endParaRPr lang="en-US" dirty="0"/>
          </a:p>
          <a:p>
            <a:r>
              <a:rPr lang="fi-FI" dirty="0"/>
              <a:t>E80.3  Cacad katalase dan </a:t>
            </a:r>
            <a:r>
              <a:rPr lang="fi-FI" dirty="0" smtClean="0"/>
              <a:t>peroxidase, Acatalasia </a:t>
            </a:r>
            <a:r>
              <a:rPr lang="fi-FI" dirty="0"/>
              <a:t>[Takahara]</a:t>
            </a:r>
            <a:endParaRPr lang="en-US" dirty="0"/>
          </a:p>
          <a:p>
            <a:r>
              <a:rPr lang="fi-FI" dirty="0"/>
              <a:t>E80.4  Sindroma Gilbert</a:t>
            </a:r>
            <a:endParaRPr lang="en-US" dirty="0"/>
          </a:p>
          <a:p>
            <a:r>
              <a:rPr lang="fi-FI" dirty="0"/>
              <a:t>E80.5  Sindroma Crigler-Najjar</a:t>
            </a:r>
            <a:endParaRPr lang="en-US" dirty="0"/>
          </a:p>
          <a:p>
            <a:r>
              <a:rPr lang="fi-FI" dirty="0"/>
              <a:t>E80.6  Kelainan lain metabolisme </a:t>
            </a:r>
            <a:r>
              <a:rPr lang="fi-FI" dirty="0" smtClean="0"/>
              <a:t>bilirubin, Sindroma </a:t>
            </a:r>
            <a:r>
              <a:rPr lang="fi-FI" dirty="0"/>
              <a:t>Dublin-Johnson, sindroma Rotor</a:t>
            </a:r>
            <a:endParaRPr lang="en-US" dirty="0"/>
          </a:p>
          <a:p>
            <a:r>
              <a:rPr lang="fi-FI" dirty="0"/>
              <a:t>E80.7  Kelainan metabolisme bilirubin, tidak </a:t>
            </a:r>
            <a:r>
              <a:rPr lang="fi-FI" dirty="0" smtClean="0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porphyria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Porfiria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proses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heme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 </a:t>
            </a:r>
          </a:p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biosintesis</a:t>
            </a:r>
            <a:r>
              <a:rPr lang="en-US" dirty="0"/>
              <a:t> </a:t>
            </a:r>
            <a:r>
              <a:rPr lang="en-US" dirty="0" err="1"/>
              <a:t>heme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hemoglobin,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mengalirkannya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 smtClean="0"/>
              <a:t>.</a:t>
            </a:r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ekskresi</a:t>
            </a:r>
            <a:r>
              <a:rPr lang="en-US" dirty="0"/>
              <a:t> </a:t>
            </a:r>
            <a:r>
              <a:rPr lang="en-US" dirty="0" err="1"/>
              <a:t>porphyrin</a:t>
            </a:r>
            <a:r>
              <a:rPr lang="en-US" dirty="0"/>
              <a:t>,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</a:t>
            </a:r>
            <a:r>
              <a:rPr lang="en-US" dirty="0" err="1"/>
              <a:t>heme</a:t>
            </a:r>
            <a:r>
              <a:rPr lang="en-US" dirty="0" smtClean="0"/>
              <a:t>.</a:t>
            </a:r>
          </a:p>
          <a:p>
            <a:r>
              <a:rPr lang="en-US" dirty="0" err="1"/>
              <a:t>Heme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protein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(hemoglobin). </a:t>
            </a:r>
            <a:r>
              <a:rPr lang="en-US" dirty="0" err="1"/>
              <a:t>Heme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proses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, proses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porfirin</a:t>
            </a:r>
            <a:r>
              <a:rPr lang="en-US" dirty="0"/>
              <a:t>,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porfiria</a:t>
            </a:r>
            <a:r>
              <a:rPr lang="en-US" dirty="0"/>
              <a:t>.</a:t>
            </a:r>
          </a:p>
          <a:p>
            <a:r>
              <a:rPr lang="en-US" dirty="0" err="1"/>
              <a:t>Porfiria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porfiria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, </a:t>
            </a:r>
            <a:r>
              <a:rPr lang="en-US" dirty="0" err="1"/>
              <a:t>porfiria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porfiria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3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Porfiria</a:t>
            </a:r>
            <a:r>
              <a:rPr lang="en-US" b="1" dirty="0"/>
              <a:t> </a:t>
            </a:r>
            <a:r>
              <a:rPr lang="en-US" b="1" dirty="0" err="1" smtClean="0"/>
              <a:t>Akuisita</a:t>
            </a:r>
            <a:r>
              <a:rPr lang="en-US" b="1" dirty="0" smtClean="0"/>
              <a:t>(</a:t>
            </a:r>
            <a:r>
              <a:rPr lang="en-US" b="1" dirty="0" err="1" smtClean="0"/>
              <a:t>didapat</a:t>
            </a:r>
            <a:r>
              <a:rPr lang="en-US" b="1" dirty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zat-zat</a:t>
            </a:r>
            <a:r>
              <a:rPr lang="en-US" dirty="0"/>
              <a:t> yang </a:t>
            </a:r>
            <a:r>
              <a:rPr lang="en-US" dirty="0" err="1"/>
              <a:t>toksik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heksaklorobenzen</a:t>
            </a:r>
            <a:r>
              <a:rPr lang="en-US" dirty="0"/>
              <a:t>, </a:t>
            </a:r>
            <a:r>
              <a:rPr lang="en-US" dirty="0" err="1"/>
              <a:t>timbal</a:t>
            </a:r>
            <a:r>
              <a:rPr lang="en-US" dirty="0"/>
              <a:t>, </a:t>
            </a:r>
            <a:r>
              <a:rPr lang="en-US" dirty="0" err="1"/>
              <a:t>garam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griseofulvin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berperanan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</a:t>
            </a:r>
            <a:r>
              <a:rPr lang="en-US" dirty="0" err="1"/>
              <a:t>heme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AmLev</a:t>
            </a:r>
            <a:r>
              <a:rPr lang="en-US" dirty="0"/>
              <a:t> </a:t>
            </a:r>
            <a:r>
              <a:rPr lang="en-US" dirty="0" err="1"/>
              <a:t>dehidratase</a:t>
            </a:r>
            <a:r>
              <a:rPr lang="en-US" dirty="0"/>
              <a:t>, </a:t>
            </a:r>
            <a:r>
              <a:rPr lang="en-US" dirty="0" err="1"/>
              <a:t>uroporfirinogen</a:t>
            </a:r>
            <a:r>
              <a:rPr lang="en-US" dirty="0"/>
              <a:t> </a:t>
            </a:r>
            <a:r>
              <a:rPr lang="en-US" dirty="0" err="1"/>
              <a:t>sintase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ferokelatase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5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Porfiria</a:t>
            </a:r>
            <a:r>
              <a:rPr lang="en-US" b="1" dirty="0"/>
              <a:t> </a:t>
            </a:r>
            <a:r>
              <a:rPr lang="en-US" b="1" dirty="0" err="1" smtClean="0"/>
              <a:t>akut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Gejala</a:t>
            </a:r>
            <a:r>
              <a:rPr lang="en-US" sz="2000" dirty="0" smtClean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saraf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seketika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 smtClean="0"/>
              <a:t>parah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Gejala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bertahan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minggu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bertahap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 </a:t>
            </a:r>
            <a:r>
              <a:rPr lang="en-US" sz="2000" dirty="0"/>
              <a:t>Ada 2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porfiria</a:t>
            </a:r>
            <a:r>
              <a:rPr lang="en-US" sz="2000" dirty="0"/>
              <a:t> </a:t>
            </a:r>
            <a:r>
              <a:rPr lang="en-US" sz="2000" dirty="0" err="1"/>
              <a:t>akut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smtClean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i="1" dirty="0" smtClean="0"/>
              <a:t>acute </a:t>
            </a:r>
            <a:r>
              <a:rPr lang="en-US" sz="2000" i="1" dirty="0"/>
              <a:t>intermittent porphyria </a:t>
            </a:r>
            <a:endParaRPr lang="en-US" sz="2000" i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i="1" dirty="0" err="1" smtClean="0"/>
              <a:t>aminolevulinic</a:t>
            </a:r>
            <a:r>
              <a:rPr lang="en-US" sz="2000" i="1" dirty="0" smtClean="0"/>
              <a:t> </a:t>
            </a:r>
            <a:r>
              <a:rPr lang="en-US" sz="2000" i="1" dirty="0"/>
              <a:t>acid </a:t>
            </a:r>
            <a:r>
              <a:rPr lang="en-US" sz="2000" i="1" dirty="0" err="1"/>
              <a:t>dehydratase</a:t>
            </a:r>
            <a:r>
              <a:rPr lang="en-US" sz="2000" i="1" dirty="0"/>
              <a:t> deficiency porphyria (</a:t>
            </a:r>
            <a:r>
              <a:rPr lang="en-US" sz="2000" i="1" dirty="0" err="1"/>
              <a:t>plumboporphyria</a:t>
            </a:r>
            <a:r>
              <a:rPr lang="en-US" sz="2000" i="1" dirty="0" smtClean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gejala</a:t>
            </a:r>
            <a:r>
              <a:rPr lang="en-US" sz="2000" dirty="0"/>
              <a:t> </a:t>
            </a:r>
            <a:r>
              <a:rPr lang="en-US" sz="2000" dirty="0" err="1"/>
              <a:t>porfiria</a:t>
            </a:r>
            <a:r>
              <a:rPr lang="en-US" sz="2000" dirty="0"/>
              <a:t> </a:t>
            </a:r>
            <a:r>
              <a:rPr lang="en-US" sz="2000" dirty="0" err="1"/>
              <a:t>akut</a:t>
            </a:r>
            <a:r>
              <a:rPr lang="en-US" sz="2000" dirty="0"/>
              <a:t>,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smtClean="0"/>
              <a:t>lain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Nyeri</a:t>
            </a:r>
            <a:r>
              <a:rPr lang="en-US" sz="2000" dirty="0"/>
              <a:t>, </a:t>
            </a:r>
            <a:r>
              <a:rPr lang="en-US" sz="2000" dirty="0" err="1"/>
              <a:t>kaku</a:t>
            </a:r>
            <a:r>
              <a:rPr lang="en-US" sz="2000" dirty="0"/>
              <a:t>, </a:t>
            </a:r>
            <a:r>
              <a:rPr lang="en-US" sz="2000" dirty="0" err="1"/>
              <a:t>lemah</a:t>
            </a:r>
            <a:r>
              <a:rPr lang="en-US" sz="2000" dirty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kesemutan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err="1"/>
              <a:t>Kejang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Perubahan</a:t>
            </a:r>
            <a:r>
              <a:rPr lang="en-US" sz="2000" dirty="0"/>
              <a:t> mental,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cemas</a:t>
            </a:r>
            <a:r>
              <a:rPr lang="en-US" sz="2000" dirty="0"/>
              <a:t>, </a:t>
            </a:r>
            <a:r>
              <a:rPr lang="en-US" sz="2000" dirty="0" err="1"/>
              <a:t>bingung</a:t>
            </a:r>
            <a:r>
              <a:rPr lang="en-US" sz="2000" dirty="0"/>
              <a:t>, </a:t>
            </a:r>
            <a:r>
              <a:rPr lang="en-US" sz="2000" dirty="0" err="1"/>
              <a:t>halusinasi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ketakutan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/>
              <a:t>perut</a:t>
            </a:r>
            <a:r>
              <a:rPr lang="en-US" sz="2000" dirty="0"/>
              <a:t> yang </a:t>
            </a:r>
            <a:r>
              <a:rPr lang="en-US" sz="2000" dirty="0" err="1" smtClean="0"/>
              <a:t>parah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err="1"/>
              <a:t>Diare.Sembelit</a:t>
            </a:r>
            <a:r>
              <a:rPr lang="en-US" sz="2000" dirty="0"/>
              <a:t> (</a:t>
            </a:r>
            <a:r>
              <a:rPr lang="en-US" sz="2000" dirty="0" err="1"/>
              <a:t>konstipasi</a:t>
            </a:r>
            <a:r>
              <a:rPr lang="en-US" sz="2000" dirty="0"/>
              <a:t>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Nyeri</a:t>
            </a:r>
            <a:r>
              <a:rPr lang="en-US" sz="2000" dirty="0" smtClean="0"/>
              <a:t> </a:t>
            </a:r>
            <a:r>
              <a:rPr lang="en-US" sz="2000" dirty="0"/>
              <a:t>di dada, </a:t>
            </a:r>
            <a:r>
              <a:rPr lang="en-US" sz="2000" dirty="0" err="1"/>
              <a:t>punggung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tungkai</a:t>
            </a:r>
            <a:r>
              <a:rPr lang="en-US" sz="2000" dirty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Mual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muntah</a:t>
            </a:r>
            <a:r>
              <a:rPr lang="en-US" sz="2000" dirty="0" smtClean="0"/>
              <a:t>,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buang</a:t>
            </a:r>
            <a:r>
              <a:rPr lang="en-US" sz="2000" dirty="0"/>
              <a:t> air </a:t>
            </a:r>
            <a:r>
              <a:rPr lang="en-US" sz="2000" dirty="0" err="1" smtClean="0"/>
              <a:t>kecil.dimana</a:t>
            </a:r>
            <a:r>
              <a:rPr lang="en-US" sz="2000" dirty="0" smtClean="0"/>
              <a:t> Urine </a:t>
            </a: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err="1"/>
              <a:t>merah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cokelat</a:t>
            </a:r>
            <a:r>
              <a:rPr lang="en-US" sz="2000" dirty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pernapasan</a:t>
            </a:r>
            <a:r>
              <a:rPr lang="en-US" sz="2000" dirty="0" smtClean="0"/>
              <a:t>.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Aritmia.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(</a:t>
            </a:r>
            <a:r>
              <a:rPr lang="en-US" sz="2000" dirty="0" err="1"/>
              <a:t>hipertensi</a:t>
            </a:r>
            <a:r>
              <a:rPr lang="en-US" sz="2000" dirty="0"/>
              <a:t>).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Congenital </a:t>
            </a:r>
            <a:r>
              <a:rPr lang="en-US" b="1" dirty="0" err="1"/>
              <a:t>Erytropoetic</a:t>
            </a:r>
            <a:r>
              <a:rPr lang="en-US" b="1" dirty="0"/>
              <a:t> Porphyria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penyakit</a:t>
            </a:r>
            <a:r>
              <a:rPr lang="en-US" dirty="0"/>
              <a:t> autosomal </a:t>
            </a:r>
            <a:r>
              <a:rPr lang="en-US" dirty="0" err="1" smtClean="0"/>
              <a:t>resesif</a:t>
            </a:r>
            <a:endParaRPr lang="en-US" dirty="0" smtClean="0"/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ketidakseimbangan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uroporfirinogen</a:t>
            </a:r>
            <a:r>
              <a:rPr lang="en-US" dirty="0"/>
              <a:t> I </a:t>
            </a:r>
            <a:r>
              <a:rPr lang="en-US" dirty="0" err="1"/>
              <a:t>sintase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uroporfirinogen</a:t>
            </a:r>
            <a:r>
              <a:rPr lang="en-US" dirty="0"/>
              <a:t> III </a:t>
            </a:r>
            <a:r>
              <a:rPr lang="en-US" dirty="0" err="1" smtClean="0"/>
              <a:t>kosintase</a:t>
            </a:r>
            <a:endParaRPr lang="en-US" dirty="0" smtClean="0"/>
          </a:p>
          <a:p>
            <a:r>
              <a:rPr lang="en-US" dirty="0"/>
              <a:t>urine yang </a:t>
            </a:r>
            <a:r>
              <a:rPr lang="en-US" dirty="0" err="1"/>
              <a:t>dioksidasi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uroporfirin</a:t>
            </a:r>
            <a:r>
              <a:rPr lang="en-US" dirty="0"/>
              <a:t> 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koproporfirin</a:t>
            </a:r>
            <a:r>
              <a:rPr lang="en-US" dirty="0"/>
              <a:t> I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UV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fluoresensi</a:t>
            </a:r>
            <a:r>
              <a:rPr lang="en-US" dirty="0"/>
              <a:t> </a:t>
            </a:r>
            <a:r>
              <a:rPr lang="en-US" dirty="0" err="1" smtClean="0"/>
              <a:t>merah</a:t>
            </a:r>
            <a:r>
              <a:rPr lang="en-US" dirty="0"/>
              <a:t>, </a:t>
            </a:r>
            <a:r>
              <a:rPr lang="en-US" dirty="0" err="1"/>
              <a:t>kulitnya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fotosensitifitas</a:t>
            </a:r>
            <a:r>
              <a:rPr lang="en-US" dirty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kerapuhan</a:t>
            </a:r>
            <a:r>
              <a:rPr lang="en-US" dirty="0"/>
              <a:t> yang </a:t>
            </a:r>
            <a:r>
              <a:rPr lang="en-US" dirty="0" err="1"/>
              <a:t>menyolok</a:t>
            </a:r>
            <a:r>
              <a:rPr lang="en-US" dirty="0"/>
              <a:t>.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neuropsikiatri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Porphyria eritropoietik herediter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err="1"/>
              <a:t>Porfiria</a:t>
            </a:r>
            <a:r>
              <a:rPr lang="en-US" sz="2400" b="1" dirty="0"/>
              <a:t> </a:t>
            </a:r>
            <a:r>
              <a:rPr lang="en-US" sz="2400" b="1" dirty="0" err="1" smtClean="0"/>
              <a:t>campuran</a:t>
            </a:r>
            <a:r>
              <a:rPr lang="en-US" sz="2400" b="1" dirty="0" smtClean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porfiria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porfiria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perut</a:t>
            </a:r>
            <a:r>
              <a:rPr lang="en-US" sz="2400" dirty="0"/>
              <a:t>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keluhan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/>
              <a:t>mental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/>
              <a:t>Ada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porfiria</a:t>
            </a:r>
            <a:r>
              <a:rPr lang="en-US" sz="2400" dirty="0"/>
              <a:t> </a:t>
            </a:r>
            <a:r>
              <a:rPr lang="en-US" sz="2400" dirty="0" err="1"/>
              <a:t>campuran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variegate </a:t>
            </a:r>
            <a:r>
              <a:rPr lang="en-US" sz="2400" b="1" dirty="0"/>
              <a:t>porphyria </a:t>
            </a:r>
            <a:r>
              <a:rPr lang="en-US" sz="2400" b="1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hereditary </a:t>
            </a:r>
            <a:r>
              <a:rPr lang="en-US" sz="2400" b="1" dirty="0" err="1"/>
              <a:t>coproporphyria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proses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err="1"/>
              <a:t>heme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sempurna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, </a:t>
            </a:r>
            <a:r>
              <a:rPr lang="en-US" sz="2400" dirty="0" err="1"/>
              <a:t>porfiria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diduga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dipicu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. Di </a:t>
            </a:r>
            <a:r>
              <a:rPr lang="en-US" sz="2400" dirty="0" err="1"/>
              <a:t>antaranya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lvl="0">
              <a:spcBef>
                <a:spcPts val="0"/>
              </a:spcBef>
            </a:pP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obat-obatan</a:t>
            </a:r>
            <a:r>
              <a:rPr lang="en-US" sz="2400" dirty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(</a:t>
            </a:r>
            <a:r>
              <a:rPr lang="en-US" sz="2400" dirty="0" err="1" smtClean="0"/>
              <a:t>pil</a:t>
            </a:r>
            <a:r>
              <a:rPr lang="en-US" sz="2400" dirty="0" smtClean="0"/>
              <a:t> KB, phenobarbital,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anti </a:t>
            </a:r>
            <a:r>
              <a:rPr lang="en-US" sz="2400" dirty="0" err="1" smtClean="0"/>
              <a:t>kejang</a:t>
            </a:r>
            <a:r>
              <a:rPr lang="en-US" sz="2400" dirty="0" smtClean="0"/>
              <a:t>, </a:t>
            </a:r>
            <a:r>
              <a:rPr lang="en-US" sz="2400" dirty="0" err="1" smtClean="0"/>
              <a:t>antibiotika</a:t>
            </a:r>
            <a:r>
              <a:rPr lang="en-US" sz="2400" dirty="0" smtClean="0"/>
              <a:t> </a:t>
            </a:r>
            <a:r>
              <a:rPr lang="en-US" sz="2400" dirty="0" err="1" smtClean="0"/>
              <a:t>ttt</a:t>
            </a:r>
            <a:r>
              <a:rPr lang="en-US" sz="2400" dirty="0" smtClean="0"/>
              <a:t>).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 smtClean="0"/>
              <a:t>Diet/ </a:t>
            </a:r>
            <a:r>
              <a:rPr lang="en-US" sz="2400" dirty="0" err="1" smtClean="0"/>
              <a:t>puasa</a:t>
            </a:r>
            <a:r>
              <a:rPr lang="en-US" sz="2400" dirty="0" smtClean="0"/>
              <a:t>., </a:t>
            </a:r>
            <a:r>
              <a:rPr lang="en-US" sz="2400" dirty="0" err="1" smtClean="0"/>
              <a:t>Merokok.Konsumsi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/>
              <a:t>narkoba</a:t>
            </a:r>
            <a:r>
              <a:rPr lang="en-US" sz="2400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(Hepatitis C, HIV),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en-US" sz="2400" dirty="0" err="1" smtClean="0"/>
              <a:t>Menstruasi</a:t>
            </a:r>
            <a:r>
              <a:rPr lang="en-US" sz="2400" dirty="0" smtClean="0"/>
              <a:t>, </a:t>
            </a:r>
            <a:r>
              <a:rPr lang="en-US" sz="2400" dirty="0" err="1" smtClean="0"/>
              <a:t>Paparan</a:t>
            </a:r>
            <a:r>
              <a:rPr lang="en-US" sz="2400" dirty="0" smtClean="0"/>
              <a:t> </a:t>
            </a:r>
            <a:r>
              <a:rPr lang="en-US" sz="2400" dirty="0" err="1"/>
              <a:t>sinar</a:t>
            </a:r>
            <a:r>
              <a:rPr lang="en-US" sz="2400" dirty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, </a:t>
            </a:r>
            <a:r>
              <a:rPr lang="en-US" sz="2400" dirty="0" err="1" smtClean="0"/>
              <a:t>Stres</a:t>
            </a:r>
            <a:r>
              <a:rPr lang="en-US" sz="2400" dirty="0"/>
              <a:t>.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37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Coproporphyria herediter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herediter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keturunannya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autosomal </a:t>
            </a:r>
            <a:r>
              <a:rPr lang="en-US" dirty="0" err="1" smtClean="0"/>
              <a:t>dominan</a:t>
            </a:r>
            <a:endParaRPr lang="en-US" dirty="0" smtClean="0"/>
          </a:p>
          <a:p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uroporfirinogen</a:t>
            </a:r>
            <a:r>
              <a:rPr lang="en-US" dirty="0"/>
              <a:t> I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</a:t>
            </a:r>
            <a:r>
              <a:rPr lang="en-US" dirty="0" err="1"/>
              <a:t>AmLev</a:t>
            </a:r>
            <a:r>
              <a:rPr lang="en-US" dirty="0"/>
              <a:t> </a:t>
            </a:r>
            <a:r>
              <a:rPr lang="en-US" dirty="0" err="1"/>
              <a:t>sintase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 </a:t>
            </a:r>
            <a:r>
              <a:rPr lang="en-US" dirty="0" err="1"/>
              <a:t>Akibatnya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AmLev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porfobilinogen</a:t>
            </a:r>
            <a:r>
              <a:rPr lang="en-US" dirty="0"/>
              <a:t> di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diekskresi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smtClean="0"/>
              <a:t>urine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sv-SE" dirty="0"/>
              <a:t>berwarna gelap jika terkena sinar/udara</a:t>
            </a:r>
            <a:r>
              <a:rPr lang="sv-SE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Coproporphyria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autosomal </a:t>
            </a:r>
            <a:r>
              <a:rPr lang="en-US" dirty="0" err="1"/>
              <a:t>dominan</a:t>
            </a:r>
            <a:r>
              <a:rPr lang="en-US" dirty="0" smtClean="0"/>
              <a:t>.</a:t>
            </a:r>
          </a:p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koproporfirinogen</a:t>
            </a:r>
            <a:r>
              <a:rPr lang="en-US" dirty="0"/>
              <a:t> </a:t>
            </a:r>
            <a:r>
              <a:rPr lang="en-US" dirty="0" err="1"/>
              <a:t>oksidase</a:t>
            </a:r>
            <a:r>
              <a:rPr lang="en-US" dirty="0"/>
              <a:t> yang </a:t>
            </a:r>
            <a:r>
              <a:rPr lang="en-US" dirty="0" err="1"/>
              <a:t>mengkatalisis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koproporfirinogen</a:t>
            </a:r>
            <a:r>
              <a:rPr lang="en-US" dirty="0"/>
              <a:t> III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protoporfirinogen</a:t>
            </a:r>
            <a:r>
              <a:rPr lang="en-US" dirty="0"/>
              <a:t> IX. </a:t>
            </a:r>
            <a:endParaRPr lang="en-US" dirty="0" smtClean="0"/>
          </a:p>
          <a:p>
            <a:r>
              <a:rPr lang="en-US" dirty="0" err="1"/>
              <a:t>Koproporfirinogen</a:t>
            </a:r>
            <a:r>
              <a:rPr lang="en-US" dirty="0"/>
              <a:t> III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diekskresi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urine </a:t>
            </a:r>
            <a:r>
              <a:rPr lang="en-US" dirty="0" err="1"/>
              <a:t>dan</a:t>
            </a:r>
            <a:r>
              <a:rPr lang="en-US" dirty="0"/>
              <a:t> feces yang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dioksidasi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koproporfirin</a:t>
            </a:r>
            <a:r>
              <a:rPr lang="en-US" dirty="0"/>
              <a:t> yang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Variegate Porphyria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Porfiria</a:t>
            </a:r>
            <a:r>
              <a:rPr lang="en-US" b="1" dirty="0"/>
              <a:t> </a:t>
            </a:r>
            <a:r>
              <a:rPr lang="en-US" b="1" dirty="0" err="1" smtClean="0"/>
              <a:t>Varigata</a:t>
            </a:r>
            <a:endParaRPr lang="en-US" b="1" dirty="0" smtClean="0"/>
          </a:p>
          <a:p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autosomal </a:t>
            </a:r>
            <a:r>
              <a:rPr lang="en-US" dirty="0" err="1" smtClean="0"/>
              <a:t>dominan</a:t>
            </a:r>
            <a:endParaRPr lang="en-US" dirty="0" smtClean="0"/>
          </a:p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protoporfirinogen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heme</a:t>
            </a:r>
            <a:endParaRPr lang="en-US" dirty="0" smtClean="0"/>
          </a:p>
          <a:p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heme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derepresi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AmLev</a:t>
            </a:r>
            <a:r>
              <a:rPr lang="en-US" dirty="0"/>
              <a:t> </a:t>
            </a:r>
            <a:r>
              <a:rPr lang="en-US" dirty="0" err="1"/>
              <a:t>sintase</a:t>
            </a:r>
            <a:r>
              <a:rPr lang="en-US" dirty="0" smtClean="0"/>
              <a:t>.</a:t>
            </a:r>
          </a:p>
          <a:p>
            <a:r>
              <a:rPr lang="en-US" dirty="0" err="1"/>
              <a:t>diekskresi</a:t>
            </a:r>
            <a:r>
              <a:rPr lang="en-US" dirty="0"/>
              <a:t> </a:t>
            </a:r>
            <a:r>
              <a:rPr lang="en-US" dirty="0" err="1"/>
              <a:t>AmLev</a:t>
            </a:r>
            <a:r>
              <a:rPr lang="en-US" dirty="0"/>
              <a:t>, </a:t>
            </a:r>
            <a:r>
              <a:rPr lang="en-US" dirty="0" err="1"/>
              <a:t>porfobilinogen</a:t>
            </a:r>
            <a:r>
              <a:rPr lang="en-US" dirty="0"/>
              <a:t>, </a:t>
            </a:r>
            <a:r>
              <a:rPr lang="en-US" dirty="0" err="1"/>
              <a:t>uroporfirin</a:t>
            </a:r>
            <a:r>
              <a:rPr lang="en-US" dirty="0"/>
              <a:t>, </a:t>
            </a:r>
            <a:r>
              <a:rPr lang="en-US" dirty="0" err="1"/>
              <a:t>koproporfirin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urine </a:t>
            </a:r>
            <a:endParaRPr lang="en-US" dirty="0" smtClean="0"/>
          </a:p>
          <a:p>
            <a:r>
              <a:rPr lang="en-US" dirty="0" err="1" smtClean="0"/>
              <a:t>Diekskresi</a:t>
            </a:r>
            <a:r>
              <a:rPr lang="en-US" dirty="0"/>
              <a:t> </a:t>
            </a:r>
            <a:r>
              <a:rPr lang="en-US" dirty="0" err="1"/>
              <a:t>uroporfirin</a:t>
            </a:r>
            <a:r>
              <a:rPr lang="en-US" dirty="0"/>
              <a:t>, </a:t>
            </a:r>
            <a:r>
              <a:rPr lang="en-US" dirty="0" err="1"/>
              <a:t>koproporfirin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protoporfirin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feces</a:t>
            </a:r>
          </a:p>
          <a:p>
            <a:r>
              <a:rPr lang="en-US" dirty="0" err="1"/>
              <a:t>fotosensitifitas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Porphyria cutanea </a:t>
            </a:r>
            <a:r>
              <a:rPr lang="fi-FI" dirty="0" smtClean="0"/>
              <a:t>tarda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906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/>
              <a:t>menampakkan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di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sensitivitas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sinar</a:t>
            </a:r>
            <a:r>
              <a:rPr lang="en-US" sz="2400" dirty="0"/>
              <a:t> </a:t>
            </a:r>
            <a:r>
              <a:rPr lang="en-US" sz="2400" dirty="0" err="1" smtClean="0"/>
              <a:t>matahari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3 </a:t>
            </a:r>
            <a:r>
              <a:rPr lang="en-US" sz="2400" dirty="0" err="1"/>
              <a:t>jenis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i="1" dirty="0" smtClean="0"/>
              <a:t>porphyria </a:t>
            </a:r>
            <a:r>
              <a:rPr lang="en-US" sz="2400" i="1" dirty="0" err="1"/>
              <a:t>cutanea</a:t>
            </a:r>
            <a:r>
              <a:rPr lang="en-US" sz="2400" i="1" dirty="0"/>
              <a:t> </a:t>
            </a:r>
            <a:r>
              <a:rPr lang="en-US" sz="2400" i="1" dirty="0" err="1"/>
              <a:t>tarda</a:t>
            </a:r>
            <a:r>
              <a:rPr lang="en-US" sz="2400" dirty="0"/>
              <a:t> (PCT),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i="1" dirty="0" err="1" smtClean="0"/>
              <a:t>erythropoietic</a:t>
            </a:r>
            <a:r>
              <a:rPr lang="en-US" sz="2400" i="1" dirty="0" smtClean="0"/>
              <a:t> </a:t>
            </a:r>
            <a:r>
              <a:rPr lang="en-US" sz="2400" i="1" dirty="0" err="1"/>
              <a:t>protoporphyria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Gunther disease </a:t>
            </a:r>
            <a:r>
              <a:rPr lang="en-US" sz="2400" dirty="0"/>
              <a:t>(</a:t>
            </a:r>
            <a:r>
              <a:rPr lang="en-US" sz="2400" i="1" dirty="0"/>
              <a:t>congenital</a:t>
            </a:r>
            <a:r>
              <a:rPr lang="en-US" sz="2400" dirty="0"/>
              <a:t> </a:t>
            </a:r>
            <a:r>
              <a:rPr lang="en-US" sz="2400" i="1" dirty="0" err="1"/>
              <a:t>erythropoietic</a:t>
            </a:r>
            <a:r>
              <a:rPr lang="en-US" sz="2400" i="1" dirty="0"/>
              <a:t> porphyria</a:t>
            </a:r>
            <a:r>
              <a:rPr lang="en-US" sz="24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porfiria</a:t>
            </a:r>
            <a:r>
              <a:rPr lang="en-US" sz="2400" dirty="0" smtClean="0"/>
              <a:t> </a:t>
            </a:r>
            <a:r>
              <a:rPr lang="en-US" sz="2400" dirty="0" err="1" smtClean="0"/>
              <a:t>kutanea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lain: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err="1"/>
              <a:t>Sensasi</a:t>
            </a:r>
            <a:r>
              <a:rPr lang="en-US" sz="2400" dirty="0"/>
              <a:t> </a:t>
            </a:r>
            <a:r>
              <a:rPr lang="en-US" sz="2400" dirty="0" err="1"/>
              <a:t>terbakar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sensitif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sinar</a:t>
            </a:r>
            <a:r>
              <a:rPr lang="en-US" sz="2400" dirty="0"/>
              <a:t> </a:t>
            </a:r>
            <a:r>
              <a:rPr lang="en-US" sz="2400" dirty="0" err="1"/>
              <a:t>matahari</a:t>
            </a:r>
            <a:r>
              <a:rPr lang="en-US" sz="2400" dirty="0"/>
              <a:t> /</a:t>
            </a:r>
            <a:r>
              <a:rPr lang="en-US" sz="2400" dirty="0" err="1" smtClean="0"/>
              <a:t>cahaya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rambut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di area </a:t>
            </a:r>
            <a:r>
              <a:rPr lang="en-US" sz="2400" dirty="0" err="1" smtClean="0"/>
              <a:t>terdampak</a:t>
            </a:r>
            <a:r>
              <a:rPr lang="en-US" sz="2400" dirty="0" smtClean="0"/>
              <a:t> </a:t>
            </a: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 smtClean="0"/>
              <a:t>rapuh</a:t>
            </a:r>
            <a:r>
              <a:rPr lang="en-US" sz="2400" dirty="0" smtClean="0"/>
              <a:t> ,</a:t>
            </a:r>
            <a:r>
              <a:rPr lang="en-US" sz="2400" dirty="0" err="1" smtClean="0"/>
              <a:t>melepuh</a:t>
            </a:r>
            <a:r>
              <a:rPr lang="en-US" sz="2400" dirty="0"/>
              <a:t>, </a:t>
            </a:r>
            <a:r>
              <a:rPr lang="en-US" sz="2400" dirty="0" err="1" smtClean="0"/>
              <a:t>merah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eritema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membengkak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terpapar</a:t>
            </a:r>
            <a:r>
              <a:rPr lang="en-US" sz="2400" dirty="0" smtClean="0"/>
              <a:t> </a:t>
            </a: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err="1"/>
              <a:t>Gatal-gatal</a:t>
            </a:r>
            <a:r>
              <a:rPr lang="en-US" sz="24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Urine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cokelat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4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fi-FI" dirty="0"/>
              <a:t>Kelainan metabolisme tirosin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b="1" dirty="0" err="1" smtClean="0"/>
              <a:t>Tyrosinemia</a:t>
            </a:r>
            <a:endParaRPr lang="en-US" b="1" dirty="0" smtClean="0"/>
          </a:p>
          <a:p>
            <a:r>
              <a:rPr lang="en-US" dirty="0" smtClean="0"/>
              <a:t>Type 1 :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,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lekas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, </a:t>
            </a:r>
            <a:r>
              <a:rPr lang="en-US" dirty="0" err="1"/>
              <a:t>rakhitis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/>
              <a:t>Type 2 :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/>
              <a:t>,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keterbelakangan</a:t>
            </a:r>
            <a:r>
              <a:rPr lang="en-US" dirty="0" smtClean="0"/>
              <a:t> </a:t>
            </a:r>
            <a:r>
              <a:rPr lang="en-US" dirty="0"/>
              <a:t>mental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autosomal </a:t>
            </a:r>
            <a:r>
              <a:rPr lang="en-US" dirty="0" err="1" smtClean="0"/>
              <a:t>dominan</a:t>
            </a:r>
            <a:endParaRPr lang="en-US" dirty="0" smtClean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porfiria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.</a:t>
            </a:r>
          </a:p>
          <a:p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.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terlampau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 smtClean="0"/>
              <a:t>.</a:t>
            </a:r>
          </a:p>
          <a:p>
            <a:r>
              <a:rPr lang="en-US" dirty="0"/>
              <a:t>Urine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uroporfirin</a:t>
            </a:r>
            <a:r>
              <a:rPr lang="en-US" dirty="0"/>
              <a:t> I </a:t>
            </a:r>
            <a:r>
              <a:rPr lang="en-US" dirty="0" err="1"/>
              <a:t>dan</a:t>
            </a:r>
            <a:r>
              <a:rPr lang="en-US" dirty="0"/>
              <a:t> III yang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porfirin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fluoresensi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.</a:t>
            </a:r>
          </a:p>
          <a:p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 smtClean="0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fotosensitifitas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b="1" dirty="0" err="1"/>
              <a:t>Erythropoetic</a:t>
            </a:r>
            <a:r>
              <a:rPr lang="en-US" b="1" dirty="0"/>
              <a:t> </a:t>
            </a:r>
            <a:r>
              <a:rPr lang="en-US" b="1" dirty="0" err="1"/>
              <a:t>Protoporphyria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ferokelatase</a:t>
            </a:r>
            <a:r>
              <a:rPr lang="en-US" dirty="0"/>
              <a:t> yang </a:t>
            </a:r>
            <a:r>
              <a:rPr lang="en-US" dirty="0" err="1"/>
              <a:t>herediter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mitokondria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 smtClean="0"/>
              <a:t>.</a:t>
            </a:r>
          </a:p>
          <a:p>
            <a:r>
              <a:rPr lang="sv-SE" dirty="0"/>
              <a:t>Protoporfirin IX meningkat didalam eritrosit, plasma dan feces,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urtikaria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.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retikulosit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fluoresensi</a:t>
            </a:r>
            <a:r>
              <a:rPr lang="en-US" dirty="0"/>
              <a:t> </a:t>
            </a:r>
            <a:r>
              <a:rPr lang="en-US" dirty="0" err="1"/>
              <a:t>merah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Acatalasia [Takahara</a:t>
            </a:r>
            <a:r>
              <a:rPr lang="fi-FI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autosom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katalase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hidrogen</a:t>
            </a:r>
            <a:r>
              <a:rPr lang="en-US" dirty="0" smtClean="0"/>
              <a:t> </a:t>
            </a:r>
            <a:r>
              <a:rPr lang="en-US" dirty="0" err="1" smtClean="0"/>
              <a:t>peroksida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kuman</a:t>
            </a:r>
            <a:r>
              <a:rPr lang="en-US" dirty="0" smtClean="0"/>
              <a:t> </a:t>
            </a:r>
            <a:r>
              <a:rPr lang="en-US" dirty="0" err="1" smtClean="0"/>
              <a:t>streptokokkus</a:t>
            </a:r>
            <a:r>
              <a:rPr lang="en-US" dirty="0" smtClean="0"/>
              <a:t> </a:t>
            </a:r>
            <a:r>
              <a:rPr lang="en-US" dirty="0" err="1" smtClean="0"/>
              <a:t>hemolitik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hidrogen</a:t>
            </a:r>
            <a:r>
              <a:rPr lang="en-US" dirty="0" smtClean="0"/>
              <a:t> </a:t>
            </a:r>
            <a:r>
              <a:rPr lang="en-US" dirty="0" err="1" smtClean="0"/>
              <a:t>peroksida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Ada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akatalasia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Takahara</a:t>
            </a:r>
            <a:r>
              <a:rPr lang="en-US" dirty="0" smtClean="0"/>
              <a:t> – </a:t>
            </a:r>
            <a:r>
              <a:rPr lang="en-US" dirty="0" err="1" smtClean="0"/>
              <a:t>gangguan</a:t>
            </a:r>
            <a:r>
              <a:rPr lang="en-US" dirty="0" smtClean="0"/>
              <a:t> oral</a:t>
            </a:r>
          </a:p>
          <a:p>
            <a:pPr lvl="1"/>
            <a:r>
              <a:rPr lang="en-US" dirty="0" smtClean="0"/>
              <a:t>Varian Swiss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tukak</a:t>
            </a:r>
            <a:r>
              <a:rPr lang="en-US" dirty="0" smtClean="0"/>
              <a:t> </a:t>
            </a:r>
            <a:r>
              <a:rPr lang="en-US" dirty="0" err="1" smtClean="0"/>
              <a:t>dimulut</a:t>
            </a:r>
            <a:r>
              <a:rPr lang="en-US" dirty="0" smtClean="0"/>
              <a:t>, </a:t>
            </a:r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rahang</a:t>
            </a:r>
            <a:r>
              <a:rPr lang="en-US" dirty="0" smtClean="0"/>
              <a:t>,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merenggang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Sindroma Crigler-Najjar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glukuronil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gen </a:t>
            </a:r>
            <a:r>
              <a:rPr lang="en-US" dirty="0" err="1" smtClean="0"/>
              <a:t>autosom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jaundice non </a:t>
            </a:r>
            <a:r>
              <a:rPr lang="en-US" dirty="0" err="1" smtClean="0"/>
              <a:t>hemolitik</a:t>
            </a:r>
            <a:r>
              <a:rPr lang="en-US" dirty="0" smtClean="0"/>
              <a:t> non </a:t>
            </a:r>
            <a:r>
              <a:rPr lang="en-US" dirty="0" err="1" smtClean="0"/>
              <a:t>konjugated</a:t>
            </a:r>
            <a:endParaRPr lang="en-US" dirty="0" smtClean="0"/>
          </a:p>
          <a:p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neonatus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Diagnosis :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Sindroma Dublin-Johnson,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bilirubin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penumpukan</a:t>
            </a:r>
            <a:r>
              <a:rPr lang="en-US" dirty="0" smtClean="0"/>
              <a:t> </a:t>
            </a:r>
            <a:r>
              <a:rPr lang="en-US" dirty="0" err="1" smtClean="0"/>
              <a:t>pigmen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kehitaman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ikterus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sclera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mual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 ,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lelah</a:t>
            </a:r>
            <a:r>
              <a:rPr lang="en-US" dirty="0" smtClean="0"/>
              <a:t> , urine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 smtClean="0"/>
          </a:p>
          <a:p>
            <a:r>
              <a:rPr lang="en-US" dirty="0" smtClean="0"/>
              <a:t>Diagnosis : </a:t>
            </a:r>
            <a:r>
              <a:rPr lang="en-US" dirty="0" err="1" smtClean="0"/>
              <a:t>biopsi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sindroma Rotor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keturunan</a:t>
            </a:r>
            <a:endParaRPr lang="en-US" dirty="0" smtClean="0"/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ekskresi</a:t>
            </a:r>
            <a:r>
              <a:rPr lang="en-US" dirty="0" smtClean="0"/>
              <a:t> bilirubin </a:t>
            </a:r>
          </a:p>
          <a:p>
            <a:r>
              <a:rPr lang="en-US" dirty="0" smtClean="0"/>
              <a:t>Diagnosis L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empedu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kolesistografi</a:t>
            </a:r>
            <a:endParaRPr lang="en-US" dirty="0" smtClean="0"/>
          </a:p>
          <a:p>
            <a:r>
              <a:rPr lang="en-US" dirty="0" err="1" smtClean="0"/>
              <a:t>Prognosa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Sindroma Gilbert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= unconjugated </a:t>
            </a:r>
            <a:r>
              <a:rPr lang="en-US" dirty="0" err="1" smtClean="0"/>
              <a:t>hyperbilirubinemia</a:t>
            </a:r>
            <a:r>
              <a:rPr lang="en-US" dirty="0" smtClean="0"/>
              <a:t> = familial non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bilirubinaemia</a:t>
            </a:r>
            <a:r>
              <a:rPr lang="en-US" dirty="0" smtClean="0"/>
              <a:t> = </a:t>
            </a:r>
            <a:r>
              <a:rPr lang="en-US" dirty="0" err="1" smtClean="0"/>
              <a:t>constituional</a:t>
            </a:r>
            <a:r>
              <a:rPr lang="en-US" dirty="0" smtClean="0"/>
              <a:t> hepatic </a:t>
            </a:r>
            <a:r>
              <a:rPr lang="en-US" dirty="0" err="1" smtClean="0"/>
              <a:t>dysfungtion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 smtClean="0"/>
              <a:t>konjugasi</a:t>
            </a:r>
            <a:r>
              <a:rPr lang="en-US" dirty="0"/>
              <a:t> bilirubin.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unconjugated bilirubin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ekskresi</a:t>
            </a:r>
            <a:r>
              <a:rPr lang="en-US" dirty="0"/>
              <a:t> bilirubin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faeces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ikterus</a:t>
            </a:r>
            <a:r>
              <a:rPr lang="en-US" dirty="0" smtClean="0"/>
              <a:t> /</a:t>
            </a:r>
            <a:r>
              <a:rPr lang="fi-FI" dirty="0" smtClean="0"/>
              <a:t>penyakit </a:t>
            </a:r>
            <a:r>
              <a:rPr lang="fi-FI" dirty="0"/>
              <a:t>kuning ringan, asimtomatik pertama kali </a:t>
            </a:r>
            <a:r>
              <a:rPr lang="fi-FI" dirty="0" smtClean="0"/>
              <a:t>diusia </a:t>
            </a:r>
            <a:r>
              <a:rPr lang="fi-FI" dirty="0"/>
              <a:t>remaja</a:t>
            </a:r>
            <a:r>
              <a:rPr lang="fi-FI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Kelelahan,lemah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epigastrium, </a:t>
            </a:r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,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, </a:t>
            </a:r>
            <a:r>
              <a:rPr lang="en-US" dirty="0" err="1" smtClean="0"/>
              <a:t>intoleransi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bilirubin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, </a:t>
            </a:r>
            <a:r>
              <a:rPr lang="en-US" dirty="0" err="1" smtClean="0"/>
              <a:t>sklera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kuku ,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endParaRPr lang="fi-FI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Diagnosis :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(blood counts),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(liver function test), </a:t>
            </a:r>
            <a:r>
              <a:rPr lang="en-US" dirty="0"/>
              <a:t>AST – Aspartate transaminase, ALT – Alanine transaminase and lactate </a:t>
            </a:r>
            <a:r>
              <a:rPr lang="en-US" dirty="0" smtClean="0"/>
              <a:t>dehydrogenase, bilirubin total,, liver </a:t>
            </a:r>
            <a:r>
              <a:rPr lang="en-US" dirty="0" err="1" smtClean="0"/>
              <a:t>biopsi</a:t>
            </a:r>
            <a:r>
              <a:rPr lang="en-US" dirty="0" smtClean="0"/>
              <a:t> , </a:t>
            </a:r>
            <a:r>
              <a:rPr lang="en-US" dirty="0" err="1" smtClean="0"/>
              <a:t>tes</a:t>
            </a:r>
            <a:r>
              <a:rPr lang="en-US" dirty="0" smtClean="0"/>
              <a:t> urine (</a:t>
            </a:r>
            <a:r>
              <a:rPr lang="en-US" dirty="0" err="1" smtClean="0"/>
              <a:t>urobilinogen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),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(UGT </a:t>
            </a:r>
            <a:r>
              <a:rPr lang="en-US" dirty="0" err="1" smtClean="0"/>
              <a:t>enzym</a:t>
            </a:r>
            <a:r>
              <a:rPr lang="en-US" dirty="0" smtClean="0"/>
              <a:t> – UGT 1A1gen)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E83     Kelainan metabolisme mineral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E83.0  Kelainan metabolisme tembaga [copper</a:t>
            </a:r>
            <a:r>
              <a:rPr lang="it-IT" dirty="0" smtClean="0"/>
              <a:t>], Penyakit</a:t>
            </a:r>
            <a:r>
              <a:rPr lang="it-IT" dirty="0"/>
              <a:t>: Menkes (rambut patah) (rambut kaku seperti baja – steely), Wilson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E83.1  Kelainan metabolisme besi [iron</a:t>
            </a:r>
            <a:r>
              <a:rPr lang="fi-FI" dirty="0" smtClean="0"/>
              <a:t>], Hemokromatosis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3200" dirty="0" smtClean="0"/>
              <a:t>Kecuali</a:t>
            </a:r>
            <a:r>
              <a:rPr lang="fi-FI" sz="3200" dirty="0"/>
              <a:t>: anemia defisiensi besi (D50.-), anemia siderosis (D64.0-D64.3)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E83.2  Kelainan metabolisme seng [zinc</a:t>
            </a:r>
            <a:r>
              <a:rPr lang="fi-FI" dirty="0" smtClean="0"/>
              <a:t>],  </a:t>
            </a:r>
            <a:r>
              <a:rPr lang="fi-FI" dirty="0"/>
              <a:t>Acrodermatitis enteropatika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E83.3  Kelainan metabolisme </a:t>
            </a:r>
            <a:r>
              <a:rPr lang="fi-FI" dirty="0" smtClean="0"/>
              <a:t>phosphor, Defisiensi </a:t>
            </a:r>
            <a:r>
              <a:rPr lang="fi-FI" dirty="0"/>
              <a:t>acid phosphatase, hipofosfatemia keturunan, </a:t>
            </a:r>
            <a:r>
              <a:rPr lang="fi-FI" dirty="0" smtClean="0"/>
              <a:t>hipofosfatasia, Osteomalasia </a:t>
            </a:r>
            <a:r>
              <a:rPr lang="fi-FI" dirty="0"/>
              <a:t>atau rickets akibat resistensi vitamin D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3200" dirty="0" smtClean="0"/>
              <a:t>Kecuali</a:t>
            </a:r>
            <a:r>
              <a:rPr lang="fi-FI" sz="3200" dirty="0"/>
              <a:t>: osteoporosis (M80-M81), osteomalasia dewasa (M83.-)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E83.4  Kelainan metabolisme </a:t>
            </a:r>
            <a:r>
              <a:rPr lang="fi-FI" dirty="0" smtClean="0"/>
              <a:t>magnesium,  </a:t>
            </a:r>
            <a:r>
              <a:rPr lang="fi-FI" dirty="0"/>
              <a:t>Hipermagenemia, hipomagnesemia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E83.5  Kelainan metabolisme </a:t>
            </a:r>
            <a:r>
              <a:rPr lang="fi-FI" dirty="0" smtClean="0"/>
              <a:t>calcium,  </a:t>
            </a:r>
            <a:r>
              <a:rPr lang="fi-FI" dirty="0"/>
              <a:t>Hiperkalsemia hipokalsiuria keturunan, hiperkalsiuria idiopatik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3200" dirty="0" smtClean="0"/>
              <a:t>Kecuali</a:t>
            </a:r>
            <a:r>
              <a:rPr lang="it-IT" sz="3200" dirty="0"/>
              <a:t>: hiperparatiroidisme (E21.0-E21.3), chondrocalcinosis (M11.1-M11.2)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E83.8  Kelainan lainmetabolisme mineral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E83.9  Kelainan metabolisme mineral,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it-IT" dirty="0"/>
              <a:t>Kelainan metabolisme tembaga [copper],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495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</a:t>
            </a:r>
            <a:r>
              <a:rPr lang="en-US" dirty="0" err="1"/>
              <a:t>Tembaga</a:t>
            </a:r>
            <a:r>
              <a:rPr lang="en-US" dirty="0"/>
              <a:t> (Cu</a:t>
            </a:r>
            <a:r>
              <a:rPr lang="en-US" dirty="0" smtClean="0"/>
              <a:t>)/</a:t>
            </a:r>
            <a:r>
              <a:rPr lang="en-US" i="1" dirty="0" smtClean="0"/>
              <a:t>Copper</a:t>
            </a:r>
            <a:r>
              <a:rPr lang="en-US" dirty="0" smtClean="0"/>
              <a:t> </a:t>
            </a:r>
            <a:r>
              <a:rPr lang="en-US" dirty="0" err="1"/>
              <a:t>tergolong</a:t>
            </a:r>
            <a:r>
              <a:rPr lang="en-US" dirty="0"/>
              <a:t> mineral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(</a:t>
            </a:r>
            <a:r>
              <a:rPr lang="sv-SE" dirty="0" smtClean="0"/>
              <a:t>logam </a:t>
            </a:r>
            <a:r>
              <a:rPr lang="sv-SE" dirty="0"/>
              <a:t>ketiga yang penting bagi tubuh </a:t>
            </a:r>
            <a:r>
              <a:rPr lang="sv-SE" dirty="0" smtClean="0"/>
              <a:t>(selain </a:t>
            </a:r>
            <a:r>
              <a:rPr lang="sv-SE" dirty="0"/>
              <a:t>besi dan zink</a:t>
            </a:r>
            <a:r>
              <a:rPr lang="sv-SE" dirty="0" smtClean="0"/>
              <a:t>).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ceruloplasmin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/>
              <a:t>anemia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absorbsi</a:t>
            </a:r>
            <a:r>
              <a:rPr lang="en-US" dirty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/>
              <a:t>sintesis</a:t>
            </a:r>
            <a:r>
              <a:rPr lang="en-US" dirty="0"/>
              <a:t> hemoglobin,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melepas</a:t>
            </a:r>
            <a:r>
              <a:rPr lang="en-US" dirty="0" smtClean="0"/>
              <a:t> </a:t>
            </a:r>
            <a:r>
              <a:rPr lang="en-US" dirty="0" err="1"/>
              <a:t>simpanan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feritin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Sebagai</a:t>
            </a:r>
            <a:r>
              <a:rPr lang="en-US" dirty="0" smtClean="0"/>
              <a:t> protein transport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mengangkut</a:t>
            </a:r>
            <a:r>
              <a:rPr lang="en-US" dirty="0" smtClean="0"/>
              <a:t> Cu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 smtClean="0"/>
              <a:t>mengkatalisis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Fe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fero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pengikatan</a:t>
            </a:r>
            <a:r>
              <a:rPr lang="en-US" dirty="0" smtClean="0"/>
              <a:t> Fe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transferin</a:t>
            </a:r>
            <a:r>
              <a:rPr lang="en-US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, angiogenesis,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antioksidan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9436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keracunan</a:t>
            </a:r>
            <a:r>
              <a:rPr lang="en-US" dirty="0" smtClean="0"/>
              <a:t>,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anemia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/>
              <a:t>depigmentasi</a:t>
            </a:r>
            <a:r>
              <a:rPr lang="en-US" dirty="0"/>
              <a:t> </a:t>
            </a:r>
            <a:r>
              <a:rPr lang="en-US" dirty="0" err="1"/>
              <a:t>rambut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smtClean="0"/>
              <a:t>gastrointestinal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/>
              <a:t>(Cu)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neuroaktif</a:t>
            </a:r>
            <a:r>
              <a:rPr lang="en-US" dirty="0"/>
              <a:t>,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smtClean="0"/>
              <a:t>di SSP. </a:t>
            </a:r>
            <a:r>
              <a:rPr lang="en-US" dirty="0" err="1"/>
              <a:t>Terlokalisasi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terminal </a:t>
            </a:r>
            <a:r>
              <a:rPr lang="en-US" dirty="0" err="1"/>
              <a:t>sinaptik</a:t>
            </a:r>
            <a:r>
              <a:rPr lang="en-US" dirty="0"/>
              <a:t>,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depolarisasi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,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/>
              <a:t>ekstraseluler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gangguannya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menimbulkan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kelainan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/>
              <a:t>neuropathological</a:t>
            </a:r>
            <a:r>
              <a:rPr lang="en-US" dirty="0" smtClean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Menke’s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Wilson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kejang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50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Alkaptonuria,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resesif</a:t>
            </a:r>
            <a:r>
              <a:rPr lang="en-US" dirty="0"/>
              <a:t> </a:t>
            </a:r>
            <a:r>
              <a:rPr lang="en-US" dirty="0" smtClean="0"/>
              <a:t>autosomal,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  gen </a:t>
            </a:r>
            <a:r>
              <a:rPr lang="en-US" dirty="0" err="1"/>
              <a:t>alkaptonuria</a:t>
            </a:r>
            <a:r>
              <a:rPr lang="en-US" dirty="0"/>
              <a:t> </a:t>
            </a:r>
            <a:r>
              <a:rPr lang="en-US" dirty="0" err="1"/>
              <a:t>oksidase</a:t>
            </a:r>
            <a:r>
              <a:rPr lang="en-US" dirty="0"/>
              <a:t> </a:t>
            </a:r>
            <a:r>
              <a:rPr lang="en-US" dirty="0" err="1" smtClean="0"/>
              <a:t>homogentisate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 smtClean="0"/>
              <a:t>tirosin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/>
              <a:t>asimtomatik</a:t>
            </a:r>
            <a:r>
              <a:rPr lang="en-US" dirty="0"/>
              <a:t>, </a:t>
            </a:r>
            <a:r>
              <a:rPr lang="en-US" dirty="0" err="1"/>
              <a:t>sklera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pigmentasi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/>
              <a:t>gelap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keringat</a:t>
            </a:r>
            <a:r>
              <a:rPr lang="en-US" dirty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, </a:t>
            </a:r>
            <a:r>
              <a:rPr lang="en-US" dirty="0" err="1" smtClean="0"/>
              <a:t>keringat</a:t>
            </a:r>
            <a:r>
              <a:rPr lang="en-US" dirty="0" smtClean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cokelat</a:t>
            </a:r>
            <a:r>
              <a:rPr lang="en-US" dirty="0"/>
              <a:t>.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cokelat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homogentisat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 smtClean="0"/>
              <a:t>rawan</a:t>
            </a:r>
            <a:r>
              <a:rPr lang="en-US" dirty="0"/>
              <a:t> arthritis,</a:t>
            </a:r>
            <a:r>
              <a:rPr lang="fi-FI" dirty="0" smtClean="0"/>
              <a:t> </a:t>
            </a:r>
            <a:r>
              <a:rPr lang="fi-FI" dirty="0"/>
              <a:t>menyebabkan sakit </a:t>
            </a:r>
            <a:r>
              <a:rPr lang="fi-FI" dirty="0" smtClean="0"/>
              <a:t>punggung, </a:t>
            </a:r>
            <a:r>
              <a:rPr lang="en-US" dirty="0" err="1"/>
              <a:t>pinggul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fi-FI" dirty="0" smtClean="0"/>
              <a:t> </a:t>
            </a:r>
            <a:r>
              <a:rPr lang="fi-FI" dirty="0"/>
              <a:t>pada usia </a:t>
            </a:r>
            <a:r>
              <a:rPr lang="fi-FI" dirty="0" smtClean="0"/>
              <a:t>muda,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kalsifikasi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regurgitasi</a:t>
            </a:r>
            <a:r>
              <a:rPr lang="en-US" dirty="0"/>
              <a:t> aorta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</a:t>
            </a:r>
            <a:r>
              <a:rPr lang="en-US" dirty="0"/>
              <a:t>mitral.</a:t>
            </a:r>
          </a:p>
        </p:txBody>
      </p:sp>
    </p:spTree>
    <p:extLst>
      <p:ext uri="{BB962C8B-B14F-4D97-AF65-F5344CB8AC3E}">
        <p14:creationId xmlns:p14="http://schemas.microsoft.com/office/powerpoint/2010/main" val="4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943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/>
              <a:t>cadangan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intake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adekuat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absopsi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buruk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diinduksi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.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smtClean="0"/>
              <a:t>SSP, </a:t>
            </a: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kardiovaskular</a:t>
            </a:r>
            <a:r>
              <a:rPr lang="en-US" dirty="0"/>
              <a:t>,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 smtClean="0"/>
              <a:t>Tembaga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,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 smtClean="0"/>
              <a:t>buruk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Udem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rendahnya</a:t>
            </a:r>
            <a:r>
              <a:rPr lang="en-US" dirty="0"/>
              <a:t> serum </a:t>
            </a:r>
            <a:r>
              <a:rPr lang="en-US" dirty="0" smtClean="0"/>
              <a:t>albumin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Anemia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Fe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/>
              <a:t>imunitas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neutrofil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erubahan</a:t>
            </a:r>
            <a:r>
              <a:rPr lang="en-US" dirty="0" smtClean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/>
              <a:t>multiplem</a:t>
            </a:r>
            <a:r>
              <a:rPr lang="en-US" dirty="0"/>
              <a:t> </a:t>
            </a:r>
            <a:r>
              <a:rPr lang="en-US" dirty="0" err="1"/>
              <a:t>fraktur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osteoporosis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Hernia</a:t>
            </a:r>
            <a:r>
              <a:rPr lang="en-US" dirty="0"/>
              <a:t>,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berkelok</a:t>
            </a:r>
            <a:r>
              <a:rPr lang="en-US" dirty="0"/>
              <a:t>,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 smtClean="0"/>
              <a:t>silang</a:t>
            </a:r>
            <a:r>
              <a:rPr lang="en-US" dirty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 smtClean="0"/>
              <a:t>hipopigmentasi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Abnormalitas</a:t>
            </a:r>
            <a:r>
              <a:rPr lang="en-US" dirty="0" smtClean="0"/>
              <a:t> </a:t>
            </a:r>
            <a:r>
              <a:rPr lang="en-US" dirty="0" err="1"/>
              <a:t>neurologis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Kelainan metabolisme besi [iron],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err="1"/>
              <a:t>Fungsi</a:t>
            </a:r>
            <a:r>
              <a:rPr lang="en-US" dirty="0"/>
              <a:t>: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neurotransmitter di </a:t>
            </a:r>
            <a:r>
              <a:rPr lang="en-US" dirty="0" err="1"/>
              <a:t>otak</a:t>
            </a:r>
            <a:r>
              <a:rPr lang="en-US" dirty="0"/>
              <a:t>, </a:t>
            </a:r>
            <a:r>
              <a:rPr lang="en-US" dirty="0" err="1"/>
              <a:t>pembentukan</a:t>
            </a:r>
            <a:r>
              <a:rPr lang="en-US" dirty="0"/>
              <a:t> hemoglobin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peranannya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DNA, </a:t>
            </a:r>
            <a:r>
              <a:rPr lang="en-US" dirty="0" err="1"/>
              <a:t>metabolisme</a:t>
            </a:r>
            <a:r>
              <a:rPr lang="en-US" dirty="0"/>
              <a:t> protein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err="1"/>
              <a:t>Defisiensi</a:t>
            </a:r>
            <a:r>
              <a:rPr lang="en-US" dirty="0"/>
              <a:t>: </a:t>
            </a:r>
            <a:r>
              <a:rPr lang="en-US" dirty="0" err="1"/>
              <a:t>kecerdasan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psikomotor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terganggu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&amp;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yang </a:t>
            </a:r>
            <a:r>
              <a:rPr lang="en-US" dirty="0" err="1"/>
              <a:t>tertinggi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fi-FI" dirty="0"/>
              <a:t>Kelainan metabolisme seng [zinc],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800" dirty="0" err="1"/>
              <a:t>Seng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otak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sdm</a:t>
            </a:r>
            <a:r>
              <a:rPr lang="en-US" dirty="0"/>
              <a:t>, </a:t>
            </a:r>
            <a:r>
              <a:rPr lang="en-US" dirty="0" err="1"/>
              <a:t>pankreas</a:t>
            </a:r>
            <a:r>
              <a:rPr lang="en-US" dirty="0"/>
              <a:t>, </a:t>
            </a:r>
            <a:r>
              <a:rPr lang="en-US" dirty="0" err="1"/>
              <a:t>limpa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 &amp; </a:t>
            </a:r>
            <a:r>
              <a:rPr lang="en-US" dirty="0" err="1"/>
              <a:t>ginjal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err="1"/>
              <a:t>Defisiensi</a:t>
            </a:r>
            <a:r>
              <a:rPr lang="en-US" dirty="0"/>
              <a:t>: </a:t>
            </a:r>
            <a:r>
              <a:rPr lang="en-US" dirty="0" err="1"/>
              <a:t>unencephalocele</a:t>
            </a:r>
            <a:r>
              <a:rPr lang="en-US" dirty="0"/>
              <a:t>, </a:t>
            </a:r>
            <a:r>
              <a:rPr lang="en-US" dirty="0" err="1"/>
              <a:t>iniencepaly</a:t>
            </a:r>
            <a:r>
              <a:rPr lang="en-US" dirty="0"/>
              <a:t>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, </a:t>
            </a:r>
            <a:r>
              <a:rPr lang="en-US" dirty="0" err="1"/>
              <a:t>retardasi</a:t>
            </a:r>
            <a:r>
              <a:rPr lang="en-US" dirty="0"/>
              <a:t> mental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94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/>
              <a:t>Kelainan metabolisme </a:t>
            </a:r>
            <a:r>
              <a:rPr lang="fi-FI" dirty="0" smtClean="0"/>
              <a:t>fosfat,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HIPOFOSFATEMIA</a:t>
            </a:r>
          </a:p>
          <a:p>
            <a:pPr lvl="1"/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serum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2,5 mg/dl </a:t>
            </a:r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HIPERFOSFATEMIA </a:t>
            </a:r>
          </a:p>
          <a:p>
            <a:pPr lvl="1"/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serum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4,5 mg/dl </a:t>
            </a:r>
          </a:p>
          <a:p>
            <a:pPr lvl="1"/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, trauma </a:t>
            </a:r>
            <a:r>
              <a:rPr lang="en-US" dirty="0" err="1"/>
              <a:t>besar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Kelainan metabolisme magnesium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HIPOMAGNESEMIA 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konsentrasi</a:t>
            </a:r>
            <a:r>
              <a:rPr lang="en-US" dirty="0"/>
              <a:t> magnesium serum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1,8 mg/dl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kronis,mal</a:t>
            </a:r>
            <a:r>
              <a:rPr lang="en-US" dirty="0"/>
              <a:t> </a:t>
            </a:r>
            <a:r>
              <a:rPr lang="en-US" dirty="0" err="1"/>
              <a:t>absorpsi</a:t>
            </a:r>
            <a:r>
              <a:rPr lang="en-US" dirty="0"/>
              <a:t> magnesium </a:t>
            </a:r>
            <a:r>
              <a:rPr lang="en-US" dirty="0" err="1"/>
              <a:t>diusus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laksatif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diare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Ingesti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absorpsi</a:t>
            </a:r>
            <a:r>
              <a:rPr lang="en-US" dirty="0"/>
              <a:t> magnesium di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magnesium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transport yang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, </a:t>
            </a:r>
            <a:r>
              <a:rPr lang="en-US" dirty="0" err="1"/>
              <a:t>tetani</a:t>
            </a:r>
            <a:r>
              <a:rPr lang="en-US" dirty="0"/>
              <a:t> , </a:t>
            </a:r>
            <a:r>
              <a:rPr lang="en-US" dirty="0" err="1"/>
              <a:t>spasmeneuromuskulus</a:t>
            </a:r>
            <a:r>
              <a:rPr lang="en-US" dirty="0"/>
              <a:t> , </a:t>
            </a:r>
            <a:r>
              <a:rPr lang="en-US" dirty="0" err="1"/>
              <a:t>hipertensi</a:t>
            </a:r>
            <a:r>
              <a:rPr lang="en-US" dirty="0"/>
              <a:t>, </a:t>
            </a:r>
            <a:r>
              <a:rPr lang="en-US" dirty="0" err="1"/>
              <a:t>disritmia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HIPERMAGNESEMIA 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konsentrasi</a:t>
            </a:r>
            <a:r>
              <a:rPr lang="en-US" dirty="0"/>
              <a:t> magnesium serum 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2,7 mg/dl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ekskresi</a:t>
            </a:r>
            <a:r>
              <a:rPr lang="en-US" dirty="0"/>
              <a:t> magnesium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neurologis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: </a:t>
            </a:r>
            <a:r>
              <a:rPr lang="en-US" dirty="0" err="1"/>
              <a:t>kelemahan</a:t>
            </a:r>
            <a:r>
              <a:rPr lang="en-US" dirty="0"/>
              <a:t> /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konfusi</a:t>
            </a:r>
            <a:r>
              <a:rPr lang="en-US" dirty="0"/>
              <a:t>, </a:t>
            </a:r>
            <a:r>
              <a:rPr lang="en-US" dirty="0" err="1"/>
              <a:t>koma</a:t>
            </a:r>
            <a:r>
              <a:rPr lang="en-US" dirty="0"/>
              <a:t> , </a:t>
            </a:r>
            <a:r>
              <a:rPr lang="en-US" dirty="0" err="1"/>
              <a:t>kematian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Kelainan metabolisme calcium,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HIPOKALSEMIA</a:t>
            </a:r>
          </a:p>
          <a:p>
            <a:pPr lvl="1"/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serum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8,5 mg/dl </a:t>
            </a:r>
          </a:p>
          <a:p>
            <a:pPr lvl="1"/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simpanan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disfungsi</a:t>
            </a:r>
            <a:r>
              <a:rPr lang="en-US" dirty="0"/>
              <a:t> , </a:t>
            </a:r>
            <a:r>
              <a:rPr lang="en-US" dirty="0" err="1"/>
              <a:t>supresi</a:t>
            </a:r>
            <a:r>
              <a:rPr lang="en-US" dirty="0"/>
              <a:t> 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HIPERKALSEMIA </a:t>
            </a:r>
          </a:p>
          <a:p>
            <a:pPr lvl="1"/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serum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10,5 mg/dl </a:t>
            </a:r>
          </a:p>
          <a:p>
            <a:pPr lvl="1"/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hiperparatiroidisme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neoplasma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, </a:t>
            </a:r>
            <a:r>
              <a:rPr lang="en-US" dirty="0" err="1"/>
              <a:t>imobilisasi</a:t>
            </a:r>
            <a:r>
              <a:rPr lang="en-US" dirty="0"/>
              <a:t> yang lama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Hemokromatosis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menimbun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dikonsumsi</a:t>
            </a:r>
            <a:r>
              <a:rPr lang="en-US" dirty="0"/>
              <a:t>.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sendi</a:t>
            </a:r>
            <a:r>
              <a:rPr lang="en-US" dirty="0"/>
              <a:t>, </a:t>
            </a:r>
            <a:r>
              <a:rPr lang="en-US" dirty="0" err="1"/>
              <a:t>pankreas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 smtClean="0"/>
              <a:t>,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</a:t>
            </a:r>
            <a:r>
              <a:rPr lang="en-US" dirty="0" smtClean="0"/>
              <a:t>gen</a:t>
            </a:r>
          </a:p>
          <a:p>
            <a:r>
              <a:rPr lang="pt-BR" dirty="0"/>
              <a:t>Gejala biasanya muncul pada usia 30 sampai 60 </a:t>
            </a:r>
            <a:r>
              <a:rPr lang="pt-BR" dirty="0" smtClean="0"/>
              <a:t>tahun</a:t>
            </a:r>
          </a:p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lemas</a:t>
            </a:r>
            <a:r>
              <a:rPr lang="en-US" dirty="0"/>
              <a:t>.,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 smtClean="0"/>
              <a:t>dada,Nyeri</a:t>
            </a:r>
            <a:r>
              <a:rPr lang="en-US" dirty="0" smtClean="0"/>
              <a:t> </a:t>
            </a:r>
            <a:r>
              <a:rPr lang="en-US" dirty="0" err="1" smtClean="0"/>
              <a:t>sendi.Nyeri</a:t>
            </a:r>
            <a:r>
              <a:rPr lang="en-US" dirty="0" smtClean="0"/>
              <a:t> </a:t>
            </a:r>
            <a:r>
              <a:rPr lang="en-US" dirty="0" err="1"/>
              <a:t>perut</a:t>
            </a:r>
            <a:r>
              <a:rPr lang="en-US" dirty="0"/>
              <a:t>.</a:t>
            </a:r>
          </a:p>
          <a:p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.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 smtClean="0"/>
              <a:t>hati</a:t>
            </a:r>
            <a:r>
              <a:rPr lang="en-US" dirty="0"/>
              <a:t>,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aritmia</a:t>
            </a:r>
            <a:endParaRPr lang="en-US" dirty="0"/>
          </a:p>
          <a:p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ereksi</a:t>
            </a:r>
            <a:r>
              <a:rPr lang="en-US" dirty="0"/>
              <a:t> (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)/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(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).</a:t>
            </a:r>
          </a:p>
          <a:p>
            <a:r>
              <a:rPr lang="en-US" dirty="0" err="1"/>
              <a:t>haus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fi-FI" dirty="0"/>
              <a:t>E84     Cystic </a:t>
            </a:r>
            <a:r>
              <a:rPr lang="fi-FI" dirty="0" smtClean="0"/>
              <a:t>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648200"/>
          </a:xfrm>
        </p:spPr>
        <p:txBody>
          <a:bodyPr/>
          <a:lstStyle/>
          <a:p>
            <a:r>
              <a:rPr lang="fi-FI" dirty="0"/>
              <a:t>84.0  Cystic fibrosis dengan manifestasi paru-paru</a:t>
            </a:r>
            <a:endParaRPr lang="en-US" dirty="0"/>
          </a:p>
          <a:p>
            <a:r>
              <a:rPr lang="es-ES" dirty="0"/>
              <a:t>E84.1  </a:t>
            </a:r>
            <a:r>
              <a:rPr lang="es-ES" dirty="0" err="1"/>
              <a:t>Cystic</a:t>
            </a:r>
            <a:r>
              <a:rPr lang="es-ES" dirty="0"/>
              <a:t> fibrosis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manifestasi</a:t>
            </a:r>
            <a:r>
              <a:rPr lang="es-ES" dirty="0"/>
              <a:t> </a:t>
            </a:r>
            <a:r>
              <a:rPr lang="es-ES" dirty="0" err="1" smtClean="0"/>
              <a:t>usus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Ileus</a:t>
            </a:r>
            <a:r>
              <a:rPr lang="es-ES" dirty="0"/>
              <a:t> </a:t>
            </a:r>
            <a:r>
              <a:rPr lang="es-ES" dirty="0" err="1"/>
              <a:t>mekonium</a:t>
            </a:r>
            <a:r>
              <a:rPr lang="es-ES" dirty="0"/>
              <a:t>† (P75*)</a:t>
            </a:r>
            <a:endParaRPr lang="en-US" dirty="0"/>
          </a:p>
          <a:p>
            <a:r>
              <a:rPr lang="es-ES" dirty="0"/>
              <a:t>E84.8  </a:t>
            </a:r>
            <a:r>
              <a:rPr lang="es-ES" dirty="0" err="1"/>
              <a:t>Cystic</a:t>
            </a:r>
            <a:r>
              <a:rPr lang="es-ES" dirty="0"/>
              <a:t> fibrosis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manifestasi</a:t>
            </a:r>
            <a:r>
              <a:rPr lang="es-ES" dirty="0"/>
              <a:t> </a:t>
            </a:r>
            <a:r>
              <a:rPr lang="es-ES" dirty="0" err="1" smtClean="0"/>
              <a:t>lain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Cystic</a:t>
            </a:r>
            <a:r>
              <a:rPr lang="es-ES" dirty="0"/>
              <a:t> fibrosis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manifestasi</a:t>
            </a:r>
            <a:r>
              <a:rPr lang="es-ES" dirty="0"/>
              <a:t> </a:t>
            </a:r>
            <a:r>
              <a:rPr lang="es-ES" dirty="0" err="1"/>
              <a:t>gabungan</a:t>
            </a:r>
            <a:endParaRPr lang="en-US" dirty="0"/>
          </a:p>
          <a:p>
            <a:r>
              <a:rPr lang="es-ES" dirty="0"/>
              <a:t>E84.9  </a:t>
            </a:r>
            <a:r>
              <a:rPr lang="es-ES" dirty="0" err="1"/>
              <a:t>Cystic</a:t>
            </a:r>
            <a:r>
              <a:rPr lang="es-ES" dirty="0"/>
              <a:t> fibrosis, </a:t>
            </a:r>
            <a:r>
              <a:rPr lang="es-ES" dirty="0" err="1"/>
              <a:t>tak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genetika</a:t>
            </a:r>
            <a:r>
              <a:rPr lang="en-US" dirty="0"/>
              <a:t>,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gen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gen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 smtClean="0"/>
              <a:t>lendir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kental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lengket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 smtClean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beranjak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pencernaan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Gejala</a:t>
            </a:r>
            <a:r>
              <a:rPr lang="en-US" dirty="0"/>
              <a:t> : </a:t>
            </a:r>
            <a:r>
              <a:rPr lang="en-US" dirty="0" err="1"/>
              <a:t>Batuk</a:t>
            </a:r>
            <a:r>
              <a:rPr lang="en-US" dirty="0"/>
              <a:t> </a:t>
            </a:r>
            <a:r>
              <a:rPr lang="en-US" dirty="0" err="1" smtClean="0"/>
              <a:t>berkepanjangan</a:t>
            </a:r>
            <a:r>
              <a:rPr lang="en-US" dirty="0" smtClean="0"/>
              <a:t>. </a:t>
            </a:r>
            <a:r>
              <a:rPr lang="en-US" dirty="0" err="1" smtClean="0"/>
              <a:t>Dyspneu</a:t>
            </a:r>
            <a:r>
              <a:rPr lang="en-US" dirty="0" smtClean="0"/>
              <a:t> , </a:t>
            </a:r>
            <a:r>
              <a:rPr lang="en-US" dirty="0" err="1" smtClean="0"/>
              <a:t>Mengi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bengek</a:t>
            </a:r>
            <a:r>
              <a:rPr lang="en-US" dirty="0" smtClean="0"/>
              <a:t>).</a:t>
            </a:r>
            <a:r>
              <a:rPr lang="en-US" dirty="0"/>
              <a:t> </a:t>
            </a:r>
            <a:r>
              <a:rPr lang="en-US" dirty="0" err="1"/>
              <a:t>bronkiektasis</a:t>
            </a:r>
            <a:r>
              <a:rPr lang="en-US" dirty="0"/>
              <a:t>)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Diare</a:t>
            </a:r>
            <a:r>
              <a:rPr lang="en-US" dirty="0"/>
              <a:t>.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 smtClean="0"/>
              <a:t>badan</a:t>
            </a:r>
            <a:r>
              <a:rPr lang="en-US" dirty="0"/>
              <a:t>, </a:t>
            </a:r>
            <a:r>
              <a:rPr lang="en-US" dirty="0" err="1" smtClean="0"/>
              <a:t>malnutrisi</a:t>
            </a:r>
            <a:r>
              <a:rPr lang="en-US" dirty="0" smtClean="0"/>
              <a:t>, </a:t>
            </a:r>
            <a:r>
              <a:rPr lang="en-US" i="1" dirty="0" smtClean="0"/>
              <a:t>jaundice, </a:t>
            </a:r>
            <a:r>
              <a:rPr lang="en-US" dirty="0"/>
              <a:t>ileum </a:t>
            </a:r>
            <a:r>
              <a:rPr lang="en-US" dirty="0" err="1" smtClean="0"/>
              <a:t>mekonium</a:t>
            </a:r>
            <a:r>
              <a:rPr lang="en-US" dirty="0"/>
              <a:t>,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 smtClean="0"/>
              <a:t>menggumpal</a:t>
            </a:r>
            <a:r>
              <a:rPr lang="en-US" dirty="0"/>
              <a:t>, </a:t>
            </a:r>
            <a:r>
              <a:rPr lang="en-US" dirty="0" err="1"/>
              <a:t>berminyak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berbau</a:t>
            </a:r>
            <a:r>
              <a:rPr lang="en-US" dirty="0"/>
              <a:t> </a:t>
            </a:r>
            <a:r>
              <a:rPr lang="en-US" dirty="0" err="1"/>
              <a:t>tajam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Diagnosis </a:t>
            </a:r>
            <a:r>
              <a:rPr lang="en-US" b="1" dirty="0" err="1" smtClean="0"/>
              <a:t>dengan</a:t>
            </a:r>
            <a:r>
              <a:rPr lang="en-US" b="1" dirty="0" smtClean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 </a:t>
            </a:r>
            <a:r>
              <a:rPr lang="en-US" dirty="0" err="1"/>
              <a:t>pemeriksaan</a:t>
            </a:r>
            <a:r>
              <a:rPr lang="en-US" dirty="0"/>
              <a:t> DNA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DNA </a:t>
            </a:r>
            <a:r>
              <a:rPr lang="en-US" dirty="0" err="1"/>
              <a:t>dari</a:t>
            </a:r>
            <a:r>
              <a:rPr lang="en-US" dirty="0"/>
              <a:t> air </a:t>
            </a:r>
            <a:r>
              <a:rPr lang="en-US" dirty="0" err="1"/>
              <a:t>liur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 smtClean="0"/>
              <a:t>bayi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keringat</a:t>
            </a: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s-ES" dirty="0"/>
              <a:t>E85     </a:t>
            </a:r>
            <a:r>
              <a:rPr lang="es-ES" dirty="0" err="1" smtClean="0"/>
              <a:t>Amyloidosis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E85.0  </a:t>
            </a:r>
            <a:r>
              <a:rPr lang="es-ES" dirty="0" err="1"/>
              <a:t>Heredofamilial</a:t>
            </a:r>
            <a:r>
              <a:rPr lang="es-ES" dirty="0"/>
              <a:t> </a:t>
            </a:r>
            <a:r>
              <a:rPr lang="es-ES" dirty="0" err="1"/>
              <a:t>amyloidosis</a:t>
            </a:r>
            <a:r>
              <a:rPr lang="es-ES" dirty="0"/>
              <a:t>, </a:t>
            </a:r>
            <a:r>
              <a:rPr lang="es-ES" dirty="0" err="1"/>
              <a:t>jenis</a:t>
            </a:r>
            <a:r>
              <a:rPr lang="es-ES" dirty="0"/>
              <a:t> </a:t>
            </a:r>
            <a:r>
              <a:rPr lang="es-ES" dirty="0" smtClean="0"/>
              <a:t>non-</a:t>
            </a:r>
            <a:r>
              <a:rPr lang="es-ES" dirty="0" err="1" smtClean="0"/>
              <a:t>neuropathic</a:t>
            </a:r>
            <a:r>
              <a:rPr lang="en-US" dirty="0" smtClean="0"/>
              <a:t>; </a:t>
            </a:r>
            <a:r>
              <a:rPr lang="es-ES" dirty="0" err="1" smtClean="0"/>
              <a:t>Demam</a:t>
            </a:r>
            <a:r>
              <a:rPr lang="es-ES" dirty="0" smtClean="0"/>
              <a:t> </a:t>
            </a:r>
            <a:r>
              <a:rPr lang="es-ES" dirty="0" err="1"/>
              <a:t>Mediterran</a:t>
            </a:r>
            <a:r>
              <a:rPr lang="es-ES" dirty="0"/>
              <a:t> </a:t>
            </a:r>
            <a:r>
              <a:rPr lang="es-ES" dirty="0" err="1"/>
              <a:t>keturunan</a:t>
            </a:r>
            <a:r>
              <a:rPr lang="es-ES" dirty="0"/>
              <a:t>, </a:t>
            </a:r>
            <a:r>
              <a:rPr lang="es-ES" dirty="0" err="1"/>
              <a:t>nefropati</a:t>
            </a:r>
            <a:r>
              <a:rPr lang="es-ES" dirty="0"/>
              <a:t> </a:t>
            </a:r>
            <a:r>
              <a:rPr lang="es-ES" dirty="0" err="1"/>
              <a:t>amiloid</a:t>
            </a:r>
            <a:r>
              <a:rPr lang="es-ES" dirty="0"/>
              <a:t> </a:t>
            </a:r>
            <a:r>
              <a:rPr lang="es-ES" dirty="0" err="1"/>
              <a:t>keturunan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E85.1  </a:t>
            </a:r>
            <a:r>
              <a:rPr lang="es-ES" dirty="0" err="1"/>
              <a:t>Heredofamilial</a:t>
            </a:r>
            <a:r>
              <a:rPr lang="es-ES" dirty="0"/>
              <a:t> </a:t>
            </a:r>
            <a:r>
              <a:rPr lang="es-ES" dirty="0" err="1"/>
              <a:t>amyloidosis</a:t>
            </a:r>
            <a:r>
              <a:rPr lang="es-ES" dirty="0"/>
              <a:t>, </a:t>
            </a:r>
            <a:r>
              <a:rPr lang="es-ES" dirty="0" err="1"/>
              <a:t>jenis</a:t>
            </a:r>
            <a:r>
              <a:rPr lang="es-ES" dirty="0"/>
              <a:t> </a:t>
            </a:r>
            <a:r>
              <a:rPr lang="es-ES" dirty="0" err="1" smtClean="0"/>
              <a:t>neuropathic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Polineuropati</a:t>
            </a:r>
            <a:r>
              <a:rPr lang="es-ES" dirty="0"/>
              <a:t> </a:t>
            </a:r>
            <a:r>
              <a:rPr lang="es-ES" dirty="0" err="1"/>
              <a:t>amiloid</a:t>
            </a:r>
            <a:r>
              <a:rPr lang="es-ES" dirty="0"/>
              <a:t> (</a:t>
            </a:r>
            <a:r>
              <a:rPr lang="es-ES" dirty="0" err="1"/>
              <a:t>Portuguese</a:t>
            </a:r>
            <a:r>
              <a:rPr lang="es-ES" dirty="0"/>
              <a:t>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E85.2  </a:t>
            </a:r>
            <a:r>
              <a:rPr lang="es-ES" dirty="0" err="1"/>
              <a:t>Heredofamilial</a:t>
            </a:r>
            <a:r>
              <a:rPr lang="es-ES" dirty="0"/>
              <a:t> </a:t>
            </a:r>
            <a:r>
              <a:rPr lang="es-ES" dirty="0" err="1"/>
              <a:t>amyloidosis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E85.3  </a:t>
            </a:r>
            <a:r>
              <a:rPr lang="es-ES" dirty="0" err="1"/>
              <a:t>Systemic</a:t>
            </a:r>
            <a:r>
              <a:rPr lang="es-ES" dirty="0"/>
              <a:t> </a:t>
            </a:r>
            <a:r>
              <a:rPr lang="es-ES" dirty="0" err="1"/>
              <a:t>amyloidosis</a:t>
            </a:r>
            <a:r>
              <a:rPr lang="es-ES" dirty="0"/>
              <a:t> </a:t>
            </a:r>
            <a:r>
              <a:rPr lang="es-ES" dirty="0" err="1" smtClean="0"/>
              <a:t>sekunder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Amiloidosis</a:t>
            </a:r>
            <a:r>
              <a:rPr lang="es-ES" dirty="0"/>
              <a:t> yang </a:t>
            </a:r>
            <a:r>
              <a:rPr lang="es-ES" dirty="0" err="1"/>
              <a:t>berhubungan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hemodialisis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E85.4  </a:t>
            </a:r>
            <a:r>
              <a:rPr lang="es-ES" dirty="0" err="1"/>
              <a:t>Organ-limited</a:t>
            </a:r>
            <a:r>
              <a:rPr lang="es-ES" dirty="0"/>
              <a:t> </a:t>
            </a:r>
            <a:r>
              <a:rPr lang="es-ES" dirty="0" err="1" smtClean="0"/>
              <a:t>amyloidosis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Amiloidosis</a:t>
            </a:r>
            <a:r>
              <a:rPr lang="es-ES" dirty="0"/>
              <a:t> </a:t>
            </a:r>
            <a:r>
              <a:rPr lang="es-ES" dirty="0" err="1"/>
              <a:t>lokal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E85.8  </a:t>
            </a:r>
            <a:r>
              <a:rPr lang="es-ES" dirty="0" err="1"/>
              <a:t>Amyloidosis</a:t>
            </a:r>
            <a:r>
              <a:rPr lang="es-ES" dirty="0"/>
              <a:t> </a:t>
            </a:r>
            <a:r>
              <a:rPr lang="es-ES" dirty="0" err="1"/>
              <a:t>lainnya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E85.9  </a:t>
            </a:r>
            <a:r>
              <a:rPr lang="es-ES" dirty="0" err="1"/>
              <a:t>Amyloidosis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fi-FI" dirty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penyakit</a:t>
            </a:r>
            <a:r>
              <a:rPr lang="en-US" dirty="0" smtClean="0"/>
              <a:t> albino</a:t>
            </a:r>
            <a:r>
              <a:rPr lang="en-US" dirty="0"/>
              <a:t>, </a:t>
            </a:r>
            <a:r>
              <a:rPr lang="en-US" dirty="0" err="1" smtClean="0"/>
              <a:t>hypomelanism</a:t>
            </a:r>
            <a:r>
              <a:rPr lang="en-US" dirty="0" smtClean="0"/>
              <a:t>/</a:t>
            </a:r>
            <a:r>
              <a:rPr lang="en-US" dirty="0" err="1" smtClean="0"/>
              <a:t>hypomelanosis</a:t>
            </a:r>
            <a:r>
              <a:rPr lang="en-US" dirty="0" smtClean="0"/>
              <a:t>,, </a:t>
            </a:r>
            <a:r>
              <a:rPr lang="it-IT" dirty="0" smtClean="0"/>
              <a:t>Albino dari </a:t>
            </a:r>
            <a:r>
              <a:rPr lang="it-IT" dirty="0"/>
              <a:t>bahasa Latin albus yang berarti </a:t>
            </a:r>
            <a:r>
              <a:rPr lang="it-IT" dirty="0" smtClean="0"/>
              <a:t>putih,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, </a:t>
            </a:r>
            <a:r>
              <a:rPr lang="en-US" dirty="0" err="1"/>
              <a:t>perpaduan</a:t>
            </a:r>
            <a:r>
              <a:rPr lang="en-US" dirty="0"/>
              <a:t> gen </a:t>
            </a:r>
            <a:r>
              <a:rPr lang="en-US" dirty="0" err="1"/>
              <a:t>resesif</a:t>
            </a: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Merupakan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hypopigmentary</a:t>
            </a:r>
            <a:r>
              <a:rPr lang="en-US" dirty="0"/>
              <a:t> congenital disorder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Gen albino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 melanin.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 melanin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rambut</a:t>
            </a:r>
            <a:r>
              <a:rPr lang="en-US" dirty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/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/>
              <a:t>pucat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iris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/</a:t>
            </a:r>
            <a:r>
              <a:rPr lang="en-US" dirty="0" err="1" smtClean="0"/>
              <a:t>biru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pupil </a:t>
            </a:r>
            <a:r>
              <a:rPr lang="en-US" dirty="0" err="1" smtClean="0"/>
              <a:t>merah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karier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gen albino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fenotif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albino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albino.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albino </a:t>
            </a:r>
            <a:r>
              <a:rPr lang="en-US" dirty="0" smtClean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err="1" smtClean="0"/>
              <a:t>Oculocutaneous</a:t>
            </a:r>
            <a:r>
              <a:rPr lang="en-US" sz="3200" dirty="0" smtClean="0"/>
              <a:t> albinism : </a:t>
            </a:r>
            <a:r>
              <a:rPr lang="fi-FI" sz="3200" dirty="0"/>
              <a:t>kehilangan pigmen pada mata, kulit, dan </a:t>
            </a:r>
            <a:r>
              <a:rPr lang="fi-FI" sz="3200" dirty="0" smtClean="0"/>
              <a:t>rambut.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Ocular </a:t>
            </a:r>
            <a:r>
              <a:rPr lang="en-US" sz="3200" dirty="0"/>
              <a:t>albinism,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kehilangan</a:t>
            </a:r>
            <a:r>
              <a:rPr lang="en-US" sz="3200" dirty="0"/>
              <a:t> </a:t>
            </a:r>
            <a:r>
              <a:rPr lang="en-US" sz="3200" dirty="0" err="1"/>
              <a:t>pigmen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 smtClean="0"/>
              <a:t>mata</a:t>
            </a:r>
            <a:r>
              <a:rPr lang="en-US" sz="32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Recessive </a:t>
            </a:r>
            <a:r>
              <a:rPr lang="en-US" sz="3200" dirty="0"/>
              <a:t>total albinism with congenital </a:t>
            </a:r>
            <a:r>
              <a:rPr lang="en-US" sz="3200" dirty="0" smtClean="0"/>
              <a:t>deafness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Albinism </a:t>
            </a:r>
            <a:r>
              <a:rPr lang="en-US" sz="3200" dirty="0"/>
              <a:t>black-lock cell-migration disorder syndrome (</a:t>
            </a:r>
            <a:r>
              <a:rPr lang="en-US" sz="3200" dirty="0" smtClean="0"/>
              <a:t>ABCD)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Albinism-deafness </a:t>
            </a:r>
            <a:r>
              <a:rPr lang="en-US" sz="3200" dirty="0"/>
              <a:t>syndrome (ADFN) </a:t>
            </a:r>
            <a:endParaRPr lang="en-US" sz="3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Albino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disembuhkan</a:t>
            </a:r>
            <a:endParaRPr lang="en-US" dirty="0" smtClean="0"/>
          </a:p>
          <a:p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b="1" dirty="0" err="1"/>
              <a:t>Amiloidosis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754563"/>
          </a:xfrm>
        </p:spPr>
        <p:txBody>
          <a:bodyPr/>
          <a:lstStyle/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protein </a:t>
            </a:r>
            <a:r>
              <a:rPr lang="en-US" dirty="0" err="1"/>
              <a:t>amiloid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organ/</a:t>
            </a:r>
            <a:r>
              <a:rPr lang="en-US" dirty="0" err="1" smtClean="0"/>
              <a:t>jaringan</a:t>
            </a:r>
            <a:r>
              <a:rPr lang="en-US" dirty="0"/>
              <a:t>,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 smtClean="0"/>
              <a:t>.</a:t>
            </a:r>
          </a:p>
          <a:p>
            <a:r>
              <a:rPr lang="sv-SE" dirty="0"/>
              <a:t>amiloidosis bisa menyebabkan kegagalan organ  jantung, limpa, hati, saluran pencernaan, ginjal, dan sistem </a:t>
            </a:r>
            <a:r>
              <a:rPr lang="sv-SE" dirty="0" smtClean="0"/>
              <a:t>saraf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Amiloidosis</a:t>
            </a:r>
            <a:r>
              <a:rPr lang="en-US" b="1" dirty="0"/>
              <a:t> </a:t>
            </a:r>
            <a:r>
              <a:rPr lang="en-US" b="1" dirty="0" smtClean="0"/>
              <a:t>primer</a:t>
            </a:r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 smtClean="0"/>
              <a:t>penyebabnya</a:t>
            </a:r>
            <a:endParaRPr lang="en-US" dirty="0" smtClean="0"/>
          </a:p>
          <a:p>
            <a:r>
              <a:rPr lang="en-US" dirty="0" err="1"/>
              <a:t>jenis</a:t>
            </a:r>
            <a:r>
              <a:rPr lang="en-US" dirty="0"/>
              <a:t> yang paling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amiloidosis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multiple myeloma /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jantung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usus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b="1" dirty="0" err="1"/>
              <a:t>Amiloidosis</a:t>
            </a:r>
            <a:r>
              <a:rPr lang="en-US" b="1" dirty="0"/>
              <a:t> </a:t>
            </a:r>
            <a:r>
              <a:rPr lang="en-US" b="1" dirty="0" err="1" smtClean="0"/>
              <a:t>sekunder</a:t>
            </a:r>
            <a:endParaRPr lang="en-US" b="1" dirty="0" smtClean="0"/>
          </a:p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radang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smtClean="0"/>
              <a:t>lain</a:t>
            </a:r>
          </a:p>
          <a:p>
            <a:r>
              <a:rPr lang="en-US" dirty="0" err="1"/>
              <a:t>seperti</a:t>
            </a:r>
            <a:r>
              <a:rPr lang="en-US" dirty="0"/>
              <a:t> lupus, rheumatoid arthritis, TBC,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radang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 smtClean="0"/>
              <a:t>.</a:t>
            </a:r>
          </a:p>
          <a:p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limpa</a:t>
            </a:r>
            <a:r>
              <a:rPr lang="en-US" dirty="0"/>
              <a:t>,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kelenjar</a:t>
            </a:r>
            <a:r>
              <a:rPr lang="en-US" dirty="0"/>
              <a:t> adrenal,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0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Amiloidosis</a:t>
            </a:r>
            <a:r>
              <a:rPr lang="en-US" b="1" dirty="0"/>
              <a:t> </a:t>
            </a:r>
            <a:r>
              <a:rPr lang="en-US" b="1" dirty="0" err="1"/>
              <a:t>sistemik</a:t>
            </a:r>
            <a:r>
              <a:rPr lang="en-US" b="1" dirty="0"/>
              <a:t> </a:t>
            </a:r>
            <a:r>
              <a:rPr lang="en-US" b="1" dirty="0" err="1" smtClean="0"/>
              <a:t>senilis</a:t>
            </a:r>
            <a:endParaRPr lang="en-US" b="1" dirty="0" smtClean="0"/>
          </a:p>
          <a:p>
            <a:r>
              <a:rPr lang="en-US" dirty="0" err="1"/>
              <a:t>disebabkan</a:t>
            </a:r>
            <a:r>
              <a:rPr lang="en-US" dirty="0"/>
              <a:t> deposit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lain. </a:t>
            </a:r>
            <a:endParaRPr lang="en-US" dirty="0" smtClean="0"/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endParaRPr lang="en-US" dirty="0" smtClean="0"/>
          </a:p>
          <a:p>
            <a:r>
              <a:rPr lang="en-US" b="1" dirty="0" err="1"/>
              <a:t>Amiloidosis</a:t>
            </a:r>
            <a:r>
              <a:rPr lang="en-US" b="1" dirty="0"/>
              <a:t> </a:t>
            </a:r>
            <a:r>
              <a:rPr lang="en-US" b="1" dirty="0" err="1"/>
              <a:t>spesifik</a:t>
            </a:r>
            <a:r>
              <a:rPr lang="en-US" b="1" dirty="0"/>
              <a:t> organ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deposit </a:t>
            </a:r>
            <a:r>
              <a:rPr lang="en-US" dirty="0" err="1"/>
              <a:t>dari</a:t>
            </a:r>
            <a:r>
              <a:rPr lang="en-US" dirty="0"/>
              <a:t> protein amyloid di organ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Amiloidosis</a:t>
            </a:r>
            <a:r>
              <a:rPr lang="en-US" b="1" dirty="0" smtClean="0"/>
              <a:t> Familiar </a:t>
            </a:r>
          </a:p>
          <a:p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protein amyloid </a:t>
            </a:r>
            <a:r>
              <a:rPr lang="en-US" dirty="0" err="1"/>
              <a:t>transthyretin</a:t>
            </a:r>
            <a:r>
              <a:rPr lang="en-US" dirty="0"/>
              <a:t> (TTR) yang </a:t>
            </a:r>
            <a:r>
              <a:rPr lang="en-US" dirty="0" err="1"/>
              <a:t>tidak</a:t>
            </a:r>
            <a:r>
              <a:rPr lang="en-US" dirty="0"/>
              <a:t> normal, yang </a:t>
            </a:r>
            <a:r>
              <a:rPr lang="en-US" dirty="0" err="1"/>
              <a:t>dibuat</a:t>
            </a:r>
            <a:r>
              <a:rPr lang="en-US" dirty="0"/>
              <a:t> di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b="1" dirty="0" err="1"/>
              <a:t>Amiloidosis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 smtClean="0"/>
              <a:t>dialisis</a:t>
            </a:r>
            <a:endParaRPr lang="en-US" b="1" dirty="0" smtClean="0"/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orang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didialisis</a:t>
            </a:r>
            <a:r>
              <a:rPr lang="en-US" dirty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5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sv-SE" dirty="0"/>
              <a:t>disebabkan oleh endapan dari beta-2 microglobulin yang terdapat di dalam </a:t>
            </a:r>
            <a:r>
              <a:rPr lang="sv-SE" dirty="0" smtClean="0"/>
              <a:t>darah</a:t>
            </a:r>
          </a:p>
          <a:p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/>
              <a:t>sendi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tendon.</a:t>
            </a:r>
          </a:p>
        </p:txBody>
      </p:sp>
    </p:spTree>
    <p:extLst>
      <p:ext uri="{BB962C8B-B14F-4D97-AF65-F5344CB8AC3E}">
        <p14:creationId xmlns:p14="http://schemas.microsoft.com/office/powerpoint/2010/main" val="7463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/>
          <a:p>
            <a:r>
              <a:rPr lang="es-ES" dirty="0" smtClean="0"/>
              <a:t>E86     </a:t>
            </a:r>
            <a:r>
              <a:rPr lang="es-ES" dirty="0" err="1" smtClean="0"/>
              <a:t>Volume</a:t>
            </a:r>
            <a:r>
              <a:rPr lang="es-ES" dirty="0" smtClean="0"/>
              <a:t> </a:t>
            </a:r>
            <a:r>
              <a:rPr lang="es-ES" dirty="0" err="1" smtClean="0"/>
              <a:t>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s-ES" dirty="0" err="1" smtClean="0"/>
              <a:t>kehabisan</a:t>
            </a:r>
            <a:r>
              <a:rPr lang="es-ES" dirty="0" smtClean="0"/>
              <a:t> </a:t>
            </a:r>
            <a:r>
              <a:rPr lang="es-ES" dirty="0" err="1"/>
              <a:t>cairan</a:t>
            </a:r>
            <a:endParaRPr lang="en-US" dirty="0"/>
          </a:p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</a:p>
          <a:p>
            <a:r>
              <a:rPr lang="es-ES" dirty="0" err="1" smtClean="0"/>
              <a:t>kehabisan</a:t>
            </a:r>
            <a:r>
              <a:rPr lang="es-ES" dirty="0" smtClean="0"/>
              <a:t> </a:t>
            </a:r>
            <a:r>
              <a:rPr lang="es-ES" dirty="0" err="1"/>
              <a:t>cairan</a:t>
            </a:r>
            <a:r>
              <a:rPr lang="es-ES" dirty="0"/>
              <a:t> plasma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ekstraseluler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hipovolemia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358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/>
              <a:t>Air </a:t>
            </a:r>
            <a:r>
              <a:rPr lang="en-US" sz="3100" dirty="0" err="1"/>
              <a:t>di</a:t>
            </a:r>
            <a:r>
              <a:rPr lang="en-US" sz="3100" dirty="0"/>
              <a:t> </a:t>
            </a:r>
            <a:r>
              <a:rPr lang="en-US" sz="3100" dirty="0" err="1"/>
              <a:t>dalam</a:t>
            </a:r>
            <a:r>
              <a:rPr lang="en-US" sz="3100" dirty="0"/>
              <a:t> </a:t>
            </a:r>
            <a:r>
              <a:rPr lang="en-US" sz="3100" dirty="0" err="1"/>
              <a:t>tubuh</a:t>
            </a:r>
            <a:r>
              <a:rPr lang="en-US" sz="3100" dirty="0"/>
              <a:t> </a:t>
            </a:r>
            <a:r>
              <a:rPr lang="en-US" sz="3100" dirty="0" err="1"/>
              <a:t>kita</a:t>
            </a:r>
            <a:r>
              <a:rPr lang="en-US" sz="3100" dirty="0"/>
              <a:t> </a:t>
            </a:r>
            <a:r>
              <a:rPr lang="en-US" sz="3100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smtClean="0"/>
              <a:t>2/3 </a:t>
            </a:r>
            <a:r>
              <a:rPr lang="en-US" sz="3100" dirty="0" err="1" smtClean="0"/>
              <a:t>nya</a:t>
            </a:r>
            <a:r>
              <a:rPr lang="en-US" sz="3100" dirty="0" smtClean="0"/>
              <a:t> </a:t>
            </a:r>
            <a:r>
              <a:rPr lang="en-US" sz="3100" dirty="0" err="1"/>
              <a:t>berada</a:t>
            </a:r>
            <a:r>
              <a:rPr lang="en-US" sz="3100" dirty="0"/>
              <a:t> </a:t>
            </a:r>
            <a:r>
              <a:rPr lang="en-US" sz="3100" dirty="0" err="1"/>
              <a:t>di</a:t>
            </a:r>
            <a:r>
              <a:rPr lang="en-US" sz="3100" dirty="0"/>
              <a:t> </a:t>
            </a:r>
            <a:r>
              <a:rPr lang="en-US" sz="3100" dirty="0" err="1"/>
              <a:t>dalam</a:t>
            </a:r>
            <a:r>
              <a:rPr lang="en-US" sz="3100" dirty="0"/>
              <a:t> </a:t>
            </a:r>
            <a:r>
              <a:rPr lang="en-US" sz="3100" dirty="0" err="1"/>
              <a:t>sel</a:t>
            </a:r>
            <a:r>
              <a:rPr lang="en-US" sz="3100" dirty="0"/>
              <a:t> </a:t>
            </a:r>
            <a:r>
              <a:rPr lang="en-US" sz="3100" dirty="0" err="1"/>
              <a:t>tubuh</a:t>
            </a:r>
            <a:r>
              <a:rPr lang="en-US" sz="3100" dirty="0"/>
              <a:t> (</a:t>
            </a:r>
            <a:r>
              <a:rPr lang="en-US" sz="3100" dirty="0" err="1"/>
              <a:t>intraseluler</a:t>
            </a:r>
            <a:r>
              <a:rPr lang="en-US" sz="3100" dirty="0" smtClean="0"/>
              <a:t>) </a:t>
            </a:r>
            <a:r>
              <a:rPr lang="en-US" sz="3100" dirty="0" smtClean="0">
                <a:sym typeface="Wingdings" pitchFamily="2" charset="2"/>
              </a:rPr>
              <a:t></a:t>
            </a:r>
            <a:r>
              <a:rPr lang="en-US" sz="3100" dirty="0" smtClean="0"/>
              <a:t> </a:t>
            </a:r>
            <a:r>
              <a:rPr lang="en-US" sz="3100" dirty="0" err="1"/>
              <a:t>Dalam</a:t>
            </a:r>
            <a:r>
              <a:rPr lang="en-US" sz="3100" dirty="0"/>
              <a:t> </a:t>
            </a:r>
            <a:r>
              <a:rPr lang="en-US" sz="3100" dirty="0" err="1"/>
              <a:t>sel</a:t>
            </a:r>
            <a:r>
              <a:rPr lang="en-US" sz="3100" dirty="0"/>
              <a:t> </a:t>
            </a:r>
            <a:r>
              <a:rPr lang="en-US" sz="3100" dirty="0" err="1"/>
              <a:t>inilah</a:t>
            </a:r>
            <a:r>
              <a:rPr lang="en-US" sz="3100" dirty="0"/>
              <a:t> </a:t>
            </a:r>
            <a:r>
              <a:rPr lang="en-US" sz="3100" dirty="0" err="1"/>
              <a:t>berlangsung</a:t>
            </a:r>
            <a:r>
              <a:rPr lang="en-US" sz="3100" dirty="0"/>
              <a:t> </a:t>
            </a:r>
            <a:r>
              <a:rPr lang="en-US" sz="3100" dirty="0" err="1"/>
              <a:t>fungsi</a:t>
            </a:r>
            <a:r>
              <a:rPr lang="en-US" sz="3100" dirty="0"/>
              <a:t> </a:t>
            </a:r>
            <a:r>
              <a:rPr lang="en-US" sz="3100" dirty="0" err="1"/>
              <a:t>metabolisme</a:t>
            </a:r>
            <a:r>
              <a:rPr lang="en-US" sz="3100" dirty="0"/>
              <a:t> </a:t>
            </a:r>
            <a:r>
              <a:rPr lang="en-US" sz="3100" dirty="0" err="1"/>
              <a:t>tubuh</a:t>
            </a:r>
            <a:r>
              <a:rPr lang="en-US" sz="3100" dirty="0"/>
              <a:t>. </a:t>
            </a:r>
            <a:endParaRPr lang="en-US" sz="31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smtClean="0"/>
              <a:t>1/3 </a:t>
            </a:r>
            <a:r>
              <a:rPr lang="en-US" sz="3100" dirty="0" err="1" smtClean="0"/>
              <a:t>nya</a:t>
            </a:r>
            <a:r>
              <a:rPr lang="en-US" sz="3100" dirty="0" smtClean="0"/>
              <a:t> </a:t>
            </a:r>
            <a:r>
              <a:rPr lang="en-US" sz="3100" dirty="0" err="1" smtClean="0"/>
              <a:t>terdapat</a:t>
            </a:r>
            <a:r>
              <a:rPr lang="en-US" sz="3100" dirty="0" smtClean="0"/>
              <a:t> </a:t>
            </a:r>
            <a:r>
              <a:rPr lang="en-US" sz="3100" dirty="0" err="1"/>
              <a:t>di</a:t>
            </a:r>
            <a:r>
              <a:rPr lang="en-US" sz="3100" dirty="0"/>
              <a:t> </a:t>
            </a:r>
            <a:r>
              <a:rPr lang="en-US" sz="3100" dirty="0" err="1"/>
              <a:t>luar</a:t>
            </a:r>
            <a:r>
              <a:rPr lang="en-US" sz="3100" dirty="0"/>
              <a:t> </a:t>
            </a:r>
            <a:r>
              <a:rPr lang="en-US" sz="3100" dirty="0" err="1"/>
              <a:t>sel</a:t>
            </a:r>
            <a:r>
              <a:rPr lang="en-US" sz="3100" dirty="0"/>
              <a:t> (</a:t>
            </a:r>
            <a:r>
              <a:rPr lang="en-US" sz="3100" dirty="0" err="1"/>
              <a:t>ekstraseluler</a:t>
            </a:r>
            <a:r>
              <a:rPr lang="en-US" sz="3100" dirty="0"/>
              <a:t>), </a:t>
            </a:r>
            <a:r>
              <a:rPr lang="en-US" sz="3100" dirty="0" err="1"/>
              <a:t>di</a:t>
            </a:r>
            <a:r>
              <a:rPr lang="en-US" sz="3100" dirty="0"/>
              <a:t> </a:t>
            </a:r>
            <a:r>
              <a:rPr lang="en-US" sz="3100" dirty="0" err="1"/>
              <a:t>antaranya</a:t>
            </a:r>
            <a:r>
              <a:rPr lang="en-US" sz="3100" dirty="0"/>
              <a:t> </a:t>
            </a:r>
            <a:r>
              <a:rPr lang="en-US" sz="3100" dirty="0" err="1"/>
              <a:t>cairan</a:t>
            </a:r>
            <a:r>
              <a:rPr lang="en-US" sz="3100" dirty="0"/>
              <a:t> </a:t>
            </a:r>
            <a:r>
              <a:rPr lang="en-US" sz="3100" dirty="0" err="1"/>
              <a:t>otak</a:t>
            </a:r>
            <a:r>
              <a:rPr lang="en-US" sz="3100" dirty="0"/>
              <a:t>, </a:t>
            </a:r>
            <a:r>
              <a:rPr lang="en-US" sz="3100" dirty="0" err="1"/>
              <a:t>cairan</a:t>
            </a:r>
            <a:r>
              <a:rPr lang="en-US" sz="3100" dirty="0"/>
              <a:t> </a:t>
            </a:r>
            <a:r>
              <a:rPr lang="en-US" sz="3100" dirty="0" err="1"/>
              <a:t>mata</a:t>
            </a:r>
            <a:r>
              <a:rPr lang="en-US" sz="3100" dirty="0"/>
              <a:t>, </a:t>
            </a:r>
            <a:r>
              <a:rPr lang="en-US" sz="3100" dirty="0" err="1"/>
              <a:t>cairan</a:t>
            </a:r>
            <a:r>
              <a:rPr lang="en-US" sz="3100" dirty="0"/>
              <a:t> </a:t>
            </a:r>
            <a:r>
              <a:rPr lang="en-US" sz="3100" dirty="0" err="1"/>
              <a:t>hidung</a:t>
            </a:r>
            <a:r>
              <a:rPr lang="en-US" sz="3100" dirty="0"/>
              <a:t>,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cairan</a:t>
            </a:r>
            <a:r>
              <a:rPr lang="en-US" sz="3100" dirty="0"/>
              <a:t> </a:t>
            </a:r>
            <a:r>
              <a:rPr lang="en-US" sz="3100" dirty="0" err="1"/>
              <a:t>di</a:t>
            </a:r>
            <a:r>
              <a:rPr lang="en-US" sz="3100" dirty="0"/>
              <a:t> </a:t>
            </a:r>
            <a:r>
              <a:rPr lang="en-US" sz="3100" dirty="0" err="1"/>
              <a:t>saluran</a:t>
            </a:r>
            <a:r>
              <a:rPr lang="en-US" sz="3100" dirty="0"/>
              <a:t> </a:t>
            </a:r>
            <a:r>
              <a:rPr lang="en-US" sz="3100" dirty="0" err="1" smtClean="0"/>
              <a:t>cerna</a:t>
            </a:r>
            <a:endParaRPr lang="en-US" sz="3100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b="1" dirty="0" err="1" smtClean="0">
                <a:solidFill>
                  <a:srgbClr val="FF0000"/>
                </a:solidFill>
              </a:rPr>
              <a:t>Definisi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</a:rPr>
              <a:t>Dehidrasi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dirty="0"/>
              <a:t>(''</a:t>
            </a:r>
            <a:r>
              <a:rPr lang="en-US" sz="3100" dirty="0" err="1"/>
              <a:t>hypohydration</a:t>
            </a:r>
            <a:r>
              <a:rPr lang="en-US" sz="3100" dirty="0"/>
              <a:t>'') </a:t>
            </a:r>
            <a:r>
              <a:rPr lang="en-US" sz="3100" dirty="0" err="1" smtClean="0"/>
              <a:t>adalah</a:t>
            </a:r>
            <a:r>
              <a:rPr lang="en-US" sz="3100" dirty="0" smtClean="0"/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kondisi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kehilangan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cairan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tubuh</a:t>
            </a:r>
            <a:r>
              <a:rPr lang="en-US" sz="3100" dirty="0">
                <a:solidFill>
                  <a:srgbClr val="FF0000"/>
                </a:solidFill>
              </a:rPr>
              <a:t> yang </a:t>
            </a:r>
            <a:r>
              <a:rPr lang="en-US" sz="3100" dirty="0" err="1" smtClean="0">
                <a:solidFill>
                  <a:srgbClr val="FF0000"/>
                </a:solidFill>
              </a:rPr>
              <a:t>berlebihan</a:t>
            </a:r>
            <a:r>
              <a:rPr lang="en-US" sz="3100" dirty="0" smtClean="0">
                <a:solidFill>
                  <a:srgbClr val="FF0000"/>
                </a:solidFill>
              </a:rPr>
              <a:t> , </a:t>
            </a:r>
            <a:r>
              <a:rPr lang="en-US" sz="3100" dirty="0" err="1">
                <a:solidFill>
                  <a:srgbClr val="FF0000"/>
                </a:solidFill>
              </a:rPr>
              <a:t>menandakan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keadaan</a:t>
            </a:r>
            <a:r>
              <a:rPr lang="en-US" sz="3100" dirty="0">
                <a:solidFill>
                  <a:srgbClr val="FF0000"/>
                </a:solidFill>
              </a:rPr>
              <a:t>  </a:t>
            </a:r>
            <a:r>
              <a:rPr lang="en-US" sz="3100" dirty="0" err="1">
                <a:solidFill>
                  <a:srgbClr val="FF0000"/>
                </a:solidFill>
              </a:rPr>
              <a:t>kekurangan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cairan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tubuh</a:t>
            </a:r>
            <a:endParaRPr lang="en-US" sz="31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err="1"/>
              <a:t>Saat</a:t>
            </a:r>
            <a:r>
              <a:rPr lang="en-US" sz="3100" dirty="0"/>
              <a:t> </a:t>
            </a:r>
            <a:r>
              <a:rPr lang="en-US" sz="3100" dirty="0" err="1"/>
              <a:t>tubuh</a:t>
            </a:r>
            <a:r>
              <a:rPr lang="en-US" sz="3100" dirty="0"/>
              <a:t> </a:t>
            </a:r>
            <a:r>
              <a:rPr lang="en-US" sz="3100" dirty="0" err="1"/>
              <a:t>kekurangan</a:t>
            </a:r>
            <a:r>
              <a:rPr lang="en-US" sz="3100" dirty="0"/>
              <a:t> </a:t>
            </a:r>
            <a:r>
              <a:rPr lang="en-US" sz="3100" dirty="0" err="1"/>
              <a:t>cairan</a:t>
            </a:r>
            <a:r>
              <a:rPr lang="en-US" sz="3100" dirty="0"/>
              <a:t>, </a:t>
            </a:r>
            <a:r>
              <a:rPr lang="en-US" sz="3100" dirty="0" smtClean="0"/>
              <a:t>(</a:t>
            </a:r>
            <a:r>
              <a:rPr lang="en-US" sz="3100" dirty="0" err="1" smtClean="0"/>
              <a:t>dehidrasi</a:t>
            </a:r>
            <a:r>
              <a:rPr lang="en-US" sz="3100" dirty="0" smtClean="0"/>
              <a:t>) , </a:t>
            </a:r>
            <a:r>
              <a:rPr lang="en-US" sz="3100" dirty="0" err="1"/>
              <a:t>sebenarnya</a:t>
            </a:r>
            <a:r>
              <a:rPr lang="en-US" sz="3100" dirty="0"/>
              <a:t> yang </a:t>
            </a:r>
            <a:r>
              <a:rPr lang="en-US" sz="3100" dirty="0" err="1"/>
              <a:t>terjadi</a:t>
            </a:r>
            <a:r>
              <a:rPr lang="en-US" sz="3100" dirty="0"/>
              <a:t> </a:t>
            </a:r>
            <a:r>
              <a:rPr lang="en-US" sz="3100" dirty="0" err="1"/>
              <a:t>bukan</a:t>
            </a:r>
            <a:r>
              <a:rPr lang="en-US" sz="3100" dirty="0"/>
              <a:t> </a:t>
            </a:r>
            <a:r>
              <a:rPr lang="en-US" sz="3100" dirty="0" err="1"/>
              <a:t>hanya</a:t>
            </a:r>
            <a:r>
              <a:rPr lang="en-US" sz="3100" dirty="0"/>
              <a:t> </a:t>
            </a:r>
            <a:r>
              <a:rPr lang="en-US" sz="3100" dirty="0" err="1"/>
              <a:t>kehilangan</a:t>
            </a:r>
            <a:r>
              <a:rPr lang="en-US" sz="3100" dirty="0"/>
              <a:t> </a:t>
            </a:r>
            <a:r>
              <a:rPr lang="en-US" sz="3100" dirty="0" err="1"/>
              <a:t>cairan</a:t>
            </a:r>
            <a:r>
              <a:rPr lang="en-US" sz="3100" dirty="0"/>
              <a:t> </a:t>
            </a:r>
            <a:r>
              <a:rPr lang="en-US" sz="3100" dirty="0" err="1"/>
              <a:t>tubuh</a:t>
            </a:r>
            <a:r>
              <a:rPr lang="en-US" sz="3100" dirty="0"/>
              <a:t>, </a:t>
            </a:r>
            <a:r>
              <a:rPr lang="en-US" sz="3100" dirty="0" err="1"/>
              <a:t>melainkan</a:t>
            </a:r>
            <a:r>
              <a:rPr lang="en-US" sz="3100" dirty="0"/>
              <a:t> </a:t>
            </a:r>
            <a:r>
              <a:rPr lang="en-US" sz="3100" dirty="0" err="1"/>
              <a:t>juga</a:t>
            </a:r>
            <a:r>
              <a:rPr lang="en-US" sz="3100" dirty="0"/>
              <a:t> </a:t>
            </a:r>
            <a:r>
              <a:rPr lang="en-US" sz="3100" dirty="0" err="1"/>
              <a:t>elektrolit</a:t>
            </a:r>
            <a:r>
              <a:rPr lang="en-US" sz="3100" dirty="0"/>
              <a:t> yang </a:t>
            </a:r>
            <a:r>
              <a:rPr lang="en-US" sz="3100" dirty="0" err="1"/>
              <a:t>terkandung</a:t>
            </a:r>
            <a:r>
              <a:rPr lang="en-US" sz="3100" dirty="0"/>
              <a:t> </a:t>
            </a:r>
            <a:r>
              <a:rPr lang="en-US" sz="3100" dirty="0" err="1"/>
              <a:t>dalam</a:t>
            </a:r>
            <a:r>
              <a:rPr lang="en-US" sz="3100" dirty="0"/>
              <a:t> </a:t>
            </a:r>
            <a:r>
              <a:rPr lang="en-US" sz="3100" dirty="0" err="1"/>
              <a:t>cairan</a:t>
            </a:r>
            <a:r>
              <a:rPr lang="en-US" sz="3100" dirty="0"/>
              <a:t> </a:t>
            </a:r>
            <a:r>
              <a:rPr lang="en-US" sz="3100" dirty="0" err="1" smtClean="0"/>
              <a:t>itu</a:t>
            </a:r>
            <a:r>
              <a:rPr lang="en-US" sz="3100" dirty="0" smtClean="0"/>
              <a:t> --&gt; </a:t>
            </a:r>
            <a:r>
              <a:rPr lang="en-US" sz="3100" dirty="0" err="1" smtClean="0">
                <a:solidFill>
                  <a:srgbClr val="FF0000"/>
                </a:solidFill>
              </a:rPr>
              <a:t>elektrolit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berperan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penting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untuk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menjaga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keseimbangan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cairan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dan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aktivitas</a:t>
            </a:r>
            <a:r>
              <a:rPr lang="en-US" sz="3100" dirty="0">
                <a:solidFill>
                  <a:srgbClr val="FF0000"/>
                </a:solidFill>
              </a:rPr>
              <a:t> sel.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Rasa </a:t>
            </a:r>
            <a:r>
              <a:rPr lang="en-US" sz="2400" dirty="0" err="1" smtClean="0">
                <a:solidFill>
                  <a:srgbClr val="FF0000"/>
                </a:solidFill>
              </a:rPr>
              <a:t>haus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defisit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tanda-tanda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dehidrasi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/>
              <a:t>ainnya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air </a:t>
            </a:r>
            <a:r>
              <a:rPr lang="en-US" sz="2400" dirty="0" err="1" smtClean="0">
                <a:solidFill>
                  <a:srgbClr val="FF0000"/>
                </a:solidFill>
              </a:rPr>
              <a:t>seni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sedikit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pekat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jumlah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keringat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sedikit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mulut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kering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tubuh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lemas,suhu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tubuh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meningkat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pusing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denyut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cepat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rasa </a:t>
            </a:r>
            <a:r>
              <a:rPr lang="en-US" sz="2400" dirty="0" err="1" smtClean="0">
                <a:solidFill>
                  <a:srgbClr val="FF0000"/>
                </a:solidFill>
              </a:rPr>
              <a:t>lemas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Dehidrasi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gangguan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fungsi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otak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kemampuan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berpikir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menurunnya</a:t>
            </a:r>
            <a:r>
              <a:rPr lang="en-US" sz="2400" dirty="0" smtClean="0">
                <a:solidFill>
                  <a:srgbClr val="FF0000"/>
                </a:solidFill>
              </a:rPr>
              <a:t> stamina </a:t>
            </a:r>
            <a:r>
              <a:rPr lang="en-US" sz="2400" dirty="0" err="1" smtClean="0">
                <a:solidFill>
                  <a:srgbClr val="FF0000"/>
                </a:solidFill>
              </a:rPr>
              <a:t>tubuh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Dalam</a:t>
            </a:r>
            <a:r>
              <a:rPr lang="en-US" sz="2400" dirty="0" smtClean="0"/>
              <a:t> 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, </a:t>
            </a:r>
            <a:r>
              <a:rPr lang="en-US" sz="2400" dirty="0" err="1" smtClean="0"/>
              <a:t>dehidrasi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infeksi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saluran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kemih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batu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ginjal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id-ID" sz="2400" dirty="0" smtClean="0"/>
              <a:t>Gejala Dehidrasi umumnya terlihat setelah 2% dari volume air normal seseorang telah hilang. 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err="1" smtClean="0"/>
              <a:t>Pada</a:t>
            </a:r>
            <a:r>
              <a:rPr lang="en-US" sz="2400" dirty="0" smtClean="0"/>
              <a:t> orang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50, </a:t>
            </a:r>
            <a:r>
              <a:rPr lang="en-US" sz="2400" dirty="0" err="1" smtClean="0"/>
              <a:t>sensasi</a:t>
            </a:r>
            <a:r>
              <a:rPr lang="en-US" sz="2400" dirty="0" smtClean="0"/>
              <a:t> rasa </a:t>
            </a:r>
            <a:r>
              <a:rPr lang="en-US" sz="2400" dirty="0" err="1" smtClean="0"/>
              <a:t>haus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dehidrasi</a:t>
            </a:r>
            <a:r>
              <a:rPr lang="en-US" sz="2400" dirty="0" smtClean="0"/>
              <a:t> </a:t>
            </a:r>
            <a:r>
              <a:rPr lang="en-US" sz="2400" dirty="0" err="1" smtClean="0"/>
              <a:t>kadang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dirasakan</a:t>
            </a:r>
            <a:r>
              <a:rPr lang="en-US" sz="2400" dirty="0" smtClean="0"/>
              <a:t> , </a:t>
            </a:r>
            <a:r>
              <a:rPr lang="en-US" sz="2400" dirty="0" err="1" smtClean="0"/>
              <a:t>hipertermia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cuaca</a:t>
            </a:r>
            <a:r>
              <a:rPr lang="en-US" sz="2400" dirty="0" smtClean="0"/>
              <a:t> </a:t>
            </a:r>
            <a:r>
              <a:rPr lang="en-US" sz="2400" dirty="0" err="1" smtClean="0"/>
              <a:t>panas</a:t>
            </a:r>
            <a:r>
              <a:rPr lang="en-US" sz="2400" dirty="0" smtClean="0"/>
              <a:t> </a:t>
            </a:r>
            <a:r>
              <a:rPr lang="en-US" sz="2400" dirty="0" err="1" smtClean="0"/>
              <a:t>ekstrim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dehidrasi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DEFISIT VOLUME CAIRAN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volume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,</a:t>
            </a:r>
            <a:r>
              <a:rPr lang="en-US" dirty="0" err="1" smtClean="0"/>
              <a:t>diare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 lama , </a:t>
            </a:r>
            <a:r>
              <a:rPr lang="en-US" dirty="0" err="1" smtClean="0"/>
              <a:t>berkeringat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, </a:t>
            </a:r>
            <a:r>
              <a:rPr lang="en-US" dirty="0" err="1" smtClean="0"/>
              <a:t>perpindagan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ekstrasel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intrasel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defisit</a:t>
            </a:r>
            <a:r>
              <a:rPr lang="en-US" dirty="0" smtClean="0"/>
              <a:t> volume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isotonik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Defisiensi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air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hipernatremia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Pada paediatrik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Bayi dan anak – anak beresiko tinggi mengalami defisit volume cairan bila menderita diare atau muntah lama </a:t>
            </a:r>
          </a:p>
          <a:p>
            <a:r>
              <a:rPr lang="en-US" smtClean="0"/>
              <a:t>Penyebab utama kematian pada bayi adalah diare infeksius yang menimbulkan kolaps sirkulasi </a:t>
            </a:r>
          </a:p>
        </p:txBody>
      </p:sp>
    </p:spTree>
    <p:extLst>
      <p:ext uri="{BB962C8B-B14F-4D97-AF65-F5344CB8AC3E}">
        <p14:creationId xmlns:p14="http://schemas.microsoft.com/office/powerpoint/2010/main" val="4258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d-ID" smtClean="0"/>
              <a:t>Gejala Dehidrasi umumnya terlihat setelah 2% dari volume air normal seseorang telah hilang. 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Pada orang di atas usia 50, sensasi rasa haus tubuh berkurang sehingga gejala dehidrasi kadang tidak dirasakan , </a:t>
            </a:r>
          </a:p>
          <a:p>
            <a:pPr>
              <a:spcBef>
                <a:spcPct val="0"/>
              </a:spcBef>
            </a:pPr>
            <a:r>
              <a:rPr lang="en-US" smtClean="0"/>
              <a:t>hipertermia dapat menimbulkan kematian terutama saat cuaca panas ekstrim</a:t>
            </a:r>
          </a:p>
          <a:p>
            <a:pPr>
              <a:spcBef>
                <a:spcPct val="0"/>
              </a:spcBef>
            </a:pPr>
            <a:r>
              <a:rPr lang="en-US" smtClean="0"/>
              <a:t>Penyakit saluran pencernaan juga dapat menyebabkan dehidrasi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6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err="1" smtClean="0"/>
              <a:t>Gejala</a:t>
            </a:r>
            <a:r>
              <a:rPr lang="en-US" sz="2800" dirty="0" smtClean="0"/>
              <a:t> –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dehidrasi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tingkatan</a:t>
            </a:r>
            <a:r>
              <a:rPr lang="en-US" sz="2800" dirty="0" smtClean="0"/>
              <a:t> :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Gejala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dehidrasi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ringan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smtClean="0"/>
              <a:t> rasa </a:t>
            </a:r>
            <a:r>
              <a:rPr lang="en-US" sz="2400" dirty="0" err="1" smtClean="0"/>
              <a:t>haus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smtClean="0"/>
              <a:t>volume urine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urin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gelap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kelelahan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lekas</a:t>
            </a:r>
            <a:r>
              <a:rPr lang="en-US" sz="2400" dirty="0" smtClean="0"/>
              <a:t> </a:t>
            </a:r>
            <a:r>
              <a:rPr lang="en-US" sz="2400" dirty="0" err="1" smtClean="0"/>
              <a:t>marah,iritabel</a:t>
            </a:r>
            <a:r>
              <a:rPr lang="en-US" sz="2400" dirty="0" smtClean="0"/>
              <a:t>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smtClean="0"/>
              <a:t> air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menangis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mulut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pusing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berdiri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hipotensi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ortostatik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insomnia.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2400" dirty="0" err="1" smtClean="0"/>
              <a:t>Tes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hyperalbuminemia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8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8483</Words>
  <Application>Microsoft Office PowerPoint</Application>
  <PresentationFormat>On-screen Show (4:3)</PresentationFormat>
  <Paragraphs>1024</Paragraphs>
  <Slides>141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2" baseType="lpstr">
      <vt:lpstr>Office Theme</vt:lpstr>
      <vt:lpstr>PowerPoint Presentation</vt:lpstr>
      <vt:lpstr>KEMAMPUAN AKHIR YANG DIHARAPKAN</vt:lpstr>
      <vt:lpstr>PENDAHULUAN</vt:lpstr>
      <vt:lpstr>Kelainan Metabolik (E70-E90)</vt:lpstr>
      <vt:lpstr>Phenylketonuria klasik</vt:lpstr>
      <vt:lpstr>Phenilketonuria (PKU)</vt:lpstr>
      <vt:lpstr>Kelainan metabolisme tirosin</vt:lpstr>
      <vt:lpstr>Alkaptonuria,</vt:lpstr>
      <vt:lpstr>Albinism</vt:lpstr>
      <vt:lpstr> E71     Kelainan metabolisme asam amino bercabang dan asam lemak </vt:lpstr>
      <vt:lpstr>Maple -syrup-urine disease (MSUD)</vt:lpstr>
      <vt:lpstr>Gangguan oksidasi asam lemak</vt:lpstr>
      <vt:lpstr>E72  Kelainan lain metabolisme asam amino</vt:lpstr>
      <vt:lpstr>Homo cystinuria</vt:lpstr>
      <vt:lpstr> Kelainan metabolisme asam amino yang mengandung sulfur</vt:lpstr>
      <vt:lpstr> Kelainan metabolisme siklus urea</vt:lpstr>
      <vt:lpstr> Kelainan metabolisme lysine </vt:lpstr>
      <vt:lpstr>E73     Intoleransi laktosa</vt:lpstr>
      <vt:lpstr>intoleransi laktosa</vt:lpstr>
      <vt:lpstr>Defisiensi laktase kongenital</vt:lpstr>
      <vt:lpstr>Defisiensi laktase primer</vt:lpstr>
      <vt:lpstr>Defisiensi laktase sekunder</vt:lpstr>
      <vt:lpstr>E74     Kelainan lain metabolisme karbohidrat</vt:lpstr>
      <vt:lpstr>Glycogen storage disease</vt:lpstr>
      <vt:lpstr>Kelainan metabolisme fruktosa</vt:lpstr>
      <vt:lpstr>Kelainan metabolisme galaktosa,</vt:lpstr>
      <vt:lpstr>E75     Kelainan metabolisme sphingolipid dan penyimpanan lipid lainnya</vt:lpstr>
      <vt:lpstr>Penyakit: Sandhoff, Tay-Sachs</vt:lpstr>
      <vt:lpstr>Penyakit Gaucher</vt:lpstr>
      <vt:lpstr>  Penyakit Niemann-Pick</vt:lpstr>
      <vt:lpstr>Penyakit: Fabry (-Anderson),</vt:lpstr>
      <vt:lpstr>E76 Kelainan metabolisme glycosaminoglycan </vt:lpstr>
      <vt:lpstr>Mukopolisakharidosis, type I  Sindroma Hurler, </vt:lpstr>
      <vt:lpstr>PowerPoint Presentation</vt:lpstr>
      <vt:lpstr>Mukopolisakharidosis, type II, Sindroma Hunter</vt:lpstr>
      <vt:lpstr>PowerPoint Presentation</vt:lpstr>
      <vt:lpstr> E77     Kelainan metabolisme glycoprotein </vt:lpstr>
      <vt:lpstr>Mukolipidosis</vt:lpstr>
      <vt:lpstr>sialidosis</vt:lpstr>
      <vt:lpstr>E78     Kelainan metabolisme lipoprotein dan lipidaemia lainnya</vt:lpstr>
      <vt:lpstr>Hiperkolesterolemia</vt:lpstr>
      <vt:lpstr>Hiperlipidaemia</vt:lpstr>
      <vt:lpstr>PowerPoint Presentation</vt:lpstr>
      <vt:lpstr>PowerPoint Presentation</vt:lpstr>
      <vt:lpstr>Hiperbetalipoproteinemia</vt:lpstr>
      <vt:lpstr>Hiperlipoproteinemia Tipe I</vt:lpstr>
      <vt:lpstr>Hiperlipoproteinemia Tipe II</vt:lpstr>
      <vt:lpstr>Hiperlipoproteinemia Tipe III</vt:lpstr>
      <vt:lpstr>PowerPoint Presentation</vt:lpstr>
      <vt:lpstr>Hiperlipoproteinemia Tipe IV</vt:lpstr>
      <vt:lpstr>Hiperlipoproteinemia Tipe V</vt:lpstr>
      <vt:lpstr>Hiperlipoproteinemia Frederickson,</vt:lpstr>
      <vt:lpstr>PowerPoint Presentation</vt:lpstr>
      <vt:lpstr>PowerPoint Presentation</vt:lpstr>
      <vt:lpstr>Hiperlipidemia Sekunder</vt:lpstr>
      <vt:lpstr>E79     Kelainan metabolisme purine dan pyrimidine </vt:lpstr>
      <vt:lpstr>Hyperuricaemia</vt:lpstr>
      <vt:lpstr>PowerPoint Presentation</vt:lpstr>
      <vt:lpstr>Lesch-Nyhan syndrome (LNS) </vt:lpstr>
      <vt:lpstr>E80  Kelainan metabolisme porphyrin dan bilirubin </vt:lpstr>
      <vt:lpstr>porphyria</vt:lpstr>
      <vt:lpstr>Porfiria Akuisita(didapat) </vt:lpstr>
      <vt:lpstr>Porfiria akut</vt:lpstr>
      <vt:lpstr>Congenital Erytropoetic Porphyria</vt:lpstr>
      <vt:lpstr>Porphyria eritropoietik herediter</vt:lpstr>
      <vt:lpstr>Coproporphyria herediter</vt:lpstr>
      <vt:lpstr>Coproporphyria</vt:lpstr>
      <vt:lpstr>Variegate Porphyria</vt:lpstr>
      <vt:lpstr>Porphyria cutanea tarda</vt:lpstr>
      <vt:lpstr>PowerPoint Presentation</vt:lpstr>
      <vt:lpstr>Erythropoetic Protoporphyria</vt:lpstr>
      <vt:lpstr>Acatalasia [Takahara]</vt:lpstr>
      <vt:lpstr>Sindroma Crigler-Najjar</vt:lpstr>
      <vt:lpstr>Sindroma Dublin-Johnson, </vt:lpstr>
      <vt:lpstr>sindroma Rotor</vt:lpstr>
      <vt:lpstr> Sindroma Gilbert</vt:lpstr>
      <vt:lpstr>E83     Kelainan metabolisme mineral </vt:lpstr>
      <vt:lpstr>Kelainan metabolisme tembaga [copper],</vt:lpstr>
      <vt:lpstr>PowerPoint Presentation</vt:lpstr>
      <vt:lpstr>PowerPoint Presentation</vt:lpstr>
      <vt:lpstr>Kelainan metabolisme besi [iron],</vt:lpstr>
      <vt:lpstr>Kelainan metabolisme seng [zinc],</vt:lpstr>
      <vt:lpstr>Kelainan metabolisme fosfat,</vt:lpstr>
      <vt:lpstr>Kelainan metabolisme magnesium</vt:lpstr>
      <vt:lpstr>Kelainan metabolisme calcium,</vt:lpstr>
      <vt:lpstr>Hemokromatosis</vt:lpstr>
      <vt:lpstr>E84     Cystic fibrosis</vt:lpstr>
      <vt:lpstr>Cystic fibrosis</vt:lpstr>
      <vt:lpstr>E85     Amyloidosis</vt:lpstr>
      <vt:lpstr>Amiloidosis</vt:lpstr>
      <vt:lpstr>PowerPoint Presentation</vt:lpstr>
      <vt:lpstr>PowerPoint Presentation</vt:lpstr>
      <vt:lpstr>E86     Volume depletion</vt:lpstr>
      <vt:lpstr>PowerPoint Presentation</vt:lpstr>
      <vt:lpstr>PowerPoint Presentation</vt:lpstr>
      <vt:lpstr>DEFISIT VOLUME CAIRAN</vt:lpstr>
      <vt:lpstr>Pada paediatrik</vt:lpstr>
      <vt:lpstr>PowerPoint Presentation</vt:lpstr>
      <vt:lpstr>PowerPoint Presentation</vt:lpstr>
      <vt:lpstr>PowerPoint Presentation</vt:lpstr>
      <vt:lpstr>PowerPoint Presentation</vt:lpstr>
      <vt:lpstr>Dehidrasi</vt:lpstr>
      <vt:lpstr>PowerPoint Presentation</vt:lpstr>
      <vt:lpstr>PowerPoint Presentation</vt:lpstr>
      <vt:lpstr>PowerPoint Presentation</vt:lpstr>
      <vt:lpstr>HIPOVOLEMIA</vt:lpstr>
      <vt:lpstr>PowerPoint Presentation</vt:lpstr>
      <vt:lpstr>KELEBIHAN VOLUME CAIRAN </vt:lpstr>
      <vt:lpstr>HIPERVOLEMIA</vt:lpstr>
      <vt:lpstr>PowerPoint Presentation</vt:lpstr>
      <vt:lpstr>E87 Kelainan lain keseimbangan cairan, elektrolit, dan asam-basa </vt:lpstr>
      <vt:lpstr>GANGGUAN KESEIMBANGAN ASAM BASA YANG SERING TERJADI</vt:lpstr>
      <vt:lpstr>KESEIMBANGAN ASAM BASA DIPENGARUHI 2 MEKANISME ORGAN </vt:lpstr>
      <vt:lpstr>Penyebab   terjadinya kelainan Asam Basa  (asidosis respiratorik / metabolik, alkalosis respiratorik /metabolik)</vt:lpstr>
      <vt:lpstr>ASIDOSIS </vt:lpstr>
      <vt:lpstr>Asidosis Respiratorik</vt:lpstr>
      <vt:lpstr>PowerPoint Presentation</vt:lpstr>
      <vt:lpstr>ALKALOSIS</vt:lpstr>
      <vt:lpstr>Asidosis Metabolik</vt:lpstr>
      <vt:lpstr>PowerPoint Presentation</vt:lpstr>
      <vt:lpstr>Alkalosis Respiratorik</vt:lpstr>
      <vt:lpstr>PowerPoint Presentation</vt:lpstr>
      <vt:lpstr>Alkalosis Metabolik</vt:lpstr>
      <vt:lpstr>PowerPoint Presentation</vt:lpstr>
      <vt:lpstr>HASIL ANALISA GAS DARAH KETIDAKSEIMBANGAN ASAM BASA</vt:lpstr>
      <vt:lpstr>PowerPoint Presentation</vt:lpstr>
      <vt:lpstr>NATRIUM</vt:lpstr>
      <vt:lpstr>KALIUM</vt:lpstr>
      <vt:lpstr>KALSIUM</vt:lpstr>
      <vt:lpstr>FOSFAT</vt:lpstr>
      <vt:lpstr>MAGNESIUM</vt:lpstr>
      <vt:lpstr>E88     Kelainan metabolik lain</vt:lpstr>
      <vt:lpstr>Defisiensi α-1-antitripsin</vt:lpstr>
      <vt:lpstr>Lipodystrophy,</vt:lpstr>
      <vt:lpstr>E88     Kelainan metabolik lain</vt:lpstr>
      <vt:lpstr>E89     Kelainan endokrin dan metabolik pasca-prosedur, not elsewhere classified</vt:lpstr>
      <vt:lpstr>GANGGUAN – GANGGUAN PASKA PROSEDUR / PASKA TINDAKAN</vt:lpstr>
      <vt:lpstr>hipotiroidisme pasca-bedah</vt:lpstr>
      <vt:lpstr>Hiperglikemia pasca-pankreatektomi,</vt:lpstr>
      <vt:lpstr>Hipopituitarisme pasca-prosedur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</dc:creator>
  <cp:lastModifiedBy>7</cp:lastModifiedBy>
  <cp:revision>132</cp:revision>
  <dcterms:created xsi:type="dcterms:W3CDTF">2018-05-23T22:21:38Z</dcterms:created>
  <dcterms:modified xsi:type="dcterms:W3CDTF">2018-06-27T03:21:41Z</dcterms:modified>
</cp:coreProperties>
</file>