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333" r:id="rId8"/>
    <p:sldId id="284" r:id="rId9"/>
    <p:sldId id="286" r:id="rId10"/>
    <p:sldId id="285" r:id="rId11"/>
    <p:sldId id="263" r:id="rId12"/>
    <p:sldId id="264" r:id="rId13"/>
    <p:sldId id="266" r:id="rId14"/>
    <p:sldId id="331" r:id="rId15"/>
    <p:sldId id="332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69" r:id="rId24"/>
    <p:sldId id="341" r:id="rId25"/>
    <p:sldId id="342" r:id="rId26"/>
    <p:sldId id="344" r:id="rId27"/>
    <p:sldId id="270" r:id="rId28"/>
    <p:sldId id="345" r:id="rId29"/>
    <p:sldId id="346" r:id="rId30"/>
    <p:sldId id="350" r:id="rId31"/>
    <p:sldId id="349" r:id="rId32"/>
    <p:sldId id="348" r:id="rId33"/>
    <p:sldId id="347" r:id="rId34"/>
    <p:sldId id="351" r:id="rId35"/>
    <p:sldId id="355" r:id="rId36"/>
    <p:sldId id="354" r:id="rId37"/>
    <p:sldId id="353" r:id="rId38"/>
    <p:sldId id="352" r:id="rId39"/>
    <p:sldId id="356" r:id="rId40"/>
    <p:sldId id="360" r:id="rId41"/>
    <p:sldId id="358" r:id="rId42"/>
    <p:sldId id="357" r:id="rId43"/>
    <p:sldId id="361" r:id="rId44"/>
    <p:sldId id="359" r:id="rId45"/>
    <p:sldId id="365" r:id="rId46"/>
    <p:sldId id="364" r:id="rId47"/>
    <p:sldId id="363" r:id="rId48"/>
    <p:sldId id="362" r:id="rId49"/>
    <p:sldId id="268" r:id="rId50"/>
    <p:sldId id="269" r:id="rId51"/>
    <p:sldId id="271" r:id="rId52"/>
    <p:sldId id="26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9" autoAdjust="0"/>
  </p:normalViewPr>
  <p:slideViewPr>
    <p:cSldViewPr>
      <p:cViewPr>
        <p:scale>
          <a:sx n="50" d="100"/>
          <a:sy n="50" d="100"/>
        </p:scale>
        <p:origin x="-13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7017-3085-4A44-A37C-E563E800A5F4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DDF9-A7FC-4C04-BF5C-B1B2174E3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0CF6E-5BD7-4C35-A94C-C1F3E23A753C}" type="slidenum">
              <a:rPr lang="id-ID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39045A-A30C-4D31-B641-A8C41FD5F9A1}" type="slidenum">
              <a:rPr lang="id-ID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B503CA-1804-4003-B78E-0096A2D443B1}" type="slidenum">
              <a:rPr lang="id-ID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D83BFC-F133-4EED-B3E0-EB4CC97D7070}" type="slidenum">
              <a:rPr lang="id-ID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251CEB-59D5-4B93-B126-35AF23505BA5}" type="slidenum">
              <a:rPr lang="id-ID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43FA1-9229-412D-8CD7-66B081351B5A}" type="slidenum">
              <a:rPr lang="id-ID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EA1E9-30F5-4B1B-B519-C197A328E006}" type="slidenum">
              <a:rPr lang="id-ID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21204-8BEC-4845-963B-A0D8BE2199DD}" type="slidenum">
              <a:rPr lang="id-ID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DC07-A96E-448D-81A5-9BB4CB8C4A4F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7240F-A190-4C90-A523-CAB5AABD3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biofarmasiumi.files.wordpress.com/2010/11/ginjal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biofarmasiumi.files.wordpress.com/2010/11/ginjal3.jpg" TargetMode="Externa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1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8620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PATOFISIOLOGI 3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PERTEMUAN 1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Dr.NOOR</a:t>
            </a:r>
            <a:r>
              <a:rPr lang="en-US" b="1" dirty="0">
                <a:solidFill>
                  <a:schemeClr val="bg1"/>
                </a:solidFill>
              </a:rPr>
              <a:t> YULIA MM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PRODI ILMU KESEHATAN &amp; FAKULTAS RMIK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/>
              <a:t>Rancangan Evaluasi Perkuliahan 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1" eaLnBrk="1" hangingPunct="1"/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        : </a:t>
            </a:r>
            <a:r>
              <a:rPr lang="en-US" dirty="0" err="1" smtClean="0"/>
              <a:t>bobot</a:t>
            </a:r>
            <a:r>
              <a:rPr lang="en-US" dirty="0" smtClean="0"/>
              <a:t> 20 %</a:t>
            </a:r>
          </a:p>
          <a:p>
            <a:pPr lvl="1" eaLnBrk="1" hangingPunct="1"/>
            <a:r>
              <a:rPr lang="en-US" dirty="0" err="1" smtClean="0"/>
              <a:t>Tugas</a:t>
            </a:r>
            <a:r>
              <a:rPr lang="en-US" dirty="0" smtClean="0"/>
              <a:t> / </a:t>
            </a:r>
            <a:r>
              <a:rPr lang="en-US" dirty="0" err="1" smtClean="0"/>
              <a:t>praktikum</a:t>
            </a:r>
            <a:r>
              <a:rPr lang="en-US" dirty="0" smtClean="0"/>
              <a:t>          : </a:t>
            </a:r>
            <a:r>
              <a:rPr lang="en-US" dirty="0" err="1" smtClean="0"/>
              <a:t>bobot</a:t>
            </a:r>
            <a:r>
              <a:rPr lang="en-US" dirty="0" smtClean="0"/>
              <a:t> 20 % </a:t>
            </a:r>
          </a:p>
          <a:p>
            <a:pPr lvl="1" eaLnBrk="1" hangingPunct="1"/>
            <a:r>
              <a:rPr lang="en-US" dirty="0" err="1" smtClean="0"/>
              <a:t>Ujian</a:t>
            </a:r>
            <a:r>
              <a:rPr lang="en-US" dirty="0" smtClean="0"/>
              <a:t> Tengah Semester : </a:t>
            </a:r>
            <a:r>
              <a:rPr lang="en-US" dirty="0" err="1" smtClean="0"/>
              <a:t>bobot</a:t>
            </a:r>
            <a:r>
              <a:rPr lang="en-US" dirty="0" smtClean="0"/>
              <a:t> 30 %</a:t>
            </a:r>
          </a:p>
          <a:p>
            <a:pPr lvl="1" eaLnBrk="1" hangingPunct="1"/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Semester    : </a:t>
            </a:r>
            <a:r>
              <a:rPr lang="en-US" dirty="0" err="1" smtClean="0"/>
              <a:t>bobot</a:t>
            </a:r>
            <a:r>
              <a:rPr lang="en-US" dirty="0" smtClean="0"/>
              <a:t> 30% 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Kemampuan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akhir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pada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pertemuan</a:t>
            </a:r>
            <a:r>
              <a:rPr lang="en-US" sz="3200" dirty="0" smtClean="0">
                <a:latin typeface="Arial" charset="0"/>
                <a:cs typeface="Arial" charset="0"/>
              </a:rPr>
              <a:t> 1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acara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endParaRPr lang="en-US" sz="2400" dirty="0" smtClean="0"/>
          </a:p>
          <a:p>
            <a:pPr lvl="0"/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system </a:t>
            </a:r>
            <a:r>
              <a:rPr lang="en-US" sz="2400" dirty="0" err="1" smtClean="0"/>
              <a:t>urogenital</a:t>
            </a:r>
            <a:endParaRPr lang="en-US" sz="2400" dirty="0" smtClean="0"/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ekskresi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Materi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pembelajaran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/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pengantar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 err="1" smtClean="0"/>
              <a:t>tertib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err="1" smtClean="0"/>
              <a:t>Pengertian</a:t>
            </a:r>
            <a:r>
              <a:rPr lang="en-US" sz="2400" dirty="0" smtClean="0"/>
              <a:t> </a:t>
            </a:r>
            <a:r>
              <a:rPr lang="en-US" sz="2400" dirty="0" err="1" smtClean="0"/>
              <a:t>Anatomi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urinaria</a:t>
            </a:r>
            <a:r>
              <a:rPr lang="en-US" sz="2400" dirty="0" smtClean="0"/>
              <a:t> : </a:t>
            </a:r>
            <a:r>
              <a:rPr lang="en-US" sz="2400" dirty="0" err="1" smtClean="0"/>
              <a:t>Ginjal</a:t>
            </a:r>
            <a:r>
              <a:rPr lang="en-US" sz="2400" dirty="0" smtClean="0"/>
              <a:t>, </a:t>
            </a:r>
            <a:r>
              <a:rPr lang="en-US" sz="2400" dirty="0" err="1" smtClean="0"/>
              <a:t>ureter</a:t>
            </a:r>
            <a:r>
              <a:rPr lang="en-US" sz="2400" dirty="0" smtClean="0"/>
              <a:t>, </a:t>
            </a:r>
            <a:r>
              <a:rPr lang="en-US" sz="2400" dirty="0" err="1" smtClean="0"/>
              <a:t>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kemih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uretrae</a:t>
            </a:r>
            <a:endParaRPr lang="en-US" sz="2400" dirty="0" smtClean="0"/>
          </a:p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ekskresi</a:t>
            </a:r>
            <a:r>
              <a:rPr lang="en-US" sz="2400" dirty="0" smtClean="0"/>
              <a:t> </a:t>
            </a:r>
            <a:r>
              <a:rPr lang="en-US" sz="2400" dirty="0" err="1" smtClean="0"/>
              <a:t>sisa</a:t>
            </a:r>
            <a:r>
              <a:rPr lang="en-US" sz="2400" dirty="0" smtClean="0"/>
              <a:t> </a:t>
            </a:r>
            <a:r>
              <a:rPr lang="en-US" sz="2400" dirty="0" err="1" smtClean="0"/>
              <a:t>metabolisme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homeostasis 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INDIKATOR PENILAIAN 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mematuhi</a:t>
            </a:r>
            <a:r>
              <a:rPr lang="en-US" sz="2400" dirty="0" smtClean="0"/>
              <a:t> </a:t>
            </a:r>
            <a:r>
              <a:rPr lang="en-US" sz="2400" dirty="0" err="1" smtClean="0"/>
              <a:t>tata</a:t>
            </a:r>
            <a:r>
              <a:rPr lang="en-US" sz="2400" dirty="0" smtClean="0"/>
              <a:t> </a:t>
            </a:r>
            <a:r>
              <a:rPr lang="en-US" sz="2400" dirty="0" err="1" smtClean="0"/>
              <a:t>tertib</a:t>
            </a:r>
            <a:r>
              <a:rPr lang="en-US" sz="2400" dirty="0" smtClean="0"/>
              <a:t> </a:t>
            </a:r>
            <a:r>
              <a:rPr lang="en-US" sz="2400" dirty="0" err="1" smtClean="0"/>
              <a:t>perkuliahan</a:t>
            </a:r>
            <a:endParaRPr lang="en-US" sz="2400" dirty="0" smtClean="0"/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menguraikan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urogenital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anatomi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ekskresi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 smtClean="0"/>
              <a:t>cairan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KOMPETENSI DASAR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belajar</a:t>
            </a:r>
            <a:r>
              <a:rPr lang="en-US" sz="2400" dirty="0"/>
              <a:t>,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:</a:t>
            </a:r>
          </a:p>
          <a:p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klasifikasi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kodefikasi</a:t>
            </a:r>
            <a:r>
              <a:rPr lang="en-US" sz="2400" dirty="0"/>
              <a:t> diagnosis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mengintegrasikan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anatomi</a:t>
            </a:r>
            <a:r>
              <a:rPr lang="en-US" sz="2400" dirty="0"/>
              <a:t> , </a:t>
            </a:r>
            <a:r>
              <a:rPr lang="en-US" sz="2400" dirty="0" err="1"/>
              <a:t>fisiologi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patofisiologi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ICD 10 </a:t>
            </a:r>
            <a:r>
              <a:rPr lang="en-US" sz="2400" dirty="0" err="1"/>
              <a:t>dan</a:t>
            </a:r>
            <a:r>
              <a:rPr lang="en-US" sz="2400" dirty="0"/>
              <a:t> ICD – 9 – CM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akurat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sistim</a:t>
            </a:r>
            <a:r>
              <a:rPr lang="en-US" sz="2400" dirty="0"/>
              <a:t> </a:t>
            </a:r>
            <a:r>
              <a:rPr lang="en-US" sz="2400" dirty="0" err="1"/>
              <a:t>Genito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endParaRPr lang="en-US" sz="2400" dirty="0"/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TUJUAN INSTRUKSIONAL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: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sistim</a:t>
            </a:r>
            <a:r>
              <a:rPr lang="en-US" sz="2400" dirty="0"/>
              <a:t> </a:t>
            </a:r>
            <a:r>
              <a:rPr lang="en-US" sz="2400" dirty="0" err="1"/>
              <a:t>Genito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endParaRPr lang="en-US" sz="24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menguraikan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singkatan</a:t>
            </a:r>
            <a:r>
              <a:rPr lang="en-US" sz="2400" dirty="0"/>
              <a:t> </a:t>
            </a:r>
            <a:r>
              <a:rPr lang="en-US" sz="2400" dirty="0" err="1"/>
              <a:t>medis</a:t>
            </a:r>
            <a:r>
              <a:rPr lang="en-US" sz="2400" dirty="0"/>
              <a:t> yang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sistim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r>
              <a:rPr lang="en-US" sz="2400" dirty="0"/>
              <a:t>,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828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SISTIM GENITO URINARIA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273050" indent="-273050" algn="ctr"/>
            <a:r>
              <a:rPr lang="en-US" sz="2400" dirty="0"/>
              <a:t>ANATOMI – FISIOLOGI – </a:t>
            </a:r>
            <a:r>
              <a:rPr lang="en-US" sz="2400" dirty="0" smtClean="0"/>
              <a:t>PATOFISIOLOGI</a:t>
            </a:r>
          </a:p>
          <a:p>
            <a:pPr marL="273050" indent="-273050" algn="ctr"/>
            <a:endParaRPr lang="en-US" sz="2400" dirty="0"/>
          </a:p>
          <a:p>
            <a:pPr marL="273050" indent="-273050" algn="ctr"/>
            <a:endParaRPr lang="en-US" sz="2400" dirty="0" smtClean="0"/>
          </a:p>
          <a:p>
            <a:pPr marL="273050" indent="-273050" algn="ctr"/>
            <a:r>
              <a:rPr lang="en-US" sz="2400" dirty="0" err="1" smtClean="0"/>
              <a:t>Dr.Noor</a:t>
            </a:r>
            <a:r>
              <a:rPr lang="en-US" sz="2400" dirty="0" smtClean="0"/>
              <a:t> </a:t>
            </a:r>
            <a:r>
              <a:rPr lang="en-US" sz="2400" dirty="0" err="1" smtClean="0"/>
              <a:t>Yulia</a:t>
            </a:r>
            <a:r>
              <a:rPr lang="en-US" sz="2400" dirty="0" smtClean="0"/>
              <a:t> MM </a:t>
            </a:r>
            <a:endParaRPr lang="en-US" sz="2400" dirty="0"/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PENDAHULUAN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/>
              <a:t>Sistim</a:t>
            </a:r>
            <a:r>
              <a:rPr lang="en-US" sz="2400" dirty="0"/>
              <a:t> Urogenital ( </a:t>
            </a:r>
            <a:r>
              <a:rPr lang="en-US" sz="2400" dirty="0" err="1"/>
              <a:t>Genitourinaria</a:t>
            </a:r>
            <a:r>
              <a:rPr lang="en-US" sz="2400" dirty="0"/>
              <a:t> ) 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sistim</a:t>
            </a:r>
            <a:r>
              <a:rPr lang="en-US" sz="2400" dirty="0"/>
              <a:t> yang </a:t>
            </a:r>
            <a:r>
              <a:rPr lang="en-US" sz="2400" dirty="0" err="1"/>
              <a:t>berkenaan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 organ-organ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kemih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urin</a:t>
            </a:r>
            <a:r>
              <a:rPr lang="en-US" sz="2400" dirty="0">
                <a:solidFill>
                  <a:srgbClr val="FF0000"/>
                </a:solidFill>
              </a:rPr>
              <a:t> 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sistim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reproduksi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Sistim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( </a:t>
            </a:r>
            <a:r>
              <a:rPr lang="en-US" sz="2400" dirty="0" err="1"/>
              <a:t>berkemih</a:t>
            </a:r>
            <a:r>
              <a:rPr lang="en-US" sz="2400" dirty="0"/>
              <a:t> )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Sistim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Urinaria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/>
              <a:t>Organ </a:t>
            </a:r>
            <a:r>
              <a:rPr lang="en-US" sz="2400" dirty="0" err="1"/>
              <a:t>reproduksi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traktus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genitalis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traktus</a:t>
            </a:r>
            <a:r>
              <a:rPr lang="en-US" sz="2400" dirty="0"/>
              <a:t> </a:t>
            </a:r>
            <a:r>
              <a:rPr lang="en-US" sz="2400" dirty="0" err="1"/>
              <a:t>urinarius</a:t>
            </a:r>
            <a:r>
              <a:rPr lang="en-US" sz="2400" dirty="0"/>
              <a:t>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bersambung</a:t>
            </a:r>
            <a:r>
              <a:rPr lang="en-US" sz="2400" dirty="0"/>
              <a:t> </a:t>
            </a:r>
          </a:p>
          <a:p>
            <a:r>
              <a:rPr lang="en-US" sz="2400" dirty="0"/>
              <a:t>Organ </a:t>
            </a:r>
            <a:r>
              <a:rPr lang="en-US" sz="2400" dirty="0" err="1"/>
              <a:t>reproduksi</a:t>
            </a:r>
            <a:r>
              <a:rPr lang="en-US" sz="2400" dirty="0"/>
              <a:t> </a:t>
            </a:r>
            <a:r>
              <a:rPr lang="en-US" sz="2400" dirty="0" err="1"/>
              <a:t>pria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terpisah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uretra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sejajar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.  </a:t>
            </a:r>
          </a:p>
          <a:p>
            <a:r>
              <a:rPr lang="en-US" sz="2400" dirty="0" err="1"/>
              <a:t>Traktus</a:t>
            </a:r>
            <a:r>
              <a:rPr lang="en-US" sz="2400" dirty="0"/>
              <a:t> </a:t>
            </a:r>
            <a:r>
              <a:rPr lang="en-US" sz="2400" dirty="0" err="1"/>
              <a:t>genitalis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wanita</a:t>
            </a:r>
            <a:r>
              <a:rPr lang="en-US" sz="2400" dirty="0"/>
              <a:t> </a:t>
            </a:r>
            <a:r>
              <a:rPr lang="en-US" sz="2400" dirty="0" err="1"/>
              <a:t>berhubungan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rongga</a:t>
            </a:r>
            <a:r>
              <a:rPr lang="en-US" sz="2400" dirty="0"/>
              <a:t> peritoneum yang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rongga</a:t>
            </a:r>
            <a:r>
              <a:rPr lang="en-US" sz="2400" dirty="0"/>
              <a:t> </a:t>
            </a:r>
            <a:r>
              <a:rPr lang="en-US" sz="2400" dirty="0" err="1"/>
              <a:t>panggul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Sistim</a:t>
            </a:r>
            <a:r>
              <a:rPr lang="en-US" sz="3200" dirty="0"/>
              <a:t> Urogenital ( </a:t>
            </a:r>
            <a:r>
              <a:rPr lang="en-US" sz="3200" dirty="0" err="1"/>
              <a:t>Genitourinaria</a:t>
            </a:r>
            <a:r>
              <a:rPr lang="en-US" sz="3200" dirty="0"/>
              <a:t>)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9050" y="1333500"/>
            <a:ext cx="8058150" cy="5257800"/>
          </a:xfrm>
        </p:spPr>
        <p:txBody>
          <a:bodyPr>
            <a:normAutofit/>
          </a:bodyPr>
          <a:lstStyle/>
          <a:p>
            <a:pPr marL="273050" indent="-273050"/>
            <a:r>
              <a:rPr lang="en-US" sz="2400" dirty="0" err="1"/>
              <a:t>Sistem</a:t>
            </a:r>
            <a:r>
              <a:rPr lang="en-US" sz="2400" dirty="0"/>
              <a:t> urogenital </a:t>
            </a:r>
            <a:r>
              <a:rPr lang="en-US" sz="2400" dirty="0" err="1"/>
              <a:t>pria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 smtClean="0"/>
              <a:t>dari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/>
              <a:t>Ginjal</a:t>
            </a:r>
            <a:endParaRPr lang="en-US" sz="2400" dirty="0"/>
          </a:p>
          <a:p>
            <a:pPr lvl="1">
              <a:spcBef>
                <a:spcPct val="0"/>
              </a:spcBef>
            </a:pPr>
            <a:r>
              <a:rPr lang="en-US" sz="2400" dirty="0"/>
              <a:t>Ureter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Vesika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endParaRPr lang="en-US" sz="2400" dirty="0"/>
          </a:p>
          <a:p>
            <a:pPr lvl="1">
              <a:spcBef>
                <a:spcPct val="0"/>
              </a:spcBef>
            </a:pPr>
            <a:r>
              <a:rPr lang="en-US" sz="2400" dirty="0" err="1"/>
              <a:t>Uretra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Penis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Testis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Saluran</a:t>
            </a:r>
            <a:r>
              <a:rPr lang="en-US" sz="2400" dirty="0"/>
              <a:t>  </a:t>
            </a:r>
            <a:r>
              <a:rPr lang="en-US" sz="2400" dirty="0" err="1"/>
              <a:t>eferen</a:t>
            </a:r>
            <a:r>
              <a:rPr lang="en-US" sz="2400" dirty="0"/>
              <a:t>,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Epididimis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Vas deferens,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Saluran</a:t>
            </a:r>
            <a:r>
              <a:rPr lang="en-US" sz="2400" dirty="0"/>
              <a:t>  </a:t>
            </a:r>
            <a:r>
              <a:rPr lang="en-US" sz="2400" dirty="0" err="1"/>
              <a:t>ejakulasi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Kelenjar</a:t>
            </a:r>
            <a:r>
              <a:rPr lang="en-US" sz="2400" dirty="0"/>
              <a:t> </a:t>
            </a:r>
            <a:r>
              <a:rPr lang="en-US" sz="2400" dirty="0" err="1"/>
              <a:t>prostat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/>
              <a:t>Aksesoris</a:t>
            </a:r>
            <a:r>
              <a:rPr lang="en-US" sz="2400" dirty="0"/>
              <a:t> ( </a:t>
            </a:r>
            <a:r>
              <a:rPr lang="en-US" sz="2400" dirty="0" err="1"/>
              <a:t>Vesikula</a:t>
            </a:r>
            <a:r>
              <a:rPr lang="en-US" sz="2400" dirty="0"/>
              <a:t> </a:t>
            </a:r>
            <a:r>
              <a:rPr lang="en-US" sz="2400" dirty="0" err="1"/>
              <a:t>seminalis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kelenjar</a:t>
            </a:r>
            <a:r>
              <a:rPr lang="en-US" sz="2400" dirty="0"/>
              <a:t> </a:t>
            </a:r>
            <a:r>
              <a:rPr lang="en-US" sz="2400" dirty="0" err="1"/>
              <a:t>bulbouretral</a:t>
            </a:r>
            <a:r>
              <a:rPr lang="en-US" sz="2400" dirty="0"/>
              <a:t>)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86287" y="1371600"/>
            <a:ext cx="4557713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:</a:t>
            </a:r>
          </a:p>
          <a:p>
            <a:pPr lvl="1"/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Ureter</a:t>
            </a:r>
          </a:p>
          <a:p>
            <a:pPr lvl="1"/>
            <a:r>
              <a:rPr lang="en-US" sz="2400" dirty="0" err="1" smtClean="0"/>
              <a:t>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kemih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Uretra</a:t>
            </a:r>
            <a:endParaRPr lang="en-US" sz="2400" dirty="0" smtClean="0"/>
          </a:p>
          <a:p>
            <a:pPr lvl="1"/>
            <a:r>
              <a:rPr lang="en-US" sz="2400" dirty="0" err="1" smtClean="0"/>
              <a:t>Ovarium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Rahim</a:t>
            </a:r>
          </a:p>
          <a:p>
            <a:pPr lvl="1"/>
            <a:r>
              <a:rPr lang="en-US" sz="2400" dirty="0" smtClean="0"/>
              <a:t>Tuba </a:t>
            </a:r>
            <a:r>
              <a:rPr lang="en-US" sz="2400" dirty="0" err="1" smtClean="0"/>
              <a:t>falopii</a:t>
            </a:r>
            <a:endParaRPr lang="en-US" sz="2400" dirty="0" smtClean="0"/>
          </a:p>
          <a:p>
            <a:pPr lvl="1"/>
            <a:r>
              <a:rPr lang="en-US" sz="2400" dirty="0" err="1" smtClean="0"/>
              <a:t>aksesori</a:t>
            </a:r>
            <a:r>
              <a:rPr lang="en-US" sz="2400" dirty="0" smtClean="0"/>
              <a:t> ( </a:t>
            </a:r>
            <a:r>
              <a:rPr lang="en-US" sz="2400" dirty="0" err="1" smtClean="0"/>
              <a:t>kelenjar</a:t>
            </a:r>
            <a:r>
              <a:rPr lang="en-US" sz="2400" dirty="0" smtClean="0"/>
              <a:t> </a:t>
            </a:r>
            <a:r>
              <a:rPr lang="en-US" sz="2400" dirty="0" err="1" smtClean="0"/>
              <a:t>bartolin</a:t>
            </a:r>
            <a:r>
              <a:rPr lang="en-US" sz="2400" dirty="0" smtClean="0"/>
              <a:t>)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TRAKTUS URINARIUS</a:t>
            </a:r>
            <a:br>
              <a:rPr lang="en-US" sz="3200" dirty="0"/>
            </a:br>
            <a:r>
              <a:rPr lang="en-US" sz="2800" dirty="0"/>
              <a:t>SISTIM BERKEMIH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= </a:t>
            </a:r>
            <a:r>
              <a:rPr lang="en-US" sz="2400" i="1" dirty="0">
                <a:solidFill>
                  <a:srgbClr val="FF0000"/>
                </a:solidFill>
              </a:rPr>
              <a:t>Urinary System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= </a:t>
            </a:r>
            <a:r>
              <a:rPr lang="en-US" sz="2400" dirty="0" err="1"/>
              <a:t>Sistim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system </a:t>
            </a:r>
            <a:r>
              <a:rPr lang="en-US" sz="2400" dirty="0" err="1"/>
              <a:t>tubuh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mempertahankan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keseimbangan</a:t>
            </a:r>
            <a:r>
              <a:rPr lang="en-US" sz="2400" dirty="0">
                <a:solidFill>
                  <a:srgbClr val="FF0000"/>
                </a:solidFill>
              </a:rPr>
              <a:t> internal </a:t>
            </a:r>
            <a:r>
              <a:rPr lang="en-US" sz="2400" dirty="0" err="1">
                <a:solidFill>
                  <a:srgbClr val="FF0000"/>
                </a:solidFill>
              </a:rPr>
              <a:t>atau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Homeostatis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organ- organ : </a:t>
            </a:r>
          </a:p>
          <a:p>
            <a:pPr lvl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Ginjal</a:t>
            </a:r>
            <a:r>
              <a:rPr lang="en-US" sz="2400" dirty="0">
                <a:solidFill>
                  <a:srgbClr val="FF0000"/>
                </a:solidFill>
              </a:rPr>
              <a:t> : 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  <a:buNone/>
            </a:pPr>
            <a:r>
              <a:rPr lang="en-US" sz="2400" dirty="0"/>
              <a:t>		</a:t>
            </a:r>
            <a:r>
              <a:rPr lang="en-US" sz="2400" dirty="0" err="1"/>
              <a:t>mengeluarkan</a:t>
            </a:r>
            <a:r>
              <a:rPr lang="en-US" sz="2400" dirty="0"/>
              <a:t> </a:t>
            </a:r>
            <a:r>
              <a:rPr lang="en-US" sz="2400" dirty="0" err="1"/>
              <a:t>sekret</a:t>
            </a:r>
            <a:r>
              <a:rPr lang="en-US" sz="2400" dirty="0"/>
              <a:t> urine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Ureter : </a:t>
            </a:r>
          </a:p>
          <a:p>
            <a:pPr lvl="1">
              <a:spcBef>
                <a:spcPct val="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2400" dirty="0" err="1"/>
              <a:t>menyalurkan</a:t>
            </a:r>
            <a:r>
              <a:rPr lang="en-US" sz="2400" dirty="0"/>
              <a:t> urine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endParaRPr lang="en-US" sz="2400" dirty="0"/>
          </a:p>
          <a:p>
            <a:pPr>
              <a:spcBef>
                <a:spcPct val="0"/>
              </a:spcBef>
              <a:buNone/>
            </a:pPr>
            <a:r>
              <a:rPr lang="en-US" sz="2400" dirty="0"/>
              <a:t>		 </a:t>
            </a:r>
            <a:r>
              <a:rPr lang="en-US" sz="2400" dirty="0" err="1"/>
              <a:t>kekandung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endParaRPr lang="en-US" sz="2400" dirty="0"/>
          </a:p>
          <a:p>
            <a:pPr lvl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Kandung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Kemih</a:t>
            </a:r>
            <a:r>
              <a:rPr lang="en-US" sz="2400" dirty="0">
                <a:solidFill>
                  <a:srgbClr val="FF0000"/>
                </a:solidFill>
              </a:rPr>
              <a:t> ( </a:t>
            </a:r>
            <a:r>
              <a:rPr lang="en-US" sz="2400" dirty="0" err="1">
                <a:solidFill>
                  <a:srgbClr val="FF0000"/>
                </a:solidFill>
              </a:rPr>
              <a:t>vesika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urinaria</a:t>
            </a:r>
            <a:r>
              <a:rPr lang="en-US" sz="2400" dirty="0">
                <a:solidFill>
                  <a:srgbClr val="FF0000"/>
                </a:solidFill>
              </a:rPr>
              <a:t> ),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/>
              <a:t>		 </a:t>
            </a:r>
            <a:r>
              <a:rPr lang="en-US" sz="2400" dirty="0" err="1"/>
              <a:t>sebagai</a:t>
            </a:r>
            <a:r>
              <a:rPr lang="en-US" sz="2400" dirty="0"/>
              <a:t> organ </a:t>
            </a:r>
            <a:r>
              <a:rPr lang="en-US" sz="2400" dirty="0" err="1"/>
              <a:t>penampung</a:t>
            </a:r>
            <a:endParaRPr lang="en-US" sz="2400" dirty="0"/>
          </a:p>
          <a:p>
            <a:pPr lvl="1"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Saluran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Kencing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Uretra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: </a:t>
            </a:r>
          </a:p>
          <a:p>
            <a:pPr lvl="1">
              <a:spcBef>
                <a:spcPct val="0"/>
              </a:spcBef>
              <a:buNone/>
            </a:pPr>
            <a:r>
              <a:rPr lang="en-US" sz="2400" dirty="0"/>
              <a:t>		 </a:t>
            </a:r>
            <a:r>
              <a:rPr lang="en-US" sz="2400" dirty="0" err="1"/>
              <a:t>mengeluarkan</a:t>
            </a:r>
            <a:r>
              <a:rPr lang="en-US" sz="2400" dirty="0"/>
              <a:t> urine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</a:p>
          <a:p>
            <a:pPr lvl="1">
              <a:spcBef>
                <a:spcPct val="0"/>
              </a:spcBef>
              <a:buNone/>
            </a:pPr>
            <a:r>
              <a:rPr lang="en-US" sz="2400" dirty="0"/>
              <a:t>		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http://biofarmasiumi.files.wordpress.com/2010/11/sistem-urin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320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1. GINJAL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53000"/>
          </a:xfrm>
        </p:spPr>
        <p:txBody>
          <a:bodyPr>
            <a:normAutofit fontScale="70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err="1"/>
              <a:t>merupakan</a:t>
            </a:r>
            <a:r>
              <a:rPr lang="en-US" sz="3100" dirty="0"/>
              <a:t> organ </a:t>
            </a:r>
            <a:r>
              <a:rPr lang="en-US" sz="3100" dirty="0" err="1"/>
              <a:t>berbentuk</a:t>
            </a:r>
            <a:r>
              <a:rPr lang="en-US" sz="3100" dirty="0"/>
              <a:t> </a:t>
            </a:r>
            <a:r>
              <a:rPr lang="en-US" sz="3100" dirty="0" err="1"/>
              <a:t>seperti</a:t>
            </a:r>
            <a:r>
              <a:rPr lang="en-US" sz="3100" dirty="0"/>
              <a:t> </a:t>
            </a:r>
            <a:r>
              <a:rPr lang="en-US" sz="3100" dirty="0" err="1"/>
              <a:t>kacang</a:t>
            </a:r>
            <a:r>
              <a:rPr lang="en-US" sz="3100" dirty="0"/>
              <a:t>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err="1" smtClean="0"/>
              <a:t>Terletak</a:t>
            </a:r>
            <a:r>
              <a:rPr lang="en-US" sz="3100" dirty="0" smtClean="0"/>
              <a:t>  </a:t>
            </a:r>
            <a:r>
              <a:rPr lang="en-US" sz="3100" dirty="0"/>
              <a:t>di </a:t>
            </a:r>
            <a:r>
              <a:rPr lang="en-US" sz="3100" dirty="0" err="1"/>
              <a:t>kedua</a:t>
            </a:r>
            <a:r>
              <a:rPr lang="en-US" sz="3100" dirty="0"/>
              <a:t> </a:t>
            </a:r>
            <a:r>
              <a:rPr lang="en-US" sz="3100" dirty="0" err="1"/>
              <a:t>sisi</a:t>
            </a:r>
            <a:r>
              <a:rPr lang="en-US" sz="3100" dirty="0"/>
              <a:t> </a:t>
            </a:r>
            <a:r>
              <a:rPr lang="en-US" sz="3100" dirty="0" err="1"/>
              <a:t>columna</a:t>
            </a:r>
            <a:r>
              <a:rPr lang="en-US" sz="3100" dirty="0"/>
              <a:t> </a:t>
            </a:r>
            <a:r>
              <a:rPr lang="en-US" sz="3100" dirty="0" err="1"/>
              <a:t>vertebralis</a:t>
            </a:r>
            <a:r>
              <a:rPr lang="en-US" sz="3100" dirty="0"/>
              <a:t>, di </a:t>
            </a:r>
            <a:r>
              <a:rPr lang="en-US" sz="3100" dirty="0" err="1"/>
              <a:t>bawah</a:t>
            </a:r>
            <a:r>
              <a:rPr lang="en-US" sz="3100" dirty="0"/>
              <a:t> liver 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err="1"/>
              <a:t>limphe</a:t>
            </a:r>
            <a:r>
              <a:rPr lang="en-US" sz="3100" dirty="0"/>
              <a:t>. di </a:t>
            </a:r>
            <a:r>
              <a:rPr lang="en-US" sz="3100" dirty="0" err="1"/>
              <a:t>sekitar</a:t>
            </a:r>
            <a:r>
              <a:rPr lang="en-US" sz="3100" dirty="0"/>
              <a:t> vertebra T12 </a:t>
            </a:r>
            <a:r>
              <a:rPr lang="en-US" sz="3100" dirty="0" err="1"/>
              <a:t>hingga</a:t>
            </a:r>
            <a:r>
              <a:rPr lang="en-US" sz="3100" dirty="0"/>
              <a:t> L3.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err="1" smtClean="0"/>
              <a:t>Ginjal</a:t>
            </a:r>
            <a:r>
              <a:rPr lang="en-US" sz="3100" dirty="0" smtClean="0"/>
              <a:t> </a:t>
            </a:r>
            <a:r>
              <a:rPr lang="en-US" sz="3100" dirty="0" err="1"/>
              <a:t>kanan</a:t>
            </a:r>
            <a:r>
              <a:rPr lang="en-US" sz="3100" dirty="0"/>
              <a:t> </a:t>
            </a:r>
            <a:r>
              <a:rPr lang="en-US" sz="3100" dirty="0" err="1"/>
              <a:t>sedikit</a:t>
            </a:r>
            <a:r>
              <a:rPr lang="en-US" sz="3100" dirty="0"/>
              <a:t> </a:t>
            </a:r>
            <a:r>
              <a:rPr lang="en-US" sz="3100" dirty="0" err="1"/>
              <a:t>lebih</a:t>
            </a:r>
            <a:r>
              <a:rPr lang="en-US" sz="3100" dirty="0"/>
              <a:t> </a:t>
            </a:r>
            <a:r>
              <a:rPr lang="en-US" sz="3100" dirty="0" err="1"/>
              <a:t>rendah</a:t>
            </a:r>
            <a:r>
              <a:rPr lang="en-US" sz="3100" dirty="0"/>
              <a:t> </a:t>
            </a:r>
            <a:r>
              <a:rPr lang="en-US" sz="3100" dirty="0" err="1"/>
              <a:t>dibandingkan</a:t>
            </a:r>
            <a:r>
              <a:rPr lang="en-US" sz="3100" dirty="0"/>
              <a:t> </a:t>
            </a:r>
            <a:r>
              <a:rPr lang="en-US" sz="3100" dirty="0" err="1"/>
              <a:t>dengan</a:t>
            </a:r>
            <a:r>
              <a:rPr lang="en-US" sz="3100" dirty="0"/>
              <a:t> </a:t>
            </a:r>
            <a:r>
              <a:rPr lang="en-US" sz="3100" dirty="0" err="1"/>
              <a:t>ginjal</a:t>
            </a:r>
            <a:r>
              <a:rPr lang="en-US" sz="3100" dirty="0"/>
              <a:t> </a:t>
            </a:r>
            <a:r>
              <a:rPr lang="en-US" sz="3100" dirty="0" err="1"/>
              <a:t>kiri</a:t>
            </a:r>
            <a:r>
              <a:rPr lang="en-US" sz="3100" dirty="0"/>
              <a:t> </a:t>
            </a:r>
            <a:r>
              <a:rPr lang="en-US" sz="3100" dirty="0" err="1"/>
              <a:t>karena</a:t>
            </a:r>
            <a:r>
              <a:rPr lang="en-US" sz="3100" dirty="0"/>
              <a:t> </a:t>
            </a:r>
            <a:r>
              <a:rPr lang="en-US" sz="3100" dirty="0" err="1"/>
              <a:t>tertekan</a:t>
            </a:r>
            <a:r>
              <a:rPr lang="en-US" sz="3100" dirty="0"/>
              <a:t> </a:t>
            </a:r>
            <a:r>
              <a:rPr lang="en-US" sz="3100" dirty="0" err="1"/>
              <a:t>ke</a:t>
            </a:r>
            <a:r>
              <a:rPr lang="en-US" sz="3100" dirty="0"/>
              <a:t> </a:t>
            </a:r>
            <a:r>
              <a:rPr lang="en-US" sz="3100" dirty="0" err="1"/>
              <a:t>bawah</a:t>
            </a:r>
            <a:r>
              <a:rPr lang="en-US" sz="3100" dirty="0"/>
              <a:t> </a:t>
            </a:r>
            <a:r>
              <a:rPr lang="en-US" sz="3100" dirty="0" err="1"/>
              <a:t>oleh</a:t>
            </a:r>
            <a:r>
              <a:rPr lang="en-US" sz="3100" dirty="0"/>
              <a:t> organ </a:t>
            </a:r>
            <a:r>
              <a:rPr lang="en-US" sz="3100" dirty="0" err="1"/>
              <a:t>hati</a:t>
            </a:r>
            <a:r>
              <a:rPr lang="en-US" sz="3100" dirty="0"/>
              <a:t>. (</a:t>
            </a:r>
            <a:r>
              <a:rPr lang="en-US" sz="3100" dirty="0" err="1"/>
              <a:t>Kutub</a:t>
            </a:r>
            <a:r>
              <a:rPr lang="en-US" sz="3100" dirty="0"/>
              <a:t> </a:t>
            </a:r>
            <a:r>
              <a:rPr lang="en-US" sz="3100" dirty="0" err="1"/>
              <a:t>atas</a:t>
            </a:r>
            <a:r>
              <a:rPr lang="en-US" sz="3100" dirty="0"/>
              <a:t> </a:t>
            </a:r>
            <a:r>
              <a:rPr lang="en-US" sz="3100" dirty="0" err="1"/>
              <a:t>ginjal</a:t>
            </a:r>
            <a:r>
              <a:rPr lang="en-US" sz="3100" dirty="0"/>
              <a:t> </a:t>
            </a:r>
            <a:r>
              <a:rPr lang="en-US" sz="3100" dirty="0" err="1"/>
              <a:t>kanan</a:t>
            </a:r>
            <a:r>
              <a:rPr lang="en-US" sz="3100" dirty="0"/>
              <a:t> </a:t>
            </a:r>
            <a:r>
              <a:rPr lang="en-US" sz="3100" dirty="0" err="1"/>
              <a:t>terletak</a:t>
            </a:r>
            <a:r>
              <a:rPr lang="en-US" sz="3100" dirty="0"/>
              <a:t> </a:t>
            </a:r>
            <a:r>
              <a:rPr lang="en-US" sz="3100" dirty="0" err="1"/>
              <a:t>setinggi</a:t>
            </a:r>
            <a:r>
              <a:rPr lang="en-US" sz="3100" dirty="0"/>
              <a:t> </a:t>
            </a:r>
            <a:r>
              <a:rPr lang="en-US" sz="3100" dirty="0" err="1"/>
              <a:t>iga</a:t>
            </a:r>
            <a:r>
              <a:rPr lang="en-US" sz="3100" dirty="0"/>
              <a:t> ke12, </a:t>
            </a:r>
            <a:r>
              <a:rPr lang="en-US" sz="3100" dirty="0" err="1" smtClean="0"/>
              <a:t>ginjal</a:t>
            </a:r>
            <a:r>
              <a:rPr lang="en-US" sz="3100" dirty="0" smtClean="0"/>
              <a:t> </a:t>
            </a:r>
            <a:r>
              <a:rPr lang="en-US" sz="3100" dirty="0" err="1"/>
              <a:t>kiri</a:t>
            </a:r>
            <a:r>
              <a:rPr lang="en-US" sz="3100" dirty="0"/>
              <a:t> </a:t>
            </a:r>
            <a:r>
              <a:rPr lang="en-US" sz="3100" dirty="0" err="1" smtClean="0"/>
              <a:t>setinggi</a:t>
            </a:r>
            <a:r>
              <a:rPr lang="en-US" sz="3100" dirty="0" smtClean="0"/>
              <a:t> </a:t>
            </a:r>
            <a:r>
              <a:rPr lang="en-US" sz="3100" dirty="0" err="1" smtClean="0"/>
              <a:t>iga</a:t>
            </a:r>
            <a:r>
              <a:rPr lang="en-US" sz="3100" dirty="0" smtClean="0"/>
              <a:t> </a:t>
            </a:r>
            <a:r>
              <a:rPr lang="en-US" sz="3100" dirty="0" err="1"/>
              <a:t>ke</a:t>
            </a:r>
            <a:r>
              <a:rPr lang="en-US" sz="3100" dirty="0"/>
              <a:t> 11.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err="1" smtClean="0"/>
              <a:t>Kedua</a:t>
            </a:r>
            <a:r>
              <a:rPr lang="en-US" sz="3100" dirty="0" smtClean="0"/>
              <a:t> </a:t>
            </a:r>
            <a:r>
              <a:rPr lang="en-US" sz="3100" dirty="0" err="1"/>
              <a:t>ginjal</a:t>
            </a:r>
            <a:r>
              <a:rPr lang="en-US" sz="3100" dirty="0"/>
              <a:t> </a:t>
            </a:r>
            <a:r>
              <a:rPr lang="en-US" sz="3100" dirty="0" err="1"/>
              <a:t>dibungkus</a:t>
            </a:r>
            <a:r>
              <a:rPr lang="en-US" sz="3100" dirty="0"/>
              <a:t> </a:t>
            </a:r>
            <a:r>
              <a:rPr lang="en-US" sz="3100" dirty="0" err="1"/>
              <a:t>oleh</a:t>
            </a:r>
            <a:r>
              <a:rPr lang="en-US" sz="3100" dirty="0"/>
              <a:t> </a:t>
            </a:r>
            <a:r>
              <a:rPr lang="en-US" sz="3100" dirty="0" err="1"/>
              <a:t>dua</a:t>
            </a:r>
            <a:r>
              <a:rPr lang="en-US" sz="3100" dirty="0"/>
              <a:t> </a:t>
            </a:r>
            <a:r>
              <a:rPr lang="en-US" sz="3100" dirty="0" err="1"/>
              <a:t>lapisan</a:t>
            </a:r>
            <a:r>
              <a:rPr lang="en-US" sz="3100" dirty="0"/>
              <a:t> </a:t>
            </a:r>
            <a:r>
              <a:rPr lang="en-US" sz="3100" dirty="0" err="1"/>
              <a:t>lemak</a:t>
            </a:r>
            <a:r>
              <a:rPr lang="en-US" sz="3100" dirty="0"/>
              <a:t> (</a:t>
            </a:r>
            <a:r>
              <a:rPr lang="en-US" sz="3100" dirty="0" err="1"/>
              <a:t>lemak</a:t>
            </a:r>
            <a:r>
              <a:rPr lang="en-US" sz="3100" dirty="0"/>
              <a:t> </a:t>
            </a:r>
            <a:r>
              <a:rPr lang="en-US" sz="3100" dirty="0" err="1"/>
              <a:t>perirenal</a:t>
            </a:r>
            <a:r>
              <a:rPr lang="en-US" sz="3100" dirty="0"/>
              <a:t> </a:t>
            </a:r>
            <a:r>
              <a:rPr lang="en-US" sz="3100" dirty="0" err="1"/>
              <a:t>dan</a:t>
            </a:r>
            <a:r>
              <a:rPr lang="en-US" sz="3100" dirty="0"/>
              <a:t> </a:t>
            </a:r>
            <a:r>
              <a:rPr lang="en-US" sz="3100" dirty="0" smtClean="0"/>
              <a:t> </a:t>
            </a:r>
            <a:r>
              <a:rPr lang="en-US" sz="3100" dirty="0" err="1"/>
              <a:t>pararenal</a:t>
            </a:r>
            <a:r>
              <a:rPr lang="en-US" sz="3100" dirty="0"/>
              <a:t>) yang </a:t>
            </a:r>
            <a:r>
              <a:rPr lang="en-US" sz="3100" dirty="0" err="1"/>
              <a:t>membantu</a:t>
            </a:r>
            <a:r>
              <a:rPr lang="en-US" sz="3100" dirty="0"/>
              <a:t> </a:t>
            </a:r>
            <a:r>
              <a:rPr lang="en-US" sz="3100" dirty="0" err="1"/>
              <a:t>meredam</a:t>
            </a:r>
            <a:r>
              <a:rPr lang="en-US" sz="3100" dirty="0"/>
              <a:t> </a:t>
            </a:r>
            <a:r>
              <a:rPr lang="en-US" sz="3100" dirty="0" err="1"/>
              <a:t>goncangan</a:t>
            </a:r>
            <a:endParaRPr lang="en-US" sz="3100" dirty="0"/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err="1"/>
              <a:t>Ginjal</a:t>
            </a:r>
            <a:r>
              <a:rPr lang="en-US" sz="3100" dirty="0"/>
              <a:t> </a:t>
            </a:r>
            <a:r>
              <a:rPr lang="en-US" sz="3100" dirty="0" err="1"/>
              <a:t>terletak</a:t>
            </a:r>
            <a:r>
              <a:rPr lang="en-US" sz="3100" dirty="0"/>
              <a:t> </a:t>
            </a:r>
            <a:r>
              <a:rPr lang="en-US" sz="3100" dirty="0" err="1" smtClean="0"/>
              <a:t>dibelakang</a:t>
            </a:r>
            <a:r>
              <a:rPr lang="en-US" sz="3100" dirty="0" smtClean="0"/>
              <a:t> </a:t>
            </a:r>
            <a:r>
              <a:rPr lang="en-US" sz="3100" dirty="0" err="1"/>
              <a:t>peritonium</a:t>
            </a:r>
            <a:r>
              <a:rPr lang="en-US" sz="3100" dirty="0"/>
              <a:t> </a:t>
            </a:r>
            <a:r>
              <a:rPr lang="en-US" sz="3100" dirty="0" err="1" smtClean="0"/>
              <a:t>yg</a:t>
            </a:r>
            <a:r>
              <a:rPr lang="en-US" sz="3100" dirty="0" smtClean="0"/>
              <a:t> </a:t>
            </a:r>
            <a:r>
              <a:rPr lang="en-US" sz="3100" dirty="0" err="1"/>
              <a:t>melapisi</a:t>
            </a:r>
            <a:r>
              <a:rPr lang="en-US" sz="3100" dirty="0"/>
              <a:t> </a:t>
            </a:r>
            <a:r>
              <a:rPr lang="en-US" sz="3100" dirty="0" err="1"/>
              <a:t>rongga</a:t>
            </a:r>
            <a:r>
              <a:rPr lang="en-US" sz="3100" dirty="0"/>
              <a:t> </a:t>
            </a:r>
            <a:r>
              <a:rPr lang="en-US" sz="3100" dirty="0" smtClean="0"/>
              <a:t>abdomen retroperitoneal  </a:t>
            </a:r>
            <a:endParaRPr lang="en-US" sz="3100" dirty="0"/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smtClean="0"/>
              <a:t>Di </a:t>
            </a:r>
            <a:r>
              <a:rPr lang="en-US" sz="3100" dirty="0" err="1"/>
              <a:t>bagian</a:t>
            </a:r>
            <a:r>
              <a:rPr lang="en-US" sz="3100" dirty="0"/>
              <a:t> superior </a:t>
            </a:r>
            <a:r>
              <a:rPr lang="en-US" sz="3100" dirty="0" err="1"/>
              <a:t>ginjal</a:t>
            </a:r>
            <a:r>
              <a:rPr lang="en-US" sz="3100" dirty="0"/>
              <a:t> </a:t>
            </a:r>
            <a:r>
              <a:rPr lang="en-US" sz="3100" dirty="0" err="1"/>
              <a:t>terdapat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0000"/>
                </a:solidFill>
              </a:rPr>
              <a:t>adrenal gland </a:t>
            </a:r>
            <a:r>
              <a:rPr lang="en-US" sz="3100" dirty="0"/>
              <a:t>(= </a:t>
            </a:r>
            <a:r>
              <a:rPr lang="en-US" sz="3100" dirty="0" err="1">
                <a:solidFill>
                  <a:srgbClr val="FF0000"/>
                </a:solidFill>
              </a:rPr>
              <a:t>kelenjar</a:t>
            </a:r>
            <a:r>
              <a:rPr lang="en-US" sz="3100" dirty="0">
                <a:solidFill>
                  <a:srgbClr val="FF0000"/>
                </a:solidFill>
              </a:rPr>
              <a:t> suprarenal</a:t>
            </a:r>
            <a:r>
              <a:rPr lang="en-US" sz="3100" dirty="0"/>
              <a:t> ). 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</a:pPr>
            <a:r>
              <a:rPr lang="en-US" sz="3100" dirty="0" err="1" smtClean="0"/>
              <a:t>Pada</a:t>
            </a:r>
            <a:r>
              <a:rPr lang="en-US" sz="3100" dirty="0" smtClean="0"/>
              <a:t> </a:t>
            </a:r>
            <a:r>
              <a:rPr lang="en-US" sz="3100" dirty="0"/>
              <a:t>orang </a:t>
            </a:r>
            <a:r>
              <a:rPr lang="en-US" sz="3100" dirty="0" err="1"/>
              <a:t>dewasa</a:t>
            </a:r>
            <a:r>
              <a:rPr lang="en-US" sz="3100" dirty="0"/>
              <a:t> : </a:t>
            </a:r>
            <a:r>
              <a:rPr lang="en-US" sz="3100" dirty="0" smtClean="0"/>
              <a:t> </a:t>
            </a:r>
            <a:r>
              <a:rPr lang="en-US" sz="3100" dirty="0" err="1"/>
              <a:t>panjang</a:t>
            </a:r>
            <a:r>
              <a:rPr lang="en-US" sz="3100" dirty="0"/>
              <a:t> </a:t>
            </a:r>
            <a:r>
              <a:rPr lang="en-US" sz="3100" dirty="0" err="1"/>
              <a:t>ginjal</a:t>
            </a:r>
            <a:r>
              <a:rPr lang="en-US" sz="3100" dirty="0"/>
              <a:t> </a:t>
            </a:r>
            <a:r>
              <a:rPr lang="en-US" sz="3100" dirty="0" err="1"/>
              <a:t>sekitar</a:t>
            </a:r>
            <a:r>
              <a:rPr lang="en-US" sz="3100" dirty="0"/>
              <a:t> 12-13 cm, </a:t>
            </a:r>
            <a:r>
              <a:rPr lang="en-US" sz="3100" dirty="0" err="1" smtClean="0"/>
              <a:t>lebar</a:t>
            </a:r>
            <a:r>
              <a:rPr lang="en-US" sz="3100" dirty="0" smtClean="0"/>
              <a:t> </a:t>
            </a:r>
            <a:r>
              <a:rPr lang="en-US" sz="3100" dirty="0"/>
              <a:t>5-7 cm, </a:t>
            </a:r>
            <a:r>
              <a:rPr lang="en-US" sz="3100" dirty="0" err="1" smtClean="0"/>
              <a:t>tebal</a:t>
            </a:r>
            <a:r>
              <a:rPr lang="en-US" sz="3100" dirty="0" smtClean="0"/>
              <a:t> </a:t>
            </a:r>
            <a:r>
              <a:rPr lang="en-US" sz="3100" dirty="0"/>
              <a:t>2,5 cm </a:t>
            </a:r>
            <a:r>
              <a:rPr lang="en-US" sz="3100" dirty="0" smtClean="0"/>
              <a:t>, </a:t>
            </a:r>
            <a:r>
              <a:rPr lang="en-US" sz="3100" dirty="0" err="1" smtClean="0"/>
              <a:t>berat</a:t>
            </a:r>
            <a:r>
              <a:rPr lang="en-US" sz="3100" dirty="0" smtClean="0"/>
              <a:t> </a:t>
            </a:r>
            <a:r>
              <a:rPr lang="en-US" sz="3100" dirty="0"/>
              <a:t>± 140 gram ( </a:t>
            </a:r>
            <a:r>
              <a:rPr lang="en-US" sz="3100" dirty="0" err="1"/>
              <a:t>pria</a:t>
            </a:r>
            <a:r>
              <a:rPr lang="en-US" sz="3100" dirty="0"/>
              <a:t>=150 – 170 gram, </a:t>
            </a:r>
            <a:r>
              <a:rPr lang="en-US" sz="3100" dirty="0" err="1"/>
              <a:t>wanita</a:t>
            </a:r>
            <a:r>
              <a:rPr lang="en-US" sz="3100" dirty="0"/>
              <a:t> = 115-155 gram)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Struktur</a:t>
            </a:r>
            <a:r>
              <a:rPr lang="en-US" sz="3200" dirty="0"/>
              <a:t> organ </a:t>
            </a:r>
            <a:r>
              <a:rPr lang="en-US" sz="3200" dirty="0" err="1"/>
              <a:t>ginjal</a:t>
            </a:r>
            <a:r>
              <a:rPr lang="en-US" sz="3200" dirty="0"/>
              <a:t>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200" dirty="0" err="1"/>
              <a:t>Ginjal</a:t>
            </a:r>
            <a:r>
              <a:rPr lang="en-US" sz="2200" dirty="0"/>
              <a:t> </a:t>
            </a:r>
            <a:r>
              <a:rPr lang="en-US" sz="2200" dirty="0" err="1"/>
              <a:t>ditutup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kapsul</a:t>
            </a:r>
            <a:r>
              <a:rPr lang="en-US" sz="2200" dirty="0"/>
              <a:t> </a:t>
            </a:r>
            <a:r>
              <a:rPr lang="en-US" sz="2200" dirty="0" err="1"/>
              <a:t>tunika</a:t>
            </a:r>
            <a:r>
              <a:rPr lang="en-US" sz="2200" dirty="0"/>
              <a:t> </a:t>
            </a:r>
            <a:r>
              <a:rPr lang="en-US" sz="2200" dirty="0" err="1"/>
              <a:t>fibrosa</a:t>
            </a:r>
            <a:r>
              <a:rPr lang="en-US" sz="2200" dirty="0"/>
              <a:t> yang </a:t>
            </a:r>
            <a:r>
              <a:rPr lang="en-US" sz="2200" dirty="0" err="1"/>
              <a:t>kuat</a:t>
            </a:r>
            <a:r>
              <a:rPr lang="en-US" sz="22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potongan</a:t>
            </a:r>
            <a:r>
              <a:rPr lang="en-US" sz="2200" dirty="0"/>
              <a:t> </a:t>
            </a:r>
            <a:r>
              <a:rPr lang="en-US" sz="2200" dirty="0" err="1"/>
              <a:t>melintang</a:t>
            </a:r>
            <a:r>
              <a:rPr lang="en-US" sz="2200" dirty="0"/>
              <a:t> </a:t>
            </a:r>
            <a:r>
              <a:rPr lang="en-US" sz="2200" dirty="0" err="1"/>
              <a:t>memperlihatkan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daerah</a:t>
            </a:r>
            <a:r>
              <a:rPr lang="en-US" sz="2200" dirty="0"/>
              <a:t> yang </a:t>
            </a:r>
            <a:r>
              <a:rPr lang="en-US" sz="2200" dirty="0" err="1"/>
              <a:t>berbeda</a:t>
            </a:r>
            <a:r>
              <a:rPr lang="en-US" sz="2200" dirty="0"/>
              <a:t> </a:t>
            </a:r>
            <a:r>
              <a:rPr lang="en-US" sz="2200" dirty="0" err="1"/>
              <a:t>yaitu</a:t>
            </a:r>
            <a:r>
              <a:rPr lang="en-US" sz="2200" dirty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FF0000"/>
                </a:solidFill>
              </a:rPr>
              <a:t>Korteks</a:t>
            </a:r>
            <a:r>
              <a:rPr lang="en-US" sz="2200" dirty="0"/>
              <a:t> :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ginjal</a:t>
            </a:r>
            <a:r>
              <a:rPr lang="en-US" sz="2200" dirty="0"/>
              <a:t>, 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200" dirty="0" err="1"/>
              <a:t>berwarna</a:t>
            </a:r>
            <a:r>
              <a:rPr lang="en-US" sz="2200" dirty="0"/>
              <a:t> </a:t>
            </a:r>
            <a:r>
              <a:rPr lang="en-US" sz="2200" dirty="0" err="1"/>
              <a:t>coklat</a:t>
            </a:r>
            <a:r>
              <a:rPr lang="en-US" sz="2200" dirty="0"/>
              <a:t> </a:t>
            </a:r>
            <a:r>
              <a:rPr lang="en-US" sz="2200" dirty="0" err="1"/>
              <a:t>kemerahan</a:t>
            </a:r>
            <a:r>
              <a:rPr lang="en-US" sz="2200" dirty="0"/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200" dirty="0" err="1"/>
              <a:t>Fungsi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korteks</a:t>
            </a:r>
            <a:r>
              <a:rPr lang="en-US" sz="2200" dirty="0"/>
              <a:t> </a:t>
            </a:r>
            <a:r>
              <a:rPr lang="en-US" sz="2200" dirty="0" err="1"/>
              <a:t>ginjal</a:t>
            </a:r>
            <a:r>
              <a:rPr lang="en-US" sz="2200" dirty="0"/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/>
              <a:t>	</a:t>
            </a:r>
            <a:r>
              <a:rPr lang="en-US" sz="2200" dirty="0" err="1">
                <a:solidFill>
                  <a:srgbClr val="FF0000"/>
                </a:solidFill>
              </a:rPr>
              <a:t>adalah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filtrasi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sejumlah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besar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darah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melalui</a:t>
            </a:r>
            <a:r>
              <a:rPr lang="en-US" sz="2200" dirty="0">
                <a:solidFill>
                  <a:srgbClr val="FF0000"/>
                </a:solidFill>
              </a:rPr>
              <a:t> glomerulus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200" dirty="0" err="1">
                <a:solidFill>
                  <a:srgbClr val="FF0000"/>
                </a:solidFill>
              </a:rPr>
              <a:t>Medula</a:t>
            </a:r>
            <a:r>
              <a:rPr lang="en-US" sz="2200" dirty="0"/>
              <a:t> :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ginjal</a:t>
            </a:r>
            <a:r>
              <a:rPr lang="en-US" sz="2200" dirty="0"/>
              <a:t> ,</a:t>
            </a:r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200" dirty="0" err="1"/>
              <a:t>terdiri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piramid</a:t>
            </a:r>
            <a:r>
              <a:rPr lang="en-US" sz="2200" dirty="0"/>
              <a:t> </a:t>
            </a:r>
            <a:r>
              <a:rPr lang="en-US" sz="2200" dirty="0" err="1"/>
              <a:t>renalis</a:t>
            </a:r>
            <a:r>
              <a:rPr lang="en-US" sz="2200" dirty="0"/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/>
              <a:t>	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apeks</a:t>
            </a:r>
            <a:r>
              <a:rPr lang="en-US" sz="2200" dirty="0"/>
              <a:t> </a:t>
            </a:r>
            <a:r>
              <a:rPr lang="en-US" sz="2200" dirty="0" err="1"/>
              <a:t>menghadap</a:t>
            </a:r>
            <a:r>
              <a:rPr lang="en-US" sz="2200" dirty="0"/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/>
              <a:t>	</a:t>
            </a:r>
            <a:r>
              <a:rPr lang="en-US" sz="2200" dirty="0" err="1"/>
              <a:t>kesinus</a:t>
            </a:r>
            <a:r>
              <a:rPr lang="en-US" sz="2200" dirty="0"/>
              <a:t>  </a:t>
            </a:r>
            <a:r>
              <a:rPr lang="en-US" sz="2200" dirty="0" err="1"/>
              <a:t>renalis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basis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/>
              <a:t>	</a:t>
            </a:r>
            <a:r>
              <a:rPr lang="en-US" sz="2200" dirty="0" err="1"/>
              <a:t>disepanjang</a:t>
            </a:r>
            <a:r>
              <a:rPr lang="en-US" sz="2200" dirty="0"/>
              <a:t> </a:t>
            </a:r>
            <a:r>
              <a:rPr lang="en-US" sz="2200" dirty="0" err="1"/>
              <a:t>ginjal</a:t>
            </a:r>
            <a:endParaRPr lang="en-US" sz="2200" dirty="0"/>
          </a:p>
          <a:p>
            <a:pPr lvl="2">
              <a:lnSpc>
                <a:spcPct val="110000"/>
              </a:lnSpc>
              <a:spcBef>
                <a:spcPct val="0"/>
              </a:spcBef>
            </a:pPr>
            <a:r>
              <a:rPr lang="en-US" sz="2200" dirty="0" err="1"/>
              <a:t>terjadi</a:t>
            </a:r>
            <a:r>
              <a:rPr lang="en-US" sz="2200" dirty="0"/>
              <a:t> </a:t>
            </a:r>
            <a:r>
              <a:rPr lang="en-US" sz="2200" dirty="0" err="1"/>
              <a:t>kerja</a:t>
            </a:r>
            <a:r>
              <a:rPr lang="en-US" sz="2200" dirty="0"/>
              <a:t> </a:t>
            </a:r>
            <a:r>
              <a:rPr lang="en-US" sz="2200" dirty="0" err="1"/>
              <a:t>metabolik</a:t>
            </a:r>
            <a:r>
              <a:rPr lang="en-US" sz="2200" dirty="0"/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/>
              <a:t>	</a:t>
            </a:r>
            <a:r>
              <a:rPr lang="en-US" sz="2200" dirty="0" err="1"/>
              <a:t>terutama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reabsorpsi</a:t>
            </a:r>
            <a:r>
              <a:rPr lang="en-US" sz="2200" dirty="0">
                <a:solidFill>
                  <a:srgbClr val="FF0000"/>
                </a:solidFill>
              </a:rPr>
              <a:t> Na </a:t>
            </a:r>
            <a:r>
              <a:rPr lang="en-US" sz="2200" dirty="0" err="1">
                <a:solidFill>
                  <a:srgbClr val="FF0000"/>
                </a:solidFill>
              </a:rPr>
              <a:t>dan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rgbClr val="FF0000"/>
                </a:solidFill>
              </a:rPr>
              <a:t>	</a:t>
            </a:r>
            <a:r>
              <a:rPr lang="en-US" sz="2200" dirty="0" err="1">
                <a:solidFill>
                  <a:srgbClr val="FF0000"/>
                </a:solidFill>
              </a:rPr>
              <a:t>ekstraksi</a:t>
            </a:r>
            <a:r>
              <a:rPr lang="en-US" sz="2200" dirty="0">
                <a:solidFill>
                  <a:srgbClr val="FF0000"/>
                </a:solidFill>
              </a:rPr>
              <a:t> O2 </a:t>
            </a:r>
            <a:r>
              <a:rPr lang="en-US" sz="2200" dirty="0" err="1">
                <a:solidFill>
                  <a:srgbClr val="FF0000"/>
                </a:solidFill>
              </a:rPr>
              <a:t>dari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darah</a:t>
            </a:r>
            <a:endParaRPr lang="en-US" sz="2200" dirty="0">
              <a:solidFill>
                <a:srgbClr val="FF0000"/>
              </a:solidFill>
            </a:endParaRP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3" descr="http://biofarmasiumi.files.wordpress.com/2010/11/ginjal2.jpg?w=47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05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 err="1"/>
              <a:t>Lubang</a:t>
            </a:r>
            <a:r>
              <a:rPr lang="en-US" sz="2400" dirty="0"/>
              <a:t> – </a:t>
            </a:r>
            <a:r>
              <a:rPr lang="en-US" sz="2400" dirty="0" err="1"/>
              <a:t>lubang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renal </a:t>
            </a:r>
            <a:r>
              <a:rPr lang="en-US" sz="2400" dirty="0" err="1"/>
              <a:t>piramid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–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malphigi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glomerulus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Kolumna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Bertini</a:t>
            </a:r>
            <a:r>
              <a:rPr lang="en-US" sz="2400" dirty="0"/>
              <a:t> ;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korteks</a:t>
            </a:r>
            <a:r>
              <a:rPr lang="en-US" sz="2400" dirty="0"/>
              <a:t> yang </a:t>
            </a:r>
            <a:r>
              <a:rPr lang="en-US" sz="2400" dirty="0" err="1"/>
              <a:t>mengelilingi</a:t>
            </a:r>
            <a:r>
              <a:rPr lang="en-US" sz="2400" dirty="0"/>
              <a:t> </a:t>
            </a:r>
            <a:r>
              <a:rPr lang="en-US" sz="2400" dirty="0" err="1"/>
              <a:t>piramid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Papilaris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berlini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Papila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piramid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persatuan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terminal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pengumpul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Kaliks</a:t>
            </a:r>
            <a:r>
              <a:rPr lang="en-US" sz="2400" dirty="0">
                <a:solidFill>
                  <a:srgbClr val="FF0000"/>
                </a:solidFill>
              </a:rPr>
              <a:t> minor </a:t>
            </a:r>
            <a:r>
              <a:rPr lang="en-US" sz="2400" dirty="0"/>
              <a:t>: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pelvis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cawan</a:t>
            </a:r>
            <a:r>
              <a:rPr lang="en-US" sz="2400" dirty="0"/>
              <a:t> yang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penyempitan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papilaris</a:t>
            </a:r>
            <a:r>
              <a:rPr lang="en-US" sz="2400" dirty="0"/>
              <a:t> yang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pelvis </a:t>
            </a:r>
            <a:r>
              <a:rPr lang="en-US" sz="2400" dirty="0" err="1"/>
              <a:t>ginjal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Kaliks</a:t>
            </a:r>
            <a:r>
              <a:rPr lang="en-US" sz="2400" dirty="0">
                <a:solidFill>
                  <a:srgbClr val="FF0000"/>
                </a:solidFill>
              </a:rPr>
              <a:t> mayor</a:t>
            </a:r>
            <a:r>
              <a:rPr lang="en-US" sz="2400" dirty="0"/>
              <a:t>: Kumpulan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kaliks</a:t>
            </a:r>
            <a:r>
              <a:rPr lang="en-US" sz="2400" dirty="0"/>
              <a:t> minor.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Pelvis</a:t>
            </a:r>
            <a:r>
              <a:rPr lang="en-US" sz="2400" dirty="0"/>
              <a:t> : </a:t>
            </a:r>
            <a:r>
              <a:rPr lang="en-US" sz="2400" dirty="0" err="1"/>
              <a:t>Reservoar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pengumpulan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Struktur</a:t>
            </a:r>
            <a:r>
              <a:rPr lang="en-US" sz="3200" dirty="0"/>
              <a:t> </a:t>
            </a:r>
            <a:r>
              <a:rPr lang="en-US" sz="3200" dirty="0" err="1"/>
              <a:t>nefron</a:t>
            </a:r>
            <a:r>
              <a:rPr lang="en-US" sz="3200" dirty="0"/>
              <a:t> </a:t>
            </a:r>
            <a:r>
              <a:rPr lang="en-US" sz="3200" dirty="0" err="1"/>
              <a:t>ginjal</a:t>
            </a:r>
            <a:r>
              <a:rPr lang="en-US" sz="3200" dirty="0"/>
              <a:t>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glomerulus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kesatuan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nefron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Unit </a:t>
            </a:r>
            <a:r>
              <a:rPr lang="en-US" sz="2400" dirty="0" err="1"/>
              <a:t>fungsional</a:t>
            </a:r>
            <a:r>
              <a:rPr lang="en-US" sz="2400" dirty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ginjal</a:t>
            </a:r>
            <a:r>
              <a:rPr lang="en-US" sz="2400" dirty="0" smtClean="0"/>
              <a:t> 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1-1,5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nefron</a:t>
            </a:r>
            <a:r>
              <a:rPr lang="en-US" sz="2400" dirty="0"/>
              <a:t> yang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dibedakan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nefron</a:t>
            </a:r>
            <a:r>
              <a:rPr lang="en-US" sz="24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Nefron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kortikalis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nefron</a:t>
            </a:r>
            <a:r>
              <a:rPr lang="en-US" sz="2400" dirty="0"/>
              <a:t> yang </a:t>
            </a:r>
            <a:r>
              <a:rPr lang="en-US" sz="2400" dirty="0" err="1"/>
              <a:t>glomerulinya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korteks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lengkung</a:t>
            </a:r>
            <a:r>
              <a:rPr lang="en-US" sz="2400" dirty="0"/>
              <a:t> </a:t>
            </a:r>
            <a:r>
              <a:rPr lang="en-US" sz="2400" dirty="0" err="1"/>
              <a:t>henle</a:t>
            </a:r>
            <a:r>
              <a:rPr lang="en-US" sz="2400" dirty="0"/>
              <a:t> yang </a:t>
            </a:r>
            <a:r>
              <a:rPr lang="en-US" sz="2400" dirty="0" err="1"/>
              <a:t>pendek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korteks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mengadakan</a:t>
            </a:r>
            <a:r>
              <a:rPr lang="en-US" sz="2400" dirty="0"/>
              <a:t> </a:t>
            </a:r>
            <a:r>
              <a:rPr lang="en-US" sz="2400" dirty="0" err="1"/>
              <a:t>penetrasi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medula</a:t>
            </a:r>
            <a:r>
              <a:rPr lang="en-US" sz="24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Nefron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juxtamedullaris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 </a:t>
            </a:r>
            <a:r>
              <a:rPr lang="en-US" sz="2400" dirty="0" err="1"/>
              <a:t>nefron</a:t>
            </a:r>
            <a:r>
              <a:rPr lang="en-US" sz="2400" dirty="0"/>
              <a:t> yang </a:t>
            </a:r>
            <a:r>
              <a:rPr lang="en-US" sz="2400" dirty="0" err="1"/>
              <a:t>glomerulinya</a:t>
            </a:r>
            <a:r>
              <a:rPr lang="en-US" sz="2400" dirty="0"/>
              <a:t> </a:t>
            </a:r>
            <a:r>
              <a:rPr lang="en-US" sz="2400" dirty="0" err="1"/>
              <a:t>terletak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korteks</a:t>
            </a:r>
            <a:r>
              <a:rPr lang="en-US" sz="2400" dirty="0"/>
              <a:t> </a:t>
            </a:r>
            <a:r>
              <a:rPr lang="en-US" sz="2400" dirty="0" err="1"/>
              <a:t>dekat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cortex-medulla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lengkung</a:t>
            </a:r>
            <a:r>
              <a:rPr lang="en-US" sz="2400" dirty="0"/>
              <a:t> </a:t>
            </a:r>
            <a:r>
              <a:rPr lang="en-US" sz="2400" dirty="0" err="1"/>
              <a:t>henle</a:t>
            </a:r>
            <a:r>
              <a:rPr lang="en-US" sz="2400" dirty="0"/>
              <a:t> yang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zona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medula</a:t>
            </a:r>
            <a:r>
              <a:rPr lang="en-US" sz="2400" dirty="0"/>
              <a:t>,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berbalik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cortex.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4572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Bagian-bagian</a:t>
            </a:r>
            <a:r>
              <a:rPr lang="en-US" sz="3200" dirty="0"/>
              <a:t> </a:t>
            </a:r>
            <a:r>
              <a:rPr lang="en-US" sz="3200" dirty="0" err="1"/>
              <a:t>nefron</a:t>
            </a:r>
            <a:r>
              <a:rPr lang="en-US" sz="3200" dirty="0"/>
              <a:t>: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410200"/>
          </a:xfrm>
        </p:spPr>
        <p:txBody>
          <a:bodyPr>
            <a:normAutofit fontScale="625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ct val="0"/>
              </a:spcBef>
              <a:buFont typeface="Arial" charset="0"/>
              <a:buAutoNum type="alphaLcPeriod"/>
            </a:pPr>
            <a:r>
              <a:rPr lang="en-US" sz="3700" dirty="0">
                <a:solidFill>
                  <a:srgbClr val="FF0000"/>
                </a:solidFill>
              </a:rPr>
              <a:t> Glomerulus </a:t>
            </a:r>
            <a:r>
              <a:rPr lang="en-US" sz="3700" dirty="0"/>
              <a:t>: </a:t>
            </a:r>
            <a:r>
              <a:rPr lang="en-US" sz="3700" dirty="0" err="1"/>
              <a:t>Suatu</a:t>
            </a:r>
            <a:r>
              <a:rPr lang="en-US" sz="3700" dirty="0"/>
              <a:t> </a:t>
            </a:r>
            <a:r>
              <a:rPr lang="en-US" sz="3700" dirty="0" err="1"/>
              <a:t>jaringan</a:t>
            </a:r>
            <a:r>
              <a:rPr lang="en-US" sz="3700" dirty="0"/>
              <a:t> </a:t>
            </a:r>
            <a:r>
              <a:rPr lang="en-US" sz="3700" dirty="0" err="1"/>
              <a:t>kapiler</a:t>
            </a:r>
            <a:r>
              <a:rPr lang="en-US" sz="3700" dirty="0"/>
              <a:t> </a:t>
            </a:r>
            <a:r>
              <a:rPr lang="en-US" sz="3700" dirty="0" err="1"/>
              <a:t>berbentuk</a:t>
            </a:r>
            <a:r>
              <a:rPr lang="en-US" sz="3700" dirty="0"/>
              <a:t> bola yang </a:t>
            </a:r>
            <a:r>
              <a:rPr lang="en-US" sz="3700" dirty="0" err="1"/>
              <a:t>berasal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arteriol</a:t>
            </a:r>
            <a:r>
              <a:rPr lang="en-US" sz="3700" dirty="0"/>
              <a:t> afferent yang </a:t>
            </a:r>
            <a:r>
              <a:rPr lang="en-US" sz="3700" dirty="0" err="1"/>
              <a:t>kemudian</a:t>
            </a:r>
            <a:r>
              <a:rPr lang="en-US" sz="3700" dirty="0"/>
              <a:t> </a:t>
            </a:r>
            <a:r>
              <a:rPr lang="en-US" sz="3700" dirty="0" err="1"/>
              <a:t>bersatu</a:t>
            </a:r>
            <a:r>
              <a:rPr lang="en-US" sz="3700" dirty="0"/>
              <a:t> </a:t>
            </a:r>
            <a:r>
              <a:rPr lang="en-US" sz="3700" dirty="0" err="1"/>
              <a:t>menuju</a:t>
            </a:r>
            <a:r>
              <a:rPr lang="en-US" sz="3700" dirty="0"/>
              <a:t> </a:t>
            </a:r>
            <a:r>
              <a:rPr lang="en-US" sz="3700" dirty="0" err="1"/>
              <a:t>arteriol</a:t>
            </a:r>
            <a:r>
              <a:rPr lang="en-US" sz="3700" dirty="0"/>
              <a:t> efferent, </a:t>
            </a:r>
            <a:r>
              <a:rPr lang="en-US" sz="3700" dirty="0" err="1">
                <a:solidFill>
                  <a:srgbClr val="7030A0"/>
                </a:solidFill>
              </a:rPr>
              <a:t>Berfungsi</a:t>
            </a:r>
            <a:r>
              <a:rPr lang="en-US" sz="3700" dirty="0">
                <a:solidFill>
                  <a:srgbClr val="7030A0"/>
                </a:solidFill>
              </a:rPr>
              <a:t> </a:t>
            </a:r>
            <a:r>
              <a:rPr lang="en-US" sz="3700" dirty="0" err="1">
                <a:solidFill>
                  <a:srgbClr val="7030A0"/>
                </a:solidFill>
              </a:rPr>
              <a:t>sebagai</a:t>
            </a:r>
            <a:r>
              <a:rPr lang="en-US" sz="3700" dirty="0">
                <a:solidFill>
                  <a:srgbClr val="7030A0"/>
                </a:solidFill>
              </a:rPr>
              <a:t> </a:t>
            </a:r>
            <a:r>
              <a:rPr lang="en-US" sz="3700" dirty="0" err="1">
                <a:solidFill>
                  <a:srgbClr val="7030A0"/>
                </a:solidFill>
              </a:rPr>
              <a:t>tempat</a:t>
            </a:r>
            <a:r>
              <a:rPr lang="en-US" sz="3700" dirty="0">
                <a:solidFill>
                  <a:srgbClr val="7030A0"/>
                </a:solidFill>
              </a:rPr>
              <a:t> </a:t>
            </a:r>
            <a:r>
              <a:rPr lang="en-US" sz="3700" dirty="0" err="1">
                <a:solidFill>
                  <a:srgbClr val="7030A0"/>
                </a:solidFill>
              </a:rPr>
              <a:t>filtrasi</a:t>
            </a:r>
            <a:r>
              <a:rPr lang="en-US" sz="3700" dirty="0">
                <a:solidFill>
                  <a:srgbClr val="7030A0"/>
                </a:solidFill>
              </a:rPr>
              <a:t> </a:t>
            </a:r>
            <a:r>
              <a:rPr lang="en-US" sz="3700" dirty="0" err="1"/>
              <a:t>sebagian</a:t>
            </a:r>
            <a:r>
              <a:rPr lang="en-US" sz="3700" dirty="0"/>
              <a:t> air </a:t>
            </a:r>
            <a:r>
              <a:rPr lang="en-US" sz="3700" dirty="0" err="1"/>
              <a:t>dan</a:t>
            </a:r>
            <a:r>
              <a:rPr lang="en-US" sz="3700" dirty="0"/>
              <a:t> </a:t>
            </a:r>
            <a:r>
              <a:rPr lang="en-US" sz="3700" dirty="0" err="1"/>
              <a:t>zat</a:t>
            </a:r>
            <a:r>
              <a:rPr lang="en-US" sz="3700" dirty="0"/>
              <a:t> yang </a:t>
            </a:r>
            <a:r>
              <a:rPr lang="en-US" sz="3700" dirty="0" err="1"/>
              <a:t>terlarut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darah</a:t>
            </a:r>
            <a:r>
              <a:rPr lang="en-US" sz="3700" dirty="0"/>
              <a:t> yang </a:t>
            </a:r>
            <a:r>
              <a:rPr lang="en-US" sz="3700" dirty="0" err="1"/>
              <a:t>melewatinya</a:t>
            </a:r>
            <a:r>
              <a:rPr lang="en-US" sz="3700" dirty="0"/>
              <a:t>.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700" dirty="0" smtClean="0"/>
              <a:t>b</a:t>
            </a:r>
            <a:r>
              <a:rPr lang="en-US" sz="3700" dirty="0"/>
              <a:t>. </a:t>
            </a:r>
            <a:r>
              <a:rPr lang="en-US" sz="3700" dirty="0" err="1">
                <a:solidFill>
                  <a:srgbClr val="FF0000"/>
                </a:solidFill>
              </a:rPr>
              <a:t>Kapsula</a:t>
            </a:r>
            <a:r>
              <a:rPr lang="en-US" sz="3700" dirty="0">
                <a:solidFill>
                  <a:srgbClr val="FF0000"/>
                </a:solidFill>
              </a:rPr>
              <a:t> Bowman </a:t>
            </a:r>
            <a:r>
              <a:rPr lang="en-US" sz="3700" dirty="0"/>
              <a:t>: </a:t>
            </a:r>
            <a:r>
              <a:rPr lang="en-US" sz="3700" dirty="0" err="1"/>
              <a:t>Bagian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tubulus</a:t>
            </a:r>
            <a:r>
              <a:rPr lang="en-US" sz="3700" dirty="0"/>
              <a:t> yang </a:t>
            </a:r>
            <a:r>
              <a:rPr lang="en-US" sz="3700" dirty="0" err="1"/>
              <a:t>melingkupi</a:t>
            </a:r>
            <a:r>
              <a:rPr lang="en-US" sz="3700" dirty="0"/>
              <a:t> glomerulus </a:t>
            </a:r>
            <a:r>
              <a:rPr lang="en-US" sz="3700" dirty="0" err="1"/>
              <a:t>untuk</a:t>
            </a:r>
            <a:r>
              <a:rPr lang="en-US" sz="3700" dirty="0"/>
              <a:t> </a:t>
            </a:r>
            <a:r>
              <a:rPr lang="en-US" sz="3700" dirty="0" err="1">
                <a:solidFill>
                  <a:srgbClr val="7030A0"/>
                </a:solidFill>
              </a:rPr>
              <a:t>mengumpulkan</a:t>
            </a:r>
            <a:r>
              <a:rPr lang="en-US" sz="3700" dirty="0">
                <a:solidFill>
                  <a:srgbClr val="7030A0"/>
                </a:solidFill>
              </a:rPr>
              <a:t> </a:t>
            </a:r>
            <a:r>
              <a:rPr lang="en-US" sz="3700" dirty="0" err="1">
                <a:solidFill>
                  <a:srgbClr val="7030A0"/>
                </a:solidFill>
              </a:rPr>
              <a:t>cairan</a:t>
            </a:r>
            <a:r>
              <a:rPr lang="en-US" sz="3700" dirty="0">
                <a:solidFill>
                  <a:srgbClr val="7030A0"/>
                </a:solidFill>
              </a:rPr>
              <a:t> yang </a:t>
            </a:r>
            <a:r>
              <a:rPr lang="en-US" sz="3700" dirty="0" err="1">
                <a:solidFill>
                  <a:srgbClr val="7030A0"/>
                </a:solidFill>
              </a:rPr>
              <a:t>difiltrasi</a:t>
            </a:r>
            <a:r>
              <a:rPr lang="en-US" sz="3700" dirty="0">
                <a:solidFill>
                  <a:srgbClr val="7030A0"/>
                </a:solidFill>
              </a:rPr>
              <a:t> </a:t>
            </a:r>
            <a:r>
              <a:rPr lang="en-US" sz="3700" dirty="0" err="1"/>
              <a:t>oleh</a:t>
            </a:r>
            <a:r>
              <a:rPr lang="en-US" sz="3700" dirty="0"/>
              <a:t> </a:t>
            </a:r>
            <a:r>
              <a:rPr lang="en-US" sz="3700" dirty="0" err="1"/>
              <a:t>kapiler</a:t>
            </a:r>
            <a:r>
              <a:rPr lang="en-US" sz="3700" dirty="0"/>
              <a:t> glomerulus</a:t>
            </a:r>
            <a:r>
              <a:rPr lang="en-US" sz="3700" dirty="0" smtClean="0"/>
              <a:t>.</a:t>
            </a:r>
          </a:p>
          <a:p>
            <a:pPr marL="274320" indent="-27432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3700" dirty="0"/>
              <a:t>c. </a:t>
            </a:r>
            <a:r>
              <a:rPr lang="en-US" sz="3700" dirty="0" err="1">
                <a:solidFill>
                  <a:srgbClr val="FF0000"/>
                </a:solidFill>
              </a:rPr>
              <a:t>Tubulus</a:t>
            </a:r>
            <a:r>
              <a:rPr lang="en-US" sz="3700" dirty="0"/>
              <a:t>, </a:t>
            </a:r>
            <a:r>
              <a:rPr lang="en-US" sz="3700" dirty="0" err="1"/>
              <a:t>terbagi</a:t>
            </a:r>
            <a:r>
              <a:rPr lang="en-US" sz="3700" dirty="0"/>
              <a:t> </a:t>
            </a:r>
            <a:r>
              <a:rPr lang="en-US" sz="3700" dirty="0" err="1"/>
              <a:t>menjadi</a:t>
            </a:r>
            <a:r>
              <a:rPr lang="en-US" sz="3700" dirty="0"/>
              <a:t> 3 </a:t>
            </a:r>
            <a:r>
              <a:rPr lang="en-US" sz="3700" dirty="0" err="1"/>
              <a:t>yaitu</a:t>
            </a:r>
            <a:r>
              <a:rPr lang="en-US" sz="3700" dirty="0"/>
              <a:t>:</a:t>
            </a:r>
          </a:p>
          <a:p>
            <a:pPr marL="274320" lvl="1" indent="-274320">
              <a:lnSpc>
                <a:spcPct val="12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700" dirty="0" err="1">
                <a:solidFill>
                  <a:srgbClr val="FF0000"/>
                </a:solidFill>
              </a:rPr>
              <a:t>Tubulus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proksimal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/>
              <a:t>: </a:t>
            </a:r>
            <a:r>
              <a:rPr lang="en-US" sz="3700" dirty="0" err="1"/>
              <a:t>berfungsi</a:t>
            </a:r>
            <a:r>
              <a:rPr lang="en-US" sz="3700" dirty="0"/>
              <a:t> </a:t>
            </a:r>
            <a:r>
              <a:rPr lang="en-US" sz="3700" dirty="0" err="1"/>
              <a:t>mengadakan</a:t>
            </a:r>
            <a:r>
              <a:rPr lang="en-US" sz="3700" dirty="0"/>
              <a:t> </a:t>
            </a:r>
            <a:r>
              <a:rPr lang="en-US" sz="3700" dirty="0" err="1">
                <a:solidFill>
                  <a:srgbClr val="7030A0"/>
                </a:solidFill>
              </a:rPr>
              <a:t>reabsorbsi</a:t>
            </a:r>
            <a:r>
              <a:rPr lang="en-US" sz="3700" dirty="0"/>
              <a:t> </a:t>
            </a:r>
            <a:r>
              <a:rPr lang="en-US" sz="3700" dirty="0" err="1"/>
              <a:t>bahan</a:t>
            </a:r>
            <a:r>
              <a:rPr lang="en-US" sz="3700" dirty="0"/>
              <a:t> -</a:t>
            </a:r>
            <a:r>
              <a:rPr lang="en-US" sz="3700" dirty="0" err="1"/>
              <a:t>bahan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cairan</a:t>
            </a:r>
            <a:r>
              <a:rPr lang="en-US" sz="3700" dirty="0"/>
              <a:t> </a:t>
            </a:r>
            <a:r>
              <a:rPr lang="en-US" sz="3700" dirty="0" err="1"/>
              <a:t>tubuli</a:t>
            </a:r>
            <a:r>
              <a:rPr lang="en-US" sz="3700" dirty="0"/>
              <a:t> </a:t>
            </a:r>
            <a:r>
              <a:rPr lang="en-US" sz="3700" dirty="0" err="1"/>
              <a:t>dan</a:t>
            </a:r>
            <a:r>
              <a:rPr lang="en-US" sz="3700" dirty="0"/>
              <a:t> </a:t>
            </a:r>
            <a:r>
              <a:rPr lang="en-US" sz="3700" dirty="0" err="1">
                <a:solidFill>
                  <a:srgbClr val="7030A0"/>
                </a:solidFill>
              </a:rPr>
              <a:t>mensekresikan</a:t>
            </a:r>
            <a:r>
              <a:rPr lang="en-US" sz="3700" dirty="0"/>
              <a:t> </a:t>
            </a:r>
            <a:r>
              <a:rPr lang="en-US" sz="3700" dirty="0" err="1"/>
              <a:t>bahan-bahan</a:t>
            </a:r>
            <a:r>
              <a:rPr lang="en-US" sz="3700" dirty="0"/>
              <a:t> </a:t>
            </a:r>
            <a:r>
              <a:rPr lang="en-US" sz="3700" dirty="0" err="1"/>
              <a:t>ke</a:t>
            </a:r>
            <a:r>
              <a:rPr lang="en-US" sz="3700" dirty="0"/>
              <a:t> </a:t>
            </a:r>
            <a:r>
              <a:rPr lang="en-US" sz="3700" dirty="0" err="1"/>
              <a:t>dalam</a:t>
            </a:r>
            <a:r>
              <a:rPr lang="en-US" sz="3700" dirty="0"/>
              <a:t> </a:t>
            </a:r>
            <a:r>
              <a:rPr lang="en-US" sz="3700" dirty="0" err="1"/>
              <a:t>cairan</a:t>
            </a:r>
            <a:r>
              <a:rPr lang="en-US" sz="3700" dirty="0"/>
              <a:t> </a:t>
            </a:r>
            <a:r>
              <a:rPr lang="en-US" sz="3700" dirty="0" err="1"/>
              <a:t>tubuli</a:t>
            </a:r>
            <a:r>
              <a:rPr lang="en-US" sz="3700" dirty="0"/>
              <a:t>.</a:t>
            </a:r>
          </a:p>
          <a:p>
            <a:pPr marL="274320" lvl="1" indent="-274320">
              <a:lnSpc>
                <a:spcPct val="12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700" dirty="0" err="1">
                <a:solidFill>
                  <a:srgbClr val="FF0000"/>
                </a:solidFill>
              </a:rPr>
              <a:t>Lengkung</a:t>
            </a:r>
            <a:r>
              <a:rPr lang="en-US" sz="3700" dirty="0">
                <a:solidFill>
                  <a:srgbClr val="FF0000"/>
                </a:solidFill>
              </a:rPr>
              <a:t>/ </a:t>
            </a:r>
            <a:r>
              <a:rPr lang="en-US" sz="3700" dirty="0" err="1">
                <a:solidFill>
                  <a:srgbClr val="FF0000"/>
                </a:solidFill>
              </a:rPr>
              <a:t>gelung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Henle</a:t>
            </a:r>
            <a:r>
              <a:rPr lang="en-US" sz="3700" dirty="0">
                <a:solidFill>
                  <a:srgbClr val="FF0000"/>
                </a:solidFill>
              </a:rPr>
              <a:t> ( </a:t>
            </a:r>
            <a:r>
              <a:rPr lang="en-US" sz="3700" dirty="0" err="1">
                <a:solidFill>
                  <a:srgbClr val="FF0000"/>
                </a:solidFill>
              </a:rPr>
              <a:t>ansa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henle</a:t>
            </a:r>
            <a:r>
              <a:rPr lang="en-US" sz="3700" dirty="0">
                <a:solidFill>
                  <a:srgbClr val="FF0000"/>
                </a:solidFill>
              </a:rPr>
              <a:t>)  </a:t>
            </a:r>
            <a:r>
              <a:rPr lang="en-US" sz="3700" dirty="0"/>
              <a:t>: </a:t>
            </a:r>
            <a:r>
              <a:rPr lang="en-US" sz="3700" dirty="0" err="1"/>
              <a:t>membentuk</a:t>
            </a:r>
            <a:r>
              <a:rPr lang="en-US" sz="3700" dirty="0"/>
              <a:t> </a:t>
            </a:r>
            <a:r>
              <a:rPr lang="en-US" sz="3700" dirty="0" err="1"/>
              <a:t>lengkungan</a:t>
            </a:r>
            <a:r>
              <a:rPr lang="en-US" sz="3700" dirty="0"/>
              <a:t> </a:t>
            </a:r>
            <a:r>
              <a:rPr lang="en-US" sz="3700" dirty="0" err="1"/>
              <a:t>tajam</a:t>
            </a:r>
            <a:r>
              <a:rPr lang="en-US" sz="3700" dirty="0"/>
              <a:t> </a:t>
            </a:r>
            <a:r>
              <a:rPr lang="en-US" sz="3700" dirty="0" err="1"/>
              <a:t>berbentuk</a:t>
            </a:r>
            <a:r>
              <a:rPr lang="en-US" sz="3700" dirty="0"/>
              <a:t> U. </a:t>
            </a:r>
            <a:r>
              <a:rPr lang="en-US" sz="3700" dirty="0" err="1"/>
              <a:t>Terdiri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: </a:t>
            </a:r>
          </a:p>
          <a:p>
            <a:pPr marL="274320" lvl="2" indent="-274320">
              <a:lnSpc>
                <a:spcPct val="120000"/>
              </a:lnSpc>
              <a:spcBef>
                <a:spcPct val="0"/>
              </a:spcBef>
            </a:pPr>
            <a:r>
              <a:rPr lang="en-US" sz="3700" dirty="0">
                <a:solidFill>
                  <a:srgbClr val="FF0000"/>
                </a:solidFill>
              </a:rPr>
              <a:t>pars </a:t>
            </a:r>
            <a:r>
              <a:rPr lang="en-US" sz="3700" dirty="0" err="1">
                <a:solidFill>
                  <a:srgbClr val="FF0000"/>
                </a:solidFill>
              </a:rPr>
              <a:t>descendens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/>
              <a:t>: </a:t>
            </a:r>
            <a:r>
              <a:rPr lang="en-US" sz="3700" dirty="0" err="1"/>
              <a:t>bagian</a:t>
            </a:r>
            <a:r>
              <a:rPr lang="en-US" sz="3700" dirty="0"/>
              <a:t> yang </a:t>
            </a:r>
            <a:r>
              <a:rPr lang="en-US" sz="3700" dirty="0" err="1"/>
              <a:t>menurun</a:t>
            </a:r>
            <a:r>
              <a:rPr lang="en-US" sz="3700" dirty="0"/>
              <a:t> </a:t>
            </a:r>
            <a:r>
              <a:rPr lang="en-US" sz="3700" dirty="0" err="1"/>
              <a:t>terbenam</a:t>
            </a:r>
            <a:r>
              <a:rPr lang="en-US" sz="3700" dirty="0"/>
              <a:t> </a:t>
            </a:r>
            <a:r>
              <a:rPr lang="en-US" sz="3700" dirty="0" err="1"/>
              <a:t>dari</a:t>
            </a:r>
            <a:r>
              <a:rPr lang="en-US" sz="3700" dirty="0"/>
              <a:t> </a:t>
            </a:r>
            <a:r>
              <a:rPr lang="en-US" sz="3700" dirty="0" err="1"/>
              <a:t>korteks</a:t>
            </a:r>
            <a:r>
              <a:rPr lang="en-US" sz="3700" dirty="0"/>
              <a:t> </a:t>
            </a:r>
            <a:r>
              <a:rPr lang="en-US" sz="3700" dirty="0" err="1"/>
              <a:t>ke</a:t>
            </a:r>
            <a:r>
              <a:rPr lang="en-US" sz="3700" dirty="0"/>
              <a:t> </a:t>
            </a:r>
            <a:r>
              <a:rPr lang="en-US" sz="3700" dirty="0" err="1" smtClean="0"/>
              <a:t>medula</a:t>
            </a:r>
            <a:r>
              <a:rPr lang="en-US" sz="3700" dirty="0" smtClean="0"/>
              <a:t>  </a:t>
            </a:r>
            <a:endParaRPr lang="en-US" sz="3700" dirty="0"/>
          </a:p>
          <a:p>
            <a:pPr marL="274320" lvl="2" indent="-274320">
              <a:lnSpc>
                <a:spcPct val="120000"/>
              </a:lnSpc>
              <a:spcBef>
                <a:spcPct val="0"/>
              </a:spcBef>
            </a:pPr>
            <a:r>
              <a:rPr lang="en-US" sz="3700" dirty="0">
                <a:solidFill>
                  <a:srgbClr val="FF0000"/>
                </a:solidFill>
              </a:rPr>
              <a:t>pars </a:t>
            </a:r>
            <a:r>
              <a:rPr lang="en-US" sz="3700" dirty="0" err="1">
                <a:solidFill>
                  <a:srgbClr val="FF0000"/>
                </a:solidFill>
              </a:rPr>
              <a:t>ascendens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/>
              <a:t>: </a:t>
            </a:r>
            <a:r>
              <a:rPr lang="en-US" sz="3700" dirty="0" err="1"/>
              <a:t>bagian</a:t>
            </a:r>
            <a:r>
              <a:rPr lang="en-US" sz="3700" dirty="0"/>
              <a:t> yang </a:t>
            </a:r>
            <a:r>
              <a:rPr lang="en-US" sz="3700" dirty="0" err="1"/>
              <a:t>naik</a:t>
            </a:r>
            <a:r>
              <a:rPr lang="en-US" sz="3700" dirty="0"/>
              <a:t> </a:t>
            </a:r>
            <a:r>
              <a:rPr lang="en-US" sz="3700" dirty="0" err="1"/>
              <a:t>kembali</a:t>
            </a:r>
            <a:r>
              <a:rPr lang="en-US" sz="3700" dirty="0"/>
              <a:t> </a:t>
            </a:r>
            <a:r>
              <a:rPr lang="en-US" sz="3700" dirty="0" err="1"/>
              <a:t>ke</a:t>
            </a:r>
            <a:r>
              <a:rPr lang="en-US" sz="3700" dirty="0"/>
              <a:t> </a:t>
            </a:r>
            <a:r>
              <a:rPr lang="en-US" sz="3700" dirty="0" err="1"/>
              <a:t>korteks</a:t>
            </a:r>
            <a:r>
              <a:rPr lang="en-US" sz="3700" dirty="0"/>
              <a:t>.</a:t>
            </a:r>
          </a:p>
          <a:p>
            <a:pPr marL="457200" indent="-457200">
              <a:spcBef>
                <a:spcPct val="0"/>
              </a:spcBef>
              <a:buNone/>
            </a:pPr>
            <a:endParaRPr lang="en-US" sz="2400" dirty="0"/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40363"/>
          </a:xfrm>
        </p:spPr>
        <p:txBody>
          <a:bodyPr>
            <a:noAutofit/>
          </a:bodyPr>
          <a:lstStyle/>
          <a:p>
            <a:pPr marL="274320" lvl="1" indent="-274320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</a:rPr>
              <a:t>pars </a:t>
            </a:r>
            <a:r>
              <a:rPr lang="en-US" sz="2400" dirty="0" err="1">
                <a:solidFill>
                  <a:srgbClr val="FF0000"/>
                </a:solidFill>
              </a:rPr>
              <a:t>ascendens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naik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korteks</a:t>
            </a:r>
            <a:r>
              <a:rPr lang="en-US" sz="2400" dirty="0"/>
              <a:t>.</a:t>
            </a:r>
          </a:p>
          <a:p>
            <a:pPr marL="274320" lvl="1" indent="-274320">
              <a:spcBef>
                <a:spcPct val="0"/>
              </a:spcBef>
            </a:pP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lengkung</a:t>
            </a:r>
            <a:r>
              <a:rPr lang="en-US" sz="2400" dirty="0"/>
              <a:t> </a:t>
            </a:r>
            <a:r>
              <a:rPr lang="en-US" sz="2400" dirty="0" err="1"/>
              <a:t>henle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yang </a:t>
            </a:r>
            <a:r>
              <a:rPr lang="en-US" sz="2400" dirty="0" err="1"/>
              <a:t>sangat</a:t>
            </a:r>
            <a:r>
              <a:rPr lang="en-US" sz="2400" dirty="0"/>
              <a:t> tipis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segmen</a:t>
            </a:r>
            <a:r>
              <a:rPr lang="en-US" sz="2400" dirty="0">
                <a:solidFill>
                  <a:srgbClr val="7030A0"/>
                </a:solidFill>
              </a:rPr>
              <a:t> tipis</a:t>
            </a:r>
            <a:r>
              <a:rPr lang="en-US" sz="2400" dirty="0"/>
              <a:t>,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tebal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segmen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tebal</a:t>
            </a:r>
            <a:r>
              <a:rPr lang="en-US" sz="2400" dirty="0"/>
              <a:t>. </a:t>
            </a:r>
            <a:r>
              <a:rPr lang="en-US" sz="2400" dirty="0" err="1"/>
              <a:t>Lengkung</a:t>
            </a:r>
            <a:r>
              <a:rPr lang="en-US" sz="2400" dirty="0"/>
              <a:t> </a:t>
            </a:r>
            <a:r>
              <a:rPr lang="en-US" sz="2400" dirty="0" err="1"/>
              <a:t>henle</a:t>
            </a:r>
            <a:r>
              <a:rPr lang="en-US" sz="2400" dirty="0"/>
              <a:t>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reabsorbsi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sekresi</a:t>
            </a:r>
            <a:r>
              <a:rPr lang="en-US" sz="2400" dirty="0"/>
              <a:t> </a:t>
            </a:r>
            <a:r>
              <a:rPr lang="en-US" sz="2400" dirty="0" err="1"/>
              <a:t>bahan-bahan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.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mekanisme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konsentrasi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dilusi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urin</a:t>
            </a:r>
            <a:r>
              <a:rPr lang="en-US" sz="2400" dirty="0"/>
              <a:t>.</a:t>
            </a:r>
          </a:p>
          <a:p>
            <a:pPr marL="274320" indent="-274320">
              <a:spcBef>
                <a:spcPct val="0"/>
              </a:spcBef>
              <a:buFont typeface="Calibri" pitchFamily="34" charset="0"/>
              <a:buAutoNum type="arabicPeriod" startAt="3"/>
            </a:pPr>
            <a:r>
              <a:rPr lang="en-US" sz="2400" dirty="0" err="1">
                <a:solidFill>
                  <a:srgbClr val="FF0000"/>
                </a:solidFill>
              </a:rPr>
              <a:t>Tubulus</a:t>
            </a:r>
            <a:r>
              <a:rPr lang="en-US" sz="2400" dirty="0">
                <a:solidFill>
                  <a:srgbClr val="FF0000"/>
                </a:solidFill>
              </a:rPr>
              <a:t> distal </a:t>
            </a:r>
            <a:r>
              <a:rPr lang="en-US" sz="2400" dirty="0"/>
              <a:t>: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reabsorbsi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sekresi</a:t>
            </a:r>
            <a:r>
              <a:rPr lang="en-US" sz="2400" dirty="0"/>
              <a:t> </a:t>
            </a:r>
            <a:r>
              <a:rPr lang="en-US" sz="2400" dirty="0" err="1"/>
              <a:t>zat-zat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endParaRPr lang="en-US" sz="2400" dirty="0"/>
          </a:p>
          <a:p>
            <a:pPr marL="274320" indent="-274320">
              <a:spcBef>
                <a:spcPct val="0"/>
              </a:spcBef>
              <a:buNone/>
            </a:pPr>
            <a:r>
              <a:rPr lang="en-US" sz="2400" dirty="0"/>
              <a:t>d. </a:t>
            </a:r>
            <a:r>
              <a:rPr lang="en-US" sz="2400" dirty="0" err="1">
                <a:solidFill>
                  <a:srgbClr val="FF0000"/>
                </a:solidFill>
              </a:rPr>
              <a:t>Duktus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pengumpul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duktus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kolektifus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duktus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koligentis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medula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pengumpul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7030A0"/>
                </a:solidFill>
              </a:rPr>
              <a:t>menerima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cairan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   </a:t>
            </a:r>
            <a:r>
              <a:rPr lang="en-US" sz="2400" dirty="0" err="1"/>
              <a:t>dari</a:t>
            </a:r>
            <a:r>
              <a:rPr lang="en-US" sz="2400" dirty="0"/>
              <a:t> 6 - 8 </a:t>
            </a:r>
            <a:r>
              <a:rPr lang="en-US" sz="2400" dirty="0" err="1"/>
              <a:t>nefron</a:t>
            </a:r>
            <a:r>
              <a:rPr lang="en-US" sz="2400" dirty="0"/>
              <a:t> yang </a:t>
            </a:r>
            <a:r>
              <a:rPr lang="en-US" sz="2400" dirty="0" err="1"/>
              <a:t>berlainan</a:t>
            </a:r>
            <a:r>
              <a:rPr lang="en-US" sz="2400" dirty="0"/>
              <a:t>.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duktus</a:t>
            </a:r>
            <a:r>
              <a:rPr lang="en-US" sz="2400" dirty="0" smtClean="0"/>
              <a:t> </a:t>
            </a:r>
            <a:r>
              <a:rPr lang="en-US" sz="2400" dirty="0" err="1"/>
              <a:t>pengumpul</a:t>
            </a:r>
            <a:r>
              <a:rPr lang="en-US" sz="2400" dirty="0"/>
              <a:t> </a:t>
            </a:r>
            <a:r>
              <a:rPr lang="en-US" sz="2400" dirty="0" err="1"/>
              <a:t>terbenam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medula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mengosongkan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isinya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urin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pelvis </a:t>
            </a:r>
            <a:r>
              <a:rPr lang="en-US" sz="2400" dirty="0" err="1"/>
              <a:t>ginjal</a:t>
            </a:r>
            <a:r>
              <a:rPr lang="en-US" sz="2400" dirty="0"/>
              <a:t>.</a:t>
            </a:r>
          </a:p>
          <a:p>
            <a:pPr marL="274320" indent="-274320"/>
            <a:endParaRPr lang="id-ID" sz="2400" dirty="0" smtClean="0">
              <a:latin typeface="Arial" charset="0"/>
              <a:cs typeface="Arial" charset="0"/>
            </a:endParaRPr>
          </a:p>
        </p:txBody>
      </p:sp>
      <p:pic>
        <p:nvPicPr>
          <p:cNvPr id="5" name="rg_hi" descr="http://t0.gstatic.com/images?q=tbn:ANd9GcRcMpVywHLdJK3wEwWHvOi5rMmXJ-Y5B0C9h8_XdJTruwo4c5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124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PEMBULUH DARAH PADA GINJAL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marL="274320" indent="-274320">
              <a:spcBef>
                <a:spcPct val="0"/>
              </a:spcBef>
            </a:pP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bersih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Arteri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renalis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>
                <a:solidFill>
                  <a:srgbClr val="FF0000"/>
                </a:solidFill>
              </a:rPr>
              <a:t>merupakan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cabang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aorta </a:t>
            </a:r>
            <a:r>
              <a:rPr lang="en-US" sz="2400" dirty="0" err="1">
                <a:solidFill>
                  <a:srgbClr val="FF0000"/>
                </a:solidFill>
              </a:rPr>
              <a:t>abdominalis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/>
              <a:t>Cabang</a:t>
            </a:r>
            <a:r>
              <a:rPr lang="en-US" sz="2400" dirty="0"/>
              <a:t> –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arteriola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afferen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masing</a:t>
            </a:r>
            <a:r>
              <a:rPr lang="en-US" sz="2400" dirty="0"/>
              <a:t> – </a:t>
            </a:r>
            <a:r>
              <a:rPr lang="en-US" sz="2400" dirty="0" err="1"/>
              <a:t>masing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–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</a:t>
            </a:r>
            <a:r>
              <a:rPr lang="en-US" sz="2400" dirty="0" err="1"/>
              <a:t>malphigi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glomerulus .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afferen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tampil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arteriola</a:t>
            </a:r>
            <a:r>
              <a:rPr lang="en-US" sz="2400" dirty="0"/>
              <a:t> </a:t>
            </a:r>
            <a:r>
              <a:rPr lang="en-US" sz="2400" dirty="0" err="1"/>
              <a:t>aferen</a:t>
            </a:r>
            <a:r>
              <a:rPr lang="en-US" sz="2400" dirty="0"/>
              <a:t> yang </a:t>
            </a:r>
            <a:r>
              <a:rPr lang="en-US" sz="2400" dirty="0" err="1"/>
              <a:t>bercabang</a:t>
            </a:r>
            <a:r>
              <a:rPr lang="en-US" sz="2400" dirty="0"/>
              <a:t> –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jaringan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sekeliling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urineferus</a:t>
            </a:r>
            <a:r>
              <a:rPr lang="en-US" sz="2400" dirty="0"/>
              <a:t> .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mendapat</a:t>
            </a:r>
            <a:r>
              <a:rPr lang="en-US" sz="2400" dirty="0"/>
              <a:t> </a:t>
            </a:r>
            <a:r>
              <a:rPr lang="en-US" sz="2400" dirty="0" err="1"/>
              <a:t>suplay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arteriol</a:t>
            </a:r>
            <a:r>
              <a:rPr lang="en-US" sz="2400" dirty="0"/>
              <a:t> </a:t>
            </a:r>
            <a:r>
              <a:rPr lang="en-US" sz="2400" dirty="0" err="1"/>
              <a:t>aferen</a:t>
            </a:r>
            <a:r>
              <a:rPr lang="en-US" sz="2400" dirty="0"/>
              <a:t> 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arteriol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eferen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aferen</a:t>
            </a:r>
            <a:r>
              <a:rPr lang="en-US" sz="2400" dirty="0"/>
              <a:t> ) </a:t>
            </a:r>
          </a:p>
          <a:p>
            <a:pPr marL="274320" indent="-274320">
              <a:spcBef>
                <a:spcPct val="0"/>
              </a:spcBef>
            </a:pPr>
            <a:r>
              <a:rPr lang="en-US" sz="2400" dirty="0" err="1"/>
              <a:t>Kapiler</a:t>
            </a:r>
            <a:r>
              <a:rPr lang="en-US" sz="2400" dirty="0"/>
              <a:t> –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membentuk</a:t>
            </a:r>
            <a:r>
              <a:rPr lang="en-US" sz="2400" dirty="0">
                <a:solidFill>
                  <a:srgbClr val="FF0000"/>
                </a:solidFill>
              </a:rPr>
              <a:t> vena </a:t>
            </a:r>
            <a:r>
              <a:rPr lang="en-US" sz="2400" dirty="0" err="1">
                <a:solidFill>
                  <a:srgbClr val="FF0000"/>
                </a:solidFill>
              </a:rPr>
              <a:t>renalis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membawa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ginjal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</a:t>
            </a:r>
            <a:r>
              <a:rPr lang="en-US" sz="2400" dirty="0">
                <a:solidFill>
                  <a:srgbClr val="FF0000"/>
                </a:solidFill>
              </a:rPr>
              <a:t> vena cava inferior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Pembuluh</a:t>
            </a:r>
            <a:r>
              <a:rPr lang="en-US" sz="3200" dirty="0"/>
              <a:t> </a:t>
            </a:r>
            <a:r>
              <a:rPr lang="en-US" sz="3200" dirty="0" err="1"/>
              <a:t>limfe</a:t>
            </a:r>
            <a:r>
              <a:rPr lang="en-US" sz="3200" dirty="0"/>
              <a:t> </a:t>
            </a:r>
            <a:r>
              <a:rPr lang="en-US" sz="3200" dirty="0" err="1"/>
              <a:t>ginjal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limfe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perjalanan</a:t>
            </a:r>
            <a:r>
              <a:rPr lang="en-US" sz="2400" dirty="0"/>
              <a:t> </a:t>
            </a:r>
            <a:r>
              <a:rPr lang="en-US" sz="2400" dirty="0" err="1"/>
              <a:t>arteri</a:t>
            </a:r>
            <a:r>
              <a:rPr lang="en-US" sz="2400" dirty="0"/>
              <a:t> </a:t>
            </a:r>
            <a:r>
              <a:rPr lang="en-US" sz="2400" dirty="0" err="1"/>
              <a:t>renalis</a:t>
            </a:r>
            <a:r>
              <a:rPr lang="en-US" sz="2400" dirty="0"/>
              <a:t> </a:t>
            </a:r>
            <a:r>
              <a:rPr lang="en-US" sz="2400" dirty="0" err="1"/>
              <a:t>menuju</a:t>
            </a:r>
            <a:r>
              <a:rPr lang="en-US" sz="2400" dirty="0"/>
              <a:t> </a:t>
            </a:r>
            <a:r>
              <a:rPr lang="en-US" sz="2400" dirty="0" err="1"/>
              <a:t>nodi</a:t>
            </a:r>
            <a:r>
              <a:rPr lang="en-US" sz="2400" dirty="0"/>
              <a:t> </a:t>
            </a:r>
            <a:r>
              <a:rPr lang="en-US" sz="2400" dirty="0" err="1"/>
              <a:t>limfatikus</a:t>
            </a:r>
            <a:r>
              <a:rPr lang="en-US" sz="2400" dirty="0"/>
              <a:t> aorta lateral yang </a:t>
            </a:r>
            <a:r>
              <a:rPr lang="en-US" sz="2400" dirty="0" err="1">
                <a:solidFill>
                  <a:srgbClr val="FF0000"/>
                </a:solidFill>
              </a:rPr>
              <a:t>terdapat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disekitar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pangkal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arteri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renalis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pleksus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massa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Persarafan</a:t>
            </a:r>
            <a:r>
              <a:rPr lang="en-US" sz="3200" dirty="0"/>
              <a:t> </a:t>
            </a:r>
            <a:r>
              <a:rPr lang="en-US" sz="3200" dirty="0" err="1"/>
              <a:t>ginjal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602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/>
              <a:t>Saraf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15 ganglion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Ganglion – ganglion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pleksus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renalis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cabang</a:t>
            </a:r>
            <a:r>
              <a:rPr lang="en-US" sz="2400" dirty="0"/>
              <a:t> </a:t>
            </a:r>
            <a:r>
              <a:rPr lang="en-US" sz="2400" dirty="0" err="1"/>
              <a:t>terbawah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diluar</a:t>
            </a:r>
            <a:r>
              <a:rPr lang="en-US" sz="2400" dirty="0"/>
              <a:t> </a:t>
            </a:r>
            <a:r>
              <a:rPr lang="en-US" sz="2400" dirty="0" err="1"/>
              <a:t>pleksus</a:t>
            </a:r>
            <a:r>
              <a:rPr lang="en-US" sz="2400" dirty="0"/>
              <a:t> </a:t>
            </a:r>
            <a:r>
              <a:rPr lang="en-US" sz="2400" dirty="0" err="1"/>
              <a:t>siliaka</a:t>
            </a:r>
            <a:r>
              <a:rPr lang="en-US" sz="2400" dirty="0"/>
              <a:t> , </a:t>
            </a:r>
            <a:r>
              <a:rPr lang="en-US" sz="2400" dirty="0" err="1"/>
              <a:t>pleksus</a:t>
            </a:r>
            <a:r>
              <a:rPr lang="en-US" sz="2400" dirty="0"/>
              <a:t> </a:t>
            </a:r>
            <a:r>
              <a:rPr lang="en-US" sz="2400" dirty="0" err="1"/>
              <a:t>akustikus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splenknikus</a:t>
            </a:r>
            <a:r>
              <a:rPr lang="en-US" sz="2400" dirty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Pleksus</a:t>
            </a:r>
            <a:r>
              <a:rPr lang="en-US" sz="2400" dirty="0"/>
              <a:t> </a:t>
            </a:r>
            <a:r>
              <a:rPr lang="en-US" sz="2400" dirty="0" err="1"/>
              <a:t>renalis</a:t>
            </a:r>
            <a:r>
              <a:rPr lang="en-US" sz="2400" dirty="0"/>
              <a:t> </a:t>
            </a:r>
            <a:r>
              <a:rPr lang="en-US" sz="2400" dirty="0" err="1"/>
              <a:t>bergabung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pleksus</a:t>
            </a:r>
            <a:r>
              <a:rPr lang="en-US" sz="2400" dirty="0"/>
              <a:t> </a:t>
            </a:r>
            <a:r>
              <a:rPr lang="en-US" sz="2400" dirty="0" err="1"/>
              <a:t>spermatikus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serabut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nyeri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testis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kelainan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endParaRPr lang="en-US" sz="2400" dirty="0"/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2. URETER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Kedua</a:t>
            </a:r>
            <a:r>
              <a:rPr lang="en-US" sz="2600" dirty="0"/>
              <a:t> ureter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atas</a:t>
            </a:r>
            <a:r>
              <a:rPr lang="en-US" sz="2600" dirty="0"/>
              <a:t> 2 </a:t>
            </a:r>
            <a:r>
              <a:rPr lang="en-US" sz="2600" dirty="0" err="1"/>
              <a:t>buah</a:t>
            </a:r>
            <a:r>
              <a:rPr lang="en-US" sz="2600" dirty="0"/>
              <a:t> </a:t>
            </a:r>
            <a:r>
              <a:rPr lang="en-US" sz="2600" dirty="0" err="1"/>
              <a:t>saluran</a:t>
            </a:r>
            <a:r>
              <a:rPr lang="en-US" sz="2600" dirty="0"/>
              <a:t> yang </a:t>
            </a:r>
            <a:r>
              <a:rPr lang="en-US" sz="2600" dirty="0" err="1"/>
              <a:t>panjangnya</a:t>
            </a:r>
            <a:r>
              <a:rPr lang="en-US" sz="2600" dirty="0"/>
              <a:t> </a:t>
            </a:r>
            <a:r>
              <a:rPr lang="en-US" sz="2600" dirty="0" err="1"/>
              <a:t>sekitar</a:t>
            </a:r>
            <a:r>
              <a:rPr lang="en-US" sz="2600" dirty="0"/>
              <a:t> 20-30 cm,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terbentang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ginjal</a:t>
            </a:r>
            <a:r>
              <a:rPr lang="en-US" sz="2600" dirty="0"/>
              <a:t> </a:t>
            </a:r>
            <a:r>
              <a:rPr lang="en-US" sz="2600" dirty="0" err="1"/>
              <a:t>sampai</a:t>
            </a:r>
            <a:r>
              <a:rPr lang="en-US" sz="2600" dirty="0"/>
              <a:t> </a:t>
            </a:r>
            <a:r>
              <a:rPr lang="en-US" sz="2600" dirty="0" err="1"/>
              <a:t>vesica</a:t>
            </a:r>
            <a:r>
              <a:rPr lang="en-US" sz="2600" dirty="0"/>
              <a:t> </a:t>
            </a:r>
            <a:r>
              <a:rPr lang="en-US" sz="2600" dirty="0" err="1"/>
              <a:t>urinaria</a:t>
            </a:r>
            <a:r>
              <a:rPr lang="en-US" sz="2600" dirty="0"/>
              <a:t>.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0070C0"/>
                </a:solidFill>
              </a:rPr>
              <a:t>Fungsi</a:t>
            </a:r>
            <a:r>
              <a:rPr lang="en-US" sz="2600" dirty="0">
                <a:solidFill>
                  <a:srgbClr val="0070C0"/>
                </a:solidFill>
              </a:rPr>
              <a:t> ureter </a:t>
            </a:r>
            <a:r>
              <a:rPr lang="en-US" sz="2600" dirty="0" err="1">
                <a:solidFill>
                  <a:srgbClr val="0070C0"/>
                </a:solidFill>
              </a:rPr>
              <a:t>menyalurkan</a:t>
            </a:r>
            <a:r>
              <a:rPr lang="en-US" sz="2600" dirty="0">
                <a:solidFill>
                  <a:srgbClr val="0070C0"/>
                </a:solidFill>
              </a:rPr>
              <a:t> urine </a:t>
            </a:r>
            <a:r>
              <a:rPr lang="en-US" sz="2600" dirty="0" err="1">
                <a:solidFill>
                  <a:srgbClr val="0070C0"/>
                </a:solidFill>
              </a:rPr>
              <a:t>ke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vesica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urinaria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/>
              <a:t>Ureter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pria</a:t>
            </a:r>
            <a:r>
              <a:rPr lang="en-US" sz="2600" dirty="0"/>
              <a:t> : </a:t>
            </a:r>
            <a:r>
              <a:rPr lang="en-US" sz="2600" dirty="0" err="1"/>
              <a:t>terdapat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vesika</a:t>
            </a:r>
            <a:r>
              <a:rPr lang="en-US" sz="2600" dirty="0"/>
              <a:t> </a:t>
            </a:r>
            <a:r>
              <a:rPr lang="en-US" sz="2600" dirty="0" err="1"/>
              <a:t>seminalis</a:t>
            </a:r>
            <a:endParaRPr lang="en-US" sz="26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/>
              <a:t>Ureter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wanita</a:t>
            </a:r>
            <a:r>
              <a:rPr lang="en-US" sz="2600" dirty="0"/>
              <a:t> </a:t>
            </a:r>
            <a:r>
              <a:rPr lang="en-US" sz="2600" dirty="0" err="1"/>
              <a:t>terdapat</a:t>
            </a:r>
            <a:r>
              <a:rPr lang="en-US" sz="2600" dirty="0"/>
              <a:t> </a:t>
            </a:r>
            <a:r>
              <a:rPr lang="en-US" sz="2600" dirty="0" err="1"/>
              <a:t>dibelakang</a:t>
            </a:r>
            <a:r>
              <a:rPr lang="en-US" sz="2600" dirty="0"/>
              <a:t> fossa </a:t>
            </a:r>
            <a:r>
              <a:rPr lang="en-US" sz="2600" dirty="0" err="1"/>
              <a:t>ovarika</a:t>
            </a:r>
            <a:r>
              <a:rPr lang="en-US" sz="2600" dirty="0"/>
              <a:t> </a:t>
            </a:r>
            <a:r>
              <a:rPr lang="en-US" sz="2600" dirty="0" err="1"/>
              <a:t>berjalan</a:t>
            </a:r>
            <a:r>
              <a:rPr lang="en-US" sz="2600" dirty="0"/>
              <a:t> </a:t>
            </a:r>
            <a:r>
              <a:rPr lang="en-US" sz="2600" dirty="0" err="1"/>
              <a:t>kebagian</a:t>
            </a:r>
            <a:r>
              <a:rPr lang="en-US" sz="2600" dirty="0"/>
              <a:t> medial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kedepan</a:t>
            </a:r>
            <a:r>
              <a:rPr lang="en-US" sz="2600" dirty="0"/>
              <a:t> lateral </a:t>
            </a:r>
            <a:r>
              <a:rPr lang="en-US" sz="2600" dirty="0" err="1"/>
              <a:t>serviks</a:t>
            </a:r>
            <a:r>
              <a:rPr lang="en-US" sz="2600" dirty="0"/>
              <a:t> uterus</a:t>
            </a:r>
            <a:r>
              <a:rPr lang="en-US" sz="2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Lapisan</a:t>
            </a:r>
            <a:r>
              <a:rPr lang="en-US" sz="2600" dirty="0"/>
              <a:t> </a:t>
            </a:r>
            <a:r>
              <a:rPr lang="en-US" sz="2600" dirty="0" err="1"/>
              <a:t>dinding</a:t>
            </a:r>
            <a:r>
              <a:rPr lang="en-US" sz="2600" dirty="0"/>
              <a:t> ureter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: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Dinding</a:t>
            </a:r>
            <a:r>
              <a:rPr lang="en-US" sz="2600" dirty="0"/>
              <a:t> </a:t>
            </a:r>
            <a:r>
              <a:rPr lang="en-US" sz="2600" dirty="0" err="1"/>
              <a:t>luar</a:t>
            </a:r>
            <a:r>
              <a:rPr lang="en-US" sz="2600" dirty="0"/>
              <a:t> </a:t>
            </a:r>
            <a:r>
              <a:rPr lang="en-US" sz="2600" dirty="0" err="1"/>
              <a:t>jaringan</a:t>
            </a:r>
            <a:r>
              <a:rPr lang="en-US" sz="2600" dirty="0"/>
              <a:t> </a:t>
            </a:r>
            <a:r>
              <a:rPr lang="en-US" sz="2600" dirty="0" err="1"/>
              <a:t>ikat</a:t>
            </a:r>
            <a:r>
              <a:rPr lang="en-US" sz="2600" dirty="0"/>
              <a:t> (</a:t>
            </a:r>
            <a:r>
              <a:rPr lang="en-US" sz="2600" dirty="0" err="1"/>
              <a:t>jaringan</a:t>
            </a:r>
            <a:r>
              <a:rPr lang="en-US" sz="2600" dirty="0"/>
              <a:t> </a:t>
            </a:r>
            <a:r>
              <a:rPr lang="en-US" sz="2600" dirty="0" err="1"/>
              <a:t>fibrosa</a:t>
            </a:r>
            <a:r>
              <a:rPr lang="en-US" sz="2600" dirty="0"/>
              <a:t>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Lapisan</a:t>
            </a:r>
            <a:r>
              <a:rPr lang="en-US" sz="2600" dirty="0"/>
              <a:t> </a:t>
            </a:r>
            <a:r>
              <a:rPr lang="en-US" sz="2600" dirty="0" err="1"/>
              <a:t>tengah</a:t>
            </a:r>
            <a:r>
              <a:rPr lang="en-US" sz="2600" dirty="0"/>
              <a:t> ( </a:t>
            </a:r>
            <a:r>
              <a:rPr lang="en-US" sz="2600" dirty="0" err="1"/>
              <a:t>otot</a:t>
            </a:r>
            <a:r>
              <a:rPr lang="en-US" sz="2600" dirty="0"/>
              <a:t> </a:t>
            </a:r>
            <a:r>
              <a:rPr lang="en-US" sz="2600" dirty="0" err="1"/>
              <a:t>polos</a:t>
            </a:r>
            <a:r>
              <a:rPr lang="en-US" sz="2600" dirty="0"/>
              <a:t> )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Lapisan</a:t>
            </a:r>
            <a:r>
              <a:rPr lang="en-US" sz="2600" dirty="0"/>
              <a:t> </a:t>
            </a:r>
            <a:r>
              <a:rPr lang="en-US" sz="2600" dirty="0" err="1"/>
              <a:t>sebelah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(</a:t>
            </a:r>
            <a:r>
              <a:rPr lang="en-US" sz="2600" dirty="0" err="1"/>
              <a:t>lapisan</a:t>
            </a:r>
            <a:r>
              <a:rPr lang="en-US" sz="2600" dirty="0"/>
              <a:t> </a:t>
            </a:r>
            <a:r>
              <a:rPr lang="en-US" sz="2600" dirty="0" err="1"/>
              <a:t>mukosa</a:t>
            </a:r>
            <a:r>
              <a:rPr lang="en-US" sz="2600" dirty="0"/>
              <a:t>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600" dirty="0" err="1"/>
              <a:t>lapisan</a:t>
            </a:r>
            <a:r>
              <a:rPr lang="en-US" sz="2600" dirty="0"/>
              <a:t> </a:t>
            </a:r>
            <a:r>
              <a:rPr lang="en-US" sz="2600" dirty="0" err="1"/>
              <a:t>dinding</a:t>
            </a:r>
            <a:r>
              <a:rPr lang="en-US" sz="2600" dirty="0"/>
              <a:t> ureter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menimbulkan</a:t>
            </a:r>
            <a:r>
              <a:rPr lang="en-US" sz="2600" dirty="0"/>
              <a:t> </a:t>
            </a:r>
            <a:r>
              <a:rPr lang="en-US" sz="2600" dirty="0" err="1"/>
              <a:t>gerakan</a:t>
            </a:r>
            <a:r>
              <a:rPr lang="en-US" sz="2600" dirty="0"/>
              <a:t> </a:t>
            </a:r>
            <a:r>
              <a:rPr lang="en-US" sz="2600" dirty="0" err="1" smtClean="0"/>
              <a:t>peristaltik</a:t>
            </a:r>
            <a:r>
              <a:rPr lang="en-US" sz="2600" dirty="0" smtClean="0"/>
              <a:t> yang </a:t>
            </a:r>
            <a:r>
              <a:rPr lang="en-US" sz="2600" dirty="0" err="1"/>
              <a:t>tiap</a:t>
            </a:r>
            <a:r>
              <a:rPr lang="en-US" sz="2600" dirty="0"/>
              <a:t> 5 </a:t>
            </a:r>
            <a:r>
              <a:rPr lang="en-US" sz="2600" dirty="0" err="1"/>
              <a:t>menit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 </a:t>
            </a:r>
            <a:r>
              <a:rPr lang="en-US" sz="2600" dirty="0" err="1" smtClean="0"/>
              <a:t>mendorong</a:t>
            </a:r>
            <a:r>
              <a:rPr lang="en-US" sz="2600" dirty="0" smtClean="0"/>
              <a:t> </a:t>
            </a:r>
            <a:r>
              <a:rPr lang="en-US" sz="2600" dirty="0"/>
              <a:t>air </a:t>
            </a:r>
            <a:r>
              <a:rPr lang="en-US" sz="2600" dirty="0" err="1"/>
              <a:t>kemih</a:t>
            </a:r>
            <a:r>
              <a:rPr lang="en-US" sz="2600" dirty="0"/>
              <a:t> </a:t>
            </a:r>
            <a:r>
              <a:rPr lang="en-US" sz="2600" dirty="0" err="1"/>
              <a:t>masuk</a:t>
            </a:r>
            <a:r>
              <a:rPr lang="en-US" sz="2600" dirty="0"/>
              <a:t> </a:t>
            </a:r>
            <a:r>
              <a:rPr lang="en-US" sz="2600" dirty="0" err="1"/>
              <a:t>kedalam</a:t>
            </a:r>
            <a:r>
              <a:rPr lang="en-US" sz="2600" dirty="0"/>
              <a:t> </a:t>
            </a:r>
            <a:r>
              <a:rPr lang="en-US" sz="2600" dirty="0" err="1"/>
              <a:t>kandung</a:t>
            </a:r>
            <a:r>
              <a:rPr lang="en-US" sz="2600" dirty="0"/>
              <a:t> </a:t>
            </a:r>
            <a:r>
              <a:rPr lang="en-US" sz="2600" dirty="0" err="1"/>
              <a:t>kemih</a:t>
            </a:r>
            <a:r>
              <a:rPr lang="en-US" sz="2600" dirty="0"/>
              <a:t> (</a:t>
            </a:r>
            <a:r>
              <a:rPr lang="en-US" sz="2600" dirty="0" err="1"/>
              <a:t>vesikaurinaria</a:t>
            </a:r>
            <a:r>
              <a:rPr lang="en-US" sz="2600" dirty="0"/>
              <a:t>).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Patofisiologi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Urinaria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07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Fisiologi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kehamilan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Anatomi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fisiologi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reproduksi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wanita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Patofisiologi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reproduksi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pria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wanita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Gametogenesis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Genetika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Pengantar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Anatomi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fisiologi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Urinaria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3. VESICA URINARIA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=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Merupakan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tempat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menyimpan</a:t>
            </a:r>
            <a:r>
              <a:rPr lang="en-US" sz="2400" dirty="0">
                <a:solidFill>
                  <a:srgbClr val="0070C0"/>
                </a:solidFill>
              </a:rPr>
              <a:t> urine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kantong</a:t>
            </a:r>
            <a:r>
              <a:rPr lang="en-US" sz="2400" dirty="0"/>
              <a:t> </a:t>
            </a:r>
            <a:r>
              <a:rPr lang="en-US" sz="2400" dirty="0" err="1"/>
              <a:t>berotot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mengempis</a:t>
            </a:r>
            <a:r>
              <a:rPr lang="en-US" sz="2400" dirty="0"/>
              <a:t>, </a:t>
            </a: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/>
              <a:t>dibelakang</a:t>
            </a:r>
            <a:r>
              <a:rPr lang="en-US" sz="2400" dirty="0"/>
              <a:t> </a:t>
            </a:r>
            <a:r>
              <a:rPr lang="en-US" sz="2400" dirty="0" err="1"/>
              <a:t>simfisis</a:t>
            </a:r>
            <a:r>
              <a:rPr lang="en-US" sz="2400" dirty="0"/>
              <a:t> pubis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rongga</a:t>
            </a:r>
            <a:r>
              <a:rPr lang="en-US" sz="2400" dirty="0"/>
              <a:t> </a:t>
            </a:r>
            <a:r>
              <a:rPr lang="en-US" sz="2400" dirty="0" err="1"/>
              <a:t>panggul</a:t>
            </a:r>
            <a:r>
              <a:rPr lang="en-US" sz="2400" dirty="0"/>
              <a:t> </a:t>
            </a:r>
          </a:p>
          <a:p>
            <a:pPr marL="273050" indent="-273050"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3 </a:t>
            </a:r>
            <a:r>
              <a:rPr lang="en-US" sz="2400" dirty="0" err="1"/>
              <a:t>saluran</a:t>
            </a:r>
            <a:r>
              <a:rPr lang="en-US" sz="2400" dirty="0"/>
              <a:t> </a:t>
            </a:r>
            <a:r>
              <a:rPr lang="en-US" sz="2400" dirty="0" err="1"/>
              <a:t>bersambung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: </a:t>
            </a:r>
          </a:p>
          <a:p>
            <a:pPr marL="673100" lvl="2" indent="-273050">
              <a:lnSpc>
                <a:spcPct val="110000"/>
              </a:lnSpc>
              <a:spcBef>
                <a:spcPct val="0"/>
              </a:spcBef>
            </a:pPr>
            <a:r>
              <a:rPr lang="en-US" dirty="0"/>
              <a:t>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ureter</a:t>
            </a:r>
            <a:r>
              <a:rPr lang="en-US" dirty="0"/>
              <a:t> yang </a:t>
            </a:r>
            <a:r>
              <a:rPr lang="en-US" dirty="0" err="1"/>
              <a:t>bermuara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obliq</a:t>
            </a:r>
            <a:r>
              <a:rPr lang="en-US" dirty="0"/>
              <a:t> </a:t>
            </a:r>
            <a:r>
              <a:rPr lang="en-US" dirty="0" err="1"/>
              <a:t>disebelah</a:t>
            </a:r>
            <a:r>
              <a:rPr lang="en-US" dirty="0"/>
              <a:t> basis (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obliq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urine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ureter</a:t>
            </a:r>
          </a:p>
          <a:p>
            <a:pPr marL="673100" lvl="2" indent="-273050">
              <a:lnSpc>
                <a:spcPct val="110000"/>
              </a:lnSpc>
              <a:spcBef>
                <a:spcPct val="0"/>
              </a:spcBef>
            </a:pPr>
            <a:r>
              <a:rPr lang="en-US" dirty="0"/>
              <a:t>1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uretra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disebelah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 </a:t>
            </a:r>
          </a:p>
          <a:p>
            <a:pPr marL="273050" indent="-273050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vesica</a:t>
            </a:r>
            <a:r>
              <a:rPr lang="en-US" sz="2400" dirty="0"/>
              <a:t> </a:t>
            </a:r>
            <a:r>
              <a:rPr lang="en-US" sz="2400" dirty="0" err="1"/>
              <a:t>urinaria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pPr marL="673100" lvl="2" indent="-273050">
              <a:lnSpc>
                <a:spcPct val="110000"/>
              </a:lnSpc>
              <a:spcBef>
                <a:spcPct val="0"/>
              </a:spcBef>
            </a:pPr>
            <a:r>
              <a:rPr lang="en-US" dirty="0" err="1">
                <a:solidFill>
                  <a:srgbClr val="FF0000"/>
                </a:solidFill>
              </a:rPr>
              <a:t>Tempat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urine, </a:t>
            </a:r>
          </a:p>
          <a:p>
            <a:pPr marL="673100" lvl="2" indent="-273050">
              <a:lnSpc>
                <a:spcPct val="110000"/>
              </a:lnSpc>
              <a:spcBef>
                <a:spcPct val="0"/>
              </a:spcBef>
            </a:pPr>
            <a:r>
              <a:rPr lang="en-US" dirty="0" err="1">
                <a:solidFill>
                  <a:srgbClr val="FF0000"/>
                </a:solidFill>
              </a:rPr>
              <a:t>Mendorong</a:t>
            </a:r>
            <a:r>
              <a:rPr lang="en-US" dirty="0">
                <a:solidFill>
                  <a:srgbClr val="FF0000"/>
                </a:solidFill>
              </a:rPr>
              <a:t>  urine </a:t>
            </a:r>
            <a:r>
              <a:rPr lang="en-US" dirty="0" err="1">
                <a:solidFill>
                  <a:srgbClr val="FF0000"/>
                </a:solidFill>
              </a:rPr>
              <a:t>keluar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tubuh</a:t>
            </a:r>
            <a:r>
              <a:rPr lang="en-US" dirty="0"/>
              <a:t>.</a:t>
            </a:r>
          </a:p>
          <a:p>
            <a:pPr marL="273050" indent="-273050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Vesika</a:t>
            </a:r>
            <a:r>
              <a:rPr lang="en-US" sz="2400" dirty="0" smtClean="0"/>
              <a:t> </a:t>
            </a:r>
            <a:r>
              <a:rPr lang="en-US" sz="2400" dirty="0" err="1"/>
              <a:t>urinaria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uterus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lipatan</a:t>
            </a:r>
            <a:r>
              <a:rPr lang="en-US" sz="2400" dirty="0"/>
              <a:t> </a:t>
            </a:r>
            <a:r>
              <a:rPr lang="en-US" sz="2400" dirty="0" smtClean="0"/>
              <a:t>peritoneum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utero </a:t>
            </a:r>
            <a:r>
              <a:rPr lang="en-US" sz="2400" dirty="0" err="1"/>
              <a:t>vesikel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cavum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douglassi</a:t>
            </a:r>
            <a:r>
              <a:rPr lang="en-US" sz="2400" dirty="0"/>
              <a:t>.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4. URETRA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02163"/>
          </a:xfrm>
        </p:spPr>
        <p:txBody>
          <a:bodyPr/>
          <a:lstStyle/>
          <a:p>
            <a:r>
              <a:rPr lang="en-US" sz="2400" dirty="0" err="1">
                <a:solidFill>
                  <a:srgbClr val="00B050"/>
                </a:solidFill>
              </a:rPr>
              <a:t>Saluran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keluar</a:t>
            </a:r>
            <a:r>
              <a:rPr lang="en-US" sz="2400" dirty="0">
                <a:solidFill>
                  <a:srgbClr val="00B050"/>
                </a:solidFill>
              </a:rPr>
              <a:t> air </a:t>
            </a:r>
            <a:r>
              <a:rPr lang="en-US" sz="2400" dirty="0" err="1">
                <a:solidFill>
                  <a:srgbClr val="00B050"/>
                </a:solidFill>
              </a:rPr>
              <a:t>kemih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dari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leher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kandung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kemih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kelubang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luar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</a:p>
          <a:p>
            <a:r>
              <a:rPr lang="en-US" sz="2400" dirty="0" err="1"/>
              <a:t>Dilapisi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</a:t>
            </a:r>
            <a:r>
              <a:rPr lang="en-US" sz="2400" dirty="0" err="1"/>
              <a:t>mukosa</a:t>
            </a:r>
            <a:r>
              <a:rPr lang="en-US" sz="2400" dirty="0"/>
              <a:t> yang </a:t>
            </a:r>
            <a:r>
              <a:rPr lang="en-US" sz="2400" dirty="0" err="1"/>
              <a:t>bersambungan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yang </a:t>
            </a:r>
            <a:r>
              <a:rPr lang="en-US" sz="2400" dirty="0" err="1"/>
              <a:t>melapisi</a:t>
            </a:r>
            <a:r>
              <a:rPr lang="en-US" sz="2400" dirty="0"/>
              <a:t>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.</a:t>
            </a:r>
          </a:p>
          <a:p>
            <a:r>
              <a:rPr lang="en-US" sz="2400" dirty="0"/>
              <a:t>Meatus </a:t>
            </a:r>
            <a:r>
              <a:rPr lang="en-US" sz="2400" dirty="0" err="1"/>
              <a:t>urinarius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serabut</a:t>
            </a:r>
            <a:r>
              <a:rPr lang="en-US" sz="2400" dirty="0"/>
              <a:t> </a:t>
            </a:r>
            <a:r>
              <a:rPr lang="en-US" sz="2400" dirty="0" err="1"/>
              <a:t>otot</a:t>
            </a:r>
            <a:r>
              <a:rPr lang="en-US" sz="2400" dirty="0"/>
              <a:t> </a:t>
            </a:r>
            <a:r>
              <a:rPr lang="en-US" sz="2400" dirty="0" err="1"/>
              <a:t>melingkar</a:t>
            </a:r>
            <a:r>
              <a:rPr lang="en-US" sz="2400" dirty="0"/>
              <a:t> yang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sfingter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uretra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wanita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uretra</a:t>
            </a:r>
            <a:r>
              <a:rPr lang="en-US" sz="2400" dirty="0"/>
              <a:t> 2,5-3,5 cm </a:t>
            </a:r>
          </a:p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pria</a:t>
            </a:r>
            <a:r>
              <a:rPr lang="en-US" sz="2400" dirty="0"/>
              <a:t> 17-22,5 cm 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</a:rPr>
              <a:t>Perbedaan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Uretra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8600" y="1295400"/>
            <a:ext cx="4268788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Uretra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pria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: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orifisium</a:t>
            </a:r>
            <a:r>
              <a:rPr lang="en-US" sz="2400" dirty="0" smtClean="0"/>
              <a:t> </a:t>
            </a:r>
            <a:r>
              <a:rPr lang="en-US" sz="2400" dirty="0" err="1" smtClean="0"/>
              <a:t>uretra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kandung</a:t>
            </a:r>
            <a:r>
              <a:rPr lang="en-US" sz="2400" dirty="0" smtClean="0"/>
              <a:t> </a:t>
            </a:r>
            <a:r>
              <a:rPr lang="en-US" sz="2400" dirty="0" err="1" smtClean="0"/>
              <a:t>kemih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orifisium</a:t>
            </a:r>
            <a:r>
              <a:rPr lang="en-US" sz="2400" dirty="0" smtClean="0"/>
              <a:t> </a:t>
            </a:r>
            <a:r>
              <a:rPr lang="en-US" sz="2400" dirty="0" err="1" smtClean="0"/>
              <a:t>uretra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penis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Uretra</a:t>
            </a:r>
            <a:r>
              <a:rPr lang="en-US" sz="2400" dirty="0" smtClean="0"/>
              <a:t> </a:t>
            </a:r>
            <a:r>
              <a:rPr lang="en-US" sz="2400" dirty="0" err="1" smtClean="0"/>
              <a:t>prostatika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Uretra</a:t>
            </a:r>
            <a:r>
              <a:rPr lang="en-US" sz="2400" dirty="0" smtClean="0"/>
              <a:t> pars </a:t>
            </a:r>
            <a:r>
              <a:rPr lang="en-US" sz="2400" dirty="0" err="1" smtClean="0"/>
              <a:t>membranasea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Uretra</a:t>
            </a:r>
            <a:r>
              <a:rPr lang="en-US" sz="2400" dirty="0" smtClean="0"/>
              <a:t> pars </a:t>
            </a:r>
            <a:r>
              <a:rPr lang="en-US" sz="2400" dirty="0" err="1" smtClean="0"/>
              <a:t>kavernosa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Orifisium</a:t>
            </a:r>
            <a:r>
              <a:rPr lang="en-US" sz="2400" dirty="0" smtClean="0"/>
              <a:t> </a:t>
            </a:r>
            <a:r>
              <a:rPr lang="en-US" sz="2400" dirty="0" err="1" smtClean="0"/>
              <a:t>uretra</a:t>
            </a:r>
            <a:r>
              <a:rPr lang="en-US" sz="2400" dirty="0" smtClean="0"/>
              <a:t> </a:t>
            </a:r>
            <a:r>
              <a:rPr lang="en-US" sz="2400" dirty="0" err="1" smtClean="0"/>
              <a:t>eksterna</a:t>
            </a: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81600"/>
            <a:ext cx="16002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295400"/>
            <a:ext cx="4041775" cy="48307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Uretra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wanita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Terletak</a:t>
            </a:r>
            <a:r>
              <a:rPr lang="en-US" sz="2400" dirty="0" smtClean="0"/>
              <a:t> </a:t>
            </a:r>
            <a:r>
              <a:rPr lang="en-US" sz="2400" dirty="0" err="1" smtClean="0"/>
              <a:t>dibelakang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simpisis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Salurannya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dangkal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Uretra</a:t>
            </a:r>
            <a:r>
              <a:rPr lang="en-US" sz="2400" dirty="0" smtClean="0"/>
              <a:t> </a:t>
            </a:r>
            <a:r>
              <a:rPr lang="en-US" sz="2400" dirty="0" err="1" smtClean="0"/>
              <a:t>wanita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pendek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 smtClean="0"/>
              <a:t> </a:t>
            </a:r>
            <a:r>
              <a:rPr lang="en-US" sz="2400" dirty="0" err="1" smtClean="0"/>
              <a:t>pria</a:t>
            </a:r>
            <a:r>
              <a:rPr lang="en-US" sz="2400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: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Tunika</a:t>
            </a:r>
            <a:r>
              <a:rPr lang="en-US" sz="2400" dirty="0" smtClean="0"/>
              <a:t> </a:t>
            </a:r>
            <a:r>
              <a:rPr lang="en-US" sz="2400" dirty="0" err="1" smtClean="0"/>
              <a:t>muskularis</a:t>
            </a:r>
            <a:endParaRPr lang="en-US" sz="2400" dirty="0" smtClean="0"/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Lapisan</a:t>
            </a:r>
            <a:r>
              <a:rPr lang="en-US" sz="2400" dirty="0" smtClean="0"/>
              <a:t> </a:t>
            </a:r>
            <a:r>
              <a:rPr lang="en-US" sz="2400" dirty="0" err="1" smtClean="0"/>
              <a:t>spongiosa</a:t>
            </a:r>
            <a:r>
              <a:rPr lang="en-US" sz="2400" dirty="0" smtClean="0"/>
              <a:t> </a:t>
            </a:r>
          </a:p>
          <a:p>
            <a:pPr lvl="1">
              <a:spcBef>
                <a:spcPct val="0"/>
              </a:spcBef>
            </a:pPr>
            <a:r>
              <a:rPr lang="en-US" sz="2400" dirty="0" err="1" smtClean="0"/>
              <a:t>Lapisan</a:t>
            </a:r>
            <a:r>
              <a:rPr lang="en-US" sz="2400" dirty="0" smtClean="0"/>
              <a:t> </a:t>
            </a:r>
            <a:r>
              <a:rPr lang="en-US" sz="2400" dirty="0" err="1" smtClean="0"/>
              <a:t>mukosa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82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57150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FISIOLOGI SISTIM BERKEMIH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/>
            <a:r>
              <a:rPr lang="en-US" sz="2400" dirty="0"/>
              <a:t>FISIOLOGI SISTIM URINARIA </a:t>
            </a:r>
            <a:endParaRPr lang="en-US" sz="2400" dirty="0" smtClean="0"/>
          </a:p>
          <a:p>
            <a:pPr lvl="1"/>
            <a:r>
              <a:rPr lang="en-US" dirty="0" err="1"/>
              <a:t>Filtrasi</a:t>
            </a:r>
            <a:r>
              <a:rPr lang="en-US" dirty="0"/>
              <a:t> di glomerulus </a:t>
            </a:r>
          </a:p>
          <a:p>
            <a:pPr lvl="1"/>
            <a:r>
              <a:rPr lang="en-US" dirty="0" err="1"/>
              <a:t>Reabsorbsi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sekresi</a:t>
            </a:r>
            <a:r>
              <a:rPr lang="en-US" dirty="0"/>
              <a:t> di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 smtClean="0"/>
              <a:t>tubulus</a:t>
            </a:r>
            <a:r>
              <a:rPr lang="en-US" dirty="0" smtClean="0"/>
              <a:t> </a:t>
            </a:r>
            <a:r>
              <a:rPr lang="en-US" dirty="0" err="1"/>
              <a:t>kontortus</a:t>
            </a:r>
            <a:r>
              <a:rPr lang="en-US" dirty="0"/>
              <a:t> </a:t>
            </a:r>
            <a:r>
              <a:rPr lang="en-US" dirty="0" err="1"/>
              <a:t>proksimal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Proses di </a:t>
            </a:r>
            <a:r>
              <a:rPr lang="en-US" dirty="0" err="1"/>
              <a:t>lengkung</a:t>
            </a:r>
            <a:r>
              <a:rPr lang="en-US" dirty="0"/>
              <a:t> </a:t>
            </a:r>
            <a:r>
              <a:rPr lang="en-US" dirty="0" err="1"/>
              <a:t>henle</a:t>
            </a:r>
            <a:endParaRPr lang="en-US" dirty="0"/>
          </a:p>
          <a:p>
            <a:pPr lvl="1"/>
            <a:r>
              <a:rPr lang="en-US" dirty="0"/>
              <a:t>Proses </a:t>
            </a:r>
            <a:r>
              <a:rPr lang="en-US" dirty="0" err="1"/>
              <a:t>ditubulus</a:t>
            </a:r>
            <a:r>
              <a:rPr lang="en-US" dirty="0"/>
              <a:t> </a:t>
            </a:r>
            <a:r>
              <a:rPr lang="en-US" dirty="0" err="1"/>
              <a:t>kontortus</a:t>
            </a:r>
            <a:r>
              <a:rPr lang="en-US" dirty="0"/>
              <a:t> distal </a:t>
            </a:r>
          </a:p>
          <a:p>
            <a:pPr lvl="1"/>
            <a:r>
              <a:rPr lang="en-US" dirty="0"/>
              <a:t>Prose </a:t>
            </a:r>
            <a:r>
              <a:rPr lang="en-US" dirty="0" err="1"/>
              <a:t>diduktus</a:t>
            </a:r>
            <a:r>
              <a:rPr lang="en-US" dirty="0"/>
              <a:t> </a:t>
            </a:r>
            <a:r>
              <a:rPr lang="en-US" dirty="0" err="1"/>
              <a:t>kolektivus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Proses </a:t>
            </a:r>
            <a:r>
              <a:rPr lang="en-US" dirty="0" err="1"/>
              <a:t>berkemih</a:t>
            </a:r>
            <a:r>
              <a:rPr lang="en-US" dirty="0"/>
              <a:t> </a:t>
            </a:r>
          </a:p>
          <a:p>
            <a:pPr marL="673100" lvl="1" indent="-273050"/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2" descr="http://biofarmasiumi.files.wordpress.com/2010/11/sistem-urina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49" y="762000"/>
            <a:ext cx="2543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biofarmasiumi.files.wordpress.com/2010/11/ginjal3.jpg?w=47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743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SISTIM BERKEMIH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/>
              <a:t>= </a:t>
            </a:r>
            <a:r>
              <a:rPr lang="en-US" sz="2400" dirty="0" err="1"/>
              <a:t>sistem</a:t>
            </a:r>
            <a:r>
              <a:rPr lang="en-US" sz="2400" dirty="0"/>
              <a:t> urogenital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terjadinya</a:t>
            </a:r>
            <a:r>
              <a:rPr lang="en-US" sz="2400" dirty="0">
                <a:solidFill>
                  <a:srgbClr val="FF0000"/>
                </a:solidFill>
              </a:rPr>
              <a:t> proses </a:t>
            </a:r>
            <a:r>
              <a:rPr lang="en-US" sz="2400" dirty="0" err="1">
                <a:solidFill>
                  <a:srgbClr val="FF0000"/>
                </a:solidFill>
              </a:rPr>
              <a:t>penyaringan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darah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bebas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dari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zat-zat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dipergunakan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oleh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tubuh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menyerap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zat-zat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masih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dipergunakan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oleh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tubuh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400" dirty="0"/>
              <a:t> </a:t>
            </a:r>
            <a:r>
              <a:rPr lang="en-US" sz="2400" dirty="0" err="1"/>
              <a:t>Zat-zat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/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metabolisme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larut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urin</a:t>
            </a:r>
            <a:r>
              <a:rPr lang="en-US" sz="2400" dirty="0">
                <a:solidFill>
                  <a:srgbClr val="FF0000"/>
                </a:solidFill>
              </a:rPr>
              <a:t> (air </a:t>
            </a:r>
            <a:r>
              <a:rPr lang="en-US" sz="2400" dirty="0" err="1">
                <a:solidFill>
                  <a:srgbClr val="FF0000"/>
                </a:solidFill>
              </a:rPr>
              <a:t>kemih</a:t>
            </a:r>
            <a:r>
              <a:rPr lang="en-US" sz="2400" dirty="0">
                <a:solidFill>
                  <a:srgbClr val="FF0000"/>
                </a:solidFill>
              </a:rPr>
              <a:t>). </a:t>
            </a:r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r>
              <a:rPr lang="en-US" sz="2400" dirty="0" err="1"/>
              <a:t>Zat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beredar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FISIOLOGI GINJAL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/>
              <a:t>Ginjal</a:t>
            </a:r>
            <a:r>
              <a:rPr lang="en-US" sz="2400" b="1" dirty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/>
              <a:t>organ </a:t>
            </a:r>
            <a:r>
              <a:rPr lang="en-US" sz="2400" dirty="0" err="1">
                <a:solidFill>
                  <a:srgbClr val="FF0000"/>
                </a:solidFill>
              </a:rPr>
              <a:t>organ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terpenting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mempertahankan</a:t>
            </a:r>
            <a:r>
              <a:rPr lang="en-US" sz="2400" dirty="0">
                <a:solidFill>
                  <a:srgbClr val="FF0000"/>
                </a:solidFill>
              </a:rPr>
              <a:t> homeostasis </a:t>
            </a:r>
            <a:r>
              <a:rPr lang="en-US" sz="2400" dirty="0" err="1">
                <a:solidFill>
                  <a:srgbClr val="FF0000"/>
                </a:solidFill>
              </a:rPr>
              <a:t>cairan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tubuh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/>
              <a:t>Ginjal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fungsi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volume air (</a:t>
            </a:r>
            <a:r>
              <a:rPr lang="en-US" sz="2400" dirty="0" err="1"/>
              <a:t>cairan</a:t>
            </a:r>
            <a:r>
              <a:rPr lang="en-US" sz="2400" dirty="0"/>
              <a:t>)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osmotik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 ion-ion </a:t>
            </a:r>
            <a:r>
              <a:rPr lang="en-US" sz="2400" dirty="0" err="1"/>
              <a:t>penting</a:t>
            </a:r>
            <a:r>
              <a:rPr lang="en-US" sz="2400" dirty="0"/>
              <a:t> ( </a:t>
            </a:r>
            <a:r>
              <a:rPr lang="en-US" sz="2400" dirty="0" err="1"/>
              <a:t>terutama</a:t>
            </a:r>
            <a:r>
              <a:rPr lang="en-US" sz="2400" dirty="0"/>
              <a:t> Na &amp; </a:t>
            </a:r>
            <a:r>
              <a:rPr lang="en-US" sz="2400" dirty="0" err="1"/>
              <a:t>Cl</a:t>
            </a:r>
            <a:r>
              <a:rPr lang="en-US" sz="2400" dirty="0"/>
              <a:t> 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asam-basa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dirty="0" err="1"/>
              <a:t>Pengeluaran</a:t>
            </a:r>
            <a:r>
              <a:rPr lang="en-US" sz="2400" dirty="0"/>
              <a:t>(</a:t>
            </a:r>
            <a:r>
              <a:rPr lang="en-US" sz="2400" dirty="0" err="1"/>
              <a:t>ekskresi</a:t>
            </a:r>
            <a:r>
              <a:rPr lang="en-US" sz="2400" dirty="0"/>
              <a:t>)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organik</a:t>
            </a:r>
            <a:r>
              <a:rPr lang="en-US" sz="2400" dirty="0"/>
              <a:t> /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metabolisme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beracun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400" dirty="0" err="1"/>
              <a:t>Sistim</a:t>
            </a:r>
            <a:r>
              <a:rPr lang="en-US" sz="2400" dirty="0"/>
              <a:t> </a:t>
            </a:r>
            <a:r>
              <a:rPr lang="en-US" sz="2400" dirty="0" err="1"/>
              <a:t>pengaturan</a:t>
            </a:r>
            <a:r>
              <a:rPr lang="en-US" sz="2400" dirty="0"/>
              <a:t> hormonal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metabolisme</a:t>
            </a:r>
            <a:endParaRPr lang="en-US" sz="2400" dirty="0"/>
          </a:p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dirty="0"/>
              <a:t>3 </a:t>
            </a:r>
            <a:r>
              <a:rPr lang="en-US" sz="2400" b="1" dirty="0" err="1"/>
              <a:t>faktor</a:t>
            </a:r>
            <a:r>
              <a:rPr lang="en-US" sz="2400" b="1" dirty="0"/>
              <a:t> yang </a:t>
            </a:r>
            <a:r>
              <a:rPr lang="en-US" sz="2400" b="1" dirty="0" err="1"/>
              <a:t>berpengaruh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smtClean="0"/>
              <a:t>proses </a:t>
            </a:r>
            <a:r>
              <a:rPr lang="en-US" sz="2400" b="1" dirty="0" err="1" smtClean="0"/>
              <a:t>sekresi</a:t>
            </a:r>
            <a:r>
              <a:rPr lang="en-US" sz="2400" b="1" dirty="0" smtClean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sistim</a:t>
            </a:r>
            <a:r>
              <a:rPr lang="en-US" sz="2400" b="1" dirty="0"/>
              <a:t> </a:t>
            </a:r>
            <a:r>
              <a:rPr lang="en-US" sz="2400" b="1" dirty="0" err="1"/>
              <a:t>kemih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Filtrasi</a:t>
            </a:r>
            <a:r>
              <a:rPr lang="en-US" sz="2400" dirty="0"/>
              <a:t> di glomerulus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Reabsorpsi</a:t>
            </a:r>
            <a:r>
              <a:rPr lang="en-US" sz="2400" dirty="0"/>
              <a:t> di </a:t>
            </a:r>
            <a:r>
              <a:rPr lang="en-US" sz="2400" dirty="0" err="1"/>
              <a:t>tubula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Sekresi</a:t>
            </a:r>
            <a:r>
              <a:rPr lang="en-US" sz="2400" dirty="0"/>
              <a:t> di </a:t>
            </a:r>
            <a:r>
              <a:rPr lang="en-US" sz="2400" dirty="0" err="1"/>
              <a:t>tubula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endParaRPr lang="en-US" sz="2400" dirty="0"/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0"/>
            <a:ext cx="3365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</a:rPr>
              <a:t>Filtrasi</a:t>
            </a:r>
            <a:r>
              <a:rPr lang="en-US" sz="3200" dirty="0">
                <a:solidFill>
                  <a:srgbClr val="FF0000"/>
                </a:solidFill>
              </a:rPr>
              <a:t> di glomerulus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Glomerulus </a:t>
            </a:r>
            <a:r>
              <a:rPr lang="en-US" sz="2400" dirty="0" err="1"/>
              <a:t>terbentuk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invaginasi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/>
              <a:t>pelebaran</a:t>
            </a:r>
            <a:r>
              <a:rPr lang="en-US" sz="2400" dirty="0"/>
              <a:t> </a:t>
            </a:r>
            <a:r>
              <a:rPr lang="en-US" sz="2400" dirty="0" err="1"/>
              <a:t>ujung</a:t>
            </a:r>
            <a:r>
              <a:rPr lang="en-US" sz="2400" dirty="0"/>
              <a:t> </a:t>
            </a:r>
            <a:r>
              <a:rPr lang="en-US" sz="2400" dirty="0" err="1"/>
              <a:t>nefron</a:t>
            </a:r>
            <a:r>
              <a:rPr lang="en-US" sz="2400" dirty="0"/>
              <a:t> yang </a:t>
            </a:r>
            <a:r>
              <a:rPr lang="en-US" sz="2400" dirty="0" err="1"/>
              <a:t>buntu</a:t>
            </a:r>
            <a:r>
              <a:rPr lang="en-US" sz="2400" dirty="0"/>
              <a:t> 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Kapsula</a:t>
            </a:r>
            <a:r>
              <a:rPr lang="en-US" sz="2400" dirty="0"/>
              <a:t> Bowman 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Terdapat</a:t>
            </a:r>
            <a:r>
              <a:rPr lang="en-US" sz="2400" dirty="0"/>
              <a:t> 2 </a:t>
            </a:r>
            <a:r>
              <a:rPr lang="en-US" sz="2400" dirty="0" err="1"/>
              <a:t>lapisan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yang </a:t>
            </a:r>
            <a:r>
              <a:rPr lang="en-US" sz="2400" dirty="0" err="1"/>
              <a:t>memisahkan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filtrat</a:t>
            </a:r>
            <a:r>
              <a:rPr lang="en-US" sz="2400" dirty="0"/>
              <a:t> glomerulus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kapsula</a:t>
            </a:r>
            <a:r>
              <a:rPr lang="en-US" sz="2400" dirty="0"/>
              <a:t> bowman </a:t>
            </a:r>
            <a:r>
              <a:rPr lang="en-US" sz="2400" dirty="0" err="1"/>
              <a:t>yaitu</a:t>
            </a:r>
            <a:r>
              <a:rPr lang="en-US" sz="2400" dirty="0"/>
              <a:t> :</a:t>
            </a:r>
          </a:p>
          <a:p>
            <a:pPr marL="800100" lvl="1" indent="-342900">
              <a:spcBef>
                <a:spcPct val="0"/>
              </a:spcBef>
              <a:buFont typeface="Calibri" pitchFamily="34" charset="0"/>
              <a:buAutoNum type="alphaLcPeriod"/>
            </a:pP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endotel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kapiler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epitel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khusus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kapsula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tersusun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podosit</a:t>
            </a:r>
            <a:r>
              <a:rPr lang="en-US" sz="2400" dirty="0"/>
              <a:t>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pseudopodia </a:t>
            </a:r>
            <a:r>
              <a:rPr lang="en-US" sz="2400" dirty="0" err="1"/>
              <a:t>saling</a:t>
            </a:r>
            <a:r>
              <a:rPr lang="en-US" sz="2400" dirty="0"/>
              <a:t> </a:t>
            </a:r>
            <a:r>
              <a:rPr lang="en-US" sz="2400" dirty="0" err="1"/>
              <a:t>menjalin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celah</a:t>
            </a:r>
            <a:r>
              <a:rPr lang="en-US" sz="2400" dirty="0"/>
              <a:t> </a:t>
            </a:r>
            <a:r>
              <a:rPr lang="en-US" sz="2400" dirty="0" err="1"/>
              <a:t>filtrasi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)-&gt; </a:t>
            </a:r>
            <a:r>
              <a:rPr lang="en-US" sz="2400" dirty="0" err="1"/>
              <a:t>dipisahkan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lamina </a:t>
            </a:r>
            <a:r>
              <a:rPr lang="en-US" sz="2400" dirty="0" err="1"/>
              <a:t>basalis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selubung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 err="1"/>
              <a:t>tsb</a:t>
            </a:r>
            <a:endParaRPr lang="en-US" sz="2400" dirty="0"/>
          </a:p>
          <a:p>
            <a:pPr marL="800100" lvl="1" indent="-342900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Endotel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glomerulus </a:t>
            </a:r>
            <a:r>
              <a:rPr lang="en-US" sz="2400" dirty="0" err="1"/>
              <a:t>mempunyai</a:t>
            </a:r>
            <a:r>
              <a:rPr lang="en-US" sz="2400" dirty="0"/>
              <a:t> fenestra (</a:t>
            </a:r>
            <a:r>
              <a:rPr lang="en-US" sz="2400" dirty="0" err="1"/>
              <a:t>jendela</a:t>
            </a:r>
            <a:r>
              <a:rPr lang="en-US" sz="2400" dirty="0"/>
              <a:t>)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pori</a:t>
            </a:r>
            <a:r>
              <a:rPr lang="en-US" sz="2400" dirty="0"/>
              <a:t> – </a:t>
            </a:r>
            <a:r>
              <a:rPr lang="en-US" sz="2400" dirty="0" err="1"/>
              <a:t>pori</a:t>
            </a:r>
            <a:r>
              <a:rPr lang="en-US" sz="2400" dirty="0"/>
              <a:t> </a:t>
            </a:r>
            <a:r>
              <a:rPr lang="en-US" sz="2400" dirty="0" err="1"/>
              <a:t>berdiameter</a:t>
            </a:r>
            <a:r>
              <a:rPr lang="en-US" sz="2400" dirty="0"/>
              <a:t> 70-90 mm. </a:t>
            </a:r>
          </a:p>
          <a:p>
            <a:pPr marL="800100" lvl="1" indent="-342900">
              <a:spcBef>
                <a:spcPct val="0"/>
              </a:spcBef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endotel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glomerulus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proses </a:t>
            </a:r>
            <a:r>
              <a:rPr lang="en-US" sz="2400" dirty="0" err="1"/>
              <a:t>filtrasi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manusia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0,8 m2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/>
          </a:bodyPr>
          <a:lstStyle/>
          <a:p>
            <a:pPr marL="800100" lvl="1" indent="-342900">
              <a:spcBef>
                <a:spcPct val="0"/>
              </a:spcBef>
              <a:buFont typeface="Calibri" pitchFamily="34" charset="0"/>
              <a:buAutoNum type="alphaLcPeriod" startAt="2"/>
            </a:pPr>
            <a:r>
              <a:rPr lang="en-US" sz="2400" dirty="0" err="1">
                <a:solidFill>
                  <a:srgbClr val="FF0000"/>
                </a:solidFill>
              </a:rPr>
              <a:t>sel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stelata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FF0000"/>
                </a:solidFill>
              </a:rPr>
              <a:t>sel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mesangial</a:t>
            </a:r>
            <a:r>
              <a:rPr lang="en-US" sz="2400" dirty="0"/>
              <a:t>)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diantara</a:t>
            </a:r>
            <a:r>
              <a:rPr lang="en-US" sz="2400" dirty="0"/>
              <a:t> lamina </a:t>
            </a:r>
            <a:r>
              <a:rPr lang="en-US" sz="2400" dirty="0" err="1"/>
              <a:t>basalis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endotel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kontraksi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pengaturan</a:t>
            </a:r>
            <a:r>
              <a:rPr lang="en-US" sz="2400" dirty="0"/>
              <a:t> </a:t>
            </a:r>
            <a:r>
              <a:rPr lang="en-US" sz="2400" dirty="0" err="1"/>
              <a:t>filtrasi</a:t>
            </a:r>
            <a:r>
              <a:rPr lang="en-US" sz="2400" dirty="0"/>
              <a:t> glomerulus , </a:t>
            </a:r>
            <a:r>
              <a:rPr lang="en-US" sz="2400" dirty="0" err="1"/>
              <a:t>mensekresi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, </a:t>
            </a:r>
            <a:r>
              <a:rPr lang="en-US" sz="2400" dirty="0" err="1"/>
              <a:t>menyerap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imun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patogenesis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glomerulus</a:t>
            </a:r>
          </a:p>
          <a:p>
            <a:pPr>
              <a:spcBef>
                <a:spcPct val="0"/>
              </a:spcBef>
            </a:pPr>
            <a:r>
              <a:rPr lang="en-US" sz="2400" dirty="0"/>
              <a:t>Glomerulus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saringan</a:t>
            </a:r>
            <a:r>
              <a:rPr lang="en-US" sz="2400" dirty="0"/>
              <a:t> :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1 liter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glomeruli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sekitar</a:t>
            </a:r>
            <a:r>
              <a:rPr lang="en-US" sz="2400" dirty="0"/>
              <a:t> 10 % </a:t>
            </a:r>
            <a:r>
              <a:rPr lang="en-US" sz="2400" dirty="0" err="1"/>
              <a:t>disaring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. 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Cairan</a:t>
            </a:r>
            <a:r>
              <a:rPr lang="en-US" sz="2400" dirty="0"/>
              <a:t> yang </a:t>
            </a:r>
            <a:r>
              <a:rPr lang="en-US" sz="2400" dirty="0" err="1"/>
              <a:t>disaring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filtrat</a:t>
            </a:r>
            <a:r>
              <a:rPr lang="en-US" sz="2400" dirty="0"/>
              <a:t> glomerulus yang </a:t>
            </a:r>
            <a:r>
              <a:rPr lang="en-US" sz="2400" dirty="0" err="1"/>
              <a:t>mengalir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tubula</a:t>
            </a:r>
            <a:r>
              <a:rPr lang="en-US" sz="2400" dirty="0"/>
              <a:t> </a:t>
            </a:r>
            <a:r>
              <a:rPr lang="en-US" sz="2400" dirty="0" err="1"/>
              <a:t>renalis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– </a:t>
            </a:r>
            <a:r>
              <a:rPr lang="en-US" sz="2400" dirty="0" err="1"/>
              <a:t>selnya</a:t>
            </a:r>
            <a:r>
              <a:rPr lang="en-US" sz="2400" dirty="0"/>
              <a:t> </a:t>
            </a:r>
            <a:r>
              <a:rPr lang="en-US" sz="2400" dirty="0" err="1"/>
              <a:t>menyerap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bahan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meninggalkan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 </a:t>
            </a:r>
          </a:p>
          <a:p>
            <a:pPr>
              <a:spcBef>
                <a:spcPct val="0"/>
              </a:spcBef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normal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glukosa</a:t>
            </a:r>
            <a:r>
              <a:rPr lang="en-US" sz="2400" dirty="0"/>
              <a:t> </a:t>
            </a:r>
            <a:r>
              <a:rPr lang="en-US" sz="2400" dirty="0" err="1"/>
              <a:t>diabsorpsi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, Air </a:t>
            </a:r>
            <a:r>
              <a:rPr lang="en-US" sz="2400" dirty="0" err="1"/>
              <a:t>sebagian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diabsorpsi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,</a:t>
            </a:r>
            <a:r>
              <a:rPr lang="en-US" sz="2400" dirty="0" err="1"/>
              <a:t>Kebanyakan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metabolisme</a:t>
            </a:r>
            <a:r>
              <a:rPr lang="en-US" sz="2400" dirty="0"/>
              <a:t> 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715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600" dirty="0" err="1" smtClean="0">
                <a:solidFill>
                  <a:srgbClr val="FF0000"/>
                </a:solidFill>
              </a:rPr>
              <a:t>Reabsorbsi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sekresi</a:t>
            </a:r>
            <a:r>
              <a:rPr lang="en-US" sz="2600" dirty="0">
                <a:solidFill>
                  <a:srgbClr val="FF0000"/>
                </a:solidFill>
              </a:rPr>
              <a:t> di </a:t>
            </a:r>
            <a:r>
              <a:rPr lang="en-US" sz="2600" dirty="0" err="1">
                <a:solidFill>
                  <a:srgbClr val="FF0000"/>
                </a:solidFill>
              </a:rPr>
              <a:t>tubulus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kontortus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proksimal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err="1"/>
              <a:t>Molekul</a:t>
            </a:r>
            <a:r>
              <a:rPr lang="en-US" sz="2600" dirty="0"/>
              <a:t> protein </a:t>
            </a:r>
            <a:r>
              <a:rPr lang="en-US" sz="2600" dirty="0" err="1"/>
              <a:t>berukuran</a:t>
            </a:r>
            <a:r>
              <a:rPr lang="en-US" sz="2600" dirty="0"/>
              <a:t> </a:t>
            </a:r>
            <a:r>
              <a:rPr lang="en-US" sz="2600" dirty="0" err="1"/>
              <a:t>kecil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hormon</a:t>
            </a:r>
            <a:r>
              <a:rPr lang="en-US" sz="2600" dirty="0"/>
              <a:t> </a:t>
            </a:r>
            <a:r>
              <a:rPr lang="en-US" sz="2600" dirty="0" err="1"/>
              <a:t>peptida</a:t>
            </a:r>
            <a:r>
              <a:rPr lang="en-US" sz="2600" dirty="0"/>
              <a:t> </a:t>
            </a:r>
            <a:r>
              <a:rPr lang="en-US" sz="2600" dirty="0" err="1"/>
              <a:t>mengalami</a:t>
            </a:r>
            <a:r>
              <a:rPr lang="en-US" sz="2600" dirty="0"/>
              <a:t> </a:t>
            </a:r>
            <a:r>
              <a:rPr lang="en-US" sz="2600" dirty="0" err="1"/>
              <a:t>reabsorpsi</a:t>
            </a:r>
            <a:r>
              <a:rPr lang="en-US" sz="2600" dirty="0"/>
              <a:t> </a:t>
            </a:r>
            <a:r>
              <a:rPr lang="en-US" sz="2600" dirty="0" err="1"/>
              <a:t>melalui</a:t>
            </a:r>
            <a:r>
              <a:rPr lang="en-US" sz="2600" dirty="0"/>
              <a:t> proses </a:t>
            </a:r>
            <a:r>
              <a:rPr lang="en-US" sz="2600" dirty="0" err="1"/>
              <a:t>endositosis</a:t>
            </a:r>
            <a:r>
              <a:rPr lang="en-US" sz="2600" dirty="0"/>
              <a:t> </a:t>
            </a:r>
            <a:r>
              <a:rPr lang="en-US" sz="2600" dirty="0" err="1"/>
              <a:t>ditubulus</a:t>
            </a:r>
            <a:r>
              <a:rPr lang="en-US" sz="2600" dirty="0"/>
              <a:t> </a:t>
            </a:r>
            <a:r>
              <a:rPr lang="en-US" sz="2600" dirty="0" err="1"/>
              <a:t>proksimal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err="1"/>
              <a:t>Zat</a:t>
            </a:r>
            <a:r>
              <a:rPr lang="en-US" sz="2600" dirty="0"/>
              <a:t> lain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disekresi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direabsorpsi</a:t>
            </a:r>
            <a:r>
              <a:rPr lang="en-US" sz="2600" dirty="0"/>
              <a:t> </a:t>
            </a:r>
            <a:r>
              <a:rPr lang="en-US" sz="2600" dirty="0" err="1"/>
              <a:t>melalui</a:t>
            </a:r>
            <a:r>
              <a:rPr lang="en-US" sz="2600" dirty="0"/>
              <a:t> proses </a:t>
            </a:r>
            <a:r>
              <a:rPr lang="en-US" sz="2600" dirty="0" err="1"/>
              <a:t>difusi</a:t>
            </a:r>
            <a:r>
              <a:rPr lang="en-US" sz="2600" dirty="0"/>
              <a:t> </a:t>
            </a:r>
            <a:r>
              <a:rPr lang="en-US" sz="2600" dirty="0" err="1"/>
              <a:t>pasif</a:t>
            </a:r>
            <a:r>
              <a:rPr lang="en-US" sz="2600" dirty="0"/>
              <a:t> </a:t>
            </a:r>
            <a:r>
              <a:rPr lang="en-US" sz="2600" dirty="0" err="1"/>
              <a:t>antar</a:t>
            </a:r>
            <a:r>
              <a:rPr lang="en-US" sz="2600" dirty="0"/>
              <a:t> </a:t>
            </a:r>
            <a:r>
              <a:rPr lang="en-US" sz="2600" dirty="0" err="1"/>
              <a:t>sel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melalui</a:t>
            </a:r>
            <a:r>
              <a:rPr lang="en-US" sz="2600" dirty="0"/>
              <a:t> </a:t>
            </a:r>
            <a:r>
              <a:rPr lang="en-US" sz="2600" dirty="0" err="1"/>
              <a:t>sel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transport </a:t>
            </a:r>
            <a:r>
              <a:rPr lang="en-US" sz="2600" dirty="0" err="1"/>
              <a:t>aktif</a:t>
            </a:r>
            <a:r>
              <a:rPr lang="en-US" sz="2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zat</a:t>
            </a:r>
            <a:r>
              <a:rPr lang="en-US" sz="2600" dirty="0"/>
              <a:t> yang </a:t>
            </a:r>
            <a:r>
              <a:rPr lang="en-US" sz="2600" dirty="0" err="1"/>
              <a:t>diangkut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aktif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dilumen</a:t>
            </a:r>
            <a:r>
              <a:rPr lang="en-US" sz="2600" dirty="0"/>
              <a:t> </a:t>
            </a:r>
            <a:r>
              <a:rPr lang="en-US" sz="2600" dirty="0" err="1"/>
              <a:t>tubulus</a:t>
            </a:r>
            <a:r>
              <a:rPr lang="en-US" sz="2600" dirty="0"/>
              <a:t> </a:t>
            </a:r>
            <a:r>
              <a:rPr lang="en-US" sz="2600" dirty="0" err="1"/>
              <a:t>proksimal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cairan</a:t>
            </a:r>
            <a:r>
              <a:rPr lang="en-US" sz="2600" dirty="0"/>
              <a:t> </a:t>
            </a:r>
            <a:r>
              <a:rPr lang="en-US" sz="2600" dirty="0" err="1"/>
              <a:t>isoosmotik</a:t>
            </a:r>
            <a:r>
              <a:rPr lang="en-US" sz="2600" dirty="0"/>
              <a:t> </a:t>
            </a:r>
            <a:r>
              <a:rPr lang="en-US" sz="2600" dirty="0" err="1"/>
              <a:t>sampai</a:t>
            </a:r>
            <a:r>
              <a:rPr lang="en-US" sz="2600" dirty="0"/>
              <a:t> </a:t>
            </a:r>
            <a:r>
              <a:rPr lang="en-US" sz="2600" dirty="0" err="1"/>
              <a:t>keujung</a:t>
            </a:r>
            <a:r>
              <a:rPr lang="en-US" sz="2600" dirty="0"/>
              <a:t> </a:t>
            </a:r>
            <a:r>
              <a:rPr lang="en-US" sz="2600" dirty="0" err="1"/>
              <a:t>tubulus</a:t>
            </a:r>
            <a:r>
              <a:rPr lang="en-US" sz="2600" dirty="0"/>
              <a:t> </a:t>
            </a:r>
            <a:r>
              <a:rPr lang="en-US" sz="2600" dirty="0" err="1"/>
              <a:t>proksimal</a:t>
            </a:r>
            <a:r>
              <a:rPr lang="en-US" sz="2600" dirty="0"/>
              <a:t> </a:t>
            </a:r>
            <a:r>
              <a:rPr lang="en-US" sz="2600" dirty="0">
                <a:sym typeface="Wingdings" pitchFamily="2" charset="2"/>
              </a:rPr>
              <a:t> air </a:t>
            </a:r>
            <a:r>
              <a:rPr lang="en-US" sz="2600" dirty="0" err="1">
                <a:sym typeface="Wingdings" pitchFamily="2" charset="2"/>
              </a:rPr>
              <a:t>akan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keluar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dari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tubulus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secara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pasif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akibat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perbedaan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osmotik</a:t>
            </a:r>
            <a:r>
              <a:rPr lang="en-US" sz="2600" dirty="0">
                <a:sym typeface="Wingdings" pitchFamily="2" charset="2"/>
              </a:rPr>
              <a:t> yang </a:t>
            </a:r>
            <a:r>
              <a:rPr lang="en-US" sz="2600" dirty="0" err="1">
                <a:sym typeface="Wingdings" pitchFamily="2" charset="2"/>
              </a:rPr>
              <a:t>dihasilkan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oleh</a:t>
            </a:r>
            <a:r>
              <a:rPr lang="en-US" sz="2600" dirty="0">
                <a:sym typeface="Wingdings" pitchFamily="2" charset="2"/>
              </a:rPr>
              <a:t> transport </a:t>
            </a:r>
            <a:r>
              <a:rPr lang="en-US" sz="2600" dirty="0" err="1">
                <a:sym typeface="Wingdings" pitchFamily="2" charset="2"/>
              </a:rPr>
              <a:t>aktif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zat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terlarut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sehingga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keadaan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isotonik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tetap</a:t>
            </a: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err="1">
                <a:sym typeface="Wingdings" pitchFamily="2" charset="2"/>
              </a:rPr>
              <a:t>dipertahankan</a:t>
            </a:r>
            <a:r>
              <a:rPr lang="en-US" sz="2600" dirty="0">
                <a:sym typeface="Wingdings" pitchFamily="2" charset="2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en-US" sz="2600" dirty="0">
                <a:solidFill>
                  <a:srgbClr val="FF0000"/>
                </a:solidFill>
              </a:rPr>
              <a:t>2. Proses di </a:t>
            </a:r>
            <a:r>
              <a:rPr lang="en-US" sz="2600" dirty="0" err="1">
                <a:solidFill>
                  <a:srgbClr val="FF0000"/>
                </a:solidFill>
              </a:rPr>
              <a:t>lengkung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henle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err="1"/>
              <a:t>Bagian</a:t>
            </a:r>
            <a:r>
              <a:rPr lang="en-US" sz="2600" dirty="0"/>
              <a:t> </a:t>
            </a:r>
            <a:r>
              <a:rPr lang="en-US" sz="2600" dirty="0" err="1"/>
              <a:t>nefron</a:t>
            </a:r>
            <a:r>
              <a:rPr lang="en-US" sz="2600" dirty="0"/>
              <a:t> yang </a:t>
            </a:r>
            <a:r>
              <a:rPr lang="en-US" sz="2600" dirty="0" err="1"/>
              <a:t>bernama</a:t>
            </a:r>
            <a:r>
              <a:rPr lang="en-US" sz="2600" dirty="0"/>
              <a:t> </a:t>
            </a:r>
            <a:r>
              <a:rPr lang="en-US" sz="2600" dirty="0" err="1"/>
              <a:t>ansa</a:t>
            </a:r>
            <a:r>
              <a:rPr lang="en-US" sz="2600" dirty="0"/>
              <a:t> </a:t>
            </a:r>
            <a:r>
              <a:rPr lang="en-US" sz="2600" dirty="0" err="1"/>
              <a:t>henle</a:t>
            </a:r>
            <a:r>
              <a:rPr lang="en-US" sz="2600" dirty="0"/>
              <a:t> ( </a:t>
            </a:r>
            <a:r>
              <a:rPr lang="en-US" sz="2600" dirty="0" err="1"/>
              <a:t>lengkung</a:t>
            </a:r>
            <a:r>
              <a:rPr lang="en-US" sz="2600" dirty="0"/>
              <a:t>) </a:t>
            </a:r>
            <a:r>
              <a:rPr lang="en-US" sz="2600" dirty="0" err="1"/>
              <a:t>sangat</a:t>
            </a:r>
            <a:r>
              <a:rPr lang="en-US" sz="2600" dirty="0"/>
              <a:t> </a:t>
            </a:r>
            <a:r>
              <a:rPr lang="en-US" sz="2600" dirty="0" err="1"/>
              <a:t>panjang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tipis </a:t>
            </a:r>
            <a:r>
              <a:rPr lang="en-US" sz="2600" dirty="0" err="1"/>
              <a:t>terutama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nefron</a:t>
            </a:r>
            <a:r>
              <a:rPr lang="en-US" sz="2600" dirty="0"/>
              <a:t> </a:t>
            </a:r>
            <a:r>
              <a:rPr lang="en-US" sz="2600" dirty="0" err="1"/>
              <a:t>juxtamedularis</a:t>
            </a:r>
            <a:r>
              <a:rPr lang="en-US" sz="2600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 err="1"/>
              <a:t>Pada</a:t>
            </a:r>
            <a:r>
              <a:rPr lang="en-US" sz="2600" dirty="0"/>
              <a:t>  </a:t>
            </a:r>
            <a:r>
              <a:rPr lang="en-US" sz="2600" dirty="0" err="1"/>
              <a:t>ansa</a:t>
            </a:r>
            <a:r>
              <a:rPr lang="en-US" sz="2600" dirty="0"/>
              <a:t> </a:t>
            </a:r>
            <a:r>
              <a:rPr lang="en-US" sz="2600" dirty="0" err="1"/>
              <a:t>henle</a:t>
            </a:r>
            <a:r>
              <a:rPr lang="en-US" sz="2600" dirty="0"/>
              <a:t> </a:t>
            </a:r>
            <a:r>
              <a:rPr lang="en-US" sz="2600" dirty="0" err="1"/>
              <a:t>terjadi</a:t>
            </a:r>
            <a:r>
              <a:rPr lang="en-US" sz="2600" dirty="0"/>
              <a:t> </a:t>
            </a:r>
            <a:r>
              <a:rPr lang="en-US" sz="2600" dirty="0" err="1"/>
              <a:t>kerja</a:t>
            </a:r>
            <a:r>
              <a:rPr lang="en-US" sz="2600" dirty="0"/>
              <a:t> </a:t>
            </a:r>
            <a:r>
              <a:rPr lang="en-US" sz="2600" dirty="0" err="1"/>
              <a:t>metabolik</a:t>
            </a:r>
            <a:r>
              <a:rPr lang="en-US" sz="2600" dirty="0"/>
              <a:t> </a:t>
            </a:r>
            <a:r>
              <a:rPr lang="en-US" sz="2600" dirty="0" err="1"/>
              <a:t>terutama</a:t>
            </a:r>
            <a:r>
              <a:rPr lang="en-US" sz="2600" dirty="0"/>
              <a:t> </a:t>
            </a:r>
            <a:r>
              <a:rPr lang="en-US" sz="2600" dirty="0" err="1"/>
              <a:t>reabsorpsi</a:t>
            </a:r>
            <a:r>
              <a:rPr lang="en-US" sz="2600" dirty="0"/>
              <a:t> Na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ekstraksi</a:t>
            </a:r>
            <a:r>
              <a:rPr lang="en-US" sz="2600" dirty="0"/>
              <a:t> O2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endParaRPr lang="en-US" sz="2600" dirty="0"/>
          </a:p>
          <a:p>
            <a:pPr marL="457200" indent="-457200">
              <a:buAutoNum type="arabicPeriod"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91200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</a:rPr>
              <a:t>Proses </a:t>
            </a:r>
            <a:r>
              <a:rPr lang="en-US" sz="2400" dirty="0" err="1">
                <a:solidFill>
                  <a:srgbClr val="FF0000"/>
                </a:solidFill>
              </a:rPr>
              <a:t>ditubulus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kontortus</a:t>
            </a:r>
            <a:r>
              <a:rPr lang="en-US" sz="2400" dirty="0">
                <a:solidFill>
                  <a:srgbClr val="FF0000"/>
                </a:solidFill>
              </a:rPr>
              <a:t> distal 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permeabel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air 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Reabsorpsi</a:t>
            </a:r>
            <a:r>
              <a:rPr lang="en-US" sz="2400" dirty="0"/>
              <a:t>  </a:t>
            </a:r>
            <a:r>
              <a:rPr lang="en-US" sz="2400" dirty="0" err="1"/>
              <a:t>zat-zat</a:t>
            </a:r>
            <a:r>
              <a:rPr lang="en-US" sz="2400" dirty="0"/>
              <a:t> </a:t>
            </a:r>
            <a:r>
              <a:rPr lang="en-US" sz="2400" dirty="0" err="1"/>
              <a:t>terlarut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pelarut</a:t>
            </a:r>
            <a:r>
              <a:rPr lang="en-US" sz="2400" dirty="0"/>
              <a:t>(air)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mengencerkan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.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Sekitar</a:t>
            </a:r>
            <a:r>
              <a:rPr lang="en-US" sz="2400" dirty="0"/>
              <a:t> 5% </a:t>
            </a:r>
            <a:r>
              <a:rPr lang="en-US" sz="2400" dirty="0" err="1"/>
              <a:t>dari</a:t>
            </a:r>
            <a:r>
              <a:rPr lang="en-US" sz="2400" dirty="0"/>
              <a:t> air yang </a:t>
            </a:r>
            <a:r>
              <a:rPr lang="en-US" sz="2400" dirty="0" err="1"/>
              <a:t>difiltrasi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direabsorpsi</a:t>
            </a:r>
            <a:r>
              <a:rPr lang="en-US" sz="2400" dirty="0"/>
              <a:t> </a:t>
            </a:r>
            <a:r>
              <a:rPr lang="en-US" sz="2400" dirty="0" err="1"/>
              <a:t>disegmen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</a:pPr>
            <a:endParaRPr lang="en-US" sz="2400" dirty="0"/>
          </a:p>
          <a:p>
            <a:pPr marL="514350" indent="-514350">
              <a:lnSpc>
                <a:spcPct val="110000"/>
              </a:lnSpc>
              <a:spcBef>
                <a:spcPct val="0"/>
              </a:spcBef>
              <a:buFont typeface="Calibri" pitchFamily="34" charset="0"/>
              <a:buAutoNum type="arabicPeriod" startAt="4"/>
            </a:pPr>
            <a:r>
              <a:rPr lang="en-US" sz="2400" dirty="0">
                <a:solidFill>
                  <a:srgbClr val="FF0000"/>
                </a:solidFill>
              </a:rPr>
              <a:t>Proses </a:t>
            </a:r>
            <a:r>
              <a:rPr lang="en-US" sz="2400" dirty="0" err="1">
                <a:solidFill>
                  <a:srgbClr val="FF0000"/>
                </a:solidFill>
              </a:rPr>
              <a:t>diduktus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kolektivus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kontortus</a:t>
            </a:r>
            <a:r>
              <a:rPr lang="en-US" sz="2400" dirty="0"/>
              <a:t> distal </a:t>
            </a:r>
            <a:r>
              <a:rPr lang="en-US" sz="2400" dirty="0" err="1"/>
              <a:t>bersatu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koligentes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mengalirkan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filtrat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pelvis </a:t>
            </a:r>
            <a:r>
              <a:rPr lang="en-US" sz="2400" dirty="0" err="1"/>
              <a:t>renalis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apeks</a:t>
            </a:r>
            <a:r>
              <a:rPr lang="en-US" sz="2400" dirty="0"/>
              <a:t> </a:t>
            </a:r>
            <a:r>
              <a:rPr lang="en-US" sz="2400" dirty="0" err="1"/>
              <a:t>piramid</a:t>
            </a:r>
            <a:r>
              <a:rPr lang="en-US" sz="2400" dirty="0"/>
              <a:t> </a:t>
            </a:r>
            <a:r>
              <a:rPr lang="en-US" sz="2400" dirty="0" err="1"/>
              <a:t>medula</a:t>
            </a:r>
            <a:r>
              <a:rPr lang="en-US" sz="2400" dirty="0"/>
              <a:t> </a:t>
            </a:r>
          </a:p>
          <a:p>
            <a:pPr marL="514350" indent="-514350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Epitel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duktus</a:t>
            </a:r>
            <a:r>
              <a:rPr lang="en-US" sz="2400" dirty="0"/>
              <a:t> </a:t>
            </a:r>
            <a:r>
              <a:rPr lang="en-US" sz="2400" dirty="0" err="1"/>
              <a:t>koligentes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Sel</a:t>
            </a:r>
            <a:r>
              <a:rPr lang="en-US" sz="2400" dirty="0"/>
              <a:t>  </a:t>
            </a:r>
            <a:r>
              <a:rPr lang="en-US" sz="2400" dirty="0" err="1"/>
              <a:t>prinsipal</a:t>
            </a:r>
            <a:r>
              <a:rPr lang="en-US" sz="2400" dirty="0"/>
              <a:t> ( </a:t>
            </a:r>
            <a:r>
              <a:rPr lang="en-US" sz="2400" dirty="0" err="1"/>
              <a:t>sel</a:t>
            </a:r>
            <a:r>
              <a:rPr lang="en-US" sz="2400" dirty="0"/>
              <a:t> P) -&gt;  </a:t>
            </a:r>
            <a:r>
              <a:rPr lang="en-US" sz="2400" dirty="0" err="1">
                <a:solidFill>
                  <a:srgbClr val="FF0000"/>
                </a:solidFill>
              </a:rPr>
              <a:t>berperan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proses </a:t>
            </a:r>
            <a:r>
              <a:rPr lang="en-US" sz="2400" dirty="0" err="1">
                <a:solidFill>
                  <a:srgbClr val="FF0000"/>
                </a:solidFill>
              </a:rPr>
              <a:t>reabsorpsi</a:t>
            </a:r>
            <a:r>
              <a:rPr lang="en-US" sz="2400" dirty="0">
                <a:solidFill>
                  <a:srgbClr val="FF0000"/>
                </a:solidFill>
              </a:rPr>
              <a:t> Na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air yang </a:t>
            </a:r>
            <a:r>
              <a:rPr lang="en-US" sz="2400" dirty="0" err="1">
                <a:solidFill>
                  <a:srgbClr val="FF0000"/>
                </a:solidFill>
              </a:rPr>
              <a:t>dirangsang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oleh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hormon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vasopresin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interkalaris</a:t>
            </a:r>
            <a:r>
              <a:rPr lang="en-US" sz="2400" dirty="0"/>
              <a:t> ( </a:t>
            </a:r>
            <a:r>
              <a:rPr lang="en-US" sz="2400" dirty="0" err="1"/>
              <a:t>sel</a:t>
            </a:r>
            <a:r>
              <a:rPr lang="en-US" sz="2400" dirty="0"/>
              <a:t> I)  -&gt;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jumlahnya</a:t>
            </a:r>
            <a:r>
              <a:rPr lang="en-US" sz="2400" dirty="0"/>
              <a:t> 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berperan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pada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sekresi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asam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transport HCO3 </a:t>
            </a:r>
            <a:endParaRPr lang="en-US" sz="2400" dirty="0"/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UTS 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Fisiologi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Persalinan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Laktasi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Nifas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 Review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Perkuliahan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Patofisiologi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Persalnan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Laktasi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Nifas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Malformasi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kongenital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deformitas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Neoplasma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umum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Neoplasma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organ - organ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08.Patofisiologi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kehamilan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5. PROSES DIKANDUNG KEMIH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Proses </a:t>
            </a:r>
            <a:r>
              <a:rPr lang="en-US" sz="2000" b="1" dirty="0" err="1"/>
              <a:t>pengisian</a:t>
            </a:r>
            <a:r>
              <a:rPr lang="en-US" sz="2000" b="1" dirty="0"/>
              <a:t> </a:t>
            </a:r>
            <a:r>
              <a:rPr lang="en-US" sz="2000" dirty="0"/>
              <a:t>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Dinding</a:t>
            </a:r>
            <a:r>
              <a:rPr lang="en-US" sz="2000" dirty="0"/>
              <a:t> ureter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polos</a:t>
            </a:r>
            <a:r>
              <a:rPr lang="en-US" sz="2000" dirty="0"/>
              <a:t> yang </a:t>
            </a:r>
            <a:r>
              <a:rPr lang="en-US" sz="2000" dirty="0" err="1"/>
              <a:t>tersusun</a:t>
            </a:r>
            <a:r>
              <a:rPr lang="en-US" sz="2000" dirty="0"/>
              <a:t> spiral, </a:t>
            </a:r>
            <a:r>
              <a:rPr lang="en-US" sz="2000" dirty="0" err="1"/>
              <a:t>memanjang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melingkar</a:t>
            </a:r>
            <a:r>
              <a:rPr lang="en-US" sz="2000" dirty="0"/>
              <a:t>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batasan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yang </a:t>
            </a:r>
            <a:r>
              <a:rPr lang="en-US" sz="2000" dirty="0" err="1"/>
              <a:t>jelas</a:t>
            </a:r>
            <a:r>
              <a:rPr lang="en-US" sz="2000" dirty="0"/>
              <a:t> 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Kontraksi</a:t>
            </a:r>
            <a:r>
              <a:rPr lang="en-US" sz="2000" dirty="0"/>
              <a:t> </a:t>
            </a:r>
            <a:r>
              <a:rPr lang="en-US" sz="2000" dirty="0" err="1"/>
              <a:t>peristaltik</a:t>
            </a:r>
            <a:r>
              <a:rPr lang="en-US" sz="2000" dirty="0"/>
              <a:t> yang </a:t>
            </a:r>
            <a:r>
              <a:rPr lang="en-US" sz="2000" dirty="0" err="1"/>
              <a:t>timbul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mendorong</a:t>
            </a:r>
            <a:r>
              <a:rPr lang="en-US" sz="2000" dirty="0"/>
              <a:t> urine </a:t>
            </a:r>
            <a:r>
              <a:rPr lang="en-US" sz="2000" dirty="0" err="1"/>
              <a:t>dari</a:t>
            </a:r>
            <a:r>
              <a:rPr lang="en-US" sz="2000" dirty="0"/>
              <a:t> pelvis </a:t>
            </a:r>
            <a:r>
              <a:rPr lang="en-US" sz="2000" dirty="0" err="1"/>
              <a:t>renalis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vesika</a:t>
            </a:r>
            <a:r>
              <a:rPr lang="en-US" sz="2000" dirty="0"/>
              <a:t> </a:t>
            </a:r>
            <a:r>
              <a:rPr lang="en-US" sz="2000" dirty="0" err="1"/>
              <a:t>urinaria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periodik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peristaltik</a:t>
            </a:r>
            <a:r>
              <a:rPr lang="en-US" sz="2000" dirty="0"/>
              <a:t> 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Proses </a:t>
            </a:r>
            <a:r>
              <a:rPr lang="en-US" sz="2000" b="1" dirty="0" err="1"/>
              <a:t>pengosongan</a:t>
            </a:r>
            <a:r>
              <a:rPr lang="en-US" sz="2000" b="1" dirty="0"/>
              <a:t> 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polos</a:t>
            </a:r>
            <a:r>
              <a:rPr lang="en-US" sz="2000" dirty="0"/>
              <a:t> </a:t>
            </a:r>
            <a:r>
              <a:rPr lang="en-US" sz="2000" dirty="0" err="1"/>
              <a:t>kandung</a:t>
            </a:r>
            <a:r>
              <a:rPr lang="en-US" sz="2000" dirty="0"/>
              <a:t> </a:t>
            </a:r>
            <a:r>
              <a:rPr lang="en-US" sz="2000" dirty="0" err="1"/>
              <a:t>kemih</a:t>
            </a:r>
            <a:r>
              <a:rPr lang="en-US" sz="2000" dirty="0"/>
              <a:t> </a:t>
            </a:r>
            <a:r>
              <a:rPr lang="en-US" sz="2000" dirty="0" err="1"/>
              <a:t>tersusun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spiral , </a:t>
            </a:r>
            <a:r>
              <a:rPr lang="en-US" sz="2000" dirty="0" err="1"/>
              <a:t>memanjang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melingkar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Kontraksi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melingkar</a:t>
            </a:r>
            <a:r>
              <a:rPr lang="en-US" sz="2000" dirty="0"/>
              <a:t> (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destrusor</a:t>
            </a:r>
            <a:r>
              <a:rPr lang="en-US" sz="2000" dirty="0"/>
              <a:t> )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berperan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pengosongan</a:t>
            </a:r>
            <a:r>
              <a:rPr lang="en-US" sz="2000" dirty="0"/>
              <a:t> </a:t>
            </a:r>
            <a:r>
              <a:rPr lang="en-US" sz="2000" dirty="0" err="1"/>
              <a:t>vesika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</a:t>
            </a:r>
            <a:r>
              <a:rPr lang="en-US" sz="2000" dirty="0" err="1"/>
              <a:t>berkemih</a:t>
            </a:r>
            <a:r>
              <a:rPr lang="en-US" sz="2000" dirty="0"/>
              <a:t> / </a:t>
            </a:r>
            <a:r>
              <a:rPr lang="en-US" sz="2000" dirty="0" err="1"/>
              <a:t>miksi</a:t>
            </a:r>
            <a:r>
              <a:rPr lang="en-US" sz="2000" dirty="0"/>
              <a:t>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Selama</a:t>
            </a:r>
            <a:r>
              <a:rPr lang="en-US" sz="2000" dirty="0"/>
              <a:t> proses </a:t>
            </a:r>
            <a:r>
              <a:rPr lang="en-US" sz="2000" dirty="0" err="1"/>
              <a:t>berkemih</a:t>
            </a:r>
            <a:r>
              <a:rPr lang="en-US" sz="2000" dirty="0"/>
              <a:t> </a:t>
            </a:r>
            <a:r>
              <a:rPr lang="en-US" sz="2000" dirty="0" err="1"/>
              <a:t>otot</a:t>
            </a:r>
            <a:r>
              <a:rPr lang="en-US" sz="2000" dirty="0"/>
              <a:t> perineum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sfingter</a:t>
            </a:r>
            <a:r>
              <a:rPr lang="en-US" sz="2000" dirty="0"/>
              <a:t> </a:t>
            </a:r>
            <a:r>
              <a:rPr lang="en-US" sz="2000" dirty="0" err="1"/>
              <a:t>uretra</a:t>
            </a:r>
            <a:r>
              <a:rPr lang="en-US" sz="2000" dirty="0"/>
              <a:t> </a:t>
            </a:r>
            <a:r>
              <a:rPr lang="en-US" sz="2000" dirty="0" err="1"/>
              <a:t>eksterna</a:t>
            </a:r>
            <a:r>
              <a:rPr lang="en-US" sz="2000" dirty="0"/>
              <a:t> </a:t>
            </a:r>
            <a:r>
              <a:rPr lang="en-US" sz="2000" dirty="0" err="1"/>
              <a:t>melemas</a:t>
            </a:r>
            <a:r>
              <a:rPr lang="en-US" sz="2000" dirty="0"/>
              <a:t>, </a:t>
            </a:r>
            <a:r>
              <a:rPr lang="en-US" sz="2000" dirty="0" err="1"/>
              <a:t>otot</a:t>
            </a:r>
            <a:r>
              <a:rPr lang="en-US" sz="2000" dirty="0"/>
              <a:t> </a:t>
            </a:r>
            <a:r>
              <a:rPr lang="en-US" sz="2000" dirty="0" err="1"/>
              <a:t>destrusor</a:t>
            </a:r>
            <a:r>
              <a:rPr lang="en-US" sz="2000" dirty="0"/>
              <a:t> </a:t>
            </a:r>
            <a:r>
              <a:rPr lang="en-US" sz="2000" dirty="0" err="1"/>
              <a:t>berkontraksi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urine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mengalir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uretra</a:t>
            </a:r>
            <a:r>
              <a:rPr lang="en-US" sz="2000" dirty="0"/>
              <a:t> 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kontraksi</a:t>
            </a:r>
            <a:r>
              <a:rPr lang="en-US" sz="2000" dirty="0"/>
              <a:t> </a:t>
            </a:r>
            <a:r>
              <a:rPr lang="en-US" sz="2000" dirty="0" err="1"/>
              <a:t>sfingter</a:t>
            </a:r>
            <a:r>
              <a:rPr lang="en-US" sz="2000" dirty="0"/>
              <a:t> </a:t>
            </a:r>
            <a:r>
              <a:rPr lang="en-US" sz="2000" dirty="0" err="1"/>
              <a:t>eksterna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dikendalikan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menunda</a:t>
            </a:r>
            <a:r>
              <a:rPr lang="en-US" sz="2000" dirty="0"/>
              <a:t> </a:t>
            </a:r>
            <a:r>
              <a:rPr lang="en-US" sz="2000" dirty="0" err="1"/>
              <a:t>berkemih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 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Proses  </a:t>
            </a:r>
            <a:r>
              <a:rPr lang="en-US" sz="3200" dirty="0" err="1">
                <a:solidFill>
                  <a:srgbClr val="FF0000"/>
                </a:solidFill>
              </a:rPr>
              <a:t>terjadinya</a:t>
            </a:r>
            <a:r>
              <a:rPr lang="en-US" sz="3200" dirty="0">
                <a:solidFill>
                  <a:srgbClr val="FF0000"/>
                </a:solidFill>
              </a:rPr>
              <a:t> urine </a:t>
            </a:r>
            <a:r>
              <a:rPr lang="en-US" sz="3200" dirty="0" err="1">
                <a:solidFill>
                  <a:srgbClr val="FF0000"/>
                </a:solidFill>
              </a:rPr>
              <a:t>pada</a:t>
            </a:r>
            <a:r>
              <a:rPr lang="en-US" sz="3200" dirty="0">
                <a:solidFill>
                  <a:srgbClr val="FF0000"/>
                </a:solidFill>
              </a:rPr>
              <a:t> organ </a:t>
            </a:r>
            <a:r>
              <a:rPr lang="en-US" sz="3200" dirty="0" err="1">
                <a:solidFill>
                  <a:srgbClr val="FF0000"/>
                </a:solidFill>
              </a:rPr>
              <a:t>urinaria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yaitu</a:t>
            </a:r>
            <a:r>
              <a:rPr lang="en-US" sz="3200" dirty="0">
                <a:solidFill>
                  <a:srgbClr val="FF0000"/>
                </a:solidFill>
              </a:rPr>
              <a:t> :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257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/>
              <a:t>Proses </a:t>
            </a:r>
            <a:r>
              <a:rPr lang="en-US" sz="2400" b="1" dirty="0" err="1"/>
              <a:t>filtrasi</a:t>
            </a:r>
            <a:r>
              <a:rPr lang="en-US" sz="2400" b="1" dirty="0"/>
              <a:t> glomerulus </a:t>
            </a:r>
            <a:r>
              <a:rPr lang="en-US" sz="2400" dirty="0"/>
              <a:t>: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diginjal</a:t>
            </a:r>
            <a:r>
              <a:rPr lang="en-US" sz="2400" dirty="0"/>
              <a:t> </a:t>
            </a:r>
            <a:r>
              <a:rPr lang="en-US" sz="2400" dirty="0" err="1"/>
              <a:t>difiltrasi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kapiler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glomerulus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ketubulus</a:t>
            </a:r>
            <a:r>
              <a:rPr lang="en-US" sz="2400" dirty="0"/>
              <a:t> </a:t>
            </a:r>
            <a:r>
              <a:rPr lang="en-US" sz="2400" dirty="0" err="1"/>
              <a:t>renalis</a:t>
            </a: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perjalanannya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tubulus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ginjal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volume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filtrat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berkurang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komposisinya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b="1" dirty="0"/>
              <a:t>proses </a:t>
            </a:r>
            <a:r>
              <a:rPr lang="en-US" sz="2400" b="1" dirty="0" err="1"/>
              <a:t>reabsorpsi</a:t>
            </a:r>
            <a:r>
              <a:rPr lang="en-US" sz="2400" b="1" dirty="0"/>
              <a:t> </a:t>
            </a:r>
            <a:r>
              <a:rPr lang="en-US" sz="2400" b="1" dirty="0" err="1"/>
              <a:t>tubulus</a:t>
            </a:r>
            <a:r>
              <a:rPr lang="en-US" sz="2400" b="1" dirty="0"/>
              <a:t> </a:t>
            </a:r>
            <a:r>
              <a:rPr lang="en-US" sz="2400" dirty="0"/>
              <a:t>( </a:t>
            </a:r>
            <a:r>
              <a:rPr lang="en-US" sz="2400" dirty="0" err="1"/>
              <a:t>penyerapan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terlarut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) 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b="1" dirty="0"/>
              <a:t>proses </a:t>
            </a:r>
            <a:r>
              <a:rPr lang="en-US" sz="2400" b="1" dirty="0" err="1"/>
              <a:t>sekresi</a:t>
            </a:r>
            <a:r>
              <a:rPr lang="en-US" sz="2400" b="1" dirty="0"/>
              <a:t> </a:t>
            </a:r>
            <a:r>
              <a:rPr lang="en-US" sz="2400" b="1" dirty="0" err="1"/>
              <a:t>tubulus</a:t>
            </a:r>
            <a:r>
              <a:rPr lang="en-US" sz="2400" b="1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  <a:r>
              <a:rPr lang="en-US" sz="2400" dirty="0" err="1"/>
              <a:t>filtrat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terlarut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urine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disalurkan</a:t>
            </a:r>
            <a:r>
              <a:rPr lang="en-US" sz="2400" dirty="0"/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pelvis </a:t>
            </a:r>
            <a:r>
              <a:rPr lang="en-US" sz="2400" dirty="0" err="1">
                <a:solidFill>
                  <a:srgbClr val="C00000"/>
                </a:solidFill>
              </a:rPr>
              <a:t>renalis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Dari pelvis </a:t>
            </a:r>
            <a:r>
              <a:rPr lang="en-US" sz="2400" dirty="0" err="1"/>
              <a:t>renalis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>
                <a:solidFill>
                  <a:srgbClr val="C00000"/>
                </a:solidFill>
              </a:rPr>
              <a:t> ureter </a:t>
            </a:r>
            <a:r>
              <a:rPr lang="en-US" sz="2400" dirty="0">
                <a:solidFill>
                  <a:srgbClr val="FF0000"/>
                </a:solidFill>
              </a:rPr>
              <a:t>urine </a:t>
            </a:r>
            <a:r>
              <a:rPr lang="en-US" sz="2400" dirty="0" err="1">
                <a:solidFill>
                  <a:srgbClr val="FF0000"/>
                </a:solidFill>
              </a:rPr>
              <a:t>mengalir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kedalam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vesika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urinaria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buli</a:t>
            </a:r>
            <a:r>
              <a:rPr lang="en-US" sz="2400" dirty="0"/>
              <a:t> – </a:t>
            </a:r>
            <a:r>
              <a:rPr lang="en-US" sz="2400" dirty="0" err="1"/>
              <a:t>buli</a:t>
            </a:r>
            <a:r>
              <a:rPr lang="en-US" sz="2400" dirty="0"/>
              <a:t> /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) </a:t>
            </a:r>
          </a:p>
          <a:p>
            <a:pPr>
              <a:spcBef>
                <a:spcPts val="0"/>
              </a:spcBef>
            </a:pP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dikeluarkan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C00000"/>
                </a:solidFill>
              </a:rPr>
              <a:t>uretrae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yang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b="1" dirty="0"/>
              <a:t>proses </a:t>
            </a:r>
            <a:r>
              <a:rPr lang="en-US" sz="2400" b="1" dirty="0" err="1"/>
              <a:t>berkemih</a:t>
            </a:r>
            <a:r>
              <a:rPr lang="en-US" sz="2400" b="1" dirty="0"/>
              <a:t> </a:t>
            </a:r>
            <a:r>
              <a:rPr lang="en-US" sz="2400" dirty="0"/>
              <a:t>/ </a:t>
            </a:r>
            <a:r>
              <a:rPr lang="en-US" sz="2400" dirty="0" err="1"/>
              <a:t>miksi</a:t>
            </a:r>
            <a:r>
              <a:rPr lang="en-US" sz="2400" dirty="0"/>
              <a:t> </a:t>
            </a:r>
          </a:p>
          <a:p>
            <a:pPr marL="273050" indent="-273050">
              <a:spcBef>
                <a:spcPts val="0"/>
              </a:spcBef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Ciri-ciri</a:t>
            </a:r>
            <a:r>
              <a:rPr lang="en-US" sz="3200" dirty="0"/>
              <a:t> urine normal :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600" dirty="0" err="1"/>
              <a:t>Jumlah</a:t>
            </a:r>
            <a:r>
              <a:rPr lang="en-US" sz="2600" dirty="0"/>
              <a:t> rata-rata 1 – 2 liter / </a:t>
            </a:r>
            <a:r>
              <a:rPr lang="en-US" sz="2600" dirty="0" err="1"/>
              <a:t>hari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Berat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jenis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berkisar</a:t>
            </a:r>
            <a:r>
              <a:rPr lang="en-US" sz="2600" dirty="0">
                <a:solidFill>
                  <a:srgbClr val="FF0000"/>
                </a:solidFill>
              </a:rPr>
              <a:t> 1010 – 1025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Warna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bening</a:t>
            </a:r>
            <a:r>
              <a:rPr lang="en-US" sz="2600" dirty="0">
                <a:solidFill>
                  <a:srgbClr val="FF0000"/>
                </a:solidFill>
              </a:rPr>
              <a:t> orange </a:t>
            </a:r>
            <a:r>
              <a:rPr lang="en-US" sz="2600" dirty="0" err="1"/>
              <a:t>pucat</a:t>
            </a:r>
            <a:r>
              <a:rPr lang="en-US" sz="2600" dirty="0"/>
              <a:t>(</a:t>
            </a:r>
            <a:r>
              <a:rPr lang="en-US" sz="2600" dirty="0" err="1"/>
              <a:t>jernih</a:t>
            </a:r>
            <a:r>
              <a:rPr lang="en-US" sz="2600" dirty="0"/>
              <a:t> </a:t>
            </a:r>
            <a:r>
              <a:rPr lang="en-US" sz="2600" dirty="0" err="1"/>
              <a:t>sedikit</a:t>
            </a:r>
            <a:r>
              <a:rPr lang="en-US" sz="2600" dirty="0"/>
              <a:t> </a:t>
            </a:r>
            <a:r>
              <a:rPr lang="en-US" sz="2600" dirty="0" err="1"/>
              <a:t>kuning</a:t>
            </a:r>
            <a:r>
              <a:rPr lang="en-US" sz="2600" dirty="0"/>
              <a:t> </a:t>
            </a:r>
            <a:r>
              <a:rPr lang="en-US" sz="2600" dirty="0" err="1"/>
              <a:t>disebabkan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</a:t>
            </a:r>
            <a:r>
              <a:rPr lang="en-US" sz="2600" dirty="0" err="1"/>
              <a:t>warna</a:t>
            </a:r>
            <a:r>
              <a:rPr lang="en-US" sz="2600" dirty="0"/>
              <a:t> </a:t>
            </a:r>
            <a:r>
              <a:rPr lang="en-US" sz="2600" dirty="0" err="1"/>
              <a:t>urobilinogen</a:t>
            </a:r>
            <a:r>
              <a:rPr lang="en-US" sz="2600" dirty="0"/>
              <a:t> yang </a:t>
            </a:r>
            <a:r>
              <a:rPr lang="en-US" sz="2600" dirty="0" err="1"/>
              <a:t>berasal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bilirubin )  ,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600" dirty="0"/>
              <a:t>Urine yang </a:t>
            </a:r>
            <a:r>
              <a:rPr lang="en-US" sz="2600" dirty="0" err="1"/>
              <a:t>keruh</a:t>
            </a:r>
            <a:r>
              <a:rPr lang="en-US" sz="2600" dirty="0"/>
              <a:t> </a:t>
            </a:r>
            <a:r>
              <a:rPr lang="en-US" sz="2600" dirty="0" err="1"/>
              <a:t>menandakan</a:t>
            </a:r>
            <a:r>
              <a:rPr lang="en-US" sz="2600" dirty="0"/>
              <a:t> </a:t>
            </a:r>
            <a:r>
              <a:rPr lang="en-US" sz="2600" dirty="0" err="1"/>
              <a:t>adanya</a:t>
            </a:r>
            <a:r>
              <a:rPr lang="en-US" sz="2600" dirty="0"/>
              <a:t> </a:t>
            </a:r>
            <a:r>
              <a:rPr lang="en-US" sz="2600" dirty="0" err="1"/>
              <a:t>kristal</a:t>
            </a:r>
            <a:r>
              <a:rPr lang="en-US" sz="2600" dirty="0"/>
              <a:t> </a:t>
            </a:r>
            <a:r>
              <a:rPr lang="en-US" sz="2600" dirty="0" err="1"/>
              <a:t>garam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lendir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Tanpa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endapan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/>
              <a:t>, </a:t>
            </a:r>
            <a:r>
              <a:rPr lang="en-US" sz="2600" dirty="0" err="1"/>
              <a:t>tapi</a:t>
            </a:r>
            <a:r>
              <a:rPr lang="en-US" sz="2600" dirty="0"/>
              <a:t> </a:t>
            </a:r>
            <a:r>
              <a:rPr lang="en-US" sz="2600" dirty="0" err="1"/>
              <a:t>adakalanya</a:t>
            </a:r>
            <a:r>
              <a:rPr lang="en-US" sz="2600" dirty="0"/>
              <a:t> </a:t>
            </a:r>
            <a:r>
              <a:rPr lang="en-US" sz="2600" dirty="0" err="1"/>
              <a:t>jonjot</a:t>
            </a:r>
            <a:r>
              <a:rPr lang="en-US" sz="2600" dirty="0"/>
              <a:t> </a:t>
            </a:r>
            <a:r>
              <a:rPr lang="en-US" sz="2600" dirty="0" err="1"/>
              <a:t>lendir</a:t>
            </a:r>
            <a:r>
              <a:rPr lang="en-US" sz="2600" dirty="0"/>
              <a:t> tipis </a:t>
            </a:r>
            <a:r>
              <a:rPr lang="en-US" sz="2600" dirty="0" err="1"/>
              <a:t>tampak</a:t>
            </a:r>
            <a:r>
              <a:rPr lang="en-US" sz="2600" dirty="0"/>
              <a:t> </a:t>
            </a:r>
            <a:r>
              <a:rPr lang="en-US" sz="2600" dirty="0" err="1"/>
              <a:t>terapung</a:t>
            </a:r>
            <a:r>
              <a:rPr lang="en-US" sz="2600" dirty="0"/>
              <a:t> </a:t>
            </a:r>
            <a:r>
              <a:rPr lang="en-US" sz="2600" dirty="0" err="1"/>
              <a:t>didalamnya</a:t>
            </a:r>
            <a:r>
              <a:rPr lang="en-US" sz="2600" dirty="0"/>
              <a:t> 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600" dirty="0"/>
              <a:t>Urine </a:t>
            </a:r>
            <a:r>
              <a:rPr lang="en-US" sz="2600" dirty="0" err="1">
                <a:solidFill>
                  <a:srgbClr val="FF0000"/>
                </a:solidFill>
              </a:rPr>
              <a:t>berbau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pesing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karena</a:t>
            </a:r>
            <a:r>
              <a:rPr lang="en-US" sz="2600" dirty="0"/>
              <a:t> </a:t>
            </a:r>
            <a:r>
              <a:rPr lang="en-US" sz="2600" dirty="0" err="1"/>
              <a:t>terbentuk</a:t>
            </a:r>
            <a:r>
              <a:rPr lang="en-US" sz="2600" dirty="0"/>
              <a:t> </a:t>
            </a:r>
            <a:r>
              <a:rPr lang="en-US" sz="2600" dirty="0" err="1"/>
              <a:t>zat</a:t>
            </a:r>
            <a:r>
              <a:rPr lang="en-US" sz="2600" dirty="0"/>
              <a:t> </a:t>
            </a:r>
            <a:r>
              <a:rPr lang="en-US" sz="2600" dirty="0" err="1"/>
              <a:t>amoniak</a:t>
            </a:r>
            <a:r>
              <a:rPr lang="en-US" sz="2600" dirty="0"/>
              <a:t> ( NH3) </a:t>
            </a:r>
            <a:r>
              <a:rPr lang="en-US" sz="2600" dirty="0" err="1"/>
              <a:t>dari</a:t>
            </a:r>
            <a:r>
              <a:rPr lang="en-US" sz="2600" dirty="0"/>
              <a:t> urea </a:t>
            </a:r>
            <a:r>
              <a:rPr lang="en-US" sz="2600" dirty="0" err="1"/>
              <a:t>atau</a:t>
            </a:r>
            <a:r>
              <a:rPr lang="en-US" sz="2600" dirty="0"/>
              <a:t> ion ammonium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600" dirty="0"/>
              <a:t>Urine </a:t>
            </a:r>
            <a:r>
              <a:rPr lang="en-US" sz="2600" dirty="0" err="1">
                <a:solidFill>
                  <a:srgbClr val="FF0000"/>
                </a:solidFill>
              </a:rPr>
              <a:t>bersifat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asam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/>
              <a:t>terhadap</a:t>
            </a:r>
            <a:r>
              <a:rPr lang="en-US" sz="2600" dirty="0"/>
              <a:t> </a:t>
            </a:r>
            <a:r>
              <a:rPr lang="en-US" sz="2600" dirty="0" err="1"/>
              <a:t>lakmus</a:t>
            </a:r>
            <a:r>
              <a:rPr lang="en-US" sz="2600" dirty="0"/>
              <a:t> (pH &lt; 7 )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600" dirty="0" err="1"/>
              <a:t>makan</a:t>
            </a:r>
            <a:r>
              <a:rPr lang="en-US" sz="2600" dirty="0"/>
              <a:t> yang </a:t>
            </a:r>
            <a:r>
              <a:rPr lang="en-US" sz="2600" dirty="0" err="1"/>
              <a:t>mengandung</a:t>
            </a:r>
            <a:r>
              <a:rPr lang="en-US" sz="2600" dirty="0"/>
              <a:t> </a:t>
            </a:r>
            <a:r>
              <a:rPr lang="en-US" sz="2600" dirty="0" err="1"/>
              <a:t>banyak</a:t>
            </a:r>
            <a:r>
              <a:rPr lang="en-US" sz="2600" dirty="0"/>
              <a:t> protein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menurunkan</a:t>
            </a:r>
            <a:r>
              <a:rPr lang="en-US" sz="2600" dirty="0"/>
              <a:t> pH urine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600" dirty="0" err="1"/>
              <a:t>Makanan</a:t>
            </a:r>
            <a:r>
              <a:rPr lang="en-US" sz="2600" dirty="0"/>
              <a:t> yang </a:t>
            </a:r>
            <a:r>
              <a:rPr lang="en-US" sz="2600" dirty="0" err="1"/>
              <a:t>banyak</a:t>
            </a:r>
            <a:r>
              <a:rPr lang="en-US" sz="2600" dirty="0"/>
              <a:t> </a:t>
            </a:r>
            <a:r>
              <a:rPr lang="en-US" sz="2600" dirty="0" err="1"/>
              <a:t>mengandung</a:t>
            </a:r>
            <a:r>
              <a:rPr lang="en-US" sz="2600" dirty="0"/>
              <a:t> </a:t>
            </a:r>
            <a:r>
              <a:rPr lang="en-US" sz="2600" dirty="0" err="1"/>
              <a:t>sayuran</a:t>
            </a:r>
            <a:r>
              <a:rPr lang="en-US" sz="2600" dirty="0"/>
              <a:t> </a:t>
            </a:r>
            <a:r>
              <a:rPr lang="en-US" sz="2600" dirty="0" err="1"/>
              <a:t>meningkatkan</a:t>
            </a:r>
            <a:r>
              <a:rPr lang="en-US" sz="2600" dirty="0"/>
              <a:t> pH urine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Komposisi</a:t>
            </a:r>
            <a:r>
              <a:rPr lang="en-US" sz="3200" dirty="0"/>
              <a:t> urine normal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Air </a:t>
            </a:r>
            <a:r>
              <a:rPr lang="en-US" dirty="0" err="1"/>
              <a:t>terbanyak</a:t>
            </a:r>
            <a:r>
              <a:rPr lang="en-US" dirty="0"/>
              <a:t> 96%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solidFill>
                  <a:srgbClr val="FF0000"/>
                </a:solidFill>
              </a:rPr>
              <a:t>Ureum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metabolisme</a:t>
            </a:r>
            <a:r>
              <a:rPr lang="en-US" dirty="0"/>
              <a:t> protein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>
                <a:solidFill>
                  <a:srgbClr val="FF0000"/>
                </a:solidFill>
              </a:rPr>
              <a:t>Asam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sekitar</a:t>
            </a:r>
            <a:r>
              <a:rPr lang="en-US" dirty="0"/>
              <a:t> 1,5 – 2 mg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diekskresikan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urine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</a:rPr>
              <a:t>Keratin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buangan</a:t>
            </a:r>
            <a:r>
              <a:rPr lang="en-US" dirty="0"/>
              <a:t> keratin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otot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metabolisma</a:t>
            </a:r>
            <a:r>
              <a:rPr lang="en-US" dirty="0"/>
              <a:t> yang lain </a:t>
            </a:r>
            <a:r>
              <a:rPr lang="en-US" dirty="0" err="1"/>
              <a:t>meliputi</a:t>
            </a:r>
            <a:r>
              <a:rPr lang="en-US" dirty="0"/>
              <a:t> : </a:t>
            </a:r>
            <a:r>
              <a:rPr lang="en-US" dirty="0" err="1">
                <a:solidFill>
                  <a:srgbClr val="FF0000"/>
                </a:solidFill>
              </a:rPr>
              <a:t>zat-zat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purin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oksalat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fosfat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sulfat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urat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err="1"/>
              <a:t>Natrium</a:t>
            </a:r>
            <a:r>
              <a:rPr lang="en-US" dirty="0"/>
              <a:t> </a:t>
            </a:r>
            <a:r>
              <a:rPr lang="en-US" dirty="0" err="1"/>
              <a:t>Klorida</a:t>
            </a:r>
            <a:r>
              <a:rPr lang="en-US" dirty="0"/>
              <a:t> ( </a:t>
            </a:r>
            <a:r>
              <a:rPr lang="en-US" dirty="0" err="1"/>
              <a:t>garam</a:t>
            </a:r>
            <a:r>
              <a:rPr lang="en-US" dirty="0"/>
              <a:t> </a:t>
            </a:r>
            <a:r>
              <a:rPr lang="en-US" dirty="0" err="1"/>
              <a:t>kapur</a:t>
            </a:r>
            <a:r>
              <a:rPr lang="en-US" dirty="0"/>
              <a:t> ),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Natrium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kalium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klorida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,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elektrolit</a:t>
            </a:r>
            <a:r>
              <a:rPr lang="en-US" dirty="0"/>
              <a:t>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. </a:t>
            </a:r>
          </a:p>
          <a:p>
            <a:pPr marL="273050" indent="-273050">
              <a:lnSpc>
                <a:spcPct val="110000"/>
              </a:lnSpc>
              <a:spcBef>
                <a:spcPts val="0"/>
              </a:spcBef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Hormon</a:t>
            </a:r>
            <a:r>
              <a:rPr lang="en-US" sz="3200" dirty="0"/>
              <a:t> – </a:t>
            </a:r>
            <a:r>
              <a:rPr lang="en-US" sz="3200" dirty="0" err="1"/>
              <a:t>hormon</a:t>
            </a:r>
            <a:r>
              <a:rPr lang="en-US" sz="3200" dirty="0"/>
              <a:t>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mesangial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renin</a:t>
            </a:r>
            <a:r>
              <a:rPr lang="en-US" sz="2400" b="1" dirty="0"/>
              <a:t> 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Angiotensin II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pengatur</a:t>
            </a:r>
            <a:r>
              <a:rPr lang="en-US" sz="2400" dirty="0"/>
              <a:t> </a:t>
            </a:r>
            <a:r>
              <a:rPr lang="en-US" sz="2400" dirty="0" err="1"/>
              <a:t>kontraksi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mesangial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/>
              <a:t>reseptor</a:t>
            </a:r>
            <a:r>
              <a:rPr lang="en-US" sz="2400" dirty="0"/>
              <a:t> Angiotensin II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glomerulus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Angiotensin II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  <a:r>
              <a:rPr lang="en-US" sz="2400" dirty="0" err="1"/>
              <a:t>konstriksi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arteriol</a:t>
            </a:r>
            <a:r>
              <a:rPr lang="en-US" sz="2400" dirty="0"/>
              <a:t> </a:t>
            </a:r>
            <a:r>
              <a:rPr lang="en-US" sz="2400" dirty="0" err="1"/>
              <a:t>eferen</a:t>
            </a:r>
            <a:r>
              <a:rPr lang="en-US" sz="2400" dirty="0"/>
              <a:t> </a:t>
            </a:r>
            <a:r>
              <a:rPr lang="en-US" sz="2400" dirty="0" err="1"/>
              <a:t>dibanding</a:t>
            </a:r>
            <a:r>
              <a:rPr lang="en-US" sz="2400" dirty="0"/>
              <a:t> </a:t>
            </a:r>
            <a:r>
              <a:rPr lang="en-US" sz="2400" dirty="0" err="1"/>
              <a:t>aferen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Norefinefrin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vasokonstriksi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Dopamin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dilatasi</a:t>
            </a:r>
            <a:r>
              <a:rPr lang="en-US" sz="2400" dirty="0"/>
              <a:t>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natriuresis</a:t>
            </a:r>
            <a:r>
              <a:rPr lang="en-US" sz="2400" dirty="0"/>
              <a:t> 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Golongan</a:t>
            </a:r>
            <a:r>
              <a:rPr lang="en-US" sz="2400" b="1" dirty="0">
                <a:solidFill>
                  <a:srgbClr val="FF0000"/>
                </a:solidFill>
              </a:rPr>
              <a:t> prostaglandin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kekorteks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kemedula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Asetil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kolin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menimbulkan</a:t>
            </a:r>
            <a:r>
              <a:rPr lang="en-US" sz="2400" dirty="0"/>
              <a:t> </a:t>
            </a:r>
            <a:r>
              <a:rPr lang="en-US" sz="2400" dirty="0" err="1"/>
              <a:t>vasodilatasi</a:t>
            </a:r>
            <a:r>
              <a:rPr lang="en-US" sz="2400" dirty="0"/>
              <a:t>  </a:t>
            </a:r>
            <a:r>
              <a:rPr lang="en-US" sz="2400" dirty="0" err="1"/>
              <a:t>pembuluh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400" dirty="0"/>
              <a:t>Diet </a:t>
            </a:r>
            <a:r>
              <a:rPr lang="en-US" sz="2400" dirty="0" err="1"/>
              <a:t>tinggi</a:t>
            </a:r>
            <a:r>
              <a:rPr lang="en-US" sz="2400" dirty="0"/>
              <a:t> protein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dikapiler</a:t>
            </a:r>
            <a:r>
              <a:rPr lang="en-US" sz="2400" dirty="0"/>
              <a:t> glomerulus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.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/>
              <a:t>Penunjang</a:t>
            </a:r>
            <a:r>
              <a:rPr lang="en-US" sz="3200" dirty="0"/>
              <a:t> Diagnosis: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err="1"/>
              <a:t>Kontrol</a:t>
            </a:r>
            <a:r>
              <a:rPr lang="en-US" sz="2600" dirty="0"/>
              <a:t> </a:t>
            </a:r>
            <a:r>
              <a:rPr lang="en-US" sz="2600" dirty="0" err="1"/>
              <a:t>tensi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r>
              <a:rPr lang="en-US" sz="2600" dirty="0"/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Test </a:t>
            </a:r>
            <a:r>
              <a:rPr lang="en-US" sz="2600" dirty="0" err="1">
                <a:cs typeface="Times New Roman" pitchFamily="18" charset="0"/>
              </a:rPr>
              <a:t>darah</a:t>
            </a:r>
            <a:r>
              <a:rPr lang="en-US" sz="2600" dirty="0">
                <a:cs typeface="Times New Roman" pitchFamily="18" charset="0"/>
              </a:rPr>
              <a:t> 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sediment urine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darah</a:t>
            </a:r>
            <a:endParaRPr lang="en-US" sz="2600" dirty="0"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Test </a:t>
            </a:r>
            <a:r>
              <a:rPr lang="en-US" sz="2600" dirty="0" err="1">
                <a:cs typeface="Times New Roman" pitchFamily="18" charset="0"/>
              </a:rPr>
              <a:t>Fungsi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Ginjal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/>
              <a:t>(uremia, </a:t>
            </a:r>
            <a:r>
              <a:rPr lang="en-US" sz="2600" dirty="0" err="1"/>
              <a:t>creatinine</a:t>
            </a:r>
            <a:r>
              <a:rPr lang="en-US" sz="2600" dirty="0"/>
              <a:t>)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mengukur</a:t>
            </a:r>
            <a:r>
              <a:rPr lang="en-US" sz="2600" dirty="0">
                <a:cs typeface="Times New Roman" pitchFamily="18" charset="0"/>
              </a:rPr>
              <a:t> urea </a:t>
            </a:r>
            <a:r>
              <a:rPr lang="en-US" sz="2600" dirty="0" err="1">
                <a:cs typeface="Times New Roman" pitchFamily="18" charset="0"/>
              </a:rPr>
              <a:t>dan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creatinin</a:t>
            </a:r>
            <a:r>
              <a:rPr lang="en-US" sz="2600" dirty="0">
                <a:cs typeface="Times New Roman" pitchFamily="18" charset="0"/>
              </a:rPr>
              <a:t> clearance (yang </a:t>
            </a:r>
            <a:r>
              <a:rPr lang="en-US" sz="2600" dirty="0" err="1">
                <a:cs typeface="Times New Roman" pitchFamily="18" charset="0"/>
              </a:rPr>
              <a:t>keluar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lewat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ginjal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dibandingkan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dirty="0" err="1">
                <a:cs typeface="Times New Roman" pitchFamily="18" charset="0"/>
              </a:rPr>
              <a:t>dengan</a:t>
            </a:r>
            <a:r>
              <a:rPr lang="en-US" sz="2600" dirty="0">
                <a:cs typeface="Times New Roman" pitchFamily="18" charset="0"/>
              </a:rPr>
              <a:t> yang </a:t>
            </a:r>
            <a:r>
              <a:rPr lang="en-US" sz="2600" dirty="0" err="1">
                <a:cs typeface="Times New Roman" pitchFamily="18" charset="0"/>
              </a:rPr>
              <a:t>ada</a:t>
            </a:r>
            <a:r>
              <a:rPr lang="en-US" sz="2600" dirty="0">
                <a:cs typeface="Times New Roman" pitchFamily="18" charset="0"/>
              </a:rPr>
              <a:t> di </a:t>
            </a:r>
            <a:r>
              <a:rPr lang="en-US" sz="2600" dirty="0" err="1">
                <a:cs typeface="Times New Roman" pitchFamily="18" charset="0"/>
              </a:rPr>
              <a:t>darah</a:t>
            </a:r>
            <a:r>
              <a:rPr lang="en-US" sz="2600" dirty="0">
                <a:cs typeface="Times New Roman" pitchFamily="18" charset="0"/>
              </a:rPr>
              <a:t>),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Urinalysis: </a:t>
            </a:r>
            <a:r>
              <a:rPr lang="en-US" sz="2600" dirty="0" err="1">
                <a:cs typeface="Times New Roman" pitchFamily="18" charset="0"/>
              </a:rPr>
              <a:t>microscopik</a:t>
            </a:r>
            <a:r>
              <a:rPr lang="en-US" sz="2600" dirty="0">
                <a:cs typeface="Times New Roman" pitchFamily="18" charset="0"/>
              </a:rPr>
              <a:t> , culture urine 	</a:t>
            </a:r>
            <a:endParaRPr lang="en-US" sz="2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I</a:t>
            </a:r>
            <a:r>
              <a:rPr lang="en-US" sz="2600" dirty="0">
                <a:cs typeface="Times New Roman" pitchFamily="18" charset="0"/>
              </a:rPr>
              <a:t>maging: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USG, IVP retrograde, CT-scanning ,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Cystoscopy, X ray,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Cystourethrogram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id-ID" sz="2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Cystometry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mengukur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kapasitas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kandung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kemih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tekanan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Renal biopsy,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TES FUNGSI GINJAL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 err="1"/>
              <a:t>Tes</a:t>
            </a:r>
            <a:r>
              <a:rPr lang="en-US" sz="2800" b="1" dirty="0">
                <a:solidFill>
                  <a:srgbClr val="0070C0"/>
                </a:solidFill>
              </a:rPr>
              <a:t> protein </a:t>
            </a:r>
            <a:r>
              <a:rPr lang="en-US" sz="2800" dirty="0"/>
              <a:t>( albumin)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 err="1"/>
              <a:t>Tes</a:t>
            </a:r>
            <a:r>
              <a:rPr lang="en-US" sz="2800" dirty="0"/>
              <a:t> </a:t>
            </a:r>
            <a:r>
              <a:rPr lang="en-US" sz="2800" dirty="0" err="1"/>
              <a:t>konsentrasi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ureum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darah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 err="1"/>
              <a:t>Tes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berat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jenis</a:t>
            </a:r>
            <a:r>
              <a:rPr lang="en-US" sz="2800" b="1" dirty="0">
                <a:solidFill>
                  <a:srgbClr val="0070C0"/>
                </a:solidFill>
              </a:rPr>
              <a:t> urine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800" dirty="0" err="1"/>
              <a:t>Pemeriksaan</a:t>
            </a:r>
            <a:r>
              <a:rPr lang="en-US" sz="2800" dirty="0"/>
              <a:t> </a:t>
            </a:r>
            <a:r>
              <a:rPr lang="en-US" sz="2800" dirty="0" err="1"/>
              <a:t>Urin</a:t>
            </a:r>
            <a:r>
              <a:rPr lang="en-US" sz="2800" dirty="0"/>
              <a:t> : </a:t>
            </a:r>
            <a:endParaRPr lang="en-US" sz="2800" dirty="0" smtClean="0"/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pemeriksaan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sedimen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urin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bakteria</a:t>
            </a:r>
            <a:r>
              <a:rPr lang="en-US" sz="2400" dirty="0"/>
              <a:t>, </a:t>
            </a:r>
            <a:r>
              <a:rPr lang="en-US" sz="2400" dirty="0" err="1"/>
              <a:t>leukosit</a:t>
            </a:r>
            <a:r>
              <a:rPr lang="en-US" sz="2400" dirty="0"/>
              <a:t>,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/>
              <a:t>, </a:t>
            </a:r>
            <a:r>
              <a:rPr lang="en-US" sz="2400" dirty="0" err="1"/>
              <a:t>silinder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 </a:t>
            </a:r>
            <a:r>
              <a:rPr lang="en-US" sz="2400" dirty="0" err="1"/>
              <a:t>sedimen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glukosa</a:t>
            </a:r>
            <a:r>
              <a:rPr lang="en-US" sz="2400" dirty="0"/>
              <a:t>, </a:t>
            </a:r>
            <a:r>
              <a:rPr lang="en-US" sz="2400" dirty="0" err="1"/>
              <a:t>darah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protein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/>
              <a:t>BAK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bercampur</a:t>
            </a:r>
            <a:r>
              <a:rPr lang="en-US" sz="2400" dirty="0"/>
              <a:t> air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di </a:t>
            </a:r>
            <a:r>
              <a:rPr lang="en-US" sz="2400" dirty="0" err="1"/>
              <a:t>ginjal</a:t>
            </a:r>
            <a:r>
              <a:rPr lang="en-US" sz="2400" dirty="0"/>
              <a:t> .</a:t>
            </a:r>
          </a:p>
          <a:p>
            <a:pPr marL="742950" lvl="2" indent="-342900">
              <a:lnSpc>
                <a:spcPct val="110000"/>
              </a:lnSpc>
              <a:spcBef>
                <a:spcPct val="0"/>
              </a:spcBef>
            </a:pPr>
            <a:r>
              <a:rPr lang="en-US" dirty="0"/>
              <a:t>Urine yang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BAK yang </a:t>
            </a:r>
            <a:r>
              <a:rPr lang="en-US" dirty="0" err="1"/>
              <a:t>banyak</a:t>
            </a:r>
            <a:r>
              <a:rPr lang="en-US" dirty="0"/>
              <a:t>.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ISTILAH - ISTILAH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64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Dehidrasi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kekurangan</a:t>
            </a:r>
            <a:r>
              <a:rPr lang="en-US" sz="2400" dirty="0"/>
              <a:t> </a:t>
            </a:r>
            <a:r>
              <a:rPr lang="en-US" sz="2400" dirty="0" err="1"/>
              <a:t>cairan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Diuretika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golongan</a:t>
            </a:r>
            <a:r>
              <a:rPr lang="en-US" sz="2400" dirty="0"/>
              <a:t> </a:t>
            </a:r>
            <a:r>
              <a:rPr lang="en-US" sz="2400" dirty="0" err="1"/>
              <a:t>obat</a:t>
            </a:r>
            <a:r>
              <a:rPr lang="en-US" sz="2400" dirty="0"/>
              <a:t> yang </a:t>
            </a:r>
            <a:r>
              <a:rPr lang="en-US" sz="2400" dirty="0" err="1"/>
              <a:t>merangsang</a:t>
            </a:r>
            <a:r>
              <a:rPr lang="en-US" sz="2400" dirty="0"/>
              <a:t> </a:t>
            </a:r>
            <a:r>
              <a:rPr lang="en-US" sz="2400" dirty="0" err="1"/>
              <a:t>sekresi</a:t>
            </a:r>
            <a:r>
              <a:rPr lang="en-US" sz="2400" dirty="0"/>
              <a:t> / </a:t>
            </a:r>
            <a:r>
              <a:rPr lang="en-US" sz="2400" dirty="0" err="1"/>
              <a:t>pengeluaran</a:t>
            </a:r>
            <a:r>
              <a:rPr lang="en-US" sz="2400" dirty="0"/>
              <a:t> urine </a:t>
            </a:r>
          </a:p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Ekskresi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proses </a:t>
            </a:r>
            <a:r>
              <a:rPr lang="en-US" sz="2400" dirty="0" err="1"/>
              <a:t>pengeluaran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metabolisme</a:t>
            </a:r>
            <a:r>
              <a:rPr lang="en-US" sz="2400" dirty="0"/>
              <a:t> yang </a:t>
            </a:r>
            <a:r>
              <a:rPr lang="en-US" sz="2400" dirty="0" err="1"/>
              <a:t>jumlahnya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melebihi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keseimbangan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. </a:t>
            </a:r>
          </a:p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Poliuria</a:t>
            </a:r>
            <a:r>
              <a:rPr lang="en-US" sz="2400" b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keluarnya</a:t>
            </a:r>
            <a:r>
              <a:rPr lang="en-US" sz="2400" dirty="0"/>
              <a:t> urine yang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encer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Retensi</a:t>
            </a:r>
            <a:r>
              <a:rPr lang="en-US" sz="2400" b="1" dirty="0">
                <a:solidFill>
                  <a:srgbClr val="FF0000"/>
                </a:solidFill>
              </a:rPr>
              <a:t> urine </a:t>
            </a:r>
            <a:r>
              <a:rPr lang="en-US" sz="2400" dirty="0"/>
              <a:t>: </a:t>
            </a:r>
            <a:r>
              <a:rPr lang="en-US" sz="2400" dirty="0" err="1"/>
              <a:t>tertahannya</a:t>
            </a:r>
            <a:r>
              <a:rPr lang="en-US" sz="2400" dirty="0"/>
              <a:t> urine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kandung</a:t>
            </a:r>
            <a:r>
              <a:rPr lang="en-US" sz="2400" dirty="0"/>
              <a:t> </a:t>
            </a:r>
            <a:r>
              <a:rPr lang="en-US" sz="2400" dirty="0" err="1"/>
              <a:t>kemih</a:t>
            </a:r>
            <a:r>
              <a:rPr lang="en-US" sz="2400" dirty="0"/>
              <a:t> </a:t>
            </a: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GFR </a:t>
            </a:r>
            <a:r>
              <a:rPr lang="en-US" sz="2400" dirty="0"/>
              <a:t>: </a:t>
            </a:r>
            <a:r>
              <a:rPr lang="en-US" sz="2400" dirty="0" err="1"/>
              <a:t>Glomerulo</a:t>
            </a:r>
            <a:r>
              <a:rPr lang="en-US" sz="2400" dirty="0"/>
              <a:t> Filtration Rate ;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filtrasi</a:t>
            </a:r>
            <a:r>
              <a:rPr lang="en-US" sz="2400" dirty="0"/>
              <a:t> glomerulus </a:t>
            </a:r>
          </a:p>
          <a:p>
            <a:pPr>
              <a:spcBef>
                <a:spcPct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Nilai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ambang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ginjal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glukosa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: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glukosa</a:t>
            </a:r>
            <a:r>
              <a:rPr lang="en-US" sz="2400" dirty="0"/>
              <a:t> plasma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glukosa</a:t>
            </a:r>
            <a:r>
              <a:rPr lang="en-US" sz="2400" dirty="0"/>
              <a:t> urine </a:t>
            </a:r>
            <a:r>
              <a:rPr lang="en-US" sz="2400" dirty="0" err="1"/>
              <a:t>tercatat</a:t>
            </a:r>
            <a:r>
              <a:rPr lang="en-US" sz="2400" dirty="0"/>
              <a:t> </a:t>
            </a:r>
            <a:r>
              <a:rPr lang="en-US" sz="2400" dirty="0" err="1"/>
              <a:t>meebihi</a:t>
            </a:r>
            <a:r>
              <a:rPr lang="en-US" sz="2400" dirty="0"/>
              <a:t> </a:t>
            </a:r>
            <a:r>
              <a:rPr lang="en-US" sz="2400" dirty="0" err="1"/>
              <a:t>ekskresi</a:t>
            </a:r>
            <a:r>
              <a:rPr lang="en-US" sz="2400" dirty="0"/>
              <a:t> </a:t>
            </a:r>
            <a:r>
              <a:rPr lang="en-US" sz="2400" dirty="0" err="1"/>
              <a:t>normalnya</a:t>
            </a:r>
            <a:r>
              <a:rPr lang="en-US" sz="2400" dirty="0"/>
              <a:t>  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715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dirty="0" err="1">
                <a:solidFill>
                  <a:srgbClr val="FF0000"/>
                </a:solidFill>
              </a:rPr>
              <a:t>Osmotik</a:t>
            </a:r>
            <a:r>
              <a:rPr lang="en-US" sz="2400" b="1" dirty="0">
                <a:solidFill>
                  <a:srgbClr val="FF0000"/>
                </a:solidFill>
              </a:rPr>
              <a:t> diuresis 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terlarut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direabsorpsi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ginjal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volume urine ,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air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 Na </a:t>
            </a:r>
            <a:r>
              <a:rPr lang="en-US" sz="2400" dirty="0" err="1"/>
              <a:t>dicairan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menurun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reabsorpsi</a:t>
            </a:r>
            <a:r>
              <a:rPr lang="en-US" sz="2400" dirty="0"/>
              <a:t> air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terlarut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direabsorpsi</a:t>
            </a:r>
            <a:r>
              <a:rPr lang="en-US" sz="2400" dirty="0"/>
              <a:t> </a:t>
            </a:r>
            <a:r>
              <a:rPr lang="en-US" sz="2400" dirty="0" err="1"/>
              <a:t>dicairan</a:t>
            </a:r>
            <a:r>
              <a:rPr lang="en-US" sz="2400" dirty="0"/>
              <a:t> </a:t>
            </a:r>
            <a:r>
              <a:rPr lang="en-US" sz="2400" dirty="0" err="1"/>
              <a:t>tubulus</a:t>
            </a:r>
            <a:r>
              <a:rPr lang="en-US" sz="2400" dirty="0"/>
              <a:t>  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Free water clearance 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pengurangan</a:t>
            </a:r>
            <a:r>
              <a:rPr lang="en-US" sz="2400" dirty="0"/>
              <a:t> air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ekskresi</a:t>
            </a:r>
            <a:r>
              <a:rPr lang="en-US" sz="2400" dirty="0"/>
              <a:t> urine yang </a:t>
            </a:r>
            <a:r>
              <a:rPr lang="en-US" sz="2400" dirty="0" err="1"/>
              <a:t>pekat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encer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TBW </a:t>
            </a:r>
            <a:r>
              <a:rPr lang="en-US" sz="2400" b="1" dirty="0"/>
              <a:t>: </a:t>
            </a:r>
            <a:r>
              <a:rPr lang="en-US" sz="2400" dirty="0"/>
              <a:t>Total Body Water : air </a:t>
            </a:r>
            <a:r>
              <a:rPr lang="en-US" sz="2400" dirty="0" err="1"/>
              <a:t>tubuh</a:t>
            </a:r>
            <a:r>
              <a:rPr lang="en-US" sz="2400" dirty="0"/>
              <a:t> total 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persentase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air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 </a:t>
            </a:r>
            <a:r>
              <a:rPr lang="en-US" sz="2400" dirty="0" err="1"/>
              <a:t>badan</a:t>
            </a:r>
            <a:r>
              <a:rPr lang="en-US" sz="2400" dirty="0"/>
              <a:t> total , </a:t>
            </a:r>
            <a:r>
              <a:rPr lang="en-US" sz="2400" dirty="0" err="1"/>
              <a:t>bervarias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kelamin</a:t>
            </a:r>
            <a:r>
              <a:rPr lang="en-US" sz="2400" dirty="0"/>
              <a:t> , </a:t>
            </a:r>
            <a:r>
              <a:rPr lang="en-US" sz="2400" dirty="0" err="1"/>
              <a:t>umur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kandungan</a:t>
            </a:r>
            <a:r>
              <a:rPr lang="en-US" sz="2400" dirty="0"/>
              <a:t> </a:t>
            </a:r>
            <a:r>
              <a:rPr lang="en-US" sz="2400" dirty="0" err="1"/>
              <a:t>lemak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tubuh</a:t>
            </a:r>
            <a:r>
              <a:rPr lang="en-US" sz="2400" dirty="0"/>
              <a:t> .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BAK : </a:t>
            </a:r>
            <a:r>
              <a:rPr lang="en-US" sz="2400" dirty="0" err="1"/>
              <a:t>Buang</a:t>
            </a:r>
            <a:r>
              <a:rPr lang="en-US" sz="2400" dirty="0"/>
              <a:t> Air Kecil</a:t>
            </a:r>
          </a:p>
          <a:p>
            <a:pPr>
              <a:buFont typeface="Arial" charset="0"/>
              <a:buNone/>
            </a:pPr>
            <a:r>
              <a:rPr lang="en-US" sz="2000" dirty="0"/>
              <a:t>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HEMATURIA</a:t>
            </a:r>
            <a:r>
              <a:rPr lang="en-US" sz="2000" dirty="0"/>
              <a:t> : </a:t>
            </a:r>
            <a:r>
              <a:rPr lang="en-US" sz="2000" dirty="0" err="1"/>
              <a:t>urin</a:t>
            </a:r>
            <a:r>
              <a:rPr lang="en-US" sz="2000" dirty="0"/>
              <a:t>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endParaRPr lang="en-US" sz="2000" dirty="0"/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Cairan</a:t>
            </a:r>
            <a:r>
              <a:rPr lang="en-US" sz="2000" dirty="0"/>
              <a:t> urine normal </a:t>
            </a:r>
            <a:r>
              <a:rPr lang="en-US" sz="2000" dirty="0" err="1"/>
              <a:t>berwarna</a:t>
            </a:r>
            <a:r>
              <a:rPr lang="en-US" sz="2000" dirty="0"/>
              <a:t> </a:t>
            </a:r>
            <a:r>
              <a:rPr lang="en-US" sz="2000" dirty="0" err="1"/>
              <a:t>jernih</a:t>
            </a:r>
            <a:r>
              <a:rPr lang="en-US" sz="2000" dirty="0"/>
              <a:t> , </a:t>
            </a:r>
            <a:r>
              <a:rPr lang="en-US" sz="2000" dirty="0" err="1"/>
              <a:t>berbau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amoniak</a:t>
            </a:r>
            <a:r>
              <a:rPr lang="en-US" sz="2000" dirty="0"/>
              <a:t>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Pada</a:t>
            </a:r>
            <a:r>
              <a:rPr lang="en-US" sz="2000" dirty="0"/>
              <a:t> hematuria : </a:t>
            </a:r>
            <a:r>
              <a:rPr lang="en-US" sz="2000" dirty="0" err="1"/>
              <a:t>urin</a:t>
            </a:r>
            <a:r>
              <a:rPr lang="en-US" sz="2000" dirty="0"/>
              <a:t> </a:t>
            </a:r>
            <a:r>
              <a:rPr lang="en-US" sz="2000" dirty="0" err="1"/>
              <a:t>merah</a:t>
            </a:r>
            <a:r>
              <a:rPr lang="en-US" sz="2000" dirty="0"/>
              <a:t>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r>
              <a:rPr lang="en-US" sz="2000" dirty="0"/>
              <a:t>,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Darah</a:t>
            </a:r>
            <a:r>
              <a:rPr lang="en-US" sz="2000" dirty="0"/>
              <a:t> yang </a:t>
            </a:r>
            <a:r>
              <a:rPr lang="en-US" sz="2000" dirty="0" err="1"/>
              <a:t>keluar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ginjal</a:t>
            </a:r>
            <a:r>
              <a:rPr lang="en-US" sz="2000" dirty="0"/>
              <a:t>,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ginjal</a:t>
            </a:r>
            <a:r>
              <a:rPr lang="en-US" sz="2000" dirty="0"/>
              <a:t>  </a:t>
            </a:r>
            <a:r>
              <a:rPr lang="en-US" sz="2000" dirty="0" err="1"/>
              <a:t>kekandung</a:t>
            </a:r>
            <a:r>
              <a:rPr lang="en-US" sz="2000" dirty="0"/>
              <a:t> </a:t>
            </a:r>
            <a:r>
              <a:rPr lang="en-US" sz="2000" dirty="0" err="1"/>
              <a:t>kemih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kandung</a:t>
            </a:r>
            <a:r>
              <a:rPr lang="en-US" sz="2000" dirty="0"/>
              <a:t> </a:t>
            </a:r>
            <a:r>
              <a:rPr lang="en-US" sz="2000" dirty="0" err="1"/>
              <a:t>kemih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sendiri</a:t>
            </a:r>
            <a:r>
              <a:rPr lang="en-US" sz="2000" dirty="0"/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9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DISURIA 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Susah </a:t>
            </a:r>
            <a:r>
              <a:rPr lang="en-US" sz="2000" dirty="0" err="1"/>
              <a:t>buang</a:t>
            </a:r>
            <a:r>
              <a:rPr lang="en-US" sz="2000" dirty="0"/>
              <a:t> air </a:t>
            </a:r>
            <a:r>
              <a:rPr lang="en-US" sz="2000" dirty="0" err="1"/>
              <a:t>kecil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disertai</a:t>
            </a:r>
            <a:r>
              <a:rPr lang="en-US" sz="2000" dirty="0"/>
              <a:t> rasa </a:t>
            </a:r>
            <a:r>
              <a:rPr lang="en-US" sz="2000" dirty="0" err="1"/>
              <a:t>sakit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panas</a:t>
            </a:r>
            <a:r>
              <a:rPr lang="en-US" sz="2000" dirty="0"/>
              <a:t> </a:t>
            </a:r>
            <a:r>
              <a:rPr lang="en-US" sz="2000" dirty="0" err="1"/>
              <a:t>seakan</a:t>
            </a:r>
            <a:r>
              <a:rPr lang="en-US" sz="2000" dirty="0"/>
              <a:t> </a:t>
            </a:r>
            <a:r>
              <a:rPr lang="en-US" sz="2000" dirty="0" err="1"/>
              <a:t>terbakar</a:t>
            </a:r>
            <a:endParaRPr lang="en-US" sz="2000" dirty="0"/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sulit</a:t>
            </a:r>
            <a:r>
              <a:rPr lang="en-US" sz="2000" dirty="0"/>
              <a:t> BAK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peradangan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kandung</a:t>
            </a:r>
            <a:r>
              <a:rPr lang="en-US" sz="2000" dirty="0"/>
              <a:t> </a:t>
            </a:r>
            <a:r>
              <a:rPr lang="en-US" sz="2000" dirty="0" err="1"/>
              <a:t>kemih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uretra</a:t>
            </a:r>
            <a:r>
              <a:rPr lang="en-US" sz="2000" dirty="0"/>
              <a:t>.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Aliran</a:t>
            </a:r>
            <a:r>
              <a:rPr lang="en-US" sz="2000" dirty="0"/>
              <a:t> urine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tersumbat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dipicu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: </a:t>
            </a:r>
            <a:r>
              <a:rPr lang="en-US" sz="2000" dirty="0" err="1"/>
              <a:t>Batu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urinaria</a:t>
            </a:r>
            <a:r>
              <a:rPr lang="en-US" sz="2000" dirty="0"/>
              <a:t> ,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parut</a:t>
            </a:r>
            <a:r>
              <a:rPr lang="en-US" sz="2000" dirty="0"/>
              <a:t> </a:t>
            </a:r>
            <a:r>
              <a:rPr lang="en-US" sz="2000" dirty="0" err="1"/>
              <a:t>bekas</a:t>
            </a:r>
            <a:r>
              <a:rPr lang="en-US" sz="2000" dirty="0"/>
              <a:t> </a:t>
            </a:r>
            <a:r>
              <a:rPr lang="en-US" sz="2000" dirty="0" err="1"/>
              <a:t>luka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kemih</a:t>
            </a:r>
            <a:r>
              <a:rPr lang="en-US" sz="2000" dirty="0"/>
              <a:t>, </a:t>
            </a:r>
            <a:r>
              <a:rPr lang="en-US" sz="2000" dirty="0" err="1"/>
              <a:t>kelenjar</a:t>
            </a:r>
            <a:r>
              <a:rPr lang="en-US" sz="2000" dirty="0"/>
              <a:t> </a:t>
            </a:r>
            <a:r>
              <a:rPr lang="en-US" sz="2000" dirty="0" err="1"/>
              <a:t>prostat</a:t>
            </a:r>
            <a:r>
              <a:rPr lang="en-US" sz="2000" dirty="0"/>
              <a:t> </a:t>
            </a:r>
            <a:r>
              <a:rPr lang="en-US" sz="2000" dirty="0" err="1"/>
              <a:t>membesar</a:t>
            </a:r>
            <a:r>
              <a:rPr lang="en-US" sz="2000" dirty="0"/>
              <a:t>, </a:t>
            </a:r>
            <a:r>
              <a:rPr lang="en-US" sz="2000" dirty="0" err="1"/>
              <a:t>kelainan</a:t>
            </a:r>
            <a:r>
              <a:rPr lang="en-US" sz="2000" dirty="0"/>
              <a:t> </a:t>
            </a:r>
            <a:r>
              <a:rPr lang="en-US" sz="2000" dirty="0" err="1"/>
              <a:t>bawaan</a:t>
            </a:r>
            <a:r>
              <a:rPr lang="en-US" sz="2000" dirty="0"/>
              <a:t> , </a:t>
            </a:r>
            <a:r>
              <a:rPr lang="en-US" sz="2000" dirty="0" err="1"/>
              <a:t>kanker</a:t>
            </a:r>
            <a:r>
              <a:rPr lang="en-US" sz="2000" dirty="0"/>
              <a:t> </a:t>
            </a:r>
            <a:r>
              <a:rPr lang="en-US" sz="2000" dirty="0" err="1"/>
              <a:t>rahim</a:t>
            </a:r>
            <a:endParaRPr lang="en-US" sz="2000" dirty="0"/>
          </a:p>
          <a:p>
            <a:pPr>
              <a:lnSpc>
                <a:spcPct val="110000"/>
              </a:lnSpc>
              <a:spcBef>
                <a:spcPct val="0"/>
              </a:spcBef>
            </a:pPr>
            <a:endParaRPr lang="en-US" sz="900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F0000"/>
                </a:solidFill>
              </a:rPr>
              <a:t>ANURIA :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 </a:t>
            </a:r>
            <a:r>
              <a:rPr lang="en-US" sz="2000" dirty="0" err="1"/>
              <a:t>fungsi</a:t>
            </a:r>
            <a:r>
              <a:rPr lang="en-US" sz="2000" dirty="0"/>
              <a:t> glomerulus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urin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diproduksi</a:t>
            </a:r>
            <a:endParaRPr lang="en-US" sz="2000" dirty="0"/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ginjal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urin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ginjal</a:t>
            </a:r>
            <a:r>
              <a:rPr lang="en-US" sz="2000" dirty="0"/>
              <a:t> : 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kegagalan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ginjal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urine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kerusakan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glomerulus. </a:t>
            </a: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diagnosis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tindakan</a:t>
            </a:r>
            <a:r>
              <a:rPr lang="en-US" sz="2800" dirty="0" smtClean="0"/>
              <a:t> </a:t>
            </a:r>
            <a:r>
              <a:rPr lang="en-US" sz="2800" dirty="0" err="1" smtClean="0"/>
              <a:t>medis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akurat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urinaria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reproduksi</a:t>
            </a:r>
            <a:endParaRPr lang="en-US" sz="2800" dirty="0" smtClean="0"/>
          </a:p>
          <a:p>
            <a:pPr lvl="0">
              <a:spcBef>
                <a:spcPts val="0"/>
              </a:spcBef>
            </a:pP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ICD 10 </a:t>
            </a:r>
            <a:r>
              <a:rPr lang="en-US" sz="2800" dirty="0" err="1" smtClean="0"/>
              <a:t>dan</a:t>
            </a:r>
            <a:r>
              <a:rPr lang="en-US" sz="2800" dirty="0" smtClean="0"/>
              <a:t> ICD 9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gangguan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urinaria</a:t>
            </a:r>
            <a:r>
              <a:rPr lang="en-US" sz="2800" dirty="0" smtClean="0"/>
              <a:t> ,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reproduksi</a:t>
            </a:r>
            <a:r>
              <a:rPr lang="en-US" sz="2800" dirty="0" smtClean="0"/>
              <a:t> , </a:t>
            </a:r>
            <a:r>
              <a:rPr lang="en-US" sz="2800" dirty="0" err="1" smtClean="0"/>
              <a:t>malformasi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kongenital</a:t>
            </a:r>
            <a:r>
              <a:rPr lang="en-US" sz="2800" dirty="0" smtClean="0"/>
              <a:t>, </a:t>
            </a:r>
            <a:r>
              <a:rPr lang="en-US" sz="2800" dirty="0" err="1" smtClean="0"/>
              <a:t>deformitas</a:t>
            </a:r>
            <a:r>
              <a:rPr lang="en-US" sz="2800" dirty="0" smtClean="0"/>
              <a:t>, abnormal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800" dirty="0" err="1" smtClean="0"/>
              <a:t>Mahasiswa</a:t>
            </a:r>
            <a:r>
              <a:rPr lang="en-US" sz="2800" dirty="0" smtClean="0"/>
              <a:t>  </a:t>
            </a:r>
            <a:r>
              <a:rPr lang="en-US" sz="2800" dirty="0" err="1" smtClean="0"/>
              <a:t>mampu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neoplasma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LANJUT KULIAH MENDATANG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animasi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819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Praktikum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Kerjakan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secara</a:t>
            </a:r>
            <a:r>
              <a:rPr lang="en-US" sz="2200" dirty="0" smtClean="0">
                <a:latin typeface="Arial" charset="0"/>
                <a:cs typeface="Arial" charset="0"/>
              </a:rPr>
              <a:t> individual </a:t>
            </a: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Kertas</a:t>
            </a:r>
            <a:r>
              <a:rPr lang="en-US" sz="2200" dirty="0" smtClean="0">
                <a:latin typeface="Arial" charset="0"/>
                <a:cs typeface="Arial" charset="0"/>
              </a:rPr>
              <a:t> A4 , </a:t>
            </a:r>
            <a:r>
              <a:rPr lang="en-US" sz="2200" dirty="0" err="1" smtClean="0">
                <a:latin typeface="Arial" charset="0"/>
                <a:cs typeface="Arial" charset="0"/>
              </a:rPr>
              <a:t>tertulis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Nama</a:t>
            </a:r>
            <a:r>
              <a:rPr lang="en-US" sz="2200" dirty="0" smtClean="0">
                <a:latin typeface="Arial" charset="0"/>
                <a:cs typeface="Arial" charset="0"/>
              </a:rPr>
              <a:t> , NIM , </a:t>
            </a:r>
            <a:r>
              <a:rPr lang="en-US" sz="2200" dirty="0" err="1" smtClean="0">
                <a:latin typeface="Arial" charset="0"/>
                <a:cs typeface="Arial" charset="0"/>
              </a:rPr>
              <a:t>tgl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tugas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diberikan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Dikumpulkan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pertemuan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pertemuan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berikut</a:t>
            </a:r>
            <a:r>
              <a:rPr lang="en-US" sz="2200" dirty="0" smtClean="0">
                <a:latin typeface="Arial" charset="0"/>
                <a:cs typeface="Arial" charset="0"/>
              </a:rPr>
              <a:t> , </a:t>
            </a:r>
            <a:r>
              <a:rPr lang="en-US" sz="2200" dirty="0" err="1" smtClean="0">
                <a:latin typeface="Arial" charset="0"/>
                <a:cs typeface="Arial" charset="0"/>
              </a:rPr>
              <a:t>berkas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tetap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diterima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tetapi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dinilai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Jelaskan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ciri</a:t>
            </a:r>
            <a:r>
              <a:rPr lang="en-US" sz="2200" dirty="0" smtClean="0">
                <a:latin typeface="Arial" charset="0"/>
                <a:cs typeface="Arial" charset="0"/>
              </a:rPr>
              <a:t>- </a:t>
            </a:r>
            <a:r>
              <a:rPr lang="en-US" sz="2200" dirty="0" err="1" smtClean="0">
                <a:latin typeface="Arial" charset="0"/>
                <a:cs typeface="Arial" charset="0"/>
              </a:rPr>
              <a:t>ciri</a:t>
            </a:r>
            <a:r>
              <a:rPr lang="en-US" sz="2200" dirty="0" smtClean="0">
                <a:latin typeface="Arial" charset="0"/>
                <a:cs typeface="Arial" charset="0"/>
              </a:rPr>
              <a:t> urine normal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komposisi</a:t>
            </a:r>
            <a:r>
              <a:rPr lang="en-US" sz="2200" dirty="0" smtClean="0">
                <a:latin typeface="Arial" charset="0"/>
                <a:cs typeface="Arial" charset="0"/>
              </a:rPr>
              <a:t> normal urine</a:t>
            </a: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Sebutkan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pemeriksaan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penunjang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diagnosisi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sistem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urinaria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73050" indent="-273050"/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PRAKTIKUM 1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Gambarkan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anatomi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sistem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urinaria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Sebutkan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masing</a:t>
            </a:r>
            <a:r>
              <a:rPr lang="en-US" sz="2200" dirty="0" smtClean="0">
                <a:latin typeface="Arial" charset="0"/>
                <a:cs typeface="Arial" charset="0"/>
              </a:rPr>
              <a:t> – </a:t>
            </a:r>
            <a:r>
              <a:rPr lang="en-US" sz="2200" dirty="0" err="1" smtClean="0">
                <a:latin typeface="Arial" charset="0"/>
                <a:cs typeface="Arial" charset="0"/>
              </a:rPr>
              <a:t>masing</a:t>
            </a:r>
            <a:r>
              <a:rPr lang="en-US" sz="2200" dirty="0" smtClean="0">
                <a:latin typeface="Arial" charset="0"/>
                <a:cs typeface="Arial" charset="0"/>
              </a:rPr>
              <a:t> organ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sistem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urinaria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73050" indent="-273050"/>
            <a:r>
              <a:rPr lang="en-US" sz="2200" dirty="0" err="1" smtClean="0">
                <a:latin typeface="Arial" charset="0"/>
                <a:cs typeface="Arial" charset="0"/>
              </a:rPr>
              <a:t>Jelaskan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fisiologis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terjadinya</a:t>
            </a:r>
            <a:r>
              <a:rPr lang="en-US" sz="2200" dirty="0" smtClean="0">
                <a:latin typeface="Arial" charset="0"/>
                <a:cs typeface="Arial" charset="0"/>
              </a:rPr>
              <a:t> urine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PENDAHULUAN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3050" indent="-27305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menguasai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r>
              <a:rPr lang="en-US" sz="2400" dirty="0" smtClean="0"/>
              <a:t> </a:t>
            </a:r>
            <a:r>
              <a:rPr lang="en-US" sz="2400" dirty="0" err="1" smtClean="0"/>
              <a:t>Perekam</a:t>
            </a:r>
            <a:r>
              <a:rPr lang="en-US" sz="2400" dirty="0" smtClean="0"/>
              <a:t> </a:t>
            </a:r>
            <a:r>
              <a:rPr lang="en-US" sz="2400" dirty="0" err="1" smtClean="0"/>
              <a:t>Medik</a:t>
            </a:r>
            <a:r>
              <a:rPr lang="en-US" sz="2400" dirty="0" smtClean="0"/>
              <a:t> ,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perekam</a:t>
            </a:r>
            <a:r>
              <a:rPr lang="en-US" sz="2400" dirty="0" smtClean="0"/>
              <a:t> </a:t>
            </a:r>
            <a:r>
              <a:rPr lang="en-US" sz="2400" dirty="0" err="1" smtClean="0"/>
              <a:t>medis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Anatomi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Patologi</a:t>
            </a:r>
            <a:r>
              <a:rPr lang="en-US" sz="2400" dirty="0" smtClean="0"/>
              <a:t> 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endParaRPr lang="en-US" sz="2400" dirty="0" smtClean="0"/>
          </a:p>
          <a:p>
            <a:pPr marL="273050" indent="-273050">
              <a:lnSpc>
                <a:spcPct val="120000"/>
              </a:lnSpc>
              <a:spcBef>
                <a:spcPct val="0"/>
              </a:spcBef>
            </a:pPr>
            <a:r>
              <a:rPr lang="en-US" sz="2400" dirty="0" err="1" smtClean="0"/>
              <a:t>Perekam</a:t>
            </a:r>
            <a:r>
              <a:rPr lang="en-US" sz="2400" dirty="0" smtClean="0"/>
              <a:t> </a:t>
            </a:r>
            <a:r>
              <a:rPr lang="en-US" sz="2400" dirty="0" err="1" smtClean="0"/>
              <a:t>medis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kode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klasifikasi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 </a:t>
            </a:r>
            <a:r>
              <a:rPr lang="en-US" sz="2400" i="1" dirty="0" smtClean="0"/>
              <a:t>yang </a:t>
            </a:r>
            <a:r>
              <a:rPr lang="en-US" sz="2400" i="1" dirty="0" err="1" smtClean="0"/>
              <a:t>diberlakukan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</a:t>
            </a:r>
            <a:r>
              <a:rPr lang="en-US" sz="2400" i="1" dirty="0" smtClean="0"/>
              <a:t> Indonesia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penyakit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medis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endParaRPr lang="en-US" sz="2400" dirty="0" smtClean="0"/>
          </a:p>
          <a:p>
            <a:pPr marL="273050" indent="-273050">
              <a:lnSpc>
                <a:spcPct val="120000"/>
              </a:lnSpc>
              <a:spcBef>
                <a:spcPct val="0"/>
              </a:spcBef>
            </a:pP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berkomunikasi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dokter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mengkonfirmasi</a:t>
            </a:r>
            <a:r>
              <a:rPr lang="en-US" sz="2000" dirty="0" smtClean="0"/>
              <a:t> diagnosis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telaah</a:t>
            </a:r>
            <a:r>
              <a:rPr lang="en-US" sz="2000" dirty="0" smtClean="0"/>
              <a:t> </a:t>
            </a:r>
            <a:r>
              <a:rPr lang="en-US" sz="2000" dirty="0" err="1" smtClean="0"/>
              <a:t>pendokumentasian</a:t>
            </a:r>
            <a:r>
              <a:rPr lang="en-US" sz="2000" dirty="0" smtClean="0"/>
              <a:t> </a:t>
            </a:r>
            <a:r>
              <a:rPr lang="en-US" sz="2000" dirty="0" err="1" smtClean="0"/>
              <a:t>Rekam</a:t>
            </a:r>
            <a:r>
              <a:rPr lang="en-US" sz="2000" dirty="0" smtClean="0"/>
              <a:t> </a:t>
            </a:r>
            <a:r>
              <a:rPr lang="en-US" sz="2000" dirty="0" err="1" smtClean="0"/>
              <a:t>Medis</a:t>
            </a:r>
            <a:endParaRPr lang="en-US" sz="2000" dirty="0" smtClean="0"/>
          </a:p>
          <a:p>
            <a:pPr marL="273050" indent="-273050">
              <a:lnSpc>
                <a:spcPct val="120000"/>
              </a:lnSpc>
              <a:spcBef>
                <a:spcPct val="0"/>
              </a:spcBef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/>
              <a:t>DAFTAR PUSTAKA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054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0"/>
              </a:spcBef>
              <a:defRPr/>
            </a:pPr>
            <a:r>
              <a:rPr lang="en-US" sz="1900" dirty="0" err="1"/>
              <a:t>Ganong</a:t>
            </a:r>
            <a:r>
              <a:rPr lang="en-US" sz="1900" dirty="0"/>
              <a:t> William F.2003 . REVIEW of MEDICAL PHYSIOLOGY 21</a:t>
            </a:r>
            <a:r>
              <a:rPr lang="en-US" sz="1900" baseline="30000" dirty="0"/>
              <a:t>st</a:t>
            </a:r>
            <a:r>
              <a:rPr lang="en-US" sz="1900" dirty="0"/>
              <a:t> </a:t>
            </a:r>
            <a:r>
              <a:rPr lang="en-US" sz="1900" dirty="0" err="1"/>
              <a:t>ed.McGraw</a:t>
            </a:r>
            <a:r>
              <a:rPr lang="en-US" sz="1900" dirty="0"/>
              <a:t>-Hill Companies, San Francisco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1900" dirty="0" err="1"/>
              <a:t>Guyon</a:t>
            </a:r>
            <a:r>
              <a:rPr lang="en-US" sz="1900" dirty="0"/>
              <a:t> Arthur C 2007 , </a:t>
            </a:r>
            <a:r>
              <a:rPr lang="en-US" sz="1900" dirty="0" err="1"/>
              <a:t>Buku</a:t>
            </a:r>
            <a:r>
              <a:rPr lang="en-US" sz="1900" dirty="0"/>
              <a:t> </a:t>
            </a:r>
            <a:r>
              <a:rPr lang="en-US" sz="1900" dirty="0" err="1"/>
              <a:t>aJar</a:t>
            </a:r>
            <a:r>
              <a:rPr lang="en-US" sz="1900" dirty="0"/>
              <a:t> FISIOLOGI KEDOKTERAN , EGC Jakarta 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1900" dirty="0" err="1"/>
              <a:t>Sudarto</a:t>
            </a:r>
            <a:r>
              <a:rPr lang="en-US" sz="1900" dirty="0"/>
              <a:t> </a:t>
            </a:r>
            <a:r>
              <a:rPr lang="en-US" sz="1900" dirty="0" err="1"/>
              <a:t>Pringgoutomo</a:t>
            </a:r>
            <a:r>
              <a:rPr lang="en-US" sz="1900" dirty="0"/>
              <a:t> ,</a:t>
            </a:r>
            <a:r>
              <a:rPr lang="en-US" sz="1900" dirty="0" err="1"/>
              <a:t>dkk</a:t>
            </a:r>
            <a:r>
              <a:rPr lang="en-US" sz="1900" dirty="0"/>
              <a:t>, 2002, </a:t>
            </a:r>
            <a:r>
              <a:rPr lang="en-US" sz="1900" dirty="0" err="1"/>
              <a:t>Buku</a:t>
            </a:r>
            <a:r>
              <a:rPr lang="en-US" sz="1900" dirty="0"/>
              <a:t> ajar PATOLOGI 1 (UMUM) ,</a:t>
            </a:r>
            <a:r>
              <a:rPr lang="en-US" sz="1900" dirty="0" err="1"/>
              <a:t>Sagung</a:t>
            </a:r>
            <a:r>
              <a:rPr lang="en-US" sz="1900" dirty="0"/>
              <a:t> </a:t>
            </a:r>
            <a:r>
              <a:rPr lang="en-US" sz="1900" dirty="0" err="1"/>
              <a:t>Seto</a:t>
            </a:r>
            <a:r>
              <a:rPr lang="en-US" sz="1900" dirty="0"/>
              <a:t>, Jakarta </a:t>
            </a:r>
          </a:p>
          <a:p>
            <a:pPr marL="274320" indent="-274320">
              <a:spcBef>
                <a:spcPts val="0"/>
              </a:spcBef>
              <a:defRPr/>
            </a:pPr>
            <a:r>
              <a:rPr lang="en-US" sz="1900" dirty="0" err="1" smtClean="0"/>
              <a:t>Syaifuddin</a:t>
            </a:r>
            <a:r>
              <a:rPr lang="en-US" sz="1900" dirty="0" smtClean="0"/>
              <a:t> </a:t>
            </a:r>
            <a:r>
              <a:rPr lang="en-US" sz="1900" dirty="0"/>
              <a:t>, 2006, ANATOMI FISIOLOGI  UNTUK MAHASISWA KEPERAWATAN , ECG , Jakarta </a:t>
            </a:r>
            <a:endParaRPr lang="en-US" sz="1900" dirty="0" smtClean="0"/>
          </a:p>
          <a:p>
            <a:pPr marL="274320" lvl="0" indent="-274320">
              <a:spcBef>
                <a:spcPts val="0"/>
              </a:spcBef>
              <a:defRPr/>
            </a:pPr>
            <a:r>
              <a:rPr lang="en-US" sz="1900" i="1" dirty="0"/>
              <a:t>Price- Sylvia A. 1992 Pathophysiology clinical concepts of disease </a:t>
            </a:r>
            <a:r>
              <a:rPr lang="en-US" sz="1900" i="1" dirty="0" err="1"/>
              <a:t>processes,Fourth</a:t>
            </a:r>
            <a:r>
              <a:rPr lang="en-US" sz="1900" i="1" dirty="0"/>
              <a:t> edition, </a:t>
            </a:r>
            <a:r>
              <a:rPr lang="en-US" sz="1900" i="1" dirty="0" err="1"/>
              <a:t>alih</a:t>
            </a:r>
            <a:r>
              <a:rPr lang="en-US" sz="1900" i="1" dirty="0"/>
              <a:t> </a:t>
            </a:r>
            <a:r>
              <a:rPr lang="en-US" sz="1900" i="1" dirty="0" err="1"/>
              <a:t>bahasa</a:t>
            </a:r>
            <a:r>
              <a:rPr lang="en-US" sz="1900" i="1" dirty="0"/>
              <a:t> Peter </a:t>
            </a:r>
            <a:r>
              <a:rPr lang="en-US" sz="1900" i="1" dirty="0" err="1"/>
              <a:t>Anugrah</a:t>
            </a:r>
            <a:r>
              <a:rPr lang="en-US" sz="1900" i="1" dirty="0"/>
              <a:t> , 1994, EGC ,Jakarta</a:t>
            </a:r>
            <a:endParaRPr lang="en-US" sz="1900" dirty="0"/>
          </a:p>
          <a:p>
            <a:pPr marL="274320" lvl="0" indent="-274320">
              <a:spcBef>
                <a:spcPts val="0"/>
              </a:spcBef>
            </a:pPr>
            <a:r>
              <a:rPr lang="en-US" sz="1900" dirty="0"/>
              <a:t>Sherwood, </a:t>
            </a:r>
            <a:r>
              <a:rPr lang="en-US" sz="1900" dirty="0" err="1"/>
              <a:t>Lauralee</a:t>
            </a:r>
            <a:r>
              <a:rPr lang="en-US" sz="1900" dirty="0"/>
              <a:t> (2010). </a:t>
            </a:r>
            <a:r>
              <a:rPr lang="en-US" sz="1900" i="1" dirty="0"/>
              <a:t>Human Physiology from cells to systems</a:t>
            </a:r>
            <a:r>
              <a:rPr lang="en-US" sz="1900" dirty="0"/>
              <a:t> (Hardcover) (7 ed.).</a:t>
            </a:r>
          </a:p>
          <a:p>
            <a:pPr marL="274320" indent="-274320">
              <a:spcBef>
                <a:spcPts val="0"/>
              </a:spcBef>
            </a:pPr>
            <a:r>
              <a:rPr lang="en-US" sz="1900" dirty="0"/>
              <a:t>Evelyn </a:t>
            </a:r>
            <a:r>
              <a:rPr lang="en-US" sz="1900" dirty="0" err="1"/>
              <a:t>C.Pearce</a:t>
            </a:r>
            <a:r>
              <a:rPr lang="en-US" sz="1900" dirty="0"/>
              <a:t> 2012 , ANATOMI &amp; FISIOLOGI UNTUK </a:t>
            </a:r>
            <a:r>
              <a:rPr lang="en-US" sz="1900" dirty="0" err="1"/>
              <a:t>PARAMEDIS,cetakan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38, </a:t>
            </a:r>
            <a:r>
              <a:rPr lang="en-US" sz="1900" dirty="0" err="1"/>
              <a:t>Gramedia</a:t>
            </a:r>
            <a:r>
              <a:rPr lang="en-US" sz="1900" dirty="0"/>
              <a:t> Jakarta</a:t>
            </a:r>
          </a:p>
          <a:p>
            <a:pPr marL="274320" lvl="0" indent="-274320">
              <a:spcBef>
                <a:spcPts val="0"/>
              </a:spcBef>
            </a:pPr>
            <a:r>
              <a:rPr lang="en-US" sz="1900" i="1" dirty="0" err="1"/>
              <a:t>Elizabeth,J</a:t>
            </a:r>
            <a:r>
              <a:rPr lang="en-US" sz="1900" i="1" dirty="0"/>
              <a:t>. Corwin, 2008 , EDISI REVISI 3 , BUKU SAKU PATOFISIOLOGI , EGC , Jakarta </a:t>
            </a:r>
            <a:endParaRPr lang="en-US" sz="1900" dirty="0"/>
          </a:p>
          <a:p>
            <a:pPr marL="274320" indent="-274320">
              <a:spcBef>
                <a:spcPts val="0"/>
              </a:spcBef>
            </a:pPr>
            <a:r>
              <a:rPr lang="en-US" sz="1900" i="1" dirty="0"/>
              <a:t>Sylvia </a:t>
            </a:r>
            <a:r>
              <a:rPr lang="en-US" sz="1900" i="1" dirty="0" err="1"/>
              <a:t>A.Price</a:t>
            </a:r>
            <a:r>
              <a:rPr lang="en-US" sz="1900" i="1" dirty="0"/>
              <a:t> &amp; Lorraine </a:t>
            </a:r>
            <a:r>
              <a:rPr lang="en-US" sz="1900" i="1" dirty="0" err="1"/>
              <a:t>M.Wilson</a:t>
            </a:r>
            <a:r>
              <a:rPr lang="en-US" sz="1900" i="1" dirty="0"/>
              <a:t> , </a:t>
            </a:r>
            <a:r>
              <a:rPr lang="en-US" sz="1900" i="1" dirty="0" err="1"/>
              <a:t>ed</a:t>
            </a:r>
            <a:r>
              <a:rPr lang="en-US" sz="1900" i="1" dirty="0"/>
              <a:t> 6 PATOFISIOLOGI , </a:t>
            </a:r>
            <a:r>
              <a:rPr lang="en-US" sz="1900" i="1" dirty="0" err="1"/>
              <a:t>Konsep</a:t>
            </a:r>
            <a:r>
              <a:rPr lang="en-US" sz="1900" i="1" dirty="0"/>
              <a:t> </a:t>
            </a:r>
            <a:r>
              <a:rPr lang="en-US" sz="1900" i="1" dirty="0" err="1"/>
              <a:t>Klinis</a:t>
            </a:r>
            <a:r>
              <a:rPr lang="en-US" sz="1900" i="1" dirty="0"/>
              <a:t> Proses – proses </a:t>
            </a:r>
            <a:r>
              <a:rPr lang="en-US" sz="1900" i="1" dirty="0" err="1"/>
              <a:t>Penyakit</a:t>
            </a:r>
            <a:r>
              <a:rPr lang="en-US" sz="1900" i="1" dirty="0"/>
              <a:t> , EGC, Jakarta </a:t>
            </a:r>
            <a:endParaRPr lang="en-US" sz="1900" i="1" dirty="0" smtClean="0"/>
          </a:p>
          <a:p>
            <a:pPr marL="274320" indent="-274320">
              <a:spcBef>
                <a:spcPts val="0"/>
              </a:spcBef>
            </a:pPr>
            <a:r>
              <a:rPr lang="en-US" sz="1900" i="1" dirty="0" err="1"/>
              <a:t>Ikatan</a:t>
            </a:r>
            <a:r>
              <a:rPr lang="en-US" sz="1900" i="1" dirty="0"/>
              <a:t> </a:t>
            </a:r>
            <a:r>
              <a:rPr lang="en-US" sz="1900" i="1" dirty="0" err="1"/>
              <a:t>Dokter</a:t>
            </a:r>
            <a:r>
              <a:rPr lang="en-US" sz="1900" i="1" dirty="0"/>
              <a:t> Indonesia , IDI 2002 , </a:t>
            </a:r>
            <a:r>
              <a:rPr lang="en-US" sz="1900" i="1" dirty="0" err="1"/>
              <a:t>Standar</a:t>
            </a:r>
            <a:r>
              <a:rPr lang="en-US" sz="1900" i="1" dirty="0"/>
              <a:t> </a:t>
            </a:r>
            <a:r>
              <a:rPr lang="en-US" sz="1900" i="1" dirty="0" err="1"/>
              <a:t>Pelayanan</a:t>
            </a:r>
            <a:r>
              <a:rPr lang="en-US" sz="1900" i="1" dirty="0"/>
              <a:t> </a:t>
            </a:r>
            <a:r>
              <a:rPr lang="en-US" sz="1900" i="1" dirty="0" err="1"/>
              <a:t>Medik</a:t>
            </a:r>
            <a:r>
              <a:rPr lang="en-US" sz="1900" i="1" dirty="0"/>
              <a:t> , </a:t>
            </a:r>
            <a:r>
              <a:rPr lang="en-US" sz="1900" i="1" dirty="0" err="1"/>
              <a:t>edisi</a:t>
            </a:r>
            <a:r>
              <a:rPr lang="en-US" sz="1900" i="1" dirty="0"/>
              <a:t> </a:t>
            </a:r>
            <a:r>
              <a:rPr lang="en-US" sz="1900" i="1" dirty="0" err="1"/>
              <a:t>ke</a:t>
            </a:r>
            <a:r>
              <a:rPr lang="en-US" sz="1900" i="1" dirty="0"/>
              <a:t> </a:t>
            </a:r>
            <a:r>
              <a:rPr lang="en-US" sz="1900" i="1" dirty="0" err="1"/>
              <a:t>tiga,cetakan</a:t>
            </a:r>
            <a:r>
              <a:rPr lang="en-US" sz="1900" i="1" dirty="0"/>
              <a:t> </a:t>
            </a:r>
            <a:r>
              <a:rPr lang="en-US" sz="1900" i="1" dirty="0" err="1"/>
              <a:t>kedua</a:t>
            </a:r>
            <a:r>
              <a:rPr lang="en-US" sz="1900" i="1" dirty="0"/>
              <a:t>, </a:t>
            </a:r>
            <a:r>
              <a:rPr lang="en-US" sz="1900" i="1" dirty="0" err="1"/>
              <a:t>Perpustakaan</a:t>
            </a:r>
            <a:r>
              <a:rPr lang="en-US" sz="1900" i="1" dirty="0"/>
              <a:t> </a:t>
            </a:r>
            <a:r>
              <a:rPr lang="en-US" sz="1900" i="1" dirty="0" err="1"/>
              <a:t>Naional</a:t>
            </a:r>
            <a:r>
              <a:rPr lang="en-US" sz="1900" i="1" dirty="0"/>
              <a:t> RI : </a:t>
            </a:r>
            <a:r>
              <a:rPr lang="en-US" sz="1900" i="1" dirty="0" err="1"/>
              <a:t>Katalog</a:t>
            </a:r>
            <a:r>
              <a:rPr lang="en-US" sz="1900" i="1" dirty="0"/>
              <a:t> </a:t>
            </a:r>
            <a:r>
              <a:rPr lang="en-US" sz="1900" i="1" dirty="0" err="1"/>
              <a:t>Dalam</a:t>
            </a:r>
            <a:r>
              <a:rPr lang="en-US" sz="1900" i="1" dirty="0"/>
              <a:t> </a:t>
            </a:r>
            <a:r>
              <a:rPr lang="en-US" sz="1900" i="1" dirty="0" err="1"/>
              <a:t>Terbitan</a:t>
            </a:r>
            <a:r>
              <a:rPr lang="en-US" sz="1900" i="1" dirty="0"/>
              <a:t> (KDT) </a:t>
            </a:r>
          </a:p>
          <a:p>
            <a:pPr marL="274320" indent="-274320"/>
            <a:endParaRPr lang="id-ID" sz="19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65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i-FI" sz="3200" b="1" smtClean="0"/>
              <a:t>Uraian dan Tujuan Mata Kuliah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fi-FI" sz="2400" dirty="0" smtClean="0"/>
              <a:t>Pembahasan mata kuliah ini diselenggarakan secara blok yang mengintegrasikan aspek </a:t>
            </a:r>
            <a:r>
              <a:rPr lang="fi-FI" sz="2400" b="1" dirty="0" smtClean="0"/>
              <a:t>anatomi , fisiologi , patofisiologi dari sistem urogenital ( sistem urinaria  + sistem reproduksi ) , malformasi kongenital, deformitas , kelainan kromosom dan neoplasma </a:t>
            </a:r>
            <a:r>
              <a:rPr lang="fi-FI" sz="2400" dirty="0" smtClean="0"/>
              <a:t>sebagai dasar untuk mencapai </a:t>
            </a:r>
            <a:r>
              <a:rPr lang="fi-FI" sz="2400" b="1" dirty="0" smtClean="0"/>
              <a:t>kompetensi clinical coder 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orang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terlebih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organ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normal 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</a:t>
            </a:r>
            <a:r>
              <a:rPr lang="en-US" sz="2400" dirty="0" smtClean="0"/>
              <a:t> – </a:t>
            </a:r>
            <a:r>
              <a:rPr lang="en-US" sz="2400" dirty="0" err="1" smtClean="0"/>
              <a:t>hari</a:t>
            </a:r>
            <a:r>
              <a:rPr lang="en-US" sz="2400" dirty="0" smtClean="0"/>
              <a:t> . 	</a:t>
            </a:r>
          </a:p>
          <a:p>
            <a:endParaRPr lang="en-US" sz="24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447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smtClean="0"/>
              <a:t>JADWAL PERKULIAHAN</a:t>
            </a: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smtClean="0"/>
              <a:t>16 X Pertemuan</a:t>
            </a:r>
          </a:p>
          <a:p>
            <a:pPr lvl="1"/>
            <a:r>
              <a:rPr lang="en-US" smtClean="0"/>
              <a:t>14 x perkuliahan </a:t>
            </a:r>
          </a:p>
          <a:p>
            <a:pPr lvl="1"/>
            <a:r>
              <a:rPr lang="en-US" smtClean="0"/>
              <a:t>1 x Ujian Tengah Semester ( UTS ) </a:t>
            </a:r>
          </a:p>
          <a:p>
            <a:pPr lvl="1"/>
            <a:r>
              <a:rPr lang="en-US" smtClean="0"/>
              <a:t>1 X Ujian  Akhir Semester ( UAS )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SKS  : </a:t>
            </a:r>
          </a:p>
          <a:p>
            <a:pPr lvl="1"/>
            <a:r>
              <a:rPr lang="en-US" smtClean="0"/>
              <a:t>2 SKS : 2 X 50 Menit  </a:t>
            </a:r>
            <a:endParaRPr lang="id-ID" sz="2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3379</Words>
  <Application>Microsoft Office PowerPoint</Application>
  <PresentationFormat>On-screen Show (4:3)</PresentationFormat>
  <Paragraphs>442</Paragraphs>
  <Slides>52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KEMAMPUAN AKHIR YANG DIHARAPKAN</vt:lpstr>
      <vt:lpstr>PENDAHULUAN</vt:lpstr>
      <vt:lpstr>DAFTAR PUSTAKA</vt:lpstr>
      <vt:lpstr>Uraian dan Tujuan Mata Kuliah</vt:lpstr>
      <vt:lpstr>JADWAL PERKULIAHAN</vt:lpstr>
      <vt:lpstr>Rancangan Evaluasi Perkuliahan </vt:lpstr>
      <vt:lpstr>Kemampuan akhir pada pertemuan 1</vt:lpstr>
      <vt:lpstr>Materi pembelajaran </vt:lpstr>
      <vt:lpstr>INDIKATOR PENILAIAN </vt:lpstr>
      <vt:lpstr>KOMPETENSI DASAR</vt:lpstr>
      <vt:lpstr>TUJUAN INSTRUKSIONAL</vt:lpstr>
      <vt:lpstr>SISTIM GENITO URINARIA</vt:lpstr>
      <vt:lpstr>PENDAHULUAN </vt:lpstr>
      <vt:lpstr>Sistim Urogenital ( Genitourinaria)</vt:lpstr>
      <vt:lpstr>TRAKTUS URINARIUS SISTIM BERKEMIH </vt:lpstr>
      <vt:lpstr>1. GINJAL</vt:lpstr>
      <vt:lpstr>Struktur organ ginjal </vt:lpstr>
      <vt:lpstr>PowerPoint Presentation</vt:lpstr>
      <vt:lpstr>Struktur nefron ginjal </vt:lpstr>
      <vt:lpstr>Bagian-bagian nefron:</vt:lpstr>
      <vt:lpstr>PowerPoint Presentation</vt:lpstr>
      <vt:lpstr>PEMBULUH DARAH PADA GINJAL</vt:lpstr>
      <vt:lpstr>Pembuluh limfe ginjal</vt:lpstr>
      <vt:lpstr>Persarafan ginjal</vt:lpstr>
      <vt:lpstr>2. URETER</vt:lpstr>
      <vt:lpstr>3. VESICA URINARIA </vt:lpstr>
      <vt:lpstr>4. URETRA</vt:lpstr>
      <vt:lpstr>Perbedaan Uretra</vt:lpstr>
      <vt:lpstr>FISIOLOGI SISTIM BERKEMIH</vt:lpstr>
      <vt:lpstr>SISTIM BERKEMIH </vt:lpstr>
      <vt:lpstr>FISIOLOGI GINJAL</vt:lpstr>
      <vt:lpstr>Filtrasi di glomerulus </vt:lpstr>
      <vt:lpstr>PowerPoint Presentation</vt:lpstr>
      <vt:lpstr>PowerPoint Presentation</vt:lpstr>
      <vt:lpstr>PowerPoint Presentation</vt:lpstr>
      <vt:lpstr>5. PROSES DIKANDUNG KEMIH </vt:lpstr>
      <vt:lpstr>Proses  terjadinya urine pada organ urinaria yaitu : </vt:lpstr>
      <vt:lpstr>Ciri-ciri urine normal :</vt:lpstr>
      <vt:lpstr>Komposisi urine normal </vt:lpstr>
      <vt:lpstr>Hormon – hormon </vt:lpstr>
      <vt:lpstr>Penunjang Diagnosis: </vt:lpstr>
      <vt:lpstr>TES FUNGSI GINJAL</vt:lpstr>
      <vt:lpstr>ISTILAH - ISTILAH</vt:lpstr>
      <vt:lpstr>PowerPoint Presentation</vt:lpstr>
      <vt:lpstr>PowerPoint Presentation</vt:lpstr>
      <vt:lpstr>LANJUT KULIAH MENDATANG</vt:lpstr>
      <vt:lpstr>Praktikum </vt:lpstr>
      <vt:lpstr>PRAKTIKUM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</dc:creator>
  <cp:lastModifiedBy>7</cp:lastModifiedBy>
  <cp:revision>23</cp:revision>
  <dcterms:created xsi:type="dcterms:W3CDTF">2018-02-08T20:11:43Z</dcterms:created>
  <dcterms:modified xsi:type="dcterms:W3CDTF">2018-04-10T15:26:14Z</dcterms:modified>
</cp:coreProperties>
</file>