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98" r:id="rId2"/>
    <p:sldId id="299" r:id="rId3"/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11" r:id="rId17"/>
    <p:sldId id="269" r:id="rId18"/>
    <p:sldId id="270" r:id="rId19"/>
    <p:sldId id="271" r:id="rId20"/>
    <p:sldId id="272" r:id="rId21"/>
    <p:sldId id="273" r:id="rId22"/>
    <p:sldId id="274" r:id="rId23"/>
    <p:sldId id="301" r:id="rId24"/>
    <p:sldId id="302" r:id="rId25"/>
    <p:sldId id="303" r:id="rId26"/>
    <p:sldId id="30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312" r:id="rId44"/>
    <p:sldId id="313" r:id="rId45"/>
    <p:sldId id="314" r:id="rId46"/>
    <p:sldId id="291" r:id="rId47"/>
    <p:sldId id="315" r:id="rId48"/>
    <p:sldId id="305" r:id="rId49"/>
    <p:sldId id="292" r:id="rId50"/>
    <p:sldId id="316" r:id="rId51"/>
    <p:sldId id="293" r:id="rId52"/>
    <p:sldId id="294" r:id="rId53"/>
    <p:sldId id="295" r:id="rId54"/>
    <p:sldId id="296" r:id="rId55"/>
    <p:sldId id="297" r:id="rId56"/>
    <p:sldId id="317" r:id="rId57"/>
    <p:sldId id="307" r:id="rId58"/>
    <p:sldId id="309" r:id="rId59"/>
    <p:sldId id="310" r:id="rId60"/>
    <p:sldId id="308" r:id="rId61"/>
    <p:sldId id="30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C0D2C-88E8-4A7F-ADDD-918B0166EFB9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A8C9-3AAB-47EB-9653-3E908E762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8F3978-9CBE-4CDC-B9C9-0149E95B7019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0EAACD-49D2-4EAC-8251-7C0F9A29349B}" type="slidenum">
              <a:rPr lang="id-ID">
                <a:latin typeface="Calibri" pitchFamily="34" charset="0"/>
              </a:rPr>
              <a:pPr eaLnBrk="1" hangingPunct="1"/>
              <a:t>2</a:t>
            </a:fld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69401A-30FE-48DB-B10C-5FC676E53B05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1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6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8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0FE0-E6D6-4C27-9901-E61BE91AED4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737-DA98-421A-A287-ACA70861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9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h6.ggpht.com/-1ZPojJZWWek/TkxqgBf53TI/AAAAAAAABXE/jOsQ5KmDiXg/s1600-h/image%5b23%5d.pn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48000" y="3657600"/>
            <a:ext cx="6096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GAMETOGENESIS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Dr.Noor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Yulia</a:t>
            </a:r>
            <a:r>
              <a:rPr lang="en-US" sz="2000" b="1" dirty="0">
                <a:solidFill>
                  <a:schemeClr val="bg1"/>
                </a:solidFill>
              </a:rPr>
              <a:t> MM</a:t>
            </a: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PRODI ILMU KESEHATAN &amp; FAKULTAS RMIK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78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MEIOSIS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r>
              <a:rPr lang="en-US" sz="2400" smtClean="0"/>
              <a:t>Meiosis adalah pembelahan sel yang menghasilkan empat sel anak dengan jumlah kromosom separuh dari jumlah kromosom sel induk. </a:t>
            </a:r>
          </a:p>
          <a:p>
            <a:r>
              <a:rPr lang="en-US" sz="2400" smtClean="0"/>
              <a:t>Replikasi meiosis diikuti proses replikasi kromosom.</a:t>
            </a:r>
          </a:p>
          <a:p>
            <a:r>
              <a:rPr lang="en-US" sz="2400" smtClean="0"/>
              <a:t>Replikasi kromosom diikuti oleh proses meiosis I dan meiosis II yang akhirnya menghasilkan empat sel anak.</a:t>
            </a:r>
          </a:p>
          <a:p>
            <a:endParaRPr lang="en-US" smtClean="0"/>
          </a:p>
        </p:txBody>
      </p:sp>
      <p:pic>
        <p:nvPicPr>
          <p:cNvPr id="9220" name="Picture 3" descr="http://1.bp.blogspot.com/-_NJprM4L-f8/T22bwy8RLdI/AAAAAAAAAJo/rXhE3B8Rj60/s1600/mei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495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48400" cy="639762"/>
          </a:xfrm>
        </p:spPr>
        <p:txBody>
          <a:bodyPr/>
          <a:lstStyle/>
          <a:p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Mitosis </a:t>
            </a:r>
            <a:r>
              <a:rPr lang="en-US" sz="2800" dirty="0" err="1" smtClean="0"/>
              <a:t>dan</a:t>
            </a:r>
            <a:r>
              <a:rPr lang="en-US" sz="2800" dirty="0" smtClean="0"/>
              <a:t> Meiosis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 err="1" smtClean="0"/>
              <a:t>Pembelahan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mitosis </a:t>
            </a:r>
            <a:r>
              <a:rPr lang="en-US" sz="2200" b="1" dirty="0" err="1" smtClean="0"/>
              <a:t>terjadi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pada</a:t>
            </a:r>
            <a:r>
              <a:rPr lang="en-US" sz="2200" b="1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somatis</a:t>
            </a:r>
            <a:r>
              <a:rPr lang="en-US" sz="2200" dirty="0" smtClean="0"/>
              <a:t>, </a:t>
            </a:r>
            <a:r>
              <a:rPr lang="en-US" sz="2200" dirty="0" err="1" smtClean="0"/>
              <a:t>sedangkan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pembelahan</a:t>
            </a:r>
            <a:r>
              <a:rPr lang="en-US" sz="2200" dirty="0" smtClean="0"/>
              <a:t> meiosis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meiosit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gametogonium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– </a:t>
            </a:r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somatis</a:t>
            </a:r>
            <a:r>
              <a:rPr lang="en-US" sz="2200" dirty="0" smtClean="0"/>
              <a:t> </a:t>
            </a:r>
            <a:r>
              <a:rPr lang="en-US" sz="2200" dirty="0" err="1" smtClean="0"/>
              <a:t>khusus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menghasilkan</a:t>
            </a:r>
            <a:r>
              <a:rPr lang="en-US" sz="2200" dirty="0" smtClean="0"/>
              <a:t> </a:t>
            </a:r>
            <a:r>
              <a:rPr lang="en-US" sz="2200" dirty="0" err="1" smtClean="0"/>
              <a:t>gamet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n-US" sz="2200" dirty="0" err="1" smtClean="0"/>
              <a:t>Pembelahan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mitosis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b="1" dirty="0" err="1" smtClean="0"/>
              <a:t>berlangsung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relatif</a:t>
            </a:r>
            <a:r>
              <a:rPr lang="en-US" sz="2200" dirty="0" smtClean="0"/>
              <a:t> </a:t>
            </a:r>
            <a:r>
              <a:rPr lang="en-US" sz="2200" dirty="0" err="1" smtClean="0"/>
              <a:t>singkat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selesai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kali </a:t>
            </a:r>
            <a:r>
              <a:rPr lang="en-US" sz="2200" dirty="0" err="1" smtClean="0"/>
              <a:t>kariokinesis</a:t>
            </a:r>
            <a:r>
              <a:rPr lang="en-US" sz="2200" dirty="0" smtClean="0"/>
              <a:t>, </a:t>
            </a:r>
            <a:r>
              <a:rPr lang="en-US" sz="2200" dirty="0" err="1" smtClean="0"/>
              <a:t>sedangkan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pembelahan</a:t>
            </a:r>
            <a:r>
              <a:rPr lang="en-US" sz="2200" dirty="0" smtClean="0"/>
              <a:t> meiosis </a:t>
            </a:r>
            <a:r>
              <a:rPr lang="en-US" sz="2200" dirty="0" err="1" smtClean="0"/>
              <a:t>berlangsung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relatif</a:t>
            </a:r>
            <a:r>
              <a:rPr lang="en-US" sz="2200" dirty="0" smtClean="0"/>
              <a:t> lama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memerlukan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kali </a:t>
            </a:r>
            <a:r>
              <a:rPr lang="en-US" sz="2200" dirty="0" err="1" smtClean="0"/>
              <a:t>kariokinesis</a:t>
            </a:r>
            <a:r>
              <a:rPr lang="en-US" sz="22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pembelahan</a:t>
            </a:r>
            <a:r>
              <a:rPr lang="en-US" sz="2200" dirty="0" smtClean="0"/>
              <a:t> mitosis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diploid </a:t>
            </a:r>
            <a:r>
              <a:rPr lang="en-US" sz="2200" b="1" dirty="0" err="1" smtClean="0"/>
              <a:t>dihasilkan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buah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yang </a:t>
            </a:r>
            <a:r>
              <a:rPr lang="en-US" sz="2200" dirty="0" err="1" smtClean="0"/>
              <a:t>masing-masing</a:t>
            </a:r>
            <a:r>
              <a:rPr lang="en-US" sz="2200" dirty="0" smtClean="0"/>
              <a:t> diploid, </a:t>
            </a:r>
            <a:r>
              <a:rPr lang="en-US" sz="2200" dirty="0" err="1" smtClean="0"/>
              <a:t>sedangkan</a:t>
            </a:r>
            <a:r>
              <a:rPr lang="en-US" sz="2200" dirty="0" smtClean="0"/>
              <a:t> meiosis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diploid </a:t>
            </a:r>
            <a:r>
              <a:rPr lang="en-US" sz="2200" dirty="0" err="1" smtClean="0"/>
              <a:t>dihasilkan</a:t>
            </a:r>
            <a:r>
              <a:rPr lang="en-US" sz="2200" dirty="0" smtClean="0"/>
              <a:t> </a:t>
            </a:r>
            <a:r>
              <a:rPr lang="en-US" sz="2200" dirty="0" err="1" smtClean="0"/>
              <a:t>empat</a:t>
            </a:r>
            <a:r>
              <a:rPr lang="en-US" sz="2200" dirty="0" smtClean="0"/>
              <a:t> </a:t>
            </a:r>
            <a:r>
              <a:rPr lang="en-US" sz="2200" dirty="0" err="1" smtClean="0"/>
              <a:t>buah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yang </a:t>
            </a:r>
            <a:r>
              <a:rPr lang="en-US" sz="2200" dirty="0" err="1" smtClean="0"/>
              <a:t>masing-masing</a:t>
            </a:r>
            <a:r>
              <a:rPr lang="en-US" sz="2200" dirty="0" smtClean="0"/>
              <a:t> haploid.</a:t>
            </a:r>
          </a:p>
          <a:p>
            <a:pPr>
              <a:spcBef>
                <a:spcPts val="0"/>
              </a:spcBef>
            </a:pPr>
            <a:r>
              <a:rPr lang="en-US" sz="2200" dirty="0" err="1" smtClean="0"/>
              <a:t>Pembelahan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mitosis </a:t>
            </a:r>
            <a:r>
              <a:rPr lang="en-US" sz="2200" dirty="0" err="1" smtClean="0"/>
              <a:t>kromosom-kromosom</a:t>
            </a:r>
            <a:r>
              <a:rPr lang="en-US" sz="2200" dirty="0" smtClean="0"/>
              <a:t> homolog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b="1" dirty="0" err="1" smtClean="0"/>
              <a:t>mengalami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sinapsis</a:t>
            </a:r>
            <a:r>
              <a:rPr lang="en-US" sz="2200" b="1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struktur</a:t>
            </a:r>
            <a:r>
              <a:rPr lang="en-US" sz="2200" dirty="0" smtClean="0"/>
              <a:t> </a:t>
            </a:r>
            <a:r>
              <a:rPr lang="en-US" sz="2200" dirty="0" err="1" smtClean="0"/>
              <a:t>monovalen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kromatid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metafase</a:t>
            </a:r>
            <a:r>
              <a:rPr lang="en-US" sz="2200" dirty="0" smtClean="0"/>
              <a:t>, </a:t>
            </a:r>
            <a:r>
              <a:rPr lang="en-US" sz="2200" dirty="0" err="1" smtClean="0"/>
              <a:t>sedangkan</a:t>
            </a:r>
            <a:r>
              <a:rPr lang="en-US" sz="2200" dirty="0" smtClean="0"/>
              <a:t> meiosis </a:t>
            </a:r>
            <a:r>
              <a:rPr lang="en-US" sz="2200" dirty="0" err="1" smtClean="0"/>
              <a:t>kromosom-kromosom</a:t>
            </a:r>
            <a:r>
              <a:rPr lang="en-US" sz="2200" dirty="0" smtClean="0"/>
              <a:t> homolog  </a:t>
            </a:r>
            <a:r>
              <a:rPr lang="en-US" sz="2200" dirty="0" err="1" smtClean="0"/>
              <a:t>mengalami</a:t>
            </a:r>
            <a:r>
              <a:rPr lang="en-US" sz="2200" dirty="0" smtClean="0"/>
              <a:t> </a:t>
            </a:r>
            <a:r>
              <a:rPr lang="en-US" sz="2200" dirty="0" err="1" smtClean="0"/>
              <a:t>sinapsis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struktur</a:t>
            </a:r>
            <a:r>
              <a:rPr lang="en-US" sz="2200" dirty="0" smtClean="0"/>
              <a:t> </a:t>
            </a:r>
            <a:r>
              <a:rPr lang="en-US" sz="2200" dirty="0" err="1" smtClean="0"/>
              <a:t>bivalen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 </a:t>
            </a:r>
            <a:r>
              <a:rPr lang="en-US" sz="2200" dirty="0" err="1" smtClean="0"/>
              <a:t>kromatid</a:t>
            </a:r>
            <a:r>
              <a:rPr lang="en-US" sz="2200" dirty="0" smtClean="0"/>
              <a:t> tetrad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metafase</a:t>
            </a:r>
            <a:r>
              <a:rPr lang="en-US" sz="2200" dirty="0" smtClean="0"/>
              <a:t> I.</a:t>
            </a:r>
          </a:p>
          <a:p>
            <a:pPr>
              <a:spcBef>
                <a:spcPts val="0"/>
              </a:spcBef>
            </a:pPr>
            <a:r>
              <a:rPr lang="en-US" sz="2200" dirty="0" err="1" smtClean="0"/>
              <a:t>Pembelahan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mitosis 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 </a:t>
            </a:r>
            <a:r>
              <a:rPr lang="en-US" sz="2200" b="1" dirty="0" err="1" smtClean="0"/>
              <a:t>peristiwa</a:t>
            </a:r>
            <a:r>
              <a:rPr lang="en-US" sz="2200" dirty="0" smtClean="0"/>
              <a:t> </a:t>
            </a:r>
            <a:r>
              <a:rPr lang="en-US" sz="2200" dirty="0" err="1" smtClean="0"/>
              <a:t>pindah</a:t>
            </a:r>
            <a:r>
              <a:rPr lang="en-US" sz="2200" dirty="0" smtClean="0"/>
              <a:t>   </a:t>
            </a:r>
            <a:r>
              <a:rPr lang="en-US" sz="2200" dirty="0" err="1" smtClean="0"/>
              <a:t>silang</a:t>
            </a:r>
            <a:r>
              <a:rPr lang="en-US" sz="2200" dirty="0" smtClean="0"/>
              <a:t>, </a:t>
            </a:r>
            <a:r>
              <a:rPr lang="en-US" sz="2200" dirty="0" err="1" smtClean="0"/>
              <a:t>sedangkan</a:t>
            </a:r>
            <a:r>
              <a:rPr lang="en-US" sz="2200" dirty="0" smtClean="0"/>
              <a:t> meiosis 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peristiwa</a:t>
            </a:r>
            <a:r>
              <a:rPr lang="en-US" sz="2200" dirty="0" smtClean="0"/>
              <a:t> </a:t>
            </a:r>
            <a:r>
              <a:rPr lang="en-US" sz="2200" dirty="0" err="1" smtClean="0"/>
              <a:t>pindah</a:t>
            </a:r>
            <a:r>
              <a:rPr lang="en-US" sz="2200" dirty="0" smtClean="0"/>
              <a:t> </a:t>
            </a:r>
            <a:r>
              <a:rPr lang="en-US" sz="2200" dirty="0" err="1" smtClean="0"/>
              <a:t>silang</a:t>
            </a:r>
            <a:r>
              <a:rPr lang="en-US" sz="2200" dirty="0" smtClean="0"/>
              <a:t>.</a:t>
            </a:r>
          </a:p>
        </p:txBody>
      </p:sp>
      <p:pic>
        <p:nvPicPr>
          <p:cNvPr id="10244" name="Picture 3" descr="Mitosis dan meiosi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9743"/>
            <a:ext cx="1905000" cy="10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/>
          <a:lstStyle/>
          <a:p>
            <a:r>
              <a:rPr lang="en-US" sz="3200" dirty="0" err="1" smtClean="0"/>
              <a:t>Perbedaan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Mitosis </a:t>
            </a:r>
            <a:r>
              <a:rPr lang="en-US" sz="3200" dirty="0" err="1" smtClean="0"/>
              <a:t>dan</a:t>
            </a:r>
            <a:r>
              <a:rPr lang="en-US" sz="3200" dirty="0" smtClean="0"/>
              <a:t> Meiosis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Mitosis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524000"/>
            <a:ext cx="4268788" cy="5105400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Satu</a:t>
            </a:r>
            <a:r>
              <a:rPr lang="en-US" sz="2000" dirty="0" smtClean="0"/>
              <a:t> kali </a:t>
            </a:r>
            <a:r>
              <a:rPr lang="en-US" sz="2000" dirty="0" err="1" smtClean="0"/>
              <a:t>duplikasi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kali </a:t>
            </a:r>
            <a:r>
              <a:rPr lang="en-US" sz="2000" dirty="0" err="1" smtClean="0"/>
              <a:t>pembelahan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diploid (2n)</a:t>
            </a:r>
          </a:p>
          <a:p>
            <a:r>
              <a:rPr lang="en-US" sz="2000" dirty="0" err="1" smtClean="0"/>
              <a:t>susunan</a:t>
            </a:r>
            <a:r>
              <a:rPr lang="en-US" sz="2000" dirty="0" smtClean="0"/>
              <a:t> gen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parental (</a:t>
            </a:r>
            <a:r>
              <a:rPr lang="en-US" sz="2000" dirty="0" err="1" smtClean="0"/>
              <a:t>induk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somatic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zigot</a:t>
            </a:r>
            <a:endParaRPr lang="en-US" sz="2000" dirty="0" smtClean="0"/>
          </a:p>
          <a:p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tebentuk</a:t>
            </a:r>
            <a:r>
              <a:rPr lang="en-US" sz="2000" dirty="0" smtClean="0"/>
              <a:t> </a:t>
            </a:r>
            <a:r>
              <a:rPr lang="en-US" sz="2000" dirty="0" err="1" smtClean="0"/>
              <a:t>terrad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sinapsis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crossing over</a:t>
            </a:r>
          </a:p>
          <a:p>
            <a:r>
              <a:rPr lang="en-US" sz="2000" dirty="0" err="1" smtClean="0"/>
              <a:t>Profase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relative </a:t>
            </a:r>
            <a:r>
              <a:rPr lang="en-US" sz="2000" dirty="0" err="1" smtClean="0"/>
              <a:t>singkat</a:t>
            </a:r>
            <a:endParaRPr lang="en-US" sz="2000" dirty="0" smtClean="0"/>
          </a:p>
          <a:p>
            <a:r>
              <a:rPr lang="en-US" sz="2000" dirty="0" err="1" smtClean="0"/>
              <a:t>Pemisah</a:t>
            </a:r>
            <a:r>
              <a:rPr lang="en-US" sz="2000" dirty="0" smtClean="0"/>
              <a:t> </a:t>
            </a:r>
            <a:r>
              <a:rPr lang="en-US" sz="2000" dirty="0" err="1" smtClean="0"/>
              <a:t>sentromer</a:t>
            </a:r>
            <a:r>
              <a:rPr lang="en-US" sz="2000" dirty="0" smtClean="0"/>
              <a:t> di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ekuator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tahap</a:t>
            </a:r>
            <a:r>
              <a:rPr lang="en-US" sz="2000" dirty="0" smtClean="0"/>
              <a:t> anaphase</a:t>
            </a:r>
          </a:p>
          <a:p>
            <a:r>
              <a:rPr lang="en-US" sz="2000" dirty="0" err="1" smtClean="0"/>
              <a:t>Tujuannya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mengganti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rusak</a:t>
            </a:r>
            <a:endParaRPr lang="en-US" sz="2000" dirty="0" smtClean="0"/>
          </a:p>
        </p:txBody>
      </p:sp>
      <p:sp>
        <p:nvSpPr>
          <p:cNvPr id="1126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066800"/>
            <a:ext cx="4041775" cy="533400"/>
          </a:xfrm>
        </p:spPr>
        <p:txBody>
          <a:bodyPr/>
          <a:lstStyle/>
          <a:p>
            <a:r>
              <a:rPr lang="en-US" dirty="0" smtClean="0"/>
              <a:t>Meiosis</a:t>
            </a:r>
          </a:p>
        </p:txBody>
      </p:sp>
      <p:sp>
        <p:nvSpPr>
          <p:cNvPr id="11270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600200"/>
            <a:ext cx="441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Satu</a:t>
            </a:r>
            <a:r>
              <a:rPr lang="en-US" sz="2000" dirty="0" smtClean="0"/>
              <a:t> kali </a:t>
            </a:r>
            <a:r>
              <a:rPr lang="en-US" sz="2000" dirty="0" err="1" smtClean="0"/>
              <a:t>duplikasi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membelah</a:t>
            </a:r>
            <a:r>
              <a:rPr lang="en-US" sz="2000" dirty="0" smtClean="0"/>
              <a:t> </a:t>
            </a:r>
            <a:r>
              <a:rPr lang="en-US" sz="2000" dirty="0" err="1" smtClean="0"/>
              <a:t>berturut-turut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kali</a:t>
            </a:r>
          </a:p>
          <a:p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empat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haploid (n)</a:t>
            </a:r>
          </a:p>
          <a:p>
            <a:r>
              <a:rPr lang="en-US" sz="2000" dirty="0" err="1" smtClean="0"/>
              <a:t>Susunan</a:t>
            </a:r>
            <a:r>
              <a:rPr lang="en-US" sz="2000" dirty="0" smtClean="0"/>
              <a:t> gen </a:t>
            </a:r>
            <a:r>
              <a:rPr lang="en-US" sz="2000" dirty="0" err="1" smtClean="0"/>
              <a:t>rekombinasi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parental</a:t>
            </a:r>
          </a:p>
          <a:p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gamet</a:t>
            </a:r>
            <a:endParaRPr lang="en-US" sz="2000" dirty="0" smtClean="0"/>
          </a:p>
          <a:p>
            <a:r>
              <a:rPr lang="en-US" sz="2000" dirty="0" err="1" smtClean="0"/>
              <a:t>Terbentuk</a:t>
            </a:r>
            <a:r>
              <a:rPr lang="en-US" sz="2000" dirty="0" smtClean="0"/>
              <a:t> tetrad,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peristia</a:t>
            </a:r>
            <a:r>
              <a:rPr lang="en-US" sz="2000" dirty="0" smtClean="0"/>
              <a:t> </a:t>
            </a:r>
            <a:r>
              <a:rPr lang="en-US" sz="2000" dirty="0" err="1" smtClean="0"/>
              <a:t>sinapsis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crossing over</a:t>
            </a:r>
          </a:p>
          <a:p>
            <a:r>
              <a:rPr lang="en-US" sz="2000" dirty="0" err="1" smtClean="0"/>
              <a:t>Profase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relative lama</a:t>
            </a:r>
          </a:p>
          <a:p>
            <a:r>
              <a:rPr lang="en-US" sz="2000" dirty="0" err="1" smtClean="0"/>
              <a:t>Pemisahan</a:t>
            </a:r>
            <a:r>
              <a:rPr lang="en-US" sz="2000" dirty="0" smtClean="0"/>
              <a:t> </a:t>
            </a:r>
            <a:r>
              <a:rPr lang="en-US" sz="2000" dirty="0" err="1" smtClean="0"/>
              <a:t>sentromer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meiosis I,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meiosis II</a:t>
            </a:r>
          </a:p>
          <a:p>
            <a:r>
              <a:rPr lang="en-US" sz="2000" dirty="0" err="1" smtClean="0"/>
              <a:t>Tujuannya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mempertahannkan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kromosom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0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r>
              <a:rPr lang="en-US" sz="2400" smtClean="0"/>
              <a:t>Ovum     : 22 autosom + kromosom x</a:t>
            </a:r>
          </a:p>
          <a:p>
            <a:r>
              <a:rPr lang="en-US" sz="2400" smtClean="0"/>
              <a:t>Sperma  :</a:t>
            </a:r>
          </a:p>
          <a:p>
            <a:pPr lvl="3"/>
            <a:r>
              <a:rPr lang="en-US" sz="2400" smtClean="0"/>
              <a:t>22 autosom + kromosom </a:t>
            </a:r>
            <a:r>
              <a:rPr lang="en-US" sz="2400" smtClean="0">
                <a:solidFill>
                  <a:srgbClr val="FF0000"/>
                </a:solidFill>
              </a:rPr>
              <a:t>X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 ginospermium</a:t>
            </a:r>
          </a:p>
          <a:p>
            <a:pPr lvl="3"/>
            <a:r>
              <a:rPr lang="en-US" sz="2400" smtClean="0">
                <a:sym typeface="Wingdings" pitchFamily="2" charset="2"/>
              </a:rPr>
              <a:t>22 autosom + kromosom </a:t>
            </a:r>
            <a:r>
              <a:rPr lang="en-US" sz="2400" smtClean="0">
                <a:solidFill>
                  <a:srgbClr val="FF0000"/>
                </a:solidFill>
                <a:sym typeface="Wingdings" pitchFamily="2" charset="2"/>
              </a:rPr>
              <a:t>Y</a:t>
            </a:r>
            <a:r>
              <a:rPr lang="en-US" sz="2400" smtClean="0">
                <a:sym typeface="Wingdings" pitchFamily="2" charset="2"/>
              </a:rPr>
              <a:t>  androspermium</a:t>
            </a:r>
          </a:p>
          <a:p>
            <a:r>
              <a:rPr lang="en-US" sz="2400" smtClean="0"/>
              <a:t>Secara  teoritis : peluang kelahiran laki-laki : perempuan </a:t>
            </a:r>
            <a:r>
              <a:rPr lang="en-US" sz="2400" smtClean="0">
                <a:sym typeface="Wingdings" pitchFamily="2" charset="2"/>
              </a:rPr>
              <a:t> 1 : 1</a:t>
            </a:r>
          </a:p>
          <a:p>
            <a:r>
              <a:rPr lang="en-US" sz="2400" smtClean="0"/>
              <a:t>Skema  terjadinya anak laki-laki dan perempuan</a:t>
            </a:r>
          </a:p>
        </p:txBody>
      </p:sp>
      <p:pic>
        <p:nvPicPr>
          <p:cNvPr id="12292" name="Picture 4" descr="JENIS KEL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617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OOGENESIS</a:t>
            </a:r>
            <a:r>
              <a:rPr lang="en-US" dirty="0" smtClean="0"/>
              <a:t>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500" dirty="0" smtClean="0">
                <a:solidFill>
                  <a:srgbClr val="FF0000"/>
                </a:solidFill>
              </a:rPr>
              <a:t>Oogenesis </a:t>
            </a:r>
            <a:r>
              <a:rPr lang="en-US" sz="2500" dirty="0" smtClean="0"/>
              <a:t> </a:t>
            </a:r>
            <a:r>
              <a:rPr lang="en-US" sz="2500" dirty="0" err="1" smtClean="0"/>
              <a:t>merupakan</a:t>
            </a:r>
            <a:r>
              <a:rPr lang="en-US" sz="2500" dirty="0" smtClean="0"/>
              <a:t> proses </a:t>
            </a:r>
            <a:r>
              <a:rPr lang="en-US" sz="2500" dirty="0" err="1" smtClean="0"/>
              <a:t>pembentukan</a:t>
            </a:r>
            <a:r>
              <a:rPr lang="en-US" sz="2500" dirty="0" smtClean="0"/>
              <a:t> ovum </a:t>
            </a:r>
            <a:r>
              <a:rPr lang="en-US" sz="2500" dirty="0" err="1" smtClean="0"/>
              <a:t>didalam</a:t>
            </a:r>
            <a:r>
              <a:rPr lang="en-US" sz="2500" dirty="0" smtClean="0"/>
              <a:t> </a:t>
            </a:r>
            <a:r>
              <a:rPr lang="en-US" sz="2500" dirty="0" err="1" smtClean="0"/>
              <a:t>ovarium</a:t>
            </a:r>
            <a:r>
              <a:rPr lang="en-US" sz="2500" dirty="0" smtClean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500" dirty="0" err="1" smtClean="0"/>
              <a:t>Sel</a:t>
            </a:r>
            <a:r>
              <a:rPr lang="en-US" sz="2500" dirty="0" smtClean="0"/>
              <a:t> – </a:t>
            </a:r>
            <a:r>
              <a:rPr lang="en-US" sz="2500" dirty="0" err="1" smtClean="0"/>
              <a:t>sel</a:t>
            </a:r>
            <a:r>
              <a:rPr lang="en-US" sz="2500" dirty="0" smtClean="0"/>
              <a:t> </a:t>
            </a:r>
            <a:r>
              <a:rPr lang="en-US" sz="2500" dirty="0" err="1" smtClean="0"/>
              <a:t>induk</a:t>
            </a:r>
            <a:r>
              <a:rPr lang="en-US" sz="2500" dirty="0" smtClean="0"/>
              <a:t> yang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  <a:r>
              <a:rPr lang="en-US" sz="2500" dirty="0" err="1" smtClean="0"/>
              <a:t>mengalami</a:t>
            </a:r>
            <a:r>
              <a:rPr lang="en-US" sz="2500" dirty="0" smtClean="0"/>
              <a:t> oogenesis </a:t>
            </a:r>
            <a:r>
              <a:rPr lang="en-US" sz="2500" dirty="0" err="1" smtClean="0"/>
              <a:t>dinamakan</a:t>
            </a:r>
            <a:r>
              <a:rPr lang="en-US" sz="2500" dirty="0" smtClean="0"/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oogo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nium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yang </a:t>
            </a:r>
            <a:r>
              <a:rPr lang="en-US" sz="2500" dirty="0" err="1" smtClean="0"/>
              <a:t>bersifat</a:t>
            </a:r>
            <a:r>
              <a:rPr lang="en-US" sz="2500" dirty="0" smtClean="0"/>
              <a:t> diploid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46 </a:t>
            </a:r>
            <a:r>
              <a:rPr lang="en-US" sz="2500" dirty="0" err="1" smtClean="0"/>
              <a:t>kromosom</a:t>
            </a:r>
            <a:r>
              <a:rPr lang="en-US" sz="2500" dirty="0" smtClean="0"/>
              <a:t> (= 23 </a:t>
            </a:r>
            <a:r>
              <a:rPr lang="en-US" sz="2500" dirty="0" err="1" smtClean="0"/>
              <a:t>pasang</a:t>
            </a:r>
            <a:r>
              <a:rPr lang="en-US" sz="2500" dirty="0" smtClean="0"/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500" dirty="0" smtClean="0"/>
              <a:t>Oogenesis </a:t>
            </a:r>
            <a:r>
              <a:rPr lang="en-US" sz="2500" dirty="0" err="1" smtClean="0"/>
              <a:t>dimulai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pembentukan</a:t>
            </a:r>
            <a:r>
              <a:rPr lang="en-US" sz="2500" dirty="0" smtClean="0"/>
              <a:t> </a:t>
            </a:r>
            <a:r>
              <a:rPr lang="en-US" sz="2500" dirty="0" err="1" smtClean="0"/>
              <a:t>bakal</a:t>
            </a:r>
            <a:r>
              <a:rPr lang="en-US" sz="2500" dirty="0" smtClean="0"/>
              <a:t> </a:t>
            </a:r>
            <a:r>
              <a:rPr lang="en-US" sz="2500" dirty="0" err="1" smtClean="0"/>
              <a:t>sel-sel</a:t>
            </a:r>
            <a:r>
              <a:rPr lang="en-US" sz="2500" dirty="0" smtClean="0"/>
              <a:t> </a:t>
            </a:r>
            <a:r>
              <a:rPr lang="en-US" sz="2500" dirty="0" err="1" smtClean="0"/>
              <a:t>telur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disebut</a:t>
            </a:r>
            <a:r>
              <a:rPr lang="en-US" sz="2500" dirty="0" smtClean="0"/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oogonia</a:t>
            </a:r>
            <a:r>
              <a:rPr lang="en-US" sz="2500" dirty="0" smtClean="0"/>
              <a:t> (</a:t>
            </a:r>
            <a:r>
              <a:rPr lang="en-US" sz="2500" dirty="0" err="1" smtClean="0"/>
              <a:t>tunggal</a:t>
            </a:r>
            <a:r>
              <a:rPr lang="en-US" sz="2500" dirty="0" smtClean="0"/>
              <a:t>: </a:t>
            </a:r>
            <a:r>
              <a:rPr lang="en-US" sz="2500" dirty="0" err="1" smtClean="0"/>
              <a:t>oogonium</a:t>
            </a:r>
            <a:r>
              <a:rPr lang="en-US" sz="2500" dirty="0" smtClean="0"/>
              <a:t>).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500" dirty="0" err="1" smtClean="0"/>
              <a:t>Pembentukan</a:t>
            </a:r>
            <a:r>
              <a:rPr lang="en-US" sz="2500" dirty="0" smtClean="0"/>
              <a:t> </a:t>
            </a:r>
            <a:r>
              <a:rPr lang="en-US" sz="2500" dirty="0" err="1" smtClean="0"/>
              <a:t>sel</a:t>
            </a:r>
            <a:r>
              <a:rPr lang="en-US" sz="2500" dirty="0" smtClean="0"/>
              <a:t> </a:t>
            </a:r>
            <a:r>
              <a:rPr lang="en-US" sz="2500" dirty="0" err="1" smtClean="0"/>
              <a:t>telur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manusia</a:t>
            </a:r>
            <a:r>
              <a:rPr lang="en-US" sz="2500" dirty="0" smtClean="0"/>
              <a:t> </a:t>
            </a:r>
            <a:r>
              <a:rPr lang="en-US" sz="2500" dirty="0" err="1" smtClean="0"/>
              <a:t>dimulai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bayi</a:t>
            </a:r>
            <a:r>
              <a:rPr lang="en-US" sz="2500" dirty="0" smtClean="0"/>
              <a:t> </a:t>
            </a:r>
            <a:r>
              <a:rPr lang="en-US" sz="2500" dirty="0" err="1" smtClean="0"/>
              <a:t>wanita</a:t>
            </a:r>
            <a:r>
              <a:rPr lang="en-US" sz="2500" dirty="0" smtClean="0"/>
              <a:t>  </a:t>
            </a:r>
            <a:r>
              <a:rPr lang="en-US" sz="2500" dirty="0" err="1" smtClean="0"/>
              <a:t>masih</a:t>
            </a:r>
            <a:r>
              <a:rPr lang="en-US" sz="2500" dirty="0" smtClean="0"/>
              <a:t> di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kandungan</a:t>
            </a:r>
            <a:r>
              <a:rPr lang="en-US" sz="2500" dirty="0" smtClean="0"/>
              <a:t>(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kandungan</a:t>
            </a:r>
            <a:r>
              <a:rPr lang="en-US" sz="2500" dirty="0" smtClean="0"/>
              <a:t> </a:t>
            </a:r>
            <a:r>
              <a:rPr lang="en-US" sz="2500" dirty="0" err="1" smtClean="0"/>
              <a:t>berusia</a:t>
            </a:r>
            <a:r>
              <a:rPr lang="en-US" sz="2500" dirty="0" smtClean="0"/>
              <a:t> 5 </a:t>
            </a:r>
            <a:r>
              <a:rPr lang="en-US" sz="2500" dirty="0" err="1" smtClean="0"/>
              <a:t>bulan</a:t>
            </a:r>
            <a:r>
              <a:rPr lang="en-US" sz="2500" dirty="0" smtClean="0"/>
              <a:t> </a:t>
            </a:r>
            <a:r>
              <a:rPr lang="en-US" sz="2500" dirty="0" err="1" smtClean="0"/>
              <a:t>didalam</a:t>
            </a:r>
            <a:r>
              <a:rPr lang="en-US" sz="2500" dirty="0" smtClean="0"/>
              <a:t> </a:t>
            </a:r>
            <a:r>
              <a:rPr lang="en-US" sz="2500" dirty="0" err="1" smtClean="0"/>
              <a:t>ovari</a:t>
            </a:r>
            <a:r>
              <a:rPr lang="en-US" sz="2500" dirty="0" smtClean="0"/>
              <a:t> fetus) </a:t>
            </a:r>
            <a:r>
              <a:rPr lang="en-US" sz="2500" dirty="0" err="1" smtClean="0"/>
              <a:t>hingga</a:t>
            </a:r>
            <a:r>
              <a:rPr lang="en-US" sz="2500" dirty="0" smtClean="0"/>
              <a:t> </a:t>
            </a:r>
            <a:r>
              <a:rPr lang="en-US" sz="2500" dirty="0" err="1" smtClean="0"/>
              <a:t>semua</a:t>
            </a:r>
            <a:r>
              <a:rPr lang="en-US" sz="2500" dirty="0" smtClean="0"/>
              <a:t> </a:t>
            </a:r>
            <a:r>
              <a:rPr lang="en-US" sz="2500" dirty="0" err="1" smtClean="0"/>
              <a:t>oogonia</a:t>
            </a:r>
            <a:r>
              <a:rPr lang="en-US" sz="2500" dirty="0" smtClean="0"/>
              <a:t> yang </a:t>
            </a:r>
            <a:r>
              <a:rPr lang="en-US" sz="2500" dirty="0" err="1" smtClean="0"/>
              <a:t>bersifat</a:t>
            </a:r>
            <a:r>
              <a:rPr lang="en-US" sz="2500" dirty="0" smtClean="0"/>
              <a:t> diploid </a:t>
            </a:r>
            <a:r>
              <a:rPr lang="en-US" sz="2500" dirty="0" err="1" smtClean="0"/>
              <a:t>telah</a:t>
            </a:r>
            <a:r>
              <a:rPr lang="en-US" sz="2500" dirty="0" smtClean="0"/>
              <a:t> </a:t>
            </a:r>
            <a:r>
              <a:rPr lang="en-US" sz="2500" dirty="0" err="1" smtClean="0"/>
              <a:t>selesai</a:t>
            </a:r>
            <a:r>
              <a:rPr lang="en-US" sz="2500" dirty="0" smtClean="0"/>
              <a:t> </a:t>
            </a:r>
            <a:r>
              <a:rPr lang="en-US" sz="2500" dirty="0" err="1" smtClean="0"/>
              <a:t>dibentuk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siap</a:t>
            </a:r>
            <a:r>
              <a:rPr lang="en-US" sz="2500" dirty="0" smtClean="0"/>
              <a:t> </a:t>
            </a:r>
            <a:r>
              <a:rPr lang="en-US" sz="2500" dirty="0" err="1" smtClean="0"/>
              <a:t>memasuki</a:t>
            </a:r>
            <a:r>
              <a:rPr lang="en-US" sz="2500" dirty="0" smtClean="0"/>
              <a:t> </a:t>
            </a:r>
            <a:r>
              <a:rPr lang="en-US" sz="2500" dirty="0" err="1" smtClean="0"/>
              <a:t>tahap</a:t>
            </a:r>
            <a:r>
              <a:rPr lang="en-US" sz="2500" dirty="0" smtClean="0"/>
              <a:t> </a:t>
            </a:r>
            <a:r>
              <a:rPr lang="en-US" sz="2500" dirty="0" err="1" smtClean="0"/>
              <a:t>pembelahan</a:t>
            </a:r>
            <a:r>
              <a:rPr lang="en-US" sz="2500" dirty="0" smtClean="0"/>
              <a:t>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500" dirty="0" err="1" smtClean="0"/>
              <a:t>Mula</a:t>
            </a:r>
            <a:r>
              <a:rPr lang="en-US" sz="2500" dirty="0" smtClean="0"/>
              <a:t> – </a:t>
            </a:r>
            <a:r>
              <a:rPr lang="en-US" sz="2500" dirty="0" err="1" smtClean="0"/>
              <a:t>mula</a:t>
            </a:r>
            <a:r>
              <a:rPr lang="en-US" sz="2500" dirty="0" smtClean="0"/>
              <a:t> </a:t>
            </a:r>
            <a:r>
              <a:rPr lang="en-US" sz="2500" dirty="0" err="1" smtClean="0"/>
              <a:t>oogonium</a:t>
            </a:r>
            <a:r>
              <a:rPr lang="en-US" sz="2500" dirty="0" smtClean="0"/>
              <a:t> </a:t>
            </a:r>
            <a:r>
              <a:rPr lang="en-US" sz="2500" dirty="0" err="1" smtClean="0"/>
              <a:t>membelah</a:t>
            </a:r>
            <a:r>
              <a:rPr lang="en-US" sz="2500" dirty="0" smtClean="0"/>
              <a:t> </a:t>
            </a:r>
            <a:r>
              <a:rPr lang="en-US" sz="2500" dirty="0" err="1" smtClean="0"/>
              <a:t>diri</a:t>
            </a:r>
            <a:r>
              <a:rPr lang="en-US" sz="2500" dirty="0" smtClean="0"/>
              <a:t> </a:t>
            </a:r>
            <a:r>
              <a:rPr lang="en-US" sz="2500" dirty="0" err="1" smtClean="0"/>
              <a:t>secara</a:t>
            </a:r>
            <a:r>
              <a:rPr lang="en-US" sz="2500" dirty="0" smtClean="0"/>
              <a:t> mitosis </a:t>
            </a:r>
            <a:r>
              <a:rPr lang="en-US" sz="2500" dirty="0" err="1" smtClean="0"/>
              <a:t>ber</a:t>
            </a:r>
            <a:r>
              <a:rPr lang="en-US" sz="2500" dirty="0" smtClean="0"/>
              <a:t> </a:t>
            </a:r>
            <a:r>
              <a:rPr lang="en-US" sz="2500" dirty="0" err="1" smtClean="0"/>
              <a:t>ulang</a:t>
            </a:r>
            <a:r>
              <a:rPr lang="en-US" sz="2500" dirty="0" smtClean="0"/>
              <a:t> – </a:t>
            </a:r>
            <a:r>
              <a:rPr lang="en-US" sz="2500" dirty="0" err="1" smtClean="0"/>
              <a:t>ulang</a:t>
            </a:r>
            <a:r>
              <a:rPr lang="en-US" sz="2500" dirty="0" smtClean="0"/>
              <a:t> -&gt; </a:t>
            </a:r>
            <a:r>
              <a:rPr lang="en-US" sz="2500" dirty="0" err="1" smtClean="0"/>
              <a:t>hasil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pembelahan</a:t>
            </a:r>
            <a:r>
              <a:rPr lang="en-US" sz="2500" dirty="0" smtClean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disebut</a:t>
            </a:r>
            <a:r>
              <a:rPr lang="en-US" sz="2500" dirty="0" smtClean="0"/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oosit</a:t>
            </a:r>
            <a:r>
              <a:rPr lang="en-US" sz="2500" dirty="0" smtClean="0">
                <a:solidFill>
                  <a:srgbClr val="FF0000"/>
                </a:solidFill>
              </a:rPr>
              <a:t> primer , </a:t>
            </a:r>
            <a:r>
              <a:rPr lang="en-US" sz="2500" dirty="0" err="1" smtClean="0"/>
              <a:t>berada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keadaan</a:t>
            </a:r>
            <a:r>
              <a:rPr lang="en-US" sz="2500" dirty="0" smtClean="0"/>
              <a:t> </a:t>
            </a:r>
            <a:r>
              <a:rPr lang="en-US" sz="2500" dirty="0" err="1" smtClean="0"/>
              <a:t>istirahat</a:t>
            </a:r>
            <a:r>
              <a:rPr lang="en-US" sz="2500" dirty="0" smtClean="0"/>
              <a:t> ( </a:t>
            </a:r>
            <a:r>
              <a:rPr lang="en-US" sz="2500" dirty="0" smtClean="0">
                <a:solidFill>
                  <a:srgbClr val="FF0000"/>
                </a:solidFill>
              </a:rPr>
              <a:t>domain)</a:t>
            </a:r>
          </a:p>
        </p:txBody>
      </p:sp>
    </p:spTree>
    <p:extLst>
      <p:ext uri="{BB962C8B-B14F-4D97-AF65-F5344CB8AC3E}">
        <p14:creationId xmlns:p14="http://schemas.microsoft.com/office/powerpoint/2010/main" val="26159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8674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fetus </a:t>
            </a: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oosit</a:t>
            </a:r>
            <a:r>
              <a:rPr lang="en-US" dirty="0" smtClean="0"/>
              <a:t> primer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miosis</a:t>
            </a:r>
            <a:r>
              <a:rPr lang="en-US" dirty="0" smtClean="0"/>
              <a:t> 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profase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dilahirkan</a:t>
            </a:r>
            <a:r>
              <a:rPr lang="en-US" dirty="0" smtClean="0"/>
              <a:t> s/d 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pubertas</a:t>
            </a:r>
            <a:r>
              <a:rPr lang="en-US" dirty="0" smtClean="0"/>
              <a:t>,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ovariumnya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menghasil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2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oosit</a:t>
            </a:r>
            <a:r>
              <a:rPr lang="en-US" dirty="0" smtClean="0"/>
              <a:t> primer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hari,saat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pubertas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100.000 </a:t>
            </a:r>
            <a:r>
              <a:rPr lang="en-US" dirty="0" err="1" smtClean="0"/>
              <a:t>oosit</a:t>
            </a:r>
            <a:r>
              <a:rPr lang="en-US" dirty="0" smtClean="0"/>
              <a:t> primer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oosit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degenerasi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pertumbuhannya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644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masa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pubertas,oosit</a:t>
            </a:r>
            <a:r>
              <a:rPr lang="en-US" dirty="0">
                <a:solidFill>
                  <a:srgbClr val="FF0000"/>
                </a:solidFill>
              </a:rPr>
              <a:t> primer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pembelahan</a:t>
            </a:r>
            <a:r>
              <a:rPr lang="en-US" dirty="0"/>
              <a:t> meiosis I 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sel</a:t>
            </a:r>
            <a:r>
              <a:rPr lang="en-US" dirty="0">
                <a:solidFill>
                  <a:srgbClr val="FF0000"/>
                </a:solidFill>
              </a:rPr>
              <a:t> haploid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oosit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sekunder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kutub</a:t>
            </a:r>
            <a:r>
              <a:rPr lang="en-US" dirty="0">
                <a:solidFill>
                  <a:srgbClr val="FF0000"/>
                </a:solidFill>
              </a:rPr>
              <a:t> primer </a:t>
            </a:r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badan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kutub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pertama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2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pembelahan</a:t>
            </a:r>
            <a:r>
              <a:rPr lang="en-US" dirty="0"/>
              <a:t> meiosis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meiosis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normal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Ootid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badan</a:t>
            </a:r>
            <a:r>
              <a:rPr lang="en-US" dirty="0">
                <a:solidFill>
                  <a:srgbClr val="FF0000"/>
                </a:solidFill>
              </a:rPr>
              <a:t> polar </a:t>
            </a:r>
            <a:r>
              <a:rPr lang="en-US" dirty="0" err="1">
                <a:solidFill>
                  <a:srgbClr val="FF0000"/>
                </a:solidFill>
              </a:rPr>
              <a:t>sekunder</a:t>
            </a:r>
            <a:r>
              <a:rPr lang="en-US" dirty="0"/>
              <a:t>./ </a:t>
            </a:r>
            <a:r>
              <a:rPr lang="en-US" dirty="0" err="1">
                <a:solidFill>
                  <a:srgbClr val="FF0000"/>
                </a:solidFill>
              </a:rPr>
              <a:t>badan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kutub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kedua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0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700" dirty="0" err="1" smtClean="0"/>
              <a:t>Badan</a:t>
            </a:r>
            <a:r>
              <a:rPr lang="en-US" sz="2700" dirty="0" smtClean="0"/>
              <a:t> </a:t>
            </a:r>
            <a:r>
              <a:rPr lang="en-US" sz="2700" dirty="0" err="1" smtClean="0"/>
              <a:t>kutub</a:t>
            </a:r>
            <a:r>
              <a:rPr lang="en-US" sz="2700" dirty="0" smtClean="0"/>
              <a:t> </a:t>
            </a:r>
            <a:r>
              <a:rPr lang="en-US" sz="2700" dirty="0" err="1" smtClean="0"/>
              <a:t>tersebut</a:t>
            </a:r>
            <a:r>
              <a:rPr lang="en-US" sz="2700" dirty="0" smtClean="0"/>
              <a:t> </a:t>
            </a:r>
            <a:r>
              <a:rPr lang="en-US" sz="2700" dirty="0" err="1" smtClean="0"/>
              <a:t>bergabung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dua</a:t>
            </a:r>
            <a:r>
              <a:rPr lang="en-US" sz="2700" dirty="0" smtClean="0"/>
              <a:t> </a:t>
            </a:r>
            <a:r>
              <a:rPr lang="en-US" sz="2700" dirty="0" err="1" smtClean="0"/>
              <a:t>badan</a:t>
            </a:r>
            <a:r>
              <a:rPr lang="en-US" sz="2700" dirty="0" smtClean="0"/>
              <a:t> </a:t>
            </a:r>
            <a:r>
              <a:rPr lang="en-US" sz="2700" dirty="0" err="1" smtClean="0"/>
              <a:t>kutub</a:t>
            </a:r>
            <a:r>
              <a:rPr lang="en-US" sz="2700" dirty="0" smtClean="0"/>
              <a:t> </a:t>
            </a:r>
            <a:r>
              <a:rPr lang="en-US" sz="2700" dirty="0" err="1" smtClean="0"/>
              <a:t>sekunder</a:t>
            </a:r>
            <a:r>
              <a:rPr lang="en-US" sz="2700" dirty="0" smtClean="0"/>
              <a:t> </a:t>
            </a:r>
            <a:r>
              <a:rPr lang="en-US" sz="2700" dirty="0" err="1" smtClean="0"/>
              <a:t>lainnya</a:t>
            </a:r>
            <a:r>
              <a:rPr lang="en-US" sz="2700" dirty="0" smtClean="0"/>
              <a:t> yang </a:t>
            </a:r>
            <a:r>
              <a:rPr lang="en-US" sz="2700" dirty="0" err="1" smtClean="0"/>
              <a:t>berasal</a:t>
            </a:r>
            <a:r>
              <a:rPr lang="en-US" sz="2700" dirty="0" smtClean="0"/>
              <a:t> </a:t>
            </a:r>
            <a:r>
              <a:rPr lang="en-US" sz="2700" dirty="0" err="1" smtClean="0"/>
              <a:t>dari</a:t>
            </a:r>
            <a:r>
              <a:rPr lang="en-US" sz="2700" dirty="0" smtClean="0"/>
              <a:t> </a:t>
            </a:r>
            <a:r>
              <a:rPr lang="en-US" sz="2700" dirty="0" err="1" smtClean="0"/>
              <a:t>pembelahan</a:t>
            </a:r>
            <a:r>
              <a:rPr lang="en-US" sz="2700" dirty="0" smtClean="0"/>
              <a:t> </a:t>
            </a:r>
            <a:r>
              <a:rPr lang="en-US" sz="2700" dirty="0" err="1" smtClean="0"/>
              <a:t>badan</a:t>
            </a:r>
            <a:r>
              <a:rPr lang="en-US" sz="2700" dirty="0" smtClean="0"/>
              <a:t> </a:t>
            </a:r>
            <a:r>
              <a:rPr lang="en-US" sz="2700" dirty="0" err="1" smtClean="0"/>
              <a:t>kutub</a:t>
            </a:r>
            <a:r>
              <a:rPr lang="en-US" sz="2700" dirty="0" smtClean="0"/>
              <a:t> primer </a:t>
            </a:r>
            <a:r>
              <a:rPr lang="en-US" sz="2700" dirty="0" err="1" smtClean="0"/>
              <a:t>sehingga</a:t>
            </a:r>
            <a:r>
              <a:rPr lang="en-US" sz="2700" dirty="0" smtClean="0"/>
              <a:t> </a:t>
            </a:r>
            <a:r>
              <a:rPr lang="en-US" sz="2700" dirty="0" err="1" smtClean="0"/>
              <a:t>diperoleh</a:t>
            </a:r>
            <a:r>
              <a:rPr lang="en-US" sz="2700" dirty="0" smtClean="0"/>
              <a:t> </a:t>
            </a:r>
            <a:r>
              <a:rPr lang="en-US" sz="2700" dirty="0" err="1" smtClean="0"/>
              <a:t>tiga</a:t>
            </a:r>
            <a:r>
              <a:rPr lang="en-US" sz="2700" dirty="0" smtClean="0"/>
              <a:t> </a:t>
            </a:r>
            <a:r>
              <a:rPr lang="en-US" sz="2700" dirty="0" err="1" smtClean="0"/>
              <a:t>badan</a:t>
            </a:r>
            <a:r>
              <a:rPr lang="en-US" sz="2700" dirty="0" smtClean="0"/>
              <a:t> </a:t>
            </a:r>
            <a:r>
              <a:rPr lang="en-US" sz="2700" dirty="0" err="1" smtClean="0"/>
              <a:t>kutub</a:t>
            </a:r>
            <a:r>
              <a:rPr lang="en-US" sz="2700" dirty="0" smtClean="0"/>
              <a:t> </a:t>
            </a:r>
            <a:r>
              <a:rPr lang="en-US" sz="2700" dirty="0" err="1" smtClean="0"/>
              <a:t>sekunder</a:t>
            </a:r>
            <a:r>
              <a:rPr lang="en-US" sz="27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700" dirty="0" err="1" smtClean="0">
                <a:solidFill>
                  <a:srgbClr val="FF0000"/>
                </a:solidFill>
              </a:rPr>
              <a:t>Ootid</a:t>
            </a:r>
            <a:r>
              <a:rPr lang="en-US" sz="2700" dirty="0" smtClean="0"/>
              <a:t> </a:t>
            </a:r>
            <a:r>
              <a:rPr lang="en-US" sz="2700" dirty="0" err="1" smtClean="0"/>
              <a:t>mengalami</a:t>
            </a:r>
            <a:r>
              <a:rPr lang="en-US" sz="2700" dirty="0" smtClean="0"/>
              <a:t> </a:t>
            </a:r>
            <a:r>
              <a:rPr lang="en-US" sz="2700" dirty="0" err="1" smtClean="0"/>
              <a:t>perkembangan</a:t>
            </a:r>
            <a:r>
              <a:rPr lang="en-US" sz="2700" dirty="0" smtClean="0"/>
              <a:t> </a:t>
            </a:r>
            <a:r>
              <a:rPr lang="en-US" sz="2700" dirty="0" err="1" smtClean="0"/>
              <a:t>lebih</a:t>
            </a:r>
            <a:r>
              <a:rPr lang="en-US" sz="2700" dirty="0" smtClean="0"/>
              <a:t> </a:t>
            </a:r>
            <a:r>
              <a:rPr lang="en-US" sz="2700" dirty="0" err="1" smtClean="0"/>
              <a:t>lanjut</a:t>
            </a:r>
            <a:r>
              <a:rPr lang="en-US" sz="2700" dirty="0" smtClean="0"/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menjadi</a:t>
            </a:r>
            <a:r>
              <a:rPr lang="en-US" sz="2700" dirty="0" smtClean="0">
                <a:solidFill>
                  <a:srgbClr val="FF0000"/>
                </a:solidFill>
              </a:rPr>
              <a:t> ovum </a:t>
            </a:r>
            <a:r>
              <a:rPr lang="en-US" sz="2700" dirty="0" err="1" smtClean="0">
                <a:solidFill>
                  <a:srgbClr val="FF0000"/>
                </a:solidFill>
              </a:rPr>
              <a:t>matang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/>
              <a:t>, </a:t>
            </a:r>
            <a:r>
              <a:rPr lang="en-US" sz="2700" dirty="0" err="1" smtClean="0"/>
              <a:t>sedangkan</a:t>
            </a:r>
            <a:r>
              <a:rPr lang="en-US" sz="2700" dirty="0" smtClean="0"/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ketiga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badan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kutub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mengalami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degenerasi</a:t>
            </a:r>
            <a:r>
              <a:rPr lang="en-US" sz="2700" dirty="0" smtClean="0">
                <a:solidFill>
                  <a:srgbClr val="FF0000"/>
                </a:solidFill>
              </a:rPr>
              <a:t> (</a:t>
            </a:r>
            <a:r>
              <a:rPr lang="en-US" sz="2700" dirty="0" err="1" smtClean="0">
                <a:solidFill>
                  <a:srgbClr val="FF0000"/>
                </a:solidFill>
              </a:rPr>
              <a:t>hancur</a:t>
            </a:r>
            <a:r>
              <a:rPr lang="en-US" sz="2700" dirty="0" smtClean="0">
                <a:solidFill>
                  <a:srgbClr val="FF0000"/>
                </a:solidFill>
              </a:rPr>
              <a:t>)</a:t>
            </a:r>
            <a:r>
              <a:rPr lang="en-US" sz="2700" dirty="0" smtClean="0"/>
              <a:t>.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demikian</a:t>
            </a:r>
            <a:r>
              <a:rPr lang="en-US" sz="2700" dirty="0" smtClean="0"/>
              <a:t> </a:t>
            </a:r>
            <a:r>
              <a:rPr lang="en-US" sz="2700" dirty="0" err="1" smtClean="0"/>
              <a:t>dapat</a:t>
            </a:r>
            <a:r>
              <a:rPr lang="en-US" sz="2700" dirty="0" smtClean="0"/>
              <a:t> </a:t>
            </a:r>
            <a:r>
              <a:rPr lang="en-US" sz="2700" dirty="0" err="1" smtClean="0"/>
              <a:t>disimpulkan</a:t>
            </a:r>
            <a:r>
              <a:rPr lang="en-US" sz="2700" dirty="0" smtClean="0"/>
              <a:t>  </a:t>
            </a:r>
            <a:r>
              <a:rPr lang="en-US" sz="2700" dirty="0" err="1" smtClean="0"/>
              <a:t>bahwa</a:t>
            </a:r>
            <a:r>
              <a:rPr lang="en-US" sz="2700" dirty="0" smtClean="0"/>
              <a:t> </a:t>
            </a:r>
            <a:r>
              <a:rPr lang="en-US" sz="2700" dirty="0" err="1" smtClean="0"/>
              <a:t>pada</a:t>
            </a:r>
            <a:r>
              <a:rPr lang="en-US" sz="2700" dirty="0" smtClean="0"/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oogenesis </a:t>
            </a:r>
            <a:r>
              <a:rPr lang="en-US" sz="2700" b="1" dirty="0" err="1" smtClean="0">
                <a:solidFill>
                  <a:srgbClr val="FF0000"/>
                </a:solidFill>
              </a:rPr>
              <a:t>hanya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menghasilkan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satu</a:t>
            </a:r>
            <a:r>
              <a:rPr lang="en-US" sz="2700" b="1" dirty="0" smtClean="0">
                <a:solidFill>
                  <a:srgbClr val="FF0000"/>
                </a:solidFill>
              </a:rPr>
              <a:t> ovum.</a:t>
            </a:r>
            <a:r>
              <a:rPr lang="en-US" sz="2700" dirty="0" smtClean="0"/>
              <a:t> </a:t>
            </a:r>
          </a:p>
          <a:p>
            <a:pPr>
              <a:spcBef>
                <a:spcPct val="0"/>
              </a:spcBef>
            </a:pPr>
            <a:r>
              <a:rPr lang="en-US" sz="2700" dirty="0" err="1" smtClean="0"/>
              <a:t>Oosit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oogonium</a:t>
            </a:r>
            <a:r>
              <a:rPr lang="en-US" sz="2700" dirty="0" smtClean="0"/>
              <a:t> </a:t>
            </a:r>
            <a:r>
              <a:rPr lang="en-US" sz="2700" dirty="0" err="1" smtClean="0"/>
              <a:t>berada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 </a:t>
            </a:r>
            <a:r>
              <a:rPr lang="en-US" sz="2700" dirty="0" err="1" smtClean="0"/>
              <a:t>folikel</a:t>
            </a:r>
            <a:r>
              <a:rPr lang="en-US" sz="2700" dirty="0" smtClean="0"/>
              <a:t> </a:t>
            </a:r>
            <a:r>
              <a:rPr lang="en-US" sz="2700" dirty="0" err="1" smtClean="0"/>
              <a:t>telur</a:t>
            </a:r>
            <a:r>
              <a:rPr lang="en-US" sz="2700" dirty="0" smtClean="0"/>
              <a:t> </a:t>
            </a:r>
            <a:r>
              <a:rPr lang="en-US" sz="2700" dirty="0" err="1" smtClean="0"/>
              <a:t>dimana</a:t>
            </a:r>
            <a:r>
              <a:rPr lang="en-US" sz="2700" dirty="0" smtClean="0"/>
              <a:t> </a:t>
            </a:r>
            <a:r>
              <a:rPr lang="en-US" sz="2700" dirty="0" err="1" smtClean="0"/>
              <a:t>folikel</a:t>
            </a:r>
            <a:r>
              <a:rPr lang="en-US" sz="2700" dirty="0" smtClean="0"/>
              <a:t> </a:t>
            </a:r>
            <a:r>
              <a:rPr lang="en-US" sz="2700" dirty="0" err="1" smtClean="0"/>
              <a:t>merupakan</a:t>
            </a:r>
            <a:r>
              <a:rPr lang="en-US" sz="2700" dirty="0" smtClean="0"/>
              <a:t> </a:t>
            </a:r>
            <a:r>
              <a:rPr lang="en-US" sz="2700" dirty="0" err="1" smtClean="0"/>
              <a:t>sel</a:t>
            </a:r>
            <a:r>
              <a:rPr lang="en-US" sz="2700" dirty="0" smtClean="0"/>
              <a:t> </a:t>
            </a:r>
            <a:r>
              <a:rPr lang="en-US" sz="2700" dirty="0" err="1" smtClean="0"/>
              <a:t>pembungkus</a:t>
            </a:r>
            <a:r>
              <a:rPr lang="en-US" sz="2700" dirty="0" smtClean="0"/>
              <a:t> </a:t>
            </a:r>
            <a:r>
              <a:rPr lang="en-US" sz="2700" dirty="0" err="1" smtClean="0"/>
              <a:t>penuh</a:t>
            </a:r>
            <a:r>
              <a:rPr lang="en-US" sz="2700" dirty="0" smtClean="0"/>
              <a:t> </a:t>
            </a:r>
            <a:r>
              <a:rPr lang="en-US" sz="2700" dirty="0" err="1" smtClean="0"/>
              <a:t>cairan</a:t>
            </a:r>
            <a:r>
              <a:rPr lang="en-US" sz="2700" dirty="0" smtClean="0"/>
              <a:t> </a:t>
            </a:r>
            <a:r>
              <a:rPr lang="en-US" sz="2700" dirty="0" err="1" smtClean="0"/>
              <a:t>mengelilingi</a:t>
            </a:r>
            <a:r>
              <a:rPr lang="en-US" sz="2700" dirty="0" smtClean="0"/>
              <a:t> ovum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berfungsi</a:t>
            </a:r>
            <a:r>
              <a:rPr lang="en-US" sz="2700" dirty="0" smtClean="0"/>
              <a:t> </a:t>
            </a:r>
            <a:r>
              <a:rPr lang="en-US" sz="2700" dirty="0" err="1" smtClean="0"/>
              <a:t>menyediakan</a:t>
            </a:r>
            <a:r>
              <a:rPr lang="en-US" sz="2700" dirty="0" smtClean="0"/>
              <a:t> </a:t>
            </a:r>
            <a:r>
              <a:rPr lang="en-US" sz="2700" dirty="0" err="1" smtClean="0"/>
              <a:t>sumber</a:t>
            </a:r>
            <a:r>
              <a:rPr lang="en-US" sz="2700" dirty="0" smtClean="0"/>
              <a:t> </a:t>
            </a:r>
            <a:r>
              <a:rPr lang="en-US" sz="2700" dirty="0" err="1" smtClean="0"/>
              <a:t>makanan</a:t>
            </a:r>
            <a:r>
              <a:rPr lang="en-US" sz="2700" dirty="0" smtClean="0"/>
              <a:t> </a:t>
            </a:r>
            <a:r>
              <a:rPr lang="en-US" sz="2700" dirty="0" err="1" smtClean="0"/>
              <a:t>bagi</a:t>
            </a:r>
            <a:r>
              <a:rPr lang="en-US" sz="2700" dirty="0" smtClean="0"/>
              <a:t> </a:t>
            </a:r>
            <a:r>
              <a:rPr lang="en-US" sz="2700" dirty="0" err="1" smtClean="0"/>
              <a:t>oosit</a:t>
            </a:r>
            <a:r>
              <a:rPr lang="en-US" sz="2700" dirty="0" smtClean="0"/>
              <a:t> .</a:t>
            </a:r>
          </a:p>
          <a:p>
            <a:pPr>
              <a:spcBef>
                <a:spcPct val="0"/>
              </a:spcBef>
            </a:pPr>
            <a:r>
              <a:rPr lang="en-US" sz="2700" dirty="0" smtClean="0">
                <a:solidFill>
                  <a:srgbClr val="FF0000"/>
                </a:solidFill>
              </a:rPr>
              <a:t>Meiosis </a:t>
            </a:r>
            <a:r>
              <a:rPr lang="en-US" sz="2700" dirty="0" err="1" smtClean="0">
                <a:solidFill>
                  <a:srgbClr val="FF0000"/>
                </a:solidFill>
              </a:rPr>
              <a:t>kedua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akan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selesai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terjadi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bila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telah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terjadi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fertilisasi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oleh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sel</a:t>
            </a:r>
            <a:r>
              <a:rPr lang="en-US" sz="2700" dirty="0" smtClean="0">
                <a:solidFill>
                  <a:srgbClr val="FF0000"/>
                </a:solidFill>
              </a:rPr>
              <a:t> – </a:t>
            </a:r>
            <a:r>
              <a:rPr lang="en-US" sz="2700" dirty="0" err="1" smtClean="0">
                <a:solidFill>
                  <a:srgbClr val="FF0000"/>
                </a:solidFill>
              </a:rPr>
              <a:t>sel</a:t>
            </a:r>
            <a:r>
              <a:rPr lang="en-US" sz="2700" dirty="0" smtClean="0">
                <a:solidFill>
                  <a:srgbClr val="FF0000"/>
                </a:solidFill>
              </a:rPr>
              <a:t> spermatozoa  </a:t>
            </a:r>
          </a:p>
          <a:p>
            <a:pPr>
              <a:spcBef>
                <a:spcPct val="0"/>
              </a:spcBef>
            </a:pPr>
            <a:endParaRPr lang="en-US" sz="2700" dirty="0" smtClean="0"/>
          </a:p>
          <a:p>
            <a:pPr>
              <a:spcBef>
                <a:spcPct val="0"/>
              </a:spcBef>
            </a:pP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12932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/>
          <a:lstStyle/>
          <a:p>
            <a:r>
              <a:rPr lang="en-US" sz="2600" b="1" dirty="0" err="1" smtClean="0"/>
              <a:t>Hormon</a:t>
            </a:r>
            <a:r>
              <a:rPr lang="en-US" sz="2600" b="1" dirty="0" smtClean="0"/>
              <a:t> - </a:t>
            </a:r>
            <a:r>
              <a:rPr lang="en-US" sz="2600" b="1" dirty="0" err="1" smtClean="0"/>
              <a:t>Hormon</a:t>
            </a:r>
            <a:r>
              <a:rPr lang="en-US" sz="2600" b="1" dirty="0" smtClean="0"/>
              <a:t> Yang </a:t>
            </a:r>
            <a:r>
              <a:rPr lang="en-US" sz="2600" b="1" dirty="0" err="1" smtClean="0"/>
              <a:t>Berperan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proses Oogenesis</a:t>
            </a:r>
            <a:endParaRPr lang="en-US" sz="26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siklus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aktifnya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aksi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hipothalamus-hipofisis-ovarium</a:t>
            </a:r>
            <a:r>
              <a:rPr lang="en-US" sz="2400" b="1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400" b="1" dirty="0" err="1" smtClean="0">
                <a:solidFill>
                  <a:srgbClr val="002060"/>
                </a:solidFill>
              </a:rPr>
              <a:t>Hipothalamus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GnRH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gonadotropin releasing hormone</a:t>
            </a:r>
            <a:r>
              <a:rPr lang="en-US" sz="2400" dirty="0" smtClean="0"/>
              <a:t>) yang </a:t>
            </a:r>
            <a:r>
              <a:rPr lang="en-US" sz="2400" dirty="0" err="1" smtClean="0"/>
              <a:t>menstimulasi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hipofisis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mensek</a:t>
            </a:r>
            <a:r>
              <a:rPr lang="en-US" sz="2400" dirty="0" smtClean="0"/>
              <a:t> </a:t>
            </a:r>
            <a:r>
              <a:rPr lang="en-US" sz="2400" dirty="0" err="1" smtClean="0"/>
              <a:t>resi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FSH </a:t>
            </a:r>
            <a:r>
              <a:rPr lang="en-US" sz="2400" dirty="0" smtClean="0">
                <a:solidFill>
                  <a:srgbClr val="FF0000"/>
                </a:solidFill>
              </a:rPr>
              <a:t>(follicle stimulating hormone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LH</a:t>
            </a:r>
            <a:r>
              <a:rPr lang="en-US" sz="2400" dirty="0" smtClean="0">
                <a:solidFill>
                  <a:srgbClr val="FF0000"/>
                </a:solidFill>
              </a:rPr>
              <a:t> (luteinizing hormone) </a:t>
            </a:r>
            <a:r>
              <a:rPr lang="en-US" sz="2400" dirty="0" err="1" smtClean="0"/>
              <a:t>serta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Luteotrofin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korpus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luteum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0"/>
              </a:spcBef>
            </a:pPr>
            <a:r>
              <a:rPr lang="en-US" sz="2400" b="1" dirty="0" smtClean="0"/>
              <a:t>FSH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smtClean="0"/>
              <a:t>LH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serangkaian</a:t>
            </a:r>
            <a:r>
              <a:rPr lang="en-US" sz="2400" dirty="0" smtClean="0"/>
              <a:t> proses di </a:t>
            </a:r>
            <a:r>
              <a:rPr lang="en-US" sz="2400" b="1" dirty="0" err="1" smtClean="0">
                <a:solidFill>
                  <a:srgbClr val="002060"/>
                </a:solidFill>
              </a:rPr>
              <a:t>ovarium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sekresi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hormon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estrogen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progesteron</a:t>
            </a:r>
            <a:r>
              <a:rPr lang="en-US" sz="2400" b="1" dirty="0" smtClean="0"/>
              <a:t>.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LH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  </a:t>
            </a:r>
            <a:r>
              <a:rPr lang="en-US" sz="2400" dirty="0" err="1" smtClean="0"/>
              <a:t>korpus</a:t>
            </a:r>
            <a:r>
              <a:rPr lang="en-US" sz="2400" dirty="0" smtClean="0"/>
              <a:t> </a:t>
            </a:r>
            <a:r>
              <a:rPr lang="en-US" sz="2400" dirty="0" err="1" smtClean="0"/>
              <a:t>luteum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progesteron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, </a:t>
            </a:r>
            <a:r>
              <a:rPr lang="en-US" sz="2400" dirty="0" err="1" smtClean="0"/>
              <a:t>progesteron</a:t>
            </a:r>
            <a:r>
              <a:rPr lang="en-US" sz="2400" dirty="0" smtClean="0"/>
              <a:t> </a:t>
            </a:r>
            <a:r>
              <a:rPr lang="en-US" sz="2400" dirty="0" err="1" smtClean="0"/>
              <a:t>memacu</a:t>
            </a:r>
            <a:r>
              <a:rPr lang="en-US" sz="2400" dirty="0" smtClean="0"/>
              <a:t> </a:t>
            </a:r>
            <a:r>
              <a:rPr lang="en-US" sz="2400" dirty="0" err="1" smtClean="0"/>
              <a:t>tumbuhnya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/>
              <a:t> )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.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FSH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folikel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estrogen, </a:t>
            </a:r>
            <a:r>
              <a:rPr lang="en-US" sz="2400" dirty="0" err="1" smtClean="0"/>
              <a:t>memacu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folikel</a:t>
            </a:r>
            <a:r>
              <a:rPr lang="en-US" sz="24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prolaktin</a:t>
            </a:r>
            <a:r>
              <a:rPr lang="en-US" sz="2400" dirty="0" smtClean="0"/>
              <a:t>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susu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5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/>
          <a:lstStyle/>
          <a:p>
            <a:r>
              <a:rPr lang="en-US" sz="2600" dirty="0" err="1" smtClean="0"/>
              <a:t>Mekanisme</a:t>
            </a:r>
            <a:r>
              <a:rPr lang="en-US" sz="2600" dirty="0" smtClean="0"/>
              <a:t> </a:t>
            </a:r>
            <a:r>
              <a:rPr lang="en-US" sz="2600" dirty="0" err="1" smtClean="0"/>
              <a:t>umpan</a:t>
            </a:r>
            <a:r>
              <a:rPr lang="en-US" sz="2600" dirty="0" smtClean="0"/>
              <a:t> </a:t>
            </a:r>
            <a:r>
              <a:rPr lang="en-US" sz="2600" dirty="0" err="1" smtClean="0"/>
              <a:t>balik</a:t>
            </a:r>
            <a:r>
              <a:rPr lang="en-US" sz="2600" dirty="0" smtClean="0"/>
              <a:t> </a:t>
            </a:r>
            <a:r>
              <a:rPr lang="en-US" sz="2600" dirty="0" err="1" smtClean="0"/>
              <a:t>positif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negatif</a:t>
            </a:r>
            <a:r>
              <a:rPr lang="en-US" sz="2600" dirty="0" smtClean="0"/>
              <a:t> </a:t>
            </a:r>
            <a:r>
              <a:rPr lang="en-US" sz="2600" dirty="0" err="1" smtClean="0"/>
              <a:t>aksis</a:t>
            </a:r>
            <a:r>
              <a:rPr lang="en-US" sz="2600" dirty="0" smtClean="0"/>
              <a:t> </a:t>
            </a:r>
            <a:r>
              <a:rPr lang="en-US" sz="2600" dirty="0" err="1" smtClean="0"/>
              <a:t>hipothalamus</a:t>
            </a:r>
            <a:r>
              <a:rPr lang="en-US" sz="2600" dirty="0" smtClean="0"/>
              <a:t> </a:t>
            </a:r>
            <a:r>
              <a:rPr lang="en-US" sz="2600" dirty="0" err="1" smtClean="0"/>
              <a:t>hipofisis</a:t>
            </a:r>
            <a:r>
              <a:rPr lang="en-US" sz="2600" dirty="0" smtClean="0"/>
              <a:t> </a:t>
            </a:r>
            <a:r>
              <a:rPr lang="en-US" sz="2600" dirty="0" err="1" smtClean="0"/>
              <a:t>ovarium</a:t>
            </a:r>
            <a:r>
              <a:rPr lang="en-US" sz="2600" dirty="0" smtClean="0"/>
              <a:t> :</a:t>
            </a:r>
          </a:p>
          <a:p>
            <a:pPr lvl="1"/>
            <a:r>
              <a:rPr lang="en-US" sz="2600" dirty="0" err="1" smtClean="0">
                <a:solidFill>
                  <a:srgbClr val="FF0000"/>
                </a:solidFill>
              </a:rPr>
              <a:t>Tingginya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kadar</a:t>
            </a:r>
            <a:r>
              <a:rPr lang="en-US" sz="2600" dirty="0" smtClean="0">
                <a:solidFill>
                  <a:srgbClr val="FF0000"/>
                </a:solidFill>
              </a:rPr>
              <a:t> FSH </a:t>
            </a:r>
            <a:r>
              <a:rPr lang="en-US" sz="2600" dirty="0" err="1" smtClean="0">
                <a:solidFill>
                  <a:srgbClr val="FF0000"/>
                </a:solidFill>
              </a:rPr>
              <a:t>dan</a:t>
            </a:r>
            <a:r>
              <a:rPr lang="en-US" sz="2600" dirty="0" smtClean="0">
                <a:solidFill>
                  <a:srgbClr val="FF0000"/>
                </a:solidFill>
              </a:rPr>
              <a:t> LH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menghambat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sekresi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hormon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GnRH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oleh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hipothalamus</a:t>
            </a:r>
            <a:r>
              <a:rPr lang="en-US" sz="2600" dirty="0" smtClean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en-US" sz="2600" dirty="0" err="1" smtClean="0">
                <a:solidFill>
                  <a:srgbClr val="FF0000"/>
                </a:solidFill>
              </a:rPr>
              <a:t>peningkatan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kadar</a:t>
            </a:r>
            <a:r>
              <a:rPr lang="en-US" sz="2600" dirty="0" smtClean="0">
                <a:solidFill>
                  <a:srgbClr val="FF0000"/>
                </a:solidFill>
              </a:rPr>
              <a:t> estrogen </a:t>
            </a:r>
            <a:r>
              <a:rPr lang="en-US" sz="2600" dirty="0" err="1" smtClean="0">
                <a:solidFill>
                  <a:srgbClr val="FF0000"/>
                </a:solidFill>
              </a:rPr>
              <a:t>dan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progesteron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menstimulas</a:t>
            </a:r>
            <a:r>
              <a:rPr lang="en-US" sz="2600" dirty="0" err="1" smtClean="0"/>
              <a:t>i</a:t>
            </a:r>
            <a:r>
              <a:rPr lang="en-US" sz="2600" dirty="0" smtClean="0"/>
              <a:t> (</a:t>
            </a:r>
            <a:r>
              <a:rPr lang="en-US" sz="2600" dirty="0" err="1" smtClean="0"/>
              <a:t>positif</a:t>
            </a:r>
            <a:r>
              <a:rPr lang="en-US" sz="2600" dirty="0" smtClean="0"/>
              <a:t> feedback,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fase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folikuler</a:t>
            </a:r>
            <a:r>
              <a:rPr lang="en-US" sz="2600" dirty="0" smtClean="0"/>
              <a:t>) </a:t>
            </a:r>
            <a:r>
              <a:rPr lang="en-US" sz="2600" dirty="0" err="1" smtClean="0"/>
              <a:t>maupun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menghambat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(inhibitory/</a:t>
            </a:r>
            <a:r>
              <a:rPr lang="en-US" sz="2600" dirty="0" err="1" smtClean="0"/>
              <a:t>negatif</a:t>
            </a:r>
            <a:r>
              <a:rPr lang="en-US" sz="2600" dirty="0" smtClean="0"/>
              <a:t> feedback,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fase</a:t>
            </a:r>
            <a:r>
              <a:rPr lang="en-US" sz="2600" dirty="0" smtClean="0">
                <a:solidFill>
                  <a:srgbClr val="FF0000"/>
                </a:solidFill>
              </a:rPr>
              <a:t> luteal</a:t>
            </a:r>
            <a:r>
              <a:rPr lang="en-US" sz="2600" dirty="0" smtClean="0"/>
              <a:t>) </a:t>
            </a:r>
            <a:r>
              <a:rPr lang="en-US" sz="2600" dirty="0" err="1" smtClean="0"/>
              <a:t>sekresi</a:t>
            </a:r>
            <a:r>
              <a:rPr lang="en-US" sz="2600" dirty="0" smtClean="0"/>
              <a:t> FSH </a:t>
            </a:r>
            <a:r>
              <a:rPr lang="en-US" sz="2600" dirty="0" err="1" smtClean="0"/>
              <a:t>dan</a:t>
            </a:r>
            <a:r>
              <a:rPr lang="en-US" sz="2600" dirty="0" smtClean="0"/>
              <a:t> LH di </a:t>
            </a:r>
            <a:r>
              <a:rPr lang="en-US" sz="2600" dirty="0" err="1" smtClean="0"/>
              <a:t>hipofisis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GnRH</a:t>
            </a:r>
            <a:r>
              <a:rPr lang="en-US" sz="2600" dirty="0" smtClean="0"/>
              <a:t> di </a:t>
            </a:r>
            <a:r>
              <a:rPr lang="en-US" sz="2600" dirty="0" err="1" smtClean="0"/>
              <a:t>hipothalamus</a:t>
            </a:r>
            <a:endParaRPr lang="en-US" sz="2600" dirty="0" smtClean="0"/>
          </a:p>
          <a:p>
            <a:pPr lvl="1"/>
            <a:r>
              <a:rPr lang="en-US" sz="2600" dirty="0" err="1" smtClean="0">
                <a:solidFill>
                  <a:srgbClr val="FF0000"/>
                </a:solidFill>
              </a:rPr>
              <a:t>Progesteron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menghambat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menstruasi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92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proses gametogenesis </a:t>
            </a:r>
            <a:r>
              <a:rPr lang="en-US" sz="2400" dirty="0" err="1" smtClean="0"/>
              <a:t>pada</a:t>
            </a:r>
            <a:r>
              <a:rPr lang="en-US" sz="2400" dirty="0" smtClean="0"/>
              <a:t> system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organ genitalia /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,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 smtClean="0"/>
              <a:t>fertilisasi</a:t>
            </a:r>
            <a:r>
              <a:rPr lang="en-US" sz="2400" dirty="0" smtClean="0"/>
              <a:t> 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25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PUBERTAS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dimulainya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kehidupan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seksual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dewasa</a:t>
            </a:r>
            <a:r>
              <a:rPr lang="en-US" sz="2400" dirty="0" smtClean="0">
                <a:solidFill>
                  <a:srgbClr val="FF0000"/>
                </a:solidFill>
              </a:rPr>
              <a:t> 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gonad </a:t>
            </a:r>
            <a:r>
              <a:rPr lang="en-US" sz="2400" dirty="0" err="1" smtClean="0"/>
              <a:t>diaktifkan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gonadotropin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hipofise</a:t>
            </a:r>
            <a:r>
              <a:rPr lang="en-US" sz="2400" dirty="0" smtClean="0"/>
              <a:t> (</a:t>
            </a:r>
            <a:r>
              <a:rPr lang="en-US" sz="2400" dirty="0" err="1" smtClean="0"/>
              <a:t>kenaikan</a:t>
            </a:r>
            <a:r>
              <a:rPr lang="en-US" sz="2400" dirty="0" smtClean="0"/>
              <a:t> </a:t>
            </a:r>
            <a:r>
              <a:rPr lang="en-US" sz="2400" dirty="0" err="1" smtClean="0"/>
              <a:t>sekresi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gonadotropin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hipofisis</a:t>
            </a:r>
            <a:r>
              <a:rPr lang="en-US" sz="2400" dirty="0" smtClean="0"/>
              <a:t>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pematangan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sistim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pada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seorang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gadis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8 – 10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puncak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14 – 16 </a:t>
            </a:r>
            <a:r>
              <a:rPr lang="en-US" sz="2400" dirty="0" err="1" smtClean="0"/>
              <a:t>tahun</a:t>
            </a:r>
            <a:r>
              <a:rPr lang="en-US" sz="2400" dirty="0" smtClean="0"/>
              <a:t> , </a:t>
            </a:r>
            <a:r>
              <a:rPr lang="en-US" sz="2400" dirty="0" err="1" smtClean="0"/>
              <a:t>ditandai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permulaan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–</a:t>
            </a:r>
            <a:r>
              <a:rPr lang="en-US" sz="2400" dirty="0" err="1" smtClean="0"/>
              <a:t>menarkhie,uterus</a:t>
            </a:r>
            <a:r>
              <a:rPr lang="en-US" sz="2400" dirty="0" smtClean="0"/>
              <a:t> &amp; vagina </a:t>
            </a:r>
            <a:r>
              <a:rPr lang="en-US" sz="2400" dirty="0" err="1" smtClean="0"/>
              <a:t>membesar</a:t>
            </a:r>
            <a:r>
              <a:rPr lang="en-US" sz="2400" dirty="0" smtClean="0"/>
              <a:t> , </a:t>
            </a:r>
            <a:r>
              <a:rPr lang="en-US" sz="2400" dirty="0" err="1" smtClean="0"/>
              <a:t>buah</a:t>
            </a:r>
            <a:r>
              <a:rPr lang="en-US" sz="2400" dirty="0" smtClean="0"/>
              <a:t> dada </a:t>
            </a:r>
            <a:r>
              <a:rPr lang="en-US" sz="2400" dirty="0" err="1" smtClean="0"/>
              <a:t>membesar</a:t>
            </a:r>
            <a:r>
              <a:rPr lang="en-US" sz="2400" dirty="0" smtClean="0"/>
              <a:t> , </a:t>
            </a:r>
            <a:r>
              <a:rPr lang="en-US" sz="2400" dirty="0" err="1" smtClean="0"/>
              <a:t>lemak,jaringan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ikat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bertambah</a:t>
            </a:r>
            <a:r>
              <a:rPr lang="en-US" sz="2400" dirty="0" smtClean="0"/>
              <a:t> ,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ketiak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pubis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, pelvis </a:t>
            </a:r>
            <a:r>
              <a:rPr lang="en-US" sz="2400" dirty="0" err="1" smtClean="0"/>
              <a:t>melebar</a:t>
            </a:r>
            <a:r>
              <a:rPr lang="en-US" sz="2400" dirty="0" smtClean="0"/>
              <a:t>,  </a:t>
            </a:r>
            <a:r>
              <a:rPr lang="en-US" sz="2400" dirty="0" err="1" smtClean="0"/>
              <a:t>diikuti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tampil</a:t>
            </a:r>
            <a:r>
              <a:rPr lang="en-US" sz="2400" dirty="0" smtClean="0"/>
              <a:t> , </a:t>
            </a:r>
            <a:r>
              <a:rPr lang="en-US" sz="2400" dirty="0" err="1" smtClean="0"/>
              <a:t>lengkung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adiposa</a:t>
            </a:r>
            <a:r>
              <a:rPr lang="en-US" sz="2400" dirty="0" smtClean="0"/>
              <a:t> </a:t>
            </a:r>
            <a:r>
              <a:rPr lang="en-US" sz="2400" dirty="0" err="1" smtClean="0"/>
              <a:t>memperjelas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 – </a:t>
            </a:r>
            <a:r>
              <a:rPr lang="en-US" sz="2400" dirty="0" err="1" smtClean="0"/>
              <a:t>batasnya</a:t>
            </a:r>
            <a:r>
              <a:rPr lang="en-US" sz="2400" dirty="0" smtClean="0"/>
              <a:t>  -&gt;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akil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baliq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Pada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anak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laki</a:t>
            </a:r>
            <a:r>
              <a:rPr lang="en-US" sz="2400" dirty="0" smtClean="0">
                <a:solidFill>
                  <a:srgbClr val="FF0000"/>
                </a:solidFill>
              </a:rPr>
              <a:t> – </a:t>
            </a:r>
            <a:r>
              <a:rPr lang="en-US" sz="2400" dirty="0" err="1" smtClean="0">
                <a:solidFill>
                  <a:srgbClr val="FF0000"/>
                </a:solidFill>
              </a:rPr>
              <a:t>laki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lambat</a:t>
            </a:r>
            <a:r>
              <a:rPr lang="en-US" sz="2400" dirty="0" smtClean="0"/>
              <a:t> (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9 – 14 </a:t>
            </a:r>
            <a:r>
              <a:rPr lang="en-US" sz="2400" dirty="0" err="1" smtClean="0"/>
              <a:t>tahun</a:t>
            </a:r>
            <a:r>
              <a:rPr lang="en-US" sz="2400" dirty="0" smtClean="0"/>
              <a:t> ) </a:t>
            </a:r>
            <a:r>
              <a:rPr lang="en-US" sz="2400" dirty="0" err="1" smtClean="0"/>
              <a:t>dicirikan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suara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, </a:t>
            </a:r>
            <a:r>
              <a:rPr lang="en-US" sz="2400" dirty="0" err="1" smtClean="0"/>
              <a:t>pembesaran</a:t>
            </a:r>
            <a:r>
              <a:rPr lang="en-US" sz="2400" dirty="0" smtClean="0"/>
              <a:t> genitalia </a:t>
            </a:r>
            <a:r>
              <a:rPr lang="en-US" sz="2400" dirty="0" err="1" smtClean="0"/>
              <a:t>eksterna</a:t>
            </a:r>
            <a:r>
              <a:rPr lang="en-US" sz="2400" dirty="0" smtClean="0"/>
              <a:t> , </a:t>
            </a:r>
            <a:r>
              <a:rPr lang="en-US" sz="2400" dirty="0" err="1" smtClean="0"/>
              <a:t>tampilnya</a:t>
            </a:r>
            <a:r>
              <a:rPr lang="en-US" sz="2400" dirty="0" smtClean="0"/>
              <a:t>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diatas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muka</a:t>
            </a:r>
            <a:r>
              <a:rPr lang="en-US" sz="2400" dirty="0" smtClean="0"/>
              <a:t> ( kumis- </a:t>
            </a:r>
            <a:r>
              <a:rPr lang="en-US" sz="2400" dirty="0" err="1" smtClean="0"/>
              <a:t>jenggot</a:t>
            </a:r>
            <a:r>
              <a:rPr lang="en-US" sz="2400" dirty="0" smtClean="0"/>
              <a:t> ). 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78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Timbulnya</a:t>
            </a:r>
            <a:r>
              <a:rPr lang="en-US" sz="2400" dirty="0" smtClean="0"/>
              <a:t> 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dirangsang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pematangan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didaerah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di </a:t>
            </a:r>
            <a:r>
              <a:rPr lang="en-US" sz="2400" dirty="0" err="1" smtClean="0"/>
              <a:t>hipotalamus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sistim</a:t>
            </a:r>
            <a:r>
              <a:rPr lang="en-US" sz="2400" dirty="0" smtClean="0"/>
              <a:t> </a:t>
            </a:r>
            <a:r>
              <a:rPr lang="en-US" sz="2400" dirty="0" err="1" smtClean="0"/>
              <a:t>limbik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err="1" smtClean="0"/>
              <a:t>Tanda</a:t>
            </a:r>
            <a:r>
              <a:rPr lang="en-US" sz="2400" dirty="0" smtClean="0"/>
              <a:t> – </a:t>
            </a:r>
            <a:r>
              <a:rPr lang="en-US" sz="2400" dirty="0" err="1" smtClean="0"/>
              <a:t>tanda</a:t>
            </a:r>
            <a:r>
              <a:rPr lang="en-US" sz="2400" dirty="0" smtClean="0"/>
              <a:t> : </a:t>
            </a:r>
          </a:p>
          <a:p>
            <a:pPr lvl="1" eaLnBrk="1" hangingPunct="1"/>
            <a:r>
              <a:rPr lang="en-US" sz="2400" dirty="0" err="1" smtClean="0">
                <a:solidFill>
                  <a:srgbClr val="FF0000"/>
                </a:solidFill>
              </a:rPr>
              <a:t>Peningkatan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sekresi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hormon</a:t>
            </a:r>
            <a:r>
              <a:rPr lang="en-US" sz="2400" dirty="0" smtClean="0">
                <a:solidFill>
                  <a:srgbClr val="FF0000"/>
                </a:solidFill>
              </a:rPr>
              <a:t> estrogen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pubertas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>
                <a:solidFill>
                  <a:srgbClr val="FF0000"/>
                </a:solidFill>
              </a:rPr>
              <a:t>Variasi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siklus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seksual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bulanan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2400" dirty="0" err="1" smtClean="0"/>
              <a:t>Peristiwa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peningkatan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sekresi</a:t>
            </a:r>
            <a:r>
              <a:rPr lang="en-US" sz="2400" dirty="0" smtClean="0">
                <a:solidFill>
                  <a:srgbClr val="FF0000"/>
                </a:solidFill>
              </a:rPr>
              <a:t> androgen adrenal 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Adrenarche</a:t>
            </a:r>
            <a:r>
              <a:rPr lang="en-US" sz="2400" dirty="0" smtClean="0"/>
              <a:t> . </a:t>
            </a:r>
          </a:p>
          <a:p>
            <a:pPr eaLnBrk="1" hangingPunct="1"/>
            <a:r>
              <a:rPr lang="en-US" sz="2400" dirty="0" smtClean="0"/>
              <a:t>Kadar DHEA </a:t>
            </a:r>
            <a:r>
              <a:rPr lang="en-US" sz="2400" dirty="0" err="1" smtClean="0"/>
              <a:t>memuncak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25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lambat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perlahan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lanjut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terbaik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20 – 25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Kesuburan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 </a:t>
            </a:r>
            <a:r>
              <a:rPr lang="en-US" sz="2400" dirty="0" err="1" smtClean="0"/>
              <a:t>seiring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bertambah</a:t>
            </a:r>
            <a:r>
              <a:rPr lang="en-US" sz="2400" dirty="0" smtClean="0"/>
              <a:t> </a:t>
            </a:r>
            <a:r>
              <a:rPr lang="en-US" sz="2400" dirty="0" err="1" smtClean="0"/>
              <a:t>nya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( </a:t>
            </a:r>
            <a:r>
              <a:rPr lang="en-US" sz="2400" dirty="0" err="1" smtClean="0"/>
              <a:t>khususnya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35 </a:t>
            </a:r>
            <a:r>
              <a:rPr lang="en-US" sz="2400" dirty="0" err="1" smtClean="0"/>
              <a:t>tahun</a:t>
            </a:r>
            <a:r>
              <a:rPr lang="en-US" sz="2400" dirty="0" smtClean="0"/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42701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Tanda – tanda pubertas wanita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err="1" smtClean="0"/>
              <a:t>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gadis</a:t>
            </a:r>
            <a:r>
              <a:rPr lang="en-US" sz="2400" dirty="0" smtClean="0"/>
              <a:t> </a:t>
            </a:r>
            <a:r>
              <a:rPr lang="en-US" sz="2400" dirty="0" err="1" smtClean="0"/>
              <a:t>ditandai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 :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peristiwa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telarche</a:t>
            </a:r>
            <a:r>
              <a:rPr lang="en-US" sz="2400" dirty="0" smtClean="0"/>
              <a:t> : </a:t>
            </a:r>
            <a:r>
              <a:rPr lang="en-US" sz="2400" dirty="0" err="1" smtClean="0"/>
              <a:t>yakni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terbentuknya</a:t>
            </a:r>
            <a:r>
              <a:rPr lang="en-US" sz="2400" dirty="0" smtClean="0"/>
              <a:t> </a:t>
            </a:r>
            <a:r>
              <a:rPr lang="en-US" sz="2400" dirty="0" err="1" smtClean="0"/>
              <a:t>payudara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payudara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Diikuti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pubarche</a:t>
            </a:r>
            <a:r>
              <a:rPr lang="en-US" sz="2400" dirty="0" smtClean="0"/>
              <a:t> :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rambut</a:t>
            </a:r>
            <a:r>
              <a:rPr lang="en-US" sz="2400" dirty="0" smtClean="0"/>
              <a:t> pubis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ketiak</a:t>
            </a:r>
            <a:r>
              <a:rPr lang="en-US" sz="2400" dirty="0" smtClean="0"/>
              <a:t> (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rambut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lipatan</a:t>
            </a:r>
            <a:r>
              <a:rPr lang="en-US" sz="2400" dirty="0" smtClean="0"/>
              <a:t> </a:t>
            </a:r>
            <a:r>
              <a:rPr lang="en-US" sz="2400" dirty="0" err="1" smtClean="0"/>
              <a:t>lengan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 )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lembab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berminyak</a:t>
            </a:r>
            <a:r>
              <a:rPr lang="en-US" sz="2400" dirty="0" smtClean="0"/>
              <a:t> ,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keringat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Lendir</a:t>
            </a:r>
            <a:r>
              <a:rPr lang="en-US" sz="2400" dirty="0" smtClean="0"/>
              <a:t> vagina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6 </a:t>
            </a:r>
            <a:r>
              <a:rPr lang="en-US" sz="2400" dirty="0" err="1" smtClean="0"/>
              <a:t>bulan</a:t>
            </a:r>
            <a:r>
              <a:rPr lang="en-US" sz="2400" dirty="0" smtClean="0"/>
              <a:t> –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Menarch</a:t>
            </a:r>
            <a:r>
              <a:rPr lang="en-US" sz="2400" dirty="0" smtClean="0"/>
              <a:t>e :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haid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pertama,waktu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pertamakali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haid</a:t>
            </a:r>
            <a:r>
              <a:rPr lang="en-US" sz="2400" dirty="0" smtClean="0"/>
              <a:t> , 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dimulainya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 ,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anovulatoar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  <a:r>
              <a:rPr lang="en-US" sz="2400" dirty="0" err="1" smtClean="0"/>
              <a:t>teratur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setahun</a:t>
            </a:r>
            <a:r>
              <a:rPr lang="en-US" sz="2400" dirty="0" smtClean="0"/>
              <a:t> </a:t>
            </a:r>
            <a:r>
              <a:rPr lang="en-US" sz="2400" dirty="0" err="1" smtClean="0"/>
              <a:t>sesudahnya</a:t>
            </a:r>
            <a:endParaRPr lang="en-US" sz="2400" dirty="0" smtClean="0"/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kaki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,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Selera</a:t>
            </a:r>
            <a:r>
              <a:rPr lang="en-US" sz="2400" dirty="0" smtClean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cenderung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1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siklik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uterus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(</a:t>
            </a:r>
            <a:r>
              <a:rPr lang="en-US" dirty="0" err="1" smtClean="0"/>
              <a:t>deskuamasi</a:t>
            </a:r>
            <a:r>
              <a:rPr lang="en-US" dirty="0" smtClean="0"/>
              <a:t>) endometrium </a:t>
            </a:r>
          </a:p>
          <a:p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mulainya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yang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mulainya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mulainya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normal </a:t>
            </a:r>
            <a:r>
              <a:rPr lang="en-US" dirty="0" err="1" smtClean="0"/>
              <a:t>adalah</a:t>
            </a:r>
            <a:r>
              <a:rPr lang="en-US" dirty="0" smtClean="0"/>
              <a:t> 28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( 25 – 32 </a:t>
            </a:r>
            <a:r>
              <a:rPr lang="en-US" dirty="0" err="1" smtClean="0"/>
              <a:t>hari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yang </a:t>
            </a:r>
            <a:r>
              <a:rPr lang="en-US" dirty="0" err="1" smtClean="0"/>
              <a:t>berovulasi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haidnya</a:t>
            </a:r>
            <a:r>
              <a:rPr lang="en-US" dirty="0" smtClean="0"/>
              <a:t> 18-42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18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42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teraturbiasanya</a:t>
            </a:r>
            <a:r>
              <a:rPr lang="en-US" dirty="0" smtClean="0"/>
              <a:t> </a:t>
            </a:r>
            <a:r>
              <a:rPr lang="en-US" dirty="0" err="1" smtClean="0"/>
              <a:t>siklusnya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berovulasi</a:t>
            </a:r>
            <a:r>
              <a:rPr lang="en-US" dirty="0" smtClean="0"/>
              <a:t> (</a:t>
            </a:r>
            <a:r>
              <a:rPr lang="en-US" dirty="0" err="1" smtClean="0"/>
              <a:t>anovulatoir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Lama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3 – 5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, </a:t>
            </a:r>
            <a:r>
              <a:rPr lang="en-US" dirty="0" err="1" smtClean="0"/>
              <a:t>ada</a:t>
            </a:r>
            <a:r>
              <a:rPr lang="en-US" dirty="0" smtClean="0"/>
              <a:t> pula yang </a:t>
            </a:r>
            <a:r>
              <a:rPr lang="en-US" dirty="0" err="1" smtClean="0"/>
              <a:t>sampai</a:t>
            </a:r>
            <a:r>
              <a:rPr lang="en-US" dirty="0" smtClean="0"/>
              <a:t> 7-8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3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3641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rata </a:t>
            </a:r>
            <a:r>
              <a:rPr lang="en-US" dirty="0" err="1"/>
              <a:t>rata</a:t>
            </a:r>
            <a:r>
              <a:rPr lang="en-US" dirty="0"/>
              <a:t> 33,2 ±16 cc,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80 cc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patologik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,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dipanggul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dismenorea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pubertas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30 – 40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menopause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1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ovarium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296400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FSH </a:t>
            </a:r>
            <a:r>
              <a:rPr lang="en-US" dirty="0" err="1" smtClean="0"/>
              <a:t>folikel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ovarium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yang </a:t>
            </a:r>
            <a:r>
              <a:rPr lang="en-US" dirty="0" err="1" smtClean="0"/>
              <a:t>matang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folikel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ovum yang </a:t>
            </a:r>
            <a:r>
              <a:rPr lang="en-US" dirty="0" err="1" smtClean="0"/>
              <a:t>dikelilingi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–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kumulus</a:t>
            </a:r>
            <a:r>
              <a:rPr lang="en-US" dirty="0" smtClean="0"/>
              <a:t> </a:t>
            </a:r>
            <a:r>
              <a:rPr lang="en-US" dirty="0" err="1" smtClean="0"/>
              <a:t>ooforus</a:t>
            </a:r>
            <a:r>
              <a:rPr lang="en-US" dirty="0" smtClean="0"/>
              <a:t> -&gt;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ovulasi</a:t>
            </a:r>
            <a:r>
              <a:rPr lang="en-US" b="1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granulosa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 yang </a:t>
            </a:r>
            <a:r>
              <a:rPr lang="en-US" dirty="0" err="1" smtClean="0"/>
              <a:t>tertinggal</a:t>
            </a:r>
            <a:r>
              <a:rPr lang="en-US" dirty="0" smtClean="0"/>
              <a:t> </a:t>
            </a:r>
            <a:r>
              <a:rPr lang="en-US" dirty="0" err="1" smtClean="0"/>
              <a:t>diovarium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korpus</a:t>
            </a:r>
            <a:r>
              <a:rPr lang="en-US" dirty="0" smtClean="0"/>
              <a:t> </a:t>
            </a:r>
            <a:r>
              <a:rPr lang="en-US" dirty="0" err="1" smtClean="0"/>
              <a:t>rubrum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korpus</a:t>
            </a:r>
            <a:r>
              <a:rPr lang="en-US" dirty="0" smtClean="0"/>
              <a:t> </a:t>
            </a:r>
            <a:r>
              <a:rPr lang="en-US" dirty="0" err="1" smtClean="0"/>
              <a:t>luteum</a:t>
            </a:r>
            <a:r>
              <a:rPr lang="en-US" dirty="0" smtClean="0"/>
              <a:t> yang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luteum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b="1" dirty="0" err="1" smtClean="0"/>
              <a:t>progesteron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estrogen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pembuahan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8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korpus</a:t>
            </a:r>
            <a:r>
              <a:rPr lang="en-US" dirty="0" smtClean="0"/>
              <a:t> </a:t>
            </a:r>
            <a:r>
              <a:rPr lang="en-US" dirty="0" err="1" smtClean="0"/>
              <a:t>luteum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berdegenerasi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14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atrofi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korpus</a:t>
            </a:r>
            <a:r>
              <a:rPr lang="en-US" dirty="0" smtClean="0"/>
              <a:t> </a:t>
            </a:r>
            <a:r>
              <a:rPr lang="en-US" dirty="0" err="1" smtClean="0"/>
              <a:t>albikans</a:t>
            </a:r>
            <a:r>
              <a:rPr lang="en-US" dirty="0" smtClean="0"/>
              <a:t> 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4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pembuahan</a:t>
            </a:r>
            <a:r>
              <a:rPr lang="en-US" dirty="0"/>
              <a:t>(</a:t>
            </a:r>
            <a:r>
              <a:rPr lang="en-US" dirty="0" err="1"/>
              <a:t>konsepsi</a:t>
            </a:r>
            <a:r>
              <a:rPr lang="en-US" dirty="0"/>
              <a:t>) </a:t>
            </a:r>
            <a:r>
              <a:rPr lang="en-US" dirty="0" err="1"/>
              <a:t>korpus</a:t>
            </a:r>
            <a:r>
              <a:rPr lang="en-US" dirty="0"/>
              <a:t> </a:t>
            </a:r>
            <a:r>
              <a:rPr lang="en-US" dirty="0" err="1"/>
              <a:t>luteum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korpus</a:t>
            </a:r>
            <a:r>
              <a:rPr lang="en-US" dirty="0"/>
              <a:t> </a:t>
            </a:r>
            <a:r>
              <a:rPr lang="en-US" dirty="0" err="1"/>
              <a:t>luteum</a:t>
            </a:r>
            <a:r>
              <a:rPr lang="en-US" dirty="0"/>
              <a:t> </a:t>
            </a:r>
            <a:r>
              <a:rPr lang="en-US" dirty="0" err="1"/>
              <a:t>graviditatis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9 – 10 </a:t>
            </a:r>
            <a:r>
              <a:rPr lang="en-US" dirty="0" err="1"/>
              <a:t>minggu</a:t>
            </a:r>
            <a:r>
              <a:rPr lang="en-US" dirty="0"/>
              <a:t> ,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Chorion</a:t>
            </a:r>
            <a:r>
              <a:rPr lang="en-US" dirty="0"/>
              <a:t> </a:t>
            </a:r>
            <a:r>
              <a:rPr lang="en-US" dirty="0" err="1"/>
              <a:t>Gonadotrophin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ovarium</a:t>
            </a:r>
            <a:r>
              <a:rPr lang="en-US" dirty="0" smtClean="0"/>
              <a:t> ,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 </a:t>
            </a:r>
            <a:r>
              <a:rPr lang="en-US" dirty="0" err="1" smtClean="0"/>
              <a:t>folikel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kembar</a:t>
            </a:r>
            <a:r>
              <a:rPr lang="en-US" dirty="0" smtClean="0"/>
              <a:t> </a:t>
            </a:r>
            <a:r>
              <a:rPr lang="en-US" dirty="0" err="1" smtClean="0"/>
              <a:t>dizigotik</a:t>
            </a: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Fertilisasi</a:t>
            </a:r>
            <a:r>
              <a:rPr lang="en-US" dirty="0" smtClean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tuba </a:t>
            </a:r>
            <a:r>
              <a:rPr lang="en-US" dirty="0" err="1"/>
              <a:t>falopii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fimbriae 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Perjalanan</a:t>
            </a:r>
            <a:r>
              <a:rPr lang="en-US" dirty="0" smtClean="0"/>
              <a:t> ovum </a:t>
            </a:r>
            <a:r>
              <a:rPr lang="en-US" dirty="0" err="1" smtClean="0"/>
              <a:t>dituba</a:t>
            </a:r>
            <a:r>
              <a:rPr lang="en-US" dirty="0" smtClean="0"/>
              <a:t> </a:t>
            </a:r>
            <a:r>
              <a:rPr lang="en-US" dirty="0" err="1" smtClean="0"/>
              <a:t>falopii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3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implantasi</a:t>
            </a:r>
            <a:r>
              <a:rPr lang="en-US" dirty="0" smtClean="0"/>
              <a:t> </a:t>
            </a:r>
            <a:r>
              <a:rPr lang="en-US" dirty="0" err="1" smtClean="0"/>
              <a:t>blastokis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uterus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6-7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fertilisasi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70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SIKLUS OVARIUM</a:t>
            </a:r>
            <a:endParaRPr lang="en-US" sz="2800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83163"/>
          </a:xfrm>
        </p:spPr>
        <p:txBody>
          <a:bodyPr>
            <a:normAutofit lnSpcReduction="10000"/>
          </a:bodyPr>
          <a:lstStyle/>
          <a:p>
            <a:pPr marL="273050" indent="-27305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FASE FOLIKULER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1 - 14</a:t>
            </a:r>
          </a:p>
          <a:p>
            <a:pPr marL="273050" indent="-273050">
              <a:spcBef>
                <a:spcPct val="0"/>
              </a:spcBef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– 10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siklus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folikel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yang ‘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dominan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yang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matang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sisanya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atresia. 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Kadar FSH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LH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dipicu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estrogen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progesteron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segera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estrogen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folikel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kadarnya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segera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indent="-273050">
              <a:spcBef>
                <a:spcPct val="0"/>
              </a:spcBef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10 - 14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bertambahnya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folikel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akumulasi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cairan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terbentuknya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anthrum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folikel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primer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folikel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d’graaf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314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6172200"/>
          </a:xfrm>
        </p:spPr>
        <p:txBody>
          <a:bodyPr>
            <a:normAutofit lnSpcReduction="10000"/>
          </a:bodyPr>
          <a:lstStyle/>
          <a:p>
            <a:pPr marL="273050" indent="-27432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Hari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KE 10 - 14 </a:t>
            </a:r>
            <a:endParaRPr lang="en-US" sz="2400" dirty="0" smtClean="0">
              <a:cs typeface="Times New Roman" pitchFamily="18" charset="0"/>
            </a:endParaRPr>
          </a:p>
          <a:p>
            <a:pPr marL="273050" indent="-27432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cs typeface="Times New Roman" pitchFamily="18" charset="0"/>
              </a:rPr>
              <a:t>disini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oosit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menempati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posisi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excenteric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dikelilingi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oleh</a:t>
            </a:r>
            <a:r>
              <a:rPr lang="en-US" sz="2400" dirty="0" smtClean="0">
                <a:cs typeface="Times New Roman" pitchFamily="18" charset="0"/>
              </a:rPr>
              <a:t> 2 – 3 lapis an </a:t>
            </a:r>
            <a:r>
              <a:rPr lang="en-US" sz="2400" dirty="0" err="1" smtClean="0">
                <a:cs typeface="Times New Roman" pitchFamily="18" charset="0"/>
              </a:rPr>
              <a:t>sel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granulosa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disebut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cumulus </a:t>
            </a:r>
            <a:r>
              <a:rPr lang="en-US" sz="2400" i="1" dirty="0" err="1" smtClean="0">
                <a:solidFill>
                  <a:srgbClr val="FF0000"/>
                </a:solidFill>
                <a:cs typeface="Times New Roman" pitchFamily="18" charset="0"/>
              </a:rPr>
              <a:t>oophorus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err="1" smtClean="0">
                <a:cs typeface="Times New Roman" pitchFamily="18" charset="0"/>
              </a:rPr>
              <a:t>Dengan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semakin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matangnya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folikel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kadar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estrogen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menjadi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semakin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bertambah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 err="1" smtClean="0">
                <a:cs typeface="Times New Roman" pitchFamily="18" charset="0"/>
              </a:rPr>
              <a:t>terutama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dari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jenis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estradiol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mencapai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puncaknya</a:t>
            </a:r>
            <a:r>
              <a:rPr lang="en-US" sz="2400" dirty="0" smtClean="0">
                <a:cs typeface="Times New Roman" pitchFamily="18" charset="0"/>
              </a:rPr>
              <a:t> 18 jam </a:t>
            </a:r>
            <a:r>
              <a:rPr lang="en-US" sz="2400" dirty="0" err="1" smtClean="0">
                <a:cs typeface="Times New Roman" pitchFamily="18" charset="0"/>
              </a:rPr>
              <a:t>sebelum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ovulasi</a:t>
            </a:r>
            <a:r>
              <a:rPr lang="en-US" sz="2400" dirty="0" smtClean="0">
                <a:cs typeface="Times New Roman" pitchFamily="18" charset="0"/>
              </a:rPr>
              <a:t>, </a:t>
            </a:r>
          </a:p>
          <a:p>
            <a:pPr marL="273050" indent="-27432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Kadar estrogen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naik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-&gt;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produksi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FSH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LH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menurun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( </a:t>
            </a:r>
            <a:r>
              <a:rPr lang="en-US" sz="2400" b="1" dirty="0" err="1" smtClean="0">
                <a:cs typeface="Times New Roman" pitchFamily="18" charset="0"/>
              </a:rPr>
              <a:t>umpan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balik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negatif</a:t>
            </a:r>
            <a:r>
              <a:rPr lang="en-US" sz="2400" dirty="0" smtClean="0">
                <a:cs typeface="Times New Roman" pitchFamily="18" charset="0"/>
              </a:rPr>
              <a:t> ) </a:t>
            </a:r>
            <a:r>
              <a:rPr lang="en-US" sz="2400" dirty="0" err="1" smtClean="0">
                <a:cs typeface="Times New Roman" pitchFamily="18" charset="0"/>
              </a:rPr>
              <a:t>untuk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mencegah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hiperstimulasi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ovarium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matu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folikel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lainnya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marL="455930" indent="-457200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HARI KE 14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marL="273050" indent="-27432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cs typeface="Times New Roman" pitchFamily="18" charset="0"/>
              </a:rPr>
              <a:t>Ovulasi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terjadi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dengan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pembesaran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folikel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cepat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diikuti</a:t>
            </a:r>
            <a:r>
              <a:rPr lang="en-US" sz="2400" dirty="0" smtClean="0">
                <a:cs typeface="Times New Roman" pitchFamily="18" charset="0"/>
              </a:rPr>
              <a:t> pro </a:t>
            </a:r>
            <a:r>
              <a:rPr lang="en-US" sz="2400" dirty="0" err="1" smtClean="0">
                <a:cs typeface="Times New Roman" pitchFamily="18" charset="0"/>
              </a:rPr>
              <a:t>trusi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permukaan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kortek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ovarium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pecahnya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folikel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-&gt;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menye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babkan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keluarnya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oosit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cumulus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oophorus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yang </a:t>
            </a:r>
            <a:r>
              <a:rPr lang="en-US" sz="2400" dirty="0" err="1" smtClean="0">
                <a:cs typeface="Times New Roman" pitchFamily="18" charset="0"/>
              </a:rPr>
              <a:t>melekat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dengan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nya</a:t>
            </a:r>
            <a:r>
              <a:rPr lang="en-US" sz="2400" dirty="0" smtClean="0">
                <a:cs typeface="Times New Roman" pitchFamily="18" charset="0"/>
              </a:rPr>
              <a:t>. </a:t>
            </a:r>
          </a:p>
          <a:p>
            <a:pPr marL="273050" indent="-27432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cs typeface="Times New Roman" pitchFamily="18" charset="0"/>
              </a:rPr>
              <a:t>Pada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sejumlah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wanita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Kadang-kadang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proses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ovulasi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menimbul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rasa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sakit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sekitar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fossa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iliaka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yang </a:t>
            </a:r>
            <a:r>
              <a:rPr lang="en-US" sz="2400" dirty="0" err="1" smtClean="0">
                <a:cs typeface="Times New Roman" pitchFamily="18" charset="0"/>
              </a:rPr>
              <a:t>dikenal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dengan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nama</a:t>
            </a:r>
            <a:r>
              <a:rPr lang="en-US" sz="2400" dirty="0" smtClean="0">
                <a:cs typeface="Times New Roman" pitchFamily="18" charset="0"/>
              </a:rPr>
              <a:t> ‘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mittelschmerz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’ .</a:t>
            </a:r>
          </a:p>
          <a:p>
            <a:pPr marL="273050">
              <a:spcBef>
                <a:spcPct val="0"/>
              </a:spcBef>
              <a:spcAft>
                <a:spcPts val="120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50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/>
          <a:lstStyle/>
          <a:p>
            <a:pPr algn="l">
              <a:defRPr/>
            </a:pPr>
            <a:r>
              <a:rPr lang="en-US" sz="2400" b="1" dirty="0" smtClean="0">
                <a:cs typeface="Times New Roman" pitchFamily="18" charset="0"/>
              </a:rPr>
              <a:t>2. FASE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OVULASI </a:t>
            </a:r>
            <a:r>
              <a:rPr lang="en-US" sz="2400" b="1" dirty="0" smtClean="0">
                <a:latin typeface="+mn-lt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dirty="0" err="1" smtClean="0">
                <a:latin typeface="+mn-lt"/>
                <a:cs typeface="Times New Roman" pitchFamily="18" charset="0"/>
                <a:sym typeface="Wingdings" pitchFamily="2" charset="2"/>
              </a:rPr>
              <a:t>hari</a:t>
            </a:r>
            <a:r>
              <a:rPr lang="en-US" sz="2400" b="1" dirty="0" smtClean="0"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+mn-lt"/>
                <a:cs typeface="Times New Roman" pitchFamily="18" charset="0"/>
                <a:sym typeface="Wingdings" pitchFamily="2" charset="2"/>
              </a:rPr>
              <a:t>ke</a:t>
            </a:r>
            <a:r>
              <a:rPr lang="en-US" sz="2400" b="1" dirty="0" smtClean="0">
                <a:latin typeface="+mn-lt"/>
                <a:cs typeface="Times New Roman" pitchFamily="18" charset="0"/>
                <a:sym typeface="Wingdings" pitchFamily="2" charset="2"/>
              </a:rPr>
              <a:t> 14 - 15</a:t>
            </a:r>
            <a:endParaRPr lang="en-US" sz="2400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 lnSpcReduction="10000"/>
          </a:bodyPr>
          <a:lstStyle/>
          <a:p>
            <a:pPr marL="27305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HARI KE 14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marL="273050">
              <a:spcBef>
                <a:spcPct val="0"/>
              </a:spcBef>
              <a:defRPr/>
            </a:pPr>
            <a:r>
              <a:rPr lang="en-US" sz="2400" dirty="0" err="1" smtClean="0">
                <a:cs typeface="Times New Roman" pitchFamily="18" charset="0"/>
              </a:rPr>
              <a:t>Peningkatan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kadar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estradiol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akhir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mid-cycle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diperkirakan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akibat</a:t>
            </a:r>
            <a:r>
              <a:rPr lang="en-US" sz="2400" dirty="0" smtClean="0">
                <a:cs typeface="Times New Roman" pitchFamily="18" charset="0"/>
              </a:rPr>
              <a:t> LH surge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penurunan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kadar</a:t>
            </a:r>
            <a:r>
              <a:rPr lang="en-US" sz="2400" dirty="0" smtClean="0">
                <a:cs typeface="Times New Roman" pitchFamily="18" charset="0"/>
              </a:rPr>
              <a:t> FSH </a:t>
            </a:r>
            <a:r>
              <a:rPr lang="en-US" sz="2400" dirty="0" err="1" smtClean="0">
                <a:cs typeface="Times New Roman" pitchFamily="18" charset="0"/>
              </a:rPr>
              <a:t>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menyebabkan</a:t>
            </a:r>
            <a:r>
              <a:rPr lang="en-US" sz="2400" dirty="0" smtClean="0">
                <a:cs typeface="Times New Roman" pitchFamily="18" charset="0"/>
              </a:rPr>
              <a:t> – </a:t>
            </a:r>
            <a:r>
              <a:rPr lang="en-US" sz="2400" dirty="0" err="1" smtClean="0">
                <a:cs typeface="Times New Roman" pitchFamily="18" charset="0"/>
              </a:rPr>
              <a:t>peristiwa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umpan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balik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positif</a:t>
            </a:r>
            <a:r>
              <a:rPr lang="en-US" sz="2400" b="1" dirty="0" smtClean="0">
                <a:cs typeface="Times New Roman" pitchFamily="18" charset="0"/>
              </a:rPr>
              <a:t>. </a:t>
            </a:r>
          </a:p>
          <a:p>
            <a:pPr marL="273050">
              <a:spcBef>
                <a:spcPct val="0"/>
              </a:spcBef>
              <a:defRPr/>
            </a:pPr>
            <a:r>
              <a:rPr lang="en-US" sz="2400" dirty="0" err="1" smtClean="0">
                <a:cs typeface="Times New Roman" pitchFamily="18" charset="0"/>
              </a:rPr>
              <a:t>Sesaat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sebelum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ovulasi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terjadi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penurunan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kadar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estradiol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secara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tiba-tiba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peningkatan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produksi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progesteron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  <a:p>
            <a:pPr marL="387350" indent="-457200">
              <a:spcBef>
                <a:spcPct val="0"/>
              </a:spcBef>
              <a:buFont typeface="+mj-lt"/>
              <a:buAutoNum type="alphaLcPeriod" startAt="4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HARI 15 - 28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err="1" smtClean="0">
                <a:cs typeface="Times New Roman" pitchFamily="18" charset="0"/>
              </a:rPr>
              <a:t>Sisa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folikel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telah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ruptur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berada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didalam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ovarium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Sel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granulo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mengalami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luteinisasi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membentuk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corpus </a:t>
            </a:r>
            <a:r>
              <a:rPr lang="en-US" sz="2400" i="1" dirty="0" err="1" smtClean="0">
                <a:solidFill>
                  <a:srgbClr val="FF0000"/>
                </a:solidFill>
                <a:cs typeface="Times New Roman" pitchFamily="18" charset="0"/>
              </a:rPr>
              <a:t>luteum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err="1" smtClean="0">
                <a:cs typeface="Times New Roman" pitchFamily="18" charset="0"/>
              </a:rPr>
              <a:t>suatu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sumber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utama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dari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hormon</a:t>
            </a:r>
            <a:r>
              <a:rPr lang="en-US" sz="2400" dirty="0" smtClean="0">
                <a:cs typeface="Times New Roman" pitchFamily="18" charset="0"/>
              </a:rPr>
              <a:t> steroid </a:t>
            </a:r>
            <a:r>
              <a:rPr lang="en-US" sz="2400" dirty="0" err="1" smtClean="0">
                <a:cs typeface="Times New Roman" pitchFamily="18" charset="0"/>
              </a:rPr>
              <a:t>seksual</a:t>
            </a:r>
            <a:r>
              <a:rPr lang="en-US" sz="2400" dirty="0" smtClean="0">
                <a:cs typeface="Times New Roman" pitchFamily="18" charset="0"/>
              </a:rPr>
              <a:t>, estrogen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progesteron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dikeluarkan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oleh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ovarium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fase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pasca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ovulasi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 err="1" smtClean="0">
                <a:cs typeface="Times New Roman" pitchFamily="18" charset="0"/>
              </a:rPr>
              <a:t>fase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luteal</a:t>
            </a:r>
            <a:r>
              <a:rPr lang="en-US" sz="2400" dirty="0" smtClean="0">
                <a:cs typeface="Times New Roman" pitchFamily="18" charset="0"/>
              </a:rPr>
              <a:t>). </a:t>
            </a:r>
          </a:p>
          <a:p>
            <a:pPr marL="273050"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Terbentuknya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corpus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luteum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menyebabkan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sekresi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proges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teron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terus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meningkat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terjadi</a:t>
            </a:r>
            <a:r>
              <a:rPr lang="en-US" sz="2400" dirty="0" smtClean="0">
                <a:cs typeface="Times New Roman" pitchFamily="18" charset="0"/>
              </a:rPr>
              <a:t> pula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kenaikan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kadar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estradiol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berikutnya</a:t>
            </a:r>
            <a:r>
              <a:rPr lang="en-US" sz="2400" dirty="0" smtClean="0">
                <a:cs typeface="Times New Roman" pitchFamily="18" charset="0"/>
              </a:rPr>
              <a:t>. </a:t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604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smtClean="0"/>
              <a:t>PENDAHULUAN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/>
          <a:lstStyle/>
          <a:p>
            <a:r>
              <a:rPr lang="en-US" sz="2400" smtClean="0"/>
              <a:t>Secara operasional fungsi reproduksi dinyatakan dalam proses reproduksi </a:t>
            </a:r>
          </a:p>
          <a:p>
            <a:r>
              <a:rPr lang="en-US" sz="2400" smtClean="0"/>
              <a:t>Beberapa faktor berpengaruh terhadap proses reproduksi sehingga memberikan dampak pada hasil reproduksi , antara lain: </a:t>
            </a:r>
          </a:p>
          <a:p>
            <a:pPr lvl="1"/>
            <a:r>
              <a:rPr lang="en-US" sz="2400" b="1" smtClean="0"/>
              <a:t>Faktor Non medis  </a:t>
            </a:r>
            <a:r>
              <a:rPr lang="en-US" sz="2400" smtClean="0"/>
              <a:t>: Sosioekonomi , Pendidikan , Agama dan adat istiadat , Demografi -&gt; menimbulkan  ibu hamil kurang gizi  : menyebabkan anemia , gangguan pertumbuhan janin , berat badan lahir rendah , dalam keadaan buruk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kematian janin.</a:t>
            </a:r>
          </a:p>
          <a:p>
            <a:pPr lvl="1"/>
            <a:r>
              <a:rPr lang="en-US" sz="2400" b="1" smtClean="0"/>
              <a:t>Faktor medis biologis </a:t>
            </a:r>
            <a:r>
              <a:rPr lang="en-US" sz="2400" smtClean="0"/>
              <a:t>:Usia , paritas, faktor teratogenik  -&gt; dapat menimbulkan gangguan perkembangan janin, gangguan kehamilan , persalinan atau masa nifas </a:t>
            </a:r>
          </a:p>
        </p:txBody>
      </p:sp>
    </p:spTree>
    <p:extLst>
      <p:ext uri="{BB962C8B-B14F-4D97-AF65-F5344CB8AC3E}">
        <p14:creationId xmlns:p14="http://schemas.microsoft.com/office/powerpoint/2010/main" val="1640500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39762"/>
          </a:xfrm>
        </p:spPr>
        <p:txBody>
          <a:bodyPr/>
          <a:lstStyle/>
          <a:p>
            <a:pPr algn="l"/>
            <a:r>
              <a:rPr lang="en-US" sz="2400" b="1" dirty="0" smtClean="0">
                <a:cs typeface="Times New Roman" pitchFamily="18" charset="0"/>
              </a:rPr>
              <a:t>3. FASE LUTEAL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334000"/>
          </a:xfrm>
        </p:spPr>
        <p:txBody>
          <a:bodyPr/>
          <a:lstStyle/>
          <a:p>
            <a:pPr marL="273050">
              <a:spcBef>
                <a:spcPct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HARI 15 - 28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err="1" smtClean="0">
                <a:cs typeface="Times New Roman" pitchFamily="18" charset="0"/>
              </a:rPr>
              <a:t>Selama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fase</a:t>
            </a:r>
            <a:r>
              <a:rPr lang="en-US" sz="2400" dirty="0" smtClean="0">
                <a:cs typeface="Times New Roman" pitchFamily="18" charset="0"/>
              </a:rPr>
              <a:t> luteal, </a:t>
            </a:r>
            <a:r>
              <a:rPr lang="en-US" sz="2400" dirty="0" err="1" smtClean="0">
                <a:cs typeface="Times New Roman" pitchFamily="18" charset="0"/>
              </a:rPr>
              <a:t>kadar</a:t>
            </a:r>
            <a:r>
              <a:rPr lang="en-US" sz="2400" dirty="0" smtClean="0">
                <a:cs typeface="Times New Roman" pitchFamily="18" charset="0"/>
              </a:rPr>
              <a:t> gonadotropin </a:t>
            </a:r>
            <a:r>
              <a:rPr lang="en-US" sz="2400" dirty="0" err="1" smtClean="0">
                <a:cs typeface="Times New Roman" pitchFamily="18" charset="0"/>
              </a:rPr>
              <a:t>tetap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rendah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sampai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terja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di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regresi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corpus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luteum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hari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ke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26 – 28. </a:t>
            </a:r>
          </a:p>
          <a:p>
            <a:pPr marL="273050">
              <a:spcBef>
                <a:spcPct val="0"/>
              </a:spcBef>
              <a:spcAft>
                <a:spcPts val="1200"/>
              </a:spcAft>
            </a:pPr>
            <a:r>
              <a:rPr lang="en-US" sz="2400" dirty="0" err="1" smtClean="0">
                <a:cs typeface="Times New Roman" pitchFamily="18" charset="0"/>
              </a:rPr>
              <a:t>Bila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terjadi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konsepsi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implantasi</a:t>
            </a:r>
            <a:r>
              <a:rPr lang="en-US" sz="2400" dirty="0" smtClean="0">
                <a:cs typeface="Times New Roman" pitchFamily="18" charset="0"/>
              </a:rPr>
              <a:t>, corpus </a:t>
            </a:r>
            <a:r>
              <a:rPr lang="en-US" sz="2400" dirty="0" err="1" smtClean="0">
                <a:cs typeface="Times New Roman" pitchFamily="18" charset="0"/>
              </a:rPr>
              <a:t>luteum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tidak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mengalami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regresi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krn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keberadaanya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dipertahankan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oleh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gonado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tropin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diproduksi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oleh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trofoblas</a:t>
            </a:r>
            <a:r>
              <a:rPr lang="en-US" sz="2400" dirty="0" smtClean="0">
                <a:cs typeface="Times New Roman" pitchFamily="18" charset="0"/>
              </a:rPr>
              <a:t>. </a:t>
            </a:r>
          </a:p>
          <a:p>
            <a:pPr marL="273050">
              <a:spcBef>
                <a:spcPct val="0"/>
              </a:spcBef>
              <a:spcAft>
                <a:spcPts val="1200"/>
              </a:spcAft>
            </a:pPr>
            <a:r>
              <a:rPr lang="en-US" sz="2400" dirty="0" err="1" smtClean="0">
                <a:cs typeface="Times New Roman" pitchFamily="18" charset="0"/>
              </a:rPr>
              <a:t>Akibat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penurunan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kadar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hormon</a:t>
            </a:r>
            <a:r>
              <a:rPr lang="en-US" sz="2400" dirty="0" smtClean="0">
                <a:cs typeface="Times New Roman" pitchFamily="18" charset="0"/>
              </a:rPr>
              <a:t> steroid, </a:t>
            </a:r>
            <a:r>
              <a:rPr lang="en-US" sz="2400" dirty="0" err="1" smtClean="0">
                <a:cs typeface="Times New Roman" pitchFamily="18" charset="0"/>
              </a:rPr>
              <a:t>terjadi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peningkatan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kadar</a:t>
            </a:r>
            <a:r>
              <a:rPr lang="en-US" sz="2400" dirty="0" smtClean="0">
                <a:cs typeface="Times New Roman" pitchFamily="18" charset="0"/>
              </a:rPr>
              <a:t> gonadotropin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siklus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haid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berlangsung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kembali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marL="273050">
              <a:spcBef>
                <a:spcPct val="0"/>
              </a:spcBef>
              <a:spcAft>
                <a:spcPts val="1200"/>
              </a:spcAft>
            </a:pPr>
            <a:r>
              <a:rPr lang="en-US" sz="2400" dirty="0" err="1" smtClean="0">
                <a:cs typeface="Times New Roman" pitchFamily="18" charset="0"/>
              </a:rPr>
              <a:t>Namun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bila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tidak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terjadi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konsepsi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implantasi</a:t>
            </a:r>
            <a:r>
              <a:rPr lang="en-US" sz="2400" dirty="0" smtClean="0">
                <a:cs typeface="Times New Roman" pitchFamily="18" charset="0"/>
              </a:rPr>
              <a:t>, corpus </a:t>
            </a:r>
            <a:r>
              <a:rPr lang="en-US" sz="2400" dirty="0" err="1" smtClean="0">
                <a:cs typeface="Times New Roman" pitchFamily="18" charset="0"/>
              </a:rPr>
              <a:t>luteum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mengalami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regresi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siklus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haid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mulai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berlangsung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kembali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9" descr="Follicle Mat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0"/>
            <a:ext cx="579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9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762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Perubahan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endometrium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siklus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haid</a:t>
            </a:r>
            <a:endParaRPr lang="en-US" sz="32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/>
              <a:t>Endometrium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khas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progestin, androgen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estrogen</a:t>
            </a:r>
            <a:r>
              <a:rPr lang="en-US" sz="2400" dirty="0" smtClean="0"/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selaput</a:t>
            </a:r>
            <a:r>
              <a:rPr lang="en-US" sz="2400" dirty="0" smtClean="0"/>
              <a:t> </a:t>
            </a:r>
            <a:r>
              <a:rPr lang="en-US" sz="2400" dirty="0" err="1" smtClean="0"/>
              <a:t>lendir</a:t>
            </a:r>
            <a:r>
              <a:rPr lang="en-US" sz="2400" dirty="0" smtClean="0"/>
              <a:t> uterus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siklik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aktifitas</a:t>
            </a:r>
            <a:r>
              <a:rPr lang="en-US" sz="2400" dirty="0" smtClean="0"/>
              <a:t> </a:t>
            </a:r>
            <a:r>
              <a:rPr lang="en-US" sz="2400" dirty="0" err="1" smtClean="0"/>
              <a:t>ovarium</a:t>
            </a:r>
            <a:r>
              <a:rPr lang="en-US" sz="2400" dirty="0" smtClean="0"/>
              <a:t> </a:t>
            </a:r>
            <a:endParaRPr lang="en-US" sz="11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Secara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fungsional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endometrium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dibagi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menjadi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</a:rPr>
              <a:t>zona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 </a:t>
            </a:r>
          </a:p>
          <a:p>
            <a:pPr marL="857250" lvl="1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( </a:t>
            </a:r>
            <a:r>
              <a:rPr lang="en-US" sz="2400" dirty="0" smtClean="0">
                <a:solidFill>
                  <a:srgbClr val="FF0000"/>
                </a:solidFill>
              </a:rPr>
              <a:t>stratum </a:t>
            </a:r>
            <a:r>
              <a:rPr lang="en-US" sz="2400" dirty="0" err="1" smtClean="0">
                <a:solidFill>
                  <a:srgbClr val="FF0000"/>
                </a:solidFill>
              </a:rPr>
              <a:t>fungsionalis</a:t>
            </a:r>
            <a:r>
              <a:rPr lang="en-US" sz="2400" dirty="0" smtClean="0">
                <a:solidFill>
                  <a:srgbClr val="FF0000"/>
                </a:solidFill>
              </a:rPr>
              <a:t> ) </a:t>
            </a:r>
            <a:r>
              <a:rPr lang="en-US" sz="2400" dirty="0" smtClean="0"/>
              <a:t>: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morfologik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siklis</a:t>
            </a:r>
            <a:endParaRPr lang="en-US" sz="2400" dirty="0" smtClean="0"/>
          </a:p>
          <a:p>
            <a:pPr marL="857250" lvl="1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( </a:t>
            </a:r>
            <a:r>
              <a:rPr lang="en-US" sz="2400" dirty="0" smtClean="0">
                <a:solidFill>
                  <a:srgbClr val="FF0000"/>
                </a:solidFill>
              </a:rPr>
              <a:t>stratum </a:t>
            </a:r>
            <a:r>
              <a:rPr lang="en-US" sz="2400" dirty="0" err="1" smtClean="0">
                <a:solidFill>
                  <a:srgbClr val="FF0000"/>
                </a:solidFill>
              </a:rPr>
              <a:t>basalis</a:t>
            </a:r>
            <a:r>
              <a:rPr lang="en-US" sz="2400" dirty="0" smtClean="0">
                <a:solidFill>
                  <a:srgbClr val="FF0000"/>
                </a:solidFill>
              </a:rPr>
              <a:t> ) </a:t>
            </a:r>
            <a:r>
              <a:rPr lang="en-US" sz="2400" dirty="0" smtClean="0"/>
              <a:t>: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penggantian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endometrium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terkelupas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haid</a:t>
            </a:r>
            <a:r>
              <a:rPr lang="en-US" sz="2400" dirty="0" smtClean="0"/>
              <a:t>.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Arteri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basalis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stratum </a:t>
            </a:r>
            <a:r>
              <a:rPr lang="en-US" sz="2400" dirty="0" err="1" smtClean="0"/>
              <a:t>basalis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arteri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spiralis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khususnya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stratum </a:t>
            </a:r>
            <a:r>
              <a:rPr lang="en-US" sz="2400" dirty="0" err="1" smtClean="0"/>
              <a:t>fungsionalis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10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Perubahan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siklus</a:t>
            </a:r>
            <a:r>
              <a:rPr lang="en-US" sz="2400" dirty="0" smtClean="0">
                <a:solidFill>
                  <a:srgbClr val="FF0000"/>
                </a:solidFill>
              </a:rPr>
              <a:t> endometrium </a:t>
            </a:r>
            <a:r>
              <a:rPr lang="en-US" sz="2400" dirty="0" err="1" smtClean="0">
                <a:solidFill>
                  <a:srgbClr val="FF0000"/>
                </a:solidFill>
              </a:rPr>
              <a:t>secara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histofisiologi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dibagi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menjadi</a:t>
            </a:r>
            <a:r>
              <a:rPr lang="en-US" sz="2400" dirty="0" smtClean="0">
                <a:solidFill>
                  <a:srgbClr val="FF0000"/>
                </a:solidFill>
              </a:rPr>
              <a:t> 4 stadium </a:t>
            </a:r>
            <a:r>
              <a:rPr lang="en-US" sz="2400" dirty="0" smtClean="0"/>
              <a:t>: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deskuamasi</a:t>
            </a:r>
            <a:r>
              <a:rPr lang="en-US" sz="2400" dirty="0" smtClean="0"/>
              <a:t>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pascahaid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regenerasi</a:t>
            </a:r>
            <a:r>
              <a:rPr lang="en-US" sz="2400" dirty="0" smtClean="0"/>
              <a:t>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proliferasi</a:t>
            </a:r>
            <a:r>
              <a:rPr lang="en-US" sz="2400" dirty="0" smtClean="0"/>
              <a:t> (</a:t>
            </a:r>
            <a:r>
              <a:rPr lang="en-US" sz="2400" dirty="0" err="1" smtClean="0"/>
              <a:t>estrogenik</a:t>
            </a:r>
            <a:r>
              <a:rPr lang="en-US" sz="2400" dirty="0" smtClean="0"/>
              <a:t>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inter </a:t>
            </a:r>
            <a:r>
              <a:rPr lang="en-US" sz="2400" dirty="0" err="1" smtClean="0"/>
              <a:t>menstruum</a:t>
            </a:r>
            <a:endParaRPr lang="en-US" sz="2400" dirty="0" smtClean="0"/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pra</a:t>
            </a:r>
            <a:r>
              <a:rPr lang="en-US" sz="2400" dirty="0" smtClean="0"/>
              <a:t> </a:t>
            </a:r>
            <a:r>
              <a:rPr lang="en-US" sz="2400" dirty="0" err="1" smtClean="0"/>
              <a:t>haid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sekresi</a:t>
            </a:r>
            <a:r>
              <a:rPr lang="en-US" sz="2400" dirty="0" smtClean="0"/>
              <a:t> ( </a:t>
            </a:r>
            <a:r>
              <a:rPr lang="en-US" sz="2400" dirty="0" err="1" smtClean="0"/>
              <a:t>progestasional</a:t>
            </a:r>
            <a:r>
              <a:rPr lang="en-US" sz="2400" dirty="0" smtClean="0"/>
              <a:t>) 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FASE MENSTRUASI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normal </a:t>
            </a:r>
            <a:r>
              <a:rPr lang="en-US" sz="2400" dirty="0" err="1" smtClean="0"/>
              <a:t>fase</a:t>
            </a:r>
            <a:r>
              <a:rPr lang="en-US" sz="2400" dirty="0" smtClean="0"/>
              <a:t> luteal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14 </a:t>
            </a:r>
            <a:r>
              <a:rPr lang="en-US" sz="2400" dirty="0" err="1" smtClean="0"/>
              <a:t>hari</a:t>
            </a:r>
            <a:r>
              <a:rPr lang="en-US" sz="2400" dirty="0" smtClean="0"/>
              <a:t>.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3 – 4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corpus </a:t>
            </a:r>
            <a:r>
              <a:rPr lang="en-US" sz="2400" dirty="0" err="1" smtClean="0"/>
              <a:t>luteum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terjadi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penurunan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produksi</a:t>
            </a:r>
            <a:r>
              <a:rPr lang="en-US" sz="2400" dirty="0" smtClean="0">
                <a:solidFill>
                  <a:srgbClr val="FF0000"/>
                </a:solidFill>
              </a:rPr>
              <a:t> estrogen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progesteron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diikuti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kontraksi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spasmodik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arteri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spiralis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sehingga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terjadi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ischemik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nekrosis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lapisan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superfisial</a:t>
            </a:r>
            <a:r>
              <a:rPr lang="en-US" sz="2400" dirty="0" smtClean="0">
                <a:solidFill>
                  <a:srgbClr val="FF0000"/>
                </a:solidFill>
              </a:rPr>
              <a:t> endometrium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terjadi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perdarahan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prostaglandin</a:t>
            </a:r>
            <a:r>
              <a:rPr lang="en-US" sz="2400" dirty="0" smtClean="0"/>
              <a:t> </a:t>
            </a:r>
            <a:r>
              <a:rPr lang="en-US" sz="2400" dirty="0" err="1" smtClean="0"/>
              <a:t>lokal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kontraksi</a:t>
            </a:r>
            <a:r>
              <a:rPr lang="en-US" sz="2400" dirty="0" smtClean="0">
                <a:solidFill>
                  <a:srgbClr val="FF0000"/>
                </a:solidFill>
              </a:rPr>
              <a:t> uterus </a:t>
            </a:r>
            <a:r>
              <a:rPr lang="en-US" sz="2400" dirty="0" err="1" smtClean="0">
                <a:solidFill>
                  <a:srgbClr val="FF0000"/>
                </a:solidFill>
              </a:rPr>
              <a:t>saat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haid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Vasospasme</a:t>
            </a:r>
            <a:r>
              <a:rPr lang="en-US" sz="2400" dirty="0" smtClean="0"/>
              <a:t>. </a:t>
            </a:r>
          </a:p>
          <a:p>
            <a:pPr marL="457200" indent="-45720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haid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pembekuan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fibrinolitik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endometrium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puncaknya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8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40363"/>
          </a:xfrm>
        </p:spPr>
        <p:txBody>
          <a:bodyPr>
            <a:normAutofit/>
          </a:bodyPr>
          <a:lstStyle/>
          <a:p>
            <a:pPr marL="457200" indent="-457200">
              <a:buFont typeface="Calibri" pitchFamily="34" charset="0"/>
              <a:buAutoNum type="arabicPeriod" startAt="2"/>
            </a:pPr>
            <a:r>
              <a:rPr lang="en-US" sz="2400" b="1" dirty="0" smtClean="0">
                <a:solidFill>
                  <a:srgbClr val="FF0000"/>
                </a:solidFill>
              </a:rPr>
              <a:t>FASE PASCA HAID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FASE REGENERASI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endometrium </a:t>
            </a:r>
            <a:r>
              <a:rPr lang="en-US" sz="2400" dirty="0" err="1" smtClean="0"/>
              <a:t>berangsur</a:t>
            </a:r>
            <a:r>
              <a:rPr lang="en-US" sz="2400" dirty="0" smtClean="0"/>
              <a:t> </a:t>
            </a:r>
            <a:r>
              <a:rPr lang="en-US" sz="2400" dirty="0" err="1" smtClean="0"/>
              <a:t>angsur</a:t>
            </a:r>
            <a:r>
              <a:rPr lang="en-US" sz="2400" dirty="0" smtClean="0"/>
              <a:t> </a:t>
            </a:r>
            <a:r>
              <a:rPr lang="en-US" sz="2400" dirty="0" err="1" smtClean="0"/>
              <a:t>pulih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tertutup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,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4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3. FASE INTER MENSTRUUM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FASE PROLIFERASI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endometrium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berproliferasi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tebal</a:t>
            </a:r>
            <a:r>
              <a:rPr lang="en-US" sz="2400" dirty="0" smtClean="0"/>
              <a:t>,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 </a:t>
            </a:r>
            <a:r>
              <a:rPr lang="en-US" sz="2400" dirty="0" err="1" smtClean="0"/>
              <a:t>ke</a:t>
            </a:r>
            <a:r>
              <a:rPr lang="en-US" sz="2400" dirty="0" smtClean="0"/>
              <a:t> 5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14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siklus</a:t>
            </a:r>
            <a:r>
              <a:rPr lang="en-US" sz="2400" dirty="0" smtClean="0"/>
              <a:t> </a:t>
            </a:r>
            <a:r>
              <a:rPr lang="en-US" sz="2400" dirty="0" err="1" smtClean="0"/>
              <a:t>haid</a:t>
            </a:r>
            <a:endParaRPr lang="en-US" sz="2400" dirty="0" smtClean="0"/>
          </a:p>
          <a:p>
            <a:pPr marL="457200" indent="-457200">
              <a:buFont typeface="Arial" charset="0"/>
              <a:buNone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4. FASE PRA HAID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FASE SEKRESI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sesudah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14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28 , endometrium </a:t>
            </a:r>
            <a:r>
              <a:rPr lang="en-US" sz="2400" dirty="0" err="1" smtClean="0"/>
              <a:t>tebalnya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memanjang</a:t>
            </a:r>
            <a:r>
              <a:rPr lang="en-US" sz="2400" dirty="0" smtClean="0"/>
              <a:t> , </a:t>
            </a:r>
            <a:r>
              <a:rPr lang="en-US" sz="2400" dirty="0" err="1" smtClean="0"/>
              <a:t>berkelok</a:t>
            </a:r>
            <a:r>
              <a:rPr lang="en-US" sz="2400" dirty="0" smtClean="0"/>
              <a:t> </a:t>
            </a:r>
            <a:r>
              <a:rPr lang="en-US" sz="2400" dirty="0" err="1" smtClean="0"/>
              <a:t>kelok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kelenjarnya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kaya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glikogen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,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mempersiapkan</a:t>
            </a:r>
            <a:r>
              <a:rPr lang="en-US" sz="2400" dirty="0" smtClean="0"/>
              <a:t> endometrium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telur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dibuahi</a:t>
            </a:r>
            <a:r>
              <a:rPr lang="en-US" sz="2400" dirty="0" smtClean="0"/>
              <a:t> </a:t>
            </a:r>
            <a:endParaRPr lang="en-US" dirty="0" smtClean="0"/>
          </a:p>
        </p:txBody>
      </p:sp>
      <p:pic>
        <p:nvPicPr>
          <p:cNvPr id="3" name="Picture 11" descr="Endometrium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5181600" cy="150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324600" cy="838200"/>
          </a:xfrm>
        </p:spPr>
        <p:txBody>
          <a:bodyPr/>
          <a:lstStyle/>
          <a:p>
            <a:pPr marL="742950" indent="-742950" algn="l"/>
            <a:r>
              <a:rPr lang="en-US" smtClean="0">
                <a:solidFill>
                  <a:srgbClr val="FF0000"/>
                </a:solidFill>
              </a:rPr>
              <a:t>MENSTRUASI</a:t>
            </a:r>
            <a:r>
              <a:rPr lang="en-US" smtClean="0"/>
              <a:t>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3340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Menstruasi adalah </a:t>
            </a:r>
            <a:r>
              <a:rPr lang="en-US" sz="2400" smtClean="0"/>
              <a:t>: perdarahan secara periodik dan siklik dari uterus ,disertai pelepasan endometrium pada saat ovum tidak dibuahi .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Panjang siklus menstruasi </a:t>
            </a:r>
            <a:r>
              <a:rPr lang="en-US" sz="2400" smtClean="0"/>
              <a:t>adalah :  jarak antara tanggal mulainya haid yang lalu dan tanggal mulainya haid berikutnya (rata-rata sekitar  24 - 28 hari )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0000"/>
                </a:solidFill>
              </a:rPr>
              <a:t>Masa menstruasi </a:t>
            </a:r>
            <a:r>
              <a:rPr lang="en-US" sz="2400" smtClean="0"/>
              <a:t>: diawali dengan degenerasi korpus luteum yang mengakibatkan kadar progesteron darah menurun ( pada waktu hamil menstruasi tidak terjadi ), epithelium permukaan dinding uterus  lepas dan terjadi perdarahan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berlangsung sekitar 5 – 6 hari 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rgbClr val="FF0000"/>
                </a:solidFill>
              </a:rPr>
              <a:t>Masa sesudah menstruasi </a:t>
            </a:r>
            <a:r>
              <a:rPr lang="en-US" sz="2400" smtClean="0"/>
              <a:t>: tahap perbaikan dan pertumbuhan : selaput yang terlepas diperbaharui &amp; dikendalikan oleh estrogen yang disekresi oleh ovarium 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berlangsung sekitar 9 hari </a:t>
            </a:r>
          </a:p>
        </p:txBody>
      </p:sp>
      <p:pic>
        <p:nvPicPr>
          <p:cNvPr id="28676" name="Picture 3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9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 lnSpcReduction="10000"/>
          </a:bodyPr>
          <a:lstStyle/>
          <a:p>
            <a:pPr marL="273050" indent="-273050">
              <a:spcBef>
                <a:spcPct val="0"/>
              </a:spcBef>
            </a:pPr>
            <a:r>
              <a:rPr lang="en-US" sz="2400" smtClean="0"/>
              <a:t>Setelah masa ovulasi (berlangsung 14 hari pertama) , berikut nya adalah </a:t>
            </a:r>
            <a:r>
              <a:rPr lang="en-US" sz="2400" smtClean="0">
                <a:solidFill>
                  <a:srgbClr val="FF0000"/>
                </a:solidFill>
              </a:rPr>
              <a:t>tahap sekretorik </a:t>
            </a:r>
            <a:r>
              <a:rPr lang="en-US" sz="2400" smtClean="0"/>
              <a:t>(14 hari berikut) dikendalikan oleh progesteron yang dikeluarkan oleh korpus luteum . 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smtClean="0"/>
              <a:t>Bila siklus menjadi panjang,fase folikuler yg akan menjadi panjang dan fase luteal akan tetap konstan berlangsung selama 14 hari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smtClean="0"/>
              <a:t>Siklus menstruasi dikelompokkan </a:t>
            </a:r>
          </a:p>
          <a:p>
            <a:pPr marL="273050" indent="-273050">
              <a:spcBef>
                <a:spcPct val="0"/>
              </a:spcBef>
              <a:buFont typeface="Arial" charset="0"/>
              <a:buNone/>
            </a:pPr>
            <a:r>
              <a:rPr lang="en-US" sz="2400" smtClean="0"/>
              <a:t>	menjadi 4 fase , yaitu : </a:t>
            </a:r>
          </a:p>
          <a:p>
            <a:pPr marL="673100" lvl="2" indent="-27305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Fase menstruasi </a:t>
            </a:r>
          </a:p>
          <a:p>
            <a:pPr marL="673100" lvl="2" indent="-27305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Fase pra ovulasi : fase folikuler</a:t>
            </a:r>
          </a:p>
          <a:p>
            <a:pPr marL="673100" lvl="2" indent="-27305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Fase ovulasi </a:t>
            </a:r>
          </a:p>
          <a:p>
            <a:pPr marL="673100" lvl="2" indent="-27305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Fase pasca ovulasi 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smtClean="0"/>
              <a:t>Siklus menstruasi terdiri atas </a:t>
            </a:r>
          </a:p>
          <a:p>
            <a:pPr marL="273050" indent="-273050">
              <a:spcBef>
                <a:spcPct val="0"/>
              </a:spcBef>
              <a:buFont typeface="Arial" charset="0"/>
              <a:buNone/>
            </a:pPr>
            <a:r>
              <a:rPr lang="en-US" sz="2400" smtClean="0"/>
              <a:t>	perubahan – perubahan didalam</a:t>
            </a:r>
          </a:p>
          <a:p>
            <a:pPr marL="273050" indent="-273050">
              <a:spcBef>
                <a:spcPct val="0"/>
              </a:spcBef>
              <a:buFont typeface="Arial" charset="0"/>
              <a:buNone/>
            </a:pPr>
            <a:r>
              <a:rPr lang="en-US" sz="2400" smtClean="0"/>
              <a:t>	 ovarium dan uterus 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smtClean="0"/>
              <a:t>Hasil kerjasama  antara hipotalamus</a:t>
            </a:r>
          </a:p>
          <a:p>
            <a:pPr marL="273050" indent="-273050">
              <a:spcBef>
                <a:spcPct val="0"/>
              </a:spcBef>
              <a:buFont typeface="Arial" charset="0"/>
              <a:buNone/>
            </a:pPr>
            <a:r>
              <a:rPr lang="en-US" sz="2400" smtClean="0"/>
              <a:t>	 &amp; ovarium akan menstimuli(memacu) </a:t>
            </a:r>
          </a:p>
          <a:p>
            <a:pPr marL="273050" indent="-273050">
              <a:spcBef>
                <a:spcPct val="0"/>
              </a:spcBef>
              <a:buFont typeface="Arial" charset="0"/>
              <a:buNone/>
            </a:pPr>
            <a:r>
              <a:rPr lang="en-US" sz="2400" smtClean="0"/>
              <a:t>	pengeluaran hormon–hormon yang mempengaruhi mekanisme siklus menstruasi </a:t>
            </a:r>
          </a:p>
          <a:p>
            <a:pPr marL="273050" indent="-273050">
              <a:spcBef>
                <a:spcPct val="0"/>
              </a:spcBef>
              <a:buFont typeface="Arial" charset="0"/>
              <a:buNone/>
            </a:pPr>
            <a:endParaRPr lang="en-US" sz="2400" smtClean="0"/>
          </a:p>
          <a:p>
            <a:pPr marL="273050" indent="-273050">
              <a:spcBef>
                <a:spcPct val="0"/>
              </a:spcBef>
            </a:pPr>
            <a:endParaRPr lang="en-US" sz="2400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</a:rPr>
              <a:t>Fase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menstruasi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haid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terjadi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bila</a:t>
            </a:r>
            <a:r>
              <a:rPr lang="en-US" sz="2400" dirty="0" smtClean="0">
                <a:solidFill>
                  <a:srgbClr val="FF0000"/>
                </a:solidFill>
              </a:rPr>
              <a:t> ovum </a:t>
            </a:r>
            <a:r>
              <a:rPr lang="en-US" sz="2400" dirty="0" err="1" smtClean="0">
                <a:solidFill>
                  <a:srgbClr val="FF0000"/>
                </a:solidFill>
              </a:rPr>
              <a:t>tidak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dibuahi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oleh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sperm</a:t>
            </a:r>
            <a:r>
              <a:rPr lang="en-US" sz="2400" dirty="0" err="1" smtClean="0"/>
              <a:t>a</a:t>
            </a:r>
            <a:r>
              <a:rPr lang="en-US" sz="2400" dirty="0" smtClean="0"/>
              <a:t> ,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korpus</a:t>
            </a:r>
            <a:r>
              <a:rPr lang="en-US" sz="2400" dirty="0" smtClean="0"/>
              <a:t> </a:t>
            </a:r>
            <a:r>
              <a:rPr lang="en-US" sz="2400" dirty="0" err="1" smtClean="0"/>
              <a:t>luteum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menghentikan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estrogen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progesteron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Turunnya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kadar</a:t>
            </a:r>
            <a:r>
              <a:rPr lang="en-US" sz="2400" dirty="0" smtClean="0">
                <a:solidFill>
                  <a:srgbClr val="FF0000"/>
                </a:solidFill>
              </a:rPr>
              <a:t> estrogen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progesteron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lepas</a:t>
            </a:r>
            <a:r>
              <a:rPr lang="en-US" sz="2400" dirty="0" smtClean="0"/>
              <a:t> </a:t>
            </a:r>
            <a:r>
              <a:rPr lang="en-US" sz="2400" dirty="0" err="1" smtClean="0"/>
              <a:t>nya</a:t>
            </a:r>
            <a:r>
              <a:rPr lang="en-US" sz="2400" dirty="0" smtClean="0"/>
              <a:t> ovum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uterus yang </a:t>
            </a:r>
            <a:r>
              <a:rPr lang="en-US" sz="2400" dirty="0" err="1" smtClean="0"/>
              <a:t>menebal</a:t>
            </a:r>
            <a:r>
              <a:rPr lang="en-US" sz="2400" dirty="0" smtClean="0"/>
              <a:t> ( endometrium)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Lepasnya</a:t>
            </a:r>
            <a:r>
              <a:rPr lang="en-US" sz="2400" dirty="0" smtClean="0"/>
              <a:t> ovum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endometrium </a:t>
            </a:r>
            <a:r>
              <a:rPr lang="en-US" sz="2400" dirty="0" err="1" smtClean="0"/>
              <a:t>sobek</a:t>
            </a:r>
            <a:r>
              <a:rPr lang="en-US" sz="2400" dirty="0" smtClean="0"/>
              <a:t> / </a:t>
            </a:r>
            <a:r>
              <a:rPr lang="en-US" sz="2400" dirty="0" err="1" smtClean="0"/>
              <a:t>meluruh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tipis 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Robeknya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endometrium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perdarahan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Lama </a:t>
            </a:r>
            <a:r>
              <a:rPr lang="en-US" sz="2400" dirty="0" err="1" smtClean="0"/>
              <a:t>perdarahan</a:t>
            </a:r>
            <a:r>
              <a:rPr lang="en-US" sz="2400" dirty="0" smtClean="0"/>
              <a:t> 3 – 5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Volume </a:t>
            </a:r>
            <a:r>
              <a:rPr lang="en-US" sz="2400" dirty="0" err="1" smtClean="0"/>
              <a:t>darah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50 ml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Keluhan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 : </a:t>
            </a:r>
            <a:r>
              <a:rPr lang="en-US" sz="2400" dirty="0" err="1" smtClean="0"/>
              <a:t>perut</a:t>
            </a:r>
            <a:r>
              <a:rPr lang="en-US" sz="2400" dirty="0" smtClean="0"/>
              <a:t> </a:t>
            </a:r>
            <a:r>
              <a:rPr lang="en-US" sz="2400" dirty="0" err="1" smtClean="0"/>
              <a:t>agak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, </a:t>
            </a:r>
            <a:r>
              <a:rPr lang="en-US" sz="2400" dirty="0" err="1" smtClean="0"/>
              <a:t>payudara</a:t>
            </a:r>
            <a:r>
              <a:rPr lang="en-US" sz="2400" dirty="0" smtClean="0"/>
              <a:t> </a:t>
            </a:r>
            <a:r>
              <a:rPr lang="en-US" sz="2400" dirty="0" err="1" smtClean="0"/>
              <a:t>agak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,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tersinggung</a:t>
            </a:r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789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</a:rPr>
              <a:t>Fase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Ovulasi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pra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akhir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siklus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menstruasi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 smtClean="0"/>
              <a:t>Hipotalamus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hormon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gonadotrofin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/>
              <a:t>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hipofisis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FSH (</a:t>
            </a:r>
            <a:r>
              <a:rPr lang="en-US" sz="2400" dirty="0" err="1" smtClean="0"/>
              <a:t>Folikel</a:t>
            </a:r>
            <a:r>
              <a:rPr lang="en-US" sz="2400" dirty="0" smtClean="0"/>
              <a:t>  Stimulating </a:t>
            </a:r>
            <a:r>
              <a:rPr lang="en-US" sz="2400" dirty="0" err="1" smtClean="0"/>
              <a:t>Hormon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FSH </a:t>
            </a:r>
            <a:r>
              <a:rPr lang="en-US" sz="2400" dirty="0" err="1" smtClean="0">
                <a:solidFill>
                  <a:srgbClr val="FF0000"/>
                </a:solidFill>
              </a:rPr>
              <a:t>merangsang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pembentukan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folikel</a:t>
            </a:r>
            <a:r>
              <a:rPr lang="en-US" sz="2400" dirty="0" smtClean="0">
                <a:solidFill>
                  <a:srgbClr val="FF0000"/>
                </a:solidFill>
              </a:rPr>
              <a:t> primer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</a:t>
            </a:r>
            <a:r>
              <a:rPr lang="en-US" sz="2400" dirty="0" err="1" smtClean="0"/>
              <a:t>ovarium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mengelilingi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primer </a:t>
            </a:r>
          </a:p>
          <a:p>
            <a:r>
              <a:rPr lang="en-US" sz="2400" dirty="0" err="1" smtClean="0"/>
              <a:t>Oosit</a:t>
            </a:r>
            <a:r>
              <a:rPr lang="en-US" sz="2400" dirty="0" smtClean="0"/>
              <a:t> primer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14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folikel</a:t>
            </a:r>
            <a:r>
              <a:rPr lang="en-US" sz="2400" dirty="0" smtClean="0"/>
              <a:t> </a:t>
            </a:r>
            <a:r>
              <a:rPr lang="en-US" sz="2400" dirty="0" err="1" smtClean="0"/>
              <a:t>matang</a:t>
            </a:r>
            <a:r>
              <a:rPr lang="en-US" sz="2400" dirty="0" smtClean="0"/>
              <a:t> (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folikel</a:t>
            </a:r>
            <a:r>
              <a:rPr lang="en-US" sz="2400" dirty="0" smtClean="0"/>
              <a:t> de </a:t>
            </a:r>
            <a:r>
              <a:rPr lang="en-US" sz="2400" dirty="0" err="1" smtClean="0"/>
              <a:t>Graaf</a:t>
            </a:r>
            <a:r>
              <a:rPr lang="en-US" sz="2400" dirty="0" smtClean="0"/>
              <a:t>)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ovum </a:t>
            </a:r>
            <a:r>
              <a:rPr lang="en-US" sz="2400" dirty="0" err="1" smtClean="0"/>
              <a:t>didalamnya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Folikel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estrogen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serviks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lendir</a:t>
            </a:r>
            <a:r>
              <a:rPr lang="en-US" sz="2400" dirty="0" smtClean="0"/>
              <a:t> (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basa</a:t>
            </a:r>
            <a:r>
              <a:rPr lang="en-US" sz="2400" dirty="0" smtClean="0"/>
              <a:t>),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menetralkan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serviks</a:t>
            </a:r>
            <a:r>
              <a:rPr lang="en-US" sz="2400" dirty="0" smtClean="0"/>
              <a:t> agar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55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3. </a:t>
            </a:r>
            <a:r>
              <a:rPr lang="en-US" sz="3200" dirty="0" err="1" smtClean="0">
                <a:solidFill>
                  <a:srgbClr val="FF0000"/>
                </a:solidFill>
              </a:rPr>
              <a:t>Fase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Ovulasi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562600"/>
          </a:xfrm>
        </p:spPr>
        <p:txBody>
          <a:bodyPr/>
          <a:lstStyle/>
          <a:p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ovum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pematangan</a:t>
            </a:r>
            <a:r>
              <a:rPr lang="en-US" sz="2400" dirty="0" smtClean="0"/>
              <a:t> </a:t>
            </a:r>
            <a:r>
              <a:rPr lang="en-US" sz="2400" dirty="0" err="1" smtClean="0"/>
              <a:t>folikel</a:t>
            </a:r>
            <a:r>
              <a:rPr lang="en-US" sz="2400" dirty="0" smtClean="0"/>
              <a:t> </a:t>
            </a:r>
            <a:r>
              <a:rPr lang="en-US" sz="2400" dirty="0" err="1" smtClean="0"/>
              <a:t>Graaf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ovarium</a:t>
            </a:r>
            <a:r>
              <a:rPr lang="en-US" sz="2400" dirty="0" smtClean="0"/>
              <a:t> (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14 )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siap</a:t>
            </a:r>
            <a:r>
              <a:rPr lang="en-US" sz="2400" dirty="0" smtClean="0"/>
              <a:t> </a:t>
            </a:r>
            <a:r>
              <a:rPr lang="en-US" sz="2400" dirty="0" err="1" smtClean="0"/>
              <a:t>dibuahi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 /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14 : </a:t>
            </a:r>
            <a:r>
              <a:rPr lang="en-US" sz="2400" dirty="0" err="1" smtClean="0">
                <a:solidFill>
                  <a:srgbClr val="FF0000"/>
                </a:solidFill>
              </a:rPr>
              <a:t>Peningkatan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kadar</a:t>
            </a:r>
            <a:r>
              <a:rPr lang="en-US" sz="2400" dirty="0" smtClean="0">
                <a:solidFill>
                  <a:srgbClr val="FF0000"/>
                </a:solidFill>
              </a:rPr>
              <a:t> estrogen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pra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umpan</a:t>
            </a:r>
            <a:r>
              <a:rPr lang="en-US" sz="2400" dirty="0" smtClean="0"/>
              <a:t> </a:t>
            </a:r>
            <a:r>
              <a:rPr lang="en-US" sz="2400" dirty="0" err="1" smtClean="0"/>
              <a:t>balik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penghambatan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FSH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lanjut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hipofisis</a:t>
            </a:r>
            <a:r>
              <a:rPr lang="en-US" sz="2400" dirty="0" smtClean="0"/>
              <a:t>. </a:t>
            </a: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konsentrasi</a:t>
            </a:r>
            <a:r>
              <a:rPr lang="en-US" sz="2400" dirty="0" smtClean="0"/>
              <a:t> FSH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hipofisis</a:t>
            </a:r>
            <a:r>
              <a:rPr lang="en-US" sz="2400" dirty="0" smtClean="0"/>
              <a:t> </a:t>
            </a:r>
            <a:r>
              <a:rPr lang="en-US" sz="2400" dirty="0" err="1" smtClean="0"/>
              <a:t>melepas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LH ( Luteinizing </a:t>
            </a:r>
            <a:r>
              <a:rPr lang="en-US" sz="2400" dirty="0" err="1" smtClean="0">
                <a:solidFill>
                  <a:srgbClr val="FF0000"/>
                </a:solidFill>
              </a:rPr>
              <a:t>Hormon</a:t>
            </a:r>
            <a:r>
              <a:rPr lang="en-US" sz="2400" dirty="0" smtClean="0"/>
              <a:t>)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folikel</a:t>
            </a:r>
            <a:r>
              <a:rPr lang="en-US" sz="2400" dirty="0" smtClean="0"/>
              <a:t> de </a:t>
            </a:r>
            <a:r>
              <a:rPr lang="en-US" sz="2400" dirty="0" err="1" smtClean="0"/>
              <a:t>Graaf</a:t>
            </a:r>
            <a:r>
              <a:rPr lang="en-US" sz="2400" dirty="0" smtClean="0"/>
              <a:t> :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Folikel</a:t>
            </a:r>
            <a:r>
              <a:rPr lang="en-US" sz="2400" dirty="0" smtClean="0"/>
              <a:t> </a:t>
            </a:r>
            <a:r>
              <a:rPr lang="en-US" sz="2400" dirty="0" err="1" smtClean="0"/>
              <a:t>graaf</a:t>
            </a:r>
            <a:r>
              <a:rPr lang="en-US" sz="2400" dirty="0" smtClean="0"/>
              <a:t> </a:t>
            </a:r>
            <a:r>
              <a:rPr lang="en-US" sz="2400" dirty="0" err="1" smtClean="0"/>
              <a:t>robek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perdarahan</a:t>
            </a:r>
            <a:r>
              <a:rPr lang="en-US" sz="2400" dirty="0" smtClean="0"/>
              <a:t> ,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penggumpalan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folikel</a:t>
            </a:r>
            <a:r>
              <a:rPr lang="en-US" sz="2400" dirty="0" smtClean="0"/>
              <a:t> , </a:t>
            </a:r>
            <a:r>
              <a:rPr lang="en-US" sz="2400" dirty="0" err="1" smtClean="0"/>
              <a:t>sel</a:t>
            </a:r>
            <a:r>
              <a:rPr lang="en-US" sz="2400" dirty="0" smtClean="0"/>
              <a:t> – </a:t>
            </a:r>
            <a:r>
              <a:rPr lang="en-US" sz="2400" dirty="0" err="1" smtClean="0"/>
              <a:t>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folikel</a:t>
            </a:r>
            <a:r>
              <a:rPr lang="en-US" sz="2400" dirty="0" smtClean="0"/>
              <a:t>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  <a:r>
              <a:rPr lang="en-US" sz="2400" dirty="0" err="1" smtClean="0"/>
              <a:t>kuning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</a:t>
            </a:r>
            <a:r>
              <a:rPr lang="en-US" sz="2400" dirty="0" err="1" smtClean="0"/>
              <a:t>gumpalan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korpus</a:t>
            </a:r>
            <a:r>
              <a:rPr lang="en-US" sz="2400" dirty="0" smtClean="0"/>
              <a:t> </a:t>
            </a:r>
            <a:r>
              <a:rPr lang="en-US" sz="2400" dirty="0" err="1" smtClean="0"/>
              <a:t>luteum</a:t>
            </a:r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911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4. </a:t>
            </a:r>
            <a:r>
              <a:rPr lang="en-US" sz="3200" dirty="0" err="1" smtClean="0">
                <a:solidFill>
                  <a:srgbClr val="FF0000"/>
                </a:solidFill>
              </a:rPr>
              <a:t>Fase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Pasca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Ovulasi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 lnSpcReduction="10000"/>
          </a:bodyPr>
          <a:lstStyle/>
          <a:p>
            <a:pPr marL="273050" indent="-273050">
              <a:spcBef>
                <a:spcPct val="0"/>
              </a:spcBef>
            </a:pPr>
            <a:r>
              <a:rPr lang="en-US" sz="2400" dirty="0" err="1" smtClean="0"/>
              <a:t>Folikel</a:t>
            </a:r>
            <a:r>
              <a:rPr lang="en-US" sz="2400" dirty="0" smtClean="0"/>
              <a:t> de </a:t>
            </a:r>
            <a:r>
              <a:rPr lang="en-US" sz="2400" dirty="0" err="1" smtClean="0"/>
              <a:t>Graaf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ditinggalkan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berkerut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korpus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luteum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memproduksi</a:t>
            </a:r>
            <a:r>
              <a:rPr lang="en-US" sz="2400" dirty="0" smtClean="0">
                <a:solidFill>
                  <a:srgbClr val="FF0000"/>
                </a:solidFill>
              </a:rPr>
              <a:t> estrogen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progesteron</a:t>
            </a:r>
            <a:r>
              <a:rPr lang="en-US" sz="2400" dirty="0" smtClean="0">
                <a:solidFill>
                  <a:srgbClr val="FF0000"/>
                </a:solidFill>
              </a:rPr>
              <a:t> )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pasca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15 s/d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28 ,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26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pembuahan</a:t>
            </a:r>
            <a:r>
              <a:rPr lang="en-US" sz="2400" dirty="0" smtClean="0"/>
              <a:t> </a:t>
            </a:r>
            <a:r>
              <a:rPr lang="en-US" sz="2400" dirty="0" err="1" smtClean="0"/>
              <a:t>korpus</a:t>
            </a:r>
            <a:r>
              <a:rPr lang="en-US" sz="2400" dirty="0" smtClean="0"/>
              <a:t> </a:t>
            </a:r>
            <a:r>
              <a:rPr lang="en-US" sz="2400" dirty="0" err="1" smtClean="0"/>
              <a:t>luteum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korpus</a:t>
            </a:r>
            <a:r>
              <a:rPr lang="en-US" sz="2400" dirty="0" smtClean="0"/>
              <a:t> </a:t>
            </a:r>
            <a:r>
              <a:rPr lang="en-US" sz="2400" dirty="0" err="1" smtClean="0"/>
              <a:t>albikans</a:t>
            </a:r>
            <a:r>
              <a:rPr lang="en-US" sz="2400" dirty="0" smtClean="0"/>
              <a:t> (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estrogen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progesteron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)  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dirty="0" err="1" smtClean="0"/>
              <a:t>turun</a:t>
            </a:r>
            <a:r>
              <a:rPr lang="en-US" sz="2400" dirty="0" smtClean="0"/>
              <a:t> </a:t>
            </a:r>
            <a:r>
              <a:rPr lang="en-US" sz="2400" dirty="0" err="1" smtClean="0"/>
              <a:t>hipofisis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 (</a:t>
            </a:r>
            <a:r>
              <a:rPr lang="en-US" sz="2400" dirty="0" err="1" smtClean="0"/>
              <a:t>melepaskan</a:t>
            </a:r>
            <a:r>
              <a:rPr lang="en-US" sz="2400" dirty="0" smtClean="0"/>
              <a:t> FSH  </a:t>
            </a:r>
            <a:r>
              <a:rPr lang="en-US" sz="2400" dirty="0" err="1" smtClean="0"/>
              <a:t>dan</a:t>
            </a:r>
            <a:r>
              <a:rPr lang="en-US" sz="2400" dirty="0" smtClean="0"/>
              <a:t> LH )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pasca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  <a:r>
              <a:rPr lang="en-US" sz="2400" dirty="0" err="1" smtClean="0"/>
              <a:t>bersambung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menstruasi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berikutnya</a:t>
            </a:r>
            <a:r>
              <a:rPr lang="en-US" sz="2400" dirty="0" smtClean="0"/>
              <a:t>.</a:t>
            </a:r>
          </a:p>
          <a:p>
            <a:pPr marL="273050" indent="-273050">
              <a:spcBef>
                <a:spcPct val="0"/>
              </a:spcBef>
            </a:pP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Progesteron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Pasca</a:t>
            </a:r>
            <a:r>
              <a:rPr lang="en-US" sz="2400" dirty="0" smtClean="0"/>
              <a:t> </a:t>
            </a:r>
            <a:r>
              <a:rPr lang="en-US" sz="2400" dirty="0" err="1" smtClean="0"/>
              <a:t>Ovulasi:mendukung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estrogen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menebalkan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uterus (endometrium 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menumbuhkan</a:t>
            </a:r>
            <a:r>
              <a:rPr lang="en-US" sz="2400" dirty="0" smtClean="0"/>
              <a:t> pembuluh2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endometrium,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sekresi</a:t>
            </a:r>
            <a:r>
              <a:rPr lang="en-US" sz="2400" dirty="0" smtClean="0"/>
              <a:t> </a:t>
            </a:r>
            <a:r>
              <a:rPr lang="en-US" sz="2400" dirty="0" err="1" smtClean="0"/>
              <a:t>lendir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vagina,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susu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payudara,menyiapkan</a:t>
            </a:r>
            <a:r>
              <a:rPr lang="en-US" sz="2400" dirty="0" smtClean="0"/>
              <a:t> </a:t>
            </a:r>
            <a:r>
              <a:rPr lang="en-US" sz="2400" dirty="0" err="1" smtClean="0"/>
              <a:t>penanaman</a:t>
            </a:r>
            <a:r>
              <a:rPr lang="en-US" sz="2400" dirty="0" smtClean="0"/>
              <a:t>(</a:t>
            </a:r>
            <a:r>
              <a:rPr lang="en-US" sz="2400" dirty="0" err="1" smtClean="0"/>
              <a:t>implantasi</a:t>
            </a:r>
            <a:r>
              <a:rPr lang="en-US" sz="2400" dirty="0" smtClean="0"/>
              <a:t>) </a:t>
            </a:r>
            <a:r>
              <a:rPr lang="en-US" sz="2400" dirty="0" err="1" smtClean="0"/>
              <a:t>zigot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uterus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pembuahan</a:t>
            </a:r>
            <a:r>
              <a:rPr lang="en-US" sz="2400" dirty="0" smtClean="0"/>
              <a:t> /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 </a:t>
            </a:r>
          </a:p>
          <a:p>
            <a:pPr marL="273050" indent="-273050">
              <a:spcBef>
                <a:spcPct val="0"/>
              </a:spcBef>
            </a:pPr>
            <a:endParaRPr lang="en-US" sz="2400" dirty="0" smtClean="0"/>
          </a:p>
          <a:p>
            <a:pPr marL="273050" lvl="1" indent="-273050"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35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FISIOLOGI SISTIM REPRODUKSI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Gametogenesis</a:t>
            </a:r>
            <a:r>
              <a:rPr lang="en-US" dirty="0" smtClean="0"/>
              <a:t>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Oogenesis</a:t>
            </a:r>
            <a:r>
              <a:rPr lang="en-US" dirty="0" smtClean="0"/>
              <a:t> , </a:t>
            </a:r>
            <a:r>
              <a:rPr lang="en-US" dirty="0" err="1" smtClean="0"/>
              <a:t>ovulasi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Spermatogenesis , </a:t>
            </a:r>
            <a:r>
              <a:rPr lang="en-US" dirty="0" err="1" smtClean="0"/>
              <a:t>ereksi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ejakulasi</a:t>
            </a: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Fertilisasi</a:t>
            </a:r>
            <a:endParaRPr lang="en-US" dirty="0" smtClean="0"/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Nidasi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kembang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, </a:t>
            </a:r>
            <a:r>
              <a:rPr lang="en-US" dirty="0" err="1" smtClean="0"/>
              <a:t>plasenta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amnion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 , </a:t>
            </a:r>
            <a:r>
              <a:rPr lang="en-US" dirty="0" err="1" smtClean="0"/>
              <a:t>laktasi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nifas</a:t>
            </a:r>
            <a:endParaRPr lang="en-US" dirty="0" smtClean="0"/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laktasi</a:t>
            </a:r>
            <a:r>
              <a:rPr lang="en-US" dirty="0" smtClean="0"/>
              <a:t>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Nifas</a:t>
            </a:r>
            <a:r>
              <a:rPr lang="en-US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DNA, Gen ,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protein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Traits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228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/>
          <a:lstStyle/>
          <a:p>
            <a:r>
              <a:rPr lang="en-US" sz="2400" b="1" dirty="0" smtClean="0"/>
              <a:t>GAMBARAN ENDOKRINOLOGI SIKLUS MENSTRUASI</a:t>
            </a:r>
            <a:endParaRPr lang="en-US" sz="2400" dirty="0" smtClean="0"/>
          </a:p>
        </p:txBody>
      </p:sp>
      <p:pic>
        <p:nvPicPr>
          <p:cNvPr id="4" name="Picture 2" descr="hormo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7010400" cy="4648200"/>
          </a:xfrm>
          <a:noFill/>
        </p:spPr>
      </p:pic>
    </p:spTree>
    <p:extLst>
      <p:ext uri="{BB962C8B-B14F-4D97-AF65-F5344CB8AC3E}">
        <p14:creationId xmlns:p14="http://schemas.microsoft.com/office/powerpoint/2010/main" val="10878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500" dirty="0" err="1" smtClean="0"/>
              <a:t>Pengendalian</a:t>
            </a:r>
            <a:r>
              <a:rPr lang="en-US" sz="2500" dirty="0" smtClean="0"/>
              <a:t> </a:t>
            </a:r>
            <a:r>
              <a:rPr lang="en-US" sz="2500" dirty="0" err="1" smtClean="0"/>
              <a:t>maturasi</a:t>
            </a:r>
            <a:r>
              <a:rPr lang="en-US" sz="2500" dirty="0" smtClean="0"/>
              <a:t> </a:t>
            </a:r>
            <a:r>
              <a:rPr lang="en-US" sz="2500" dirty="0" err="1" smtClean="0"/>
              <a:t>folikel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proses </a:t>
            </a:r>
            <a:r>
              <a:rPr lang="en-US" sz="2500" dirty="0" err="1" smtClean="0"/>
              <a:t>ovulasi</a:t>
            </a:r>
            <a:r>
              <a:rPr lang="en-US" sz="2500" dirty="0" smtClean="0"/>
              <a:t> </a:t>
            </a:r>
            <a:r>
              <a:rPr lang="en-US" sz="2500" dirty="0" err="1" smtClean="0"/>
              <a:t>dilakukan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poros</a:t>
            </a:r>
            <a:r>
              <a:rPr lang="en-US" sz="2500" dirty="0" smtClean="0"/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hipotalamus-hipofisis-ovarium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500" dirty="0" err="1" smtClean="0">
                <a:solidFill>
                  <a:srgbClr val="FF0000"/>
                </a:solidFill>
              </a:rPr>
              <a:t>Hipotalamus</a:t>
            </a:r>
            <a:r>
              <a:rPr lang="en-US" sz="2500" dirty="0" smtClean="0"/>
              <a:t> </a:t>
            </a:r>
            <a:r>
              <a:rPr lang="en-US" sz="2500" dirty="0" err="1" smtClean="0"/>
              <a:t>mengendalikan</a:t>
            </a:r>
            <a:r>
              <a:rPr lang="en-US" sz="2500" dirty="0" smtClean="0"/>
              <a:t> </a:t>
            </a:r>
            <a:r>
              <a:rPr lang="en-US" sz="2500" dirty="0" err="1" smtClean="0"/>
              <a:t>siklus</a:t>
            </a:r>
            <a:r>
              <a:rPr lang="en-US" sz="2500" dirty="0" smtClean="0"/>
              <a:t> </a:t>
            </a:r>
            <a:r>
              <a:rPr lang="en-US" sz="2500" dirty="0" err="1" smtClean="0"/>
              <a:t>haid</a:t>
            </a:r>
            <a:r>
              <a:rPr lang="en-US" sz="2500" dirty="0" smtClean="0"/>
              <a:t>, </a:t>
            </a:r>
            <a:r>
              <a:rPr lang="en-US" sz="2500" dirty="0" err="1" smtClean="0"/>
              <a:t>namun</a:t>
            </a:r>
            <a:r>
              <a:rPr lang="en-US" sz="2500" dirty="0" smtClean="0"/>
              <a:t> organ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sendiri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dipengaruhi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pusat</a:t>
            </a:r>
            <a:r>
              <a:rPr lang="en-US" sz="2500" dirty="0" smtClean="0"/>
              <a:t> </a:t>
            </a:r>
            <a:r>
              <a:rPr lang="en-US" sz="2500" dirty="0" err="1" smtClean="0"/>
              <a:t>otak</a:t>
            </a:r>
            <a:r>
              <a:rPr lang="en-US" sz="2500" dirty="0" smtClean="0"/>
              <a:t> yang </a:t>
            </a:r>
            <a:r>
              <a:rPr lang="en-US" sz="2500" dirty="0" err="1" smtClean="0"/>
              <a:t>lebih</a:t>
            </a:r>
            <a:r>
              <a:rPr lang="en-US" sz="2500" dirty="0" smtClean="0"/>
              <a:t> </a:t>
            </a:r>
            <a:r>
              <a:rPr lang="en-US" sz="2500" dirty="0" err="1" smtClean="0"/>
              <a:t>tinggi</a:t>
            </a:r>
            <a:r>
              <a:rPr lang="en-US" sz="2500" dirty="0" smtClean="0"/>
              <a:t>, </a:t>
            </a:r>
            <a:r>
              <a:rPr lang="en-US" sz="2500" dirty="0" err="1" smtClean="0"/>
              <a:t>sehingga</a:t>
            </a:r>
            <a:r>
              <a:rPr lang="en-US" sz="2500" dirty="0" smtClean="0"/>
              <a:t> </a:t>
            </a:r>
            <a:r>
              <a:rPr lang="en-US" sz="2500" dirty="0" err="1" smtClean="0"/>
              <a:t>faktor</a:t>
            </a:r>
            <a:r>
              <a:rPr lang="en-US" sz="2500" dirty="0" smtClean="0"/>
              <a:t> </a:t>
            </a:r>
            <a:r>
              <a:rPr lang="en-US" sz="2500" dirty="0" err="1" smtClean="0"/>
              <a:t>kecemasan</a:t>
            </a:r>
            <a:r>
              <a:rPr lang="en-US" sz="2500" dirty="0" smtClean="0"/>
              <a:t> </a:t>
            </a:r>
            <a:r>
              <a:rPr lang="en-US" sz="2500" dirty="0" err="1" smtClean="0"/>
              <a:t>ataupun</a:t>
            </a:r>
            <a:r>
              <a:rPr lang="en-US" sz="2500" dirty="0" smtClean="0"/>
              <a:t> </a:t>
            </a:r>
            <a:r>
              <a:rPr lang="en-US" sz="2500" dirty="0" err="1" smtClean="0"/>
              <a:t>gangguan</a:t>
            </a:r>
            <a:r>
              <a:rPr lang="en-US" sz="2500" dirty="0" smtClean="0"/>
              <a:t> </a:t>
            </a:r>
            <a:r>
              <a:rPr lang="en-US" sz="2500" dirty="0" err="1" smtClean="0"/>
              <a:t>kejiwaan</a:t>
            </a:r>
            <a:r>
              <a:rPr lang="en-US" sz="2500" dirty="0" smtClean="0"/>
              <a:t> lain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mengganggu</a:t>
            </a:r>
            <a:r>
              <a:rPr lang="en-US" sz="2500" dirty="0" smtClean="0"/>
              <a:t> </a:t>
            </a:r>
            <a:r>
              <a:rPr lang="en-US" sz="2500" dirty="0" err="1" smtClean="0"/>
              <a:t>pola</a:t>
            </a:r>
            <a:r>
              <a:rPr lang="en-US" sz="2500" dirty="0" smtClean="0"/>
              <a:t> </a:t>
            </a:r>
            <a:r>
              <a:rPr lang="en-US" sz="2500" dirty="0" err="1" smtClean="0"/>
              <a:t>haid</a:t>
            </a:r>
            <a:r>
              <a:rPr lang="en-US" sz="2500" dirty="0" smtClean="0"/>
              <a:t> yang normal. </a:t>
            </a:r>
          </a:p>
          <a:p>
            <a:pPr>
              <a:spcBef>
                <a:spcPct val="0"/>
              </a:spcBef>
            </a:pPr>
            <a:r>
              <a:rPr lang="en-US" sz="2500" dirty="0" err="1" smtClean="0"/>
              <a:t>Hipotalamus</a:t>
            </a:r>
            <a:r>
              <a:rPr lang="en-US" sz="2500" dirty="0" smtClean="0"/>
              <a:t> </a:t>
            </a:r>
            <a:r>
              <a:rPr lang="en-US" sz="2500" dirty="0" err="1" smtClean="0"/>
              <a:t>mempengaruhi</a:t>
            </a:r>
            <a:r>
              <a:rPr lang="en-US" sz="2500" dirty="0" smtClean="0"/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hipofisis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/>
              <a:t>melalui</a:t>
            </a:r>
            <a:r>
              <a:rPr lang="en-US" sz="2500" dirty="0" smtClean="0"/>
              <a:t> </a:t>
            </a:r>
            <a:r>
              <a:rPr lang="en-US" sz="2500" dirty="0" err="1" smtClean="0"/>
              <a:t>pengeluaran</a:t>
            </a:r>
            <a:r>
              <a:rPr lang="en-US" sz="2500" dirty="0" smtClean="0"/>
              <a:t> </a:t>
            </a:r>
            <a:r>
              <a:rPr lang="en-US" sz="2500" dirty="0" err="1" smtClean="0"/>
              <a:t>GnRH</a:t>
            </a:r>
            <a:r>
              <a:rPr lang="en-US" sz="2500" dirty="0" smtClean="0"/>
              <a:t>-(Gonadotropin Releasing </a:t>
            </a:r>
            <a:r>
              <a:rPr lang="en-US" sz="2500" dirty="0" err="1" smtClean="0"/>
              <a:t>Hormon</a:t>
            </a:r>
            <a:r>
              <a:rPr lang="en-US" sz="2500" dirty="0" smtClean="0"/>
              <a:t>) </a:t>
            </a:r>
            <a:r>
              <a:rPr lang="en-US" sz="2500" dirty="0" smtClean="0">
                <a:sym typeface="Wingdings" pitchFamily="2" charset="2"/>
              </a:rPr>
              <a:t></a:t>
            </a:r>
            <a:r>
              <a:rPr lang="en-US" sz="2500" dirty="0" smtClean="0"/>
              <a:t> </a:t>
            </a:r>
            <a:r>
              <a:rPr lang="en-US" sz="2500" dirty="0" err="1" smtClean="0"/>
              <a:t>melalui</a:t>
            </a:r>
            <a:r>
              <a:rPr lang="en-US" sz="2500" dirty="0" smtClean="0"/>
              <a:t> </a:t>
            </a:r>
            <a:r>
              <a:rPr lang="en-US" sz="2500" dirty="0" err="1" smtClean="0"/>
              <a:t>sistem</a:t>
            </a:r>
            <a:r>
              <a:rPr lang="en-US" sz="2500" dirty="0" smtClean="0"/>
              <a:t> </a:t>
            </a:r>
            <a:r>
              <a:rPr lang="en-US" sz="2500" dirty="0" err="1" smtClean="0"/>
              <a:t>sirkulasi</a:t>
            </a:r>
            <a:r>
              <a:rPr lang="en-US" sz="2500" dirty="0" smtClean="0"/>
              <a:t> portal </a:t>
            </a:r>
            <a:r>
              <a:rPr lang="en-US" sz="2500" dirty="0" err="1" smtClean="0"/>
              <a:t>menuju</a:t>
            </a:r>
            <a:r>
              <a:rPr lang="en-US" sz="2500" dirty="0" smtClean="0"/>
              <a:t> </a:t>
            </a:r>
            <a:r>
              <a:rPr lang="en-US" sz="2500" dirty="0" err="1" smtClean="0"/>
              <a:t>hipofisis</a:t>
            </a:r>
            <a:r>
              <a:rPr lang="en-US" sz="2500" dirty="0" smtClean="0"/>
              <a:t> anterior </a:t>
            </a:r>
            <a:r>
              <a:rPr lang="en-US" sz="2500" dirty="0" err="1" smtClean="0"/>
              <a:t>menyebabkan</a:t>
            </a:r>
            <a:r>
              <a:rPr lang="en-US" sz="2500" dirty="0" smtClean="0"/>
              <a:t> </a:t>
            </a:r>
            <a:r>
              <a:rPr lang="en-US" sz="2500" dirty="0" err="1" smtClean="0"/>
              <a:t>gonadotrofin</a:t>
            </a:r>
            <a:r>
              <a:rPr lang="en-US" sz="2500" dirty="0" smtClean="0"/>
              <a:t> </a:t>
            </a:r>
            <a:r>
              <a:rPr lang="en-US" sz="2500" dirty="0" err="1" smtClean="0"/>
              <a:t>hipofisis</a:t>
            </a:r>
            <a:r>
              <a:rPr lang="en-US" sz="2500" dirty="0" smtClean="0"/>
              <a:t> </a:t>
            </a:r>
            <a:r>
              <a:rPr lang="en-US" sz="2500" dirty="0" err="1" smtClean="0"/>
              <a:t>melakukan</a:t>
            </a:r>
            <a:r>
              <a:rPr lang="en-US" sz="2500" dirty="0" smtClean="0"/>
              <a:t> </a:t>
            </a:r>
            <a:r>
              <a:rPr lang="en-US" sz="2500" dirty="0" err="1" smtClean="0"/>
              <a:t>sintesa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pelepasan</a:t>
            </a:r>
            <a:r>
              <a:rPr lang="en-US" sz="2500" dirty="0" smtClean="0"/>
              <a:t> FSH-</a:t>
            </a:r>
            <a:r>
              <a:rPr lang="en-US" sz="2500" dirty="0" err="1" smtClean="0"/>
              <a:t>foliclle</a:t>
            </a:r>
            <a:r>
              <a:rPr lang="en-US" sz="2500" dirty="0" smtClean="0"/>
              <a:t> stimulating hormone (</a:t>
            </a:r>
            <a:r>
              <a:rPr lang="en-US" sz="2500" dirty="0" err="1" smtClean="0"/>
              <a:t>menyebabkan</a:t>
            </a:r>
            <a:r>
              <a:rPr lang="en-US" sz="2500" dirty="0" smtClean="0"/>
              <a:t> proses </a:t>
            </a:r>
            <a:r>
              <a:rPr lang="en-US" sz="2500" dirty="0" err="1" smtClean="0"/>
              <a:t>maturasi</a:t>
            </a:r>
            <a:r>
              <a:rPr lang="en-US" sz="2500" dirty="0" smtClean="0"/>
              <a:t> </a:t>
            </a:r>
            <a:r>
              <a:rPr lang="en-US" sz="2500" dirty="0" err="1" smtClean="0"/>
              <a:t>folikel</a:t>
            </a:r>
            <a:r>
              <a:rPr lang="en-US" sz="2500" dirty="0" smtClean="0"/>
              <a:t> </a:t>
            </a:r>
            <a:r>
              <a:rPr lang="en-US" sz="2500" dirty="0" err="1" smtClean="0"/>
              <a:t>selama</a:t>
            </a:r>
            <a:r>
              <a:rPr lang="en-US" sz="2500" dirty="0" smtClean="0"/>
              <a:t> </a:t>
            </a:r>
            <a:r>
              <a:rPr lang="en-US" sz="2500" dirty="0" err="1" smtClean="0"/>
              <a:t>fase</a:t>
            </a:r>
            <a:r>
              <a:rPr lang="en-US" sz="2500" dirty="0" smtClean="0"/>
              <a:t> </a:t>
            </a:r>
            <a:r>
              <a:rPr lang="en-US" sz="2500" dirty="0" err="1" smtClean="0"/>
              <a:t>folikuler</a:t>
            </a:r>
            <a:r>
              <a:rPr lang="en-US" sz="2500" dirty="0" smtClean="0"/>
              <a:t>)  </a:t>
            </a:r>
            <a:r>
              <a:rPr lang="en-US" sz="2500" dirty="0" err="1" smtClean="0"/>
              <a:t>dan</a:t>
            </a:r>
            <a:r>
              <a:rPr lang="en-US" sz="2500" dirty="0" smtClean="0"/>
              <a:t> LH-Luteinizing hormone( </a:t>
            </a:r>
            <a:r>
              <a:rPr lang="en-US" sz="2500" dirty="0" err="1" smtClean="0"/>
              <a:t>berperan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proses </a:t>
            </a:r>
            <a:r>
              <a:rPr lang="en-US" sz="2500" dirty="0" err="1" smtClean="0"/>
              <a:t>ovulasi</a:t>
            </a:r>
            <a:r>
              <a:rPr lang="en-US" sz="2500" dirty="0" smtClean="0"/>
              <a:t> </a:t>
            </a:r>
            <a:r>
              <a:rPr lang="en-US" sz="2500" dirty="0" err="1" smtClean="0"/>
              <a:t>serta</a:t>
            </a:r>
            <a:r>
              <a:rPr lang="en-US" sz="2500" dirty="0" smtClean="0"/>
              <a:t> </a:t>
            </a:r>
            <a:r>
              <a:rPr lang="en-US" sz="2500" dirty="0" err="1" smtClean="0"/>
              <a:t>produksi</a:t>
            </a:r>
            <a:r>
              <a:rPr lang="en-US" sz="2500" dirty="0" smtClean="0"/>
              <a:t> </a:t>
            </a:r>
            <a:r>
              <a:rPr lang="en-US" sz="2500" dirty="0" err="1" smtClean="0"/>
              <a:t>progesteron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corpus </a:t>
            </a:r>
            <a:r>
              <a:rPr lang="en-US" sz="2500" dirty="0" err="1" smtClean="0"/>
              <a:t>luteum</a:t>
            </a:r>
            <a:r>
              <a:rPr lang="en-US" sz="2500" dirty="0" smtClean="0"/>
              <a:t>). </a:t>
            </a:r>
          </a:p>
          <a:p>
            <a:pPr>
              <a:spcBef>
                <a:spcPct val="0"/>
              </a:spcBef>
            </a:pPr>
            <a:r>
              <a:rPr lang="en-US" sz="2500" dirty="0" err="1" smtClean="0"/>
              <a:t>Aktivitas</a:t>
            </a:r>
            <a:r>
              <a:rPr lang="en-US" sz="2500" dirty="0" smtClean="0"/>
              <a:t> </a:t>
            </a:r>
            <a:r>
              <a:rPr lang="en-US" sz="2500" dirty="0" err="1" smtClean="0"/>
              <a:t>siklus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ovarium</a:t>
            </a:r>
            <a:r>
              <a:rPr lang="en-US" sz="2500" dirty="0" smtClean="0"/>
              <a:t> </a:t>
            </a:r>
            <a:r>
              <a:rPr lang="en-US" sz="2500" dirty="0" err="1" smtClean="0"/>
              <a:t>berlangsung</a:t>
            </a:r>
            <a:r>
              <a:rPr lang="en-US" sz="2500" dirty="0" smtClean="0"/>
              <a:t> </a:t>
            </a:r>
            <a:r>
              <a:rPr lang="en-US" sz="2500" dirty="0" err="1" smtClean="0"/>
              <a:t>melalui</a:t>
            </a:r>
            <a:r>
              <a:rPr lang="en-US" sz="2500" dirty="0" smtClean="0"/>
              <a:t> </a:t>
            </a:r>
            <a:r>
              <a:rPr lang="en-US" sz="2500" dirty="0" err="1" smtClean="0"/>
              <a:t>mekanisme</a:t>
            </a:r>
            <a:r>
              <a:rPr lang="en-US" sz="2500" dirty="0" smtClean="0"/>
              <a:t> </a:t>
            </a:r>
            <a:r>
              <a:rPr lang="en-US" sz="2500" dirty="0" err="1" smtClean="0"/>
              <a:t>umpan</a:t>
            </a:r>
            <a:r>
              <a:rPr lang="en-US" sz="2500" dirty="0" smtClean="0"/>
              <a:t> </a:t>
            </a:r>
            <a:r>
              <a:rPr lang="en-US" sz="2500" dirty="0" err="1" smtClean="0"/>
              <a:t>balik</a:t>
            </a:r>
            <a:r>
              <a:rPr lang="en-US" sz="2500" dirty="0" smtClean="0"/>
              <a:t> </a:t>
            </a:r>
            <a:r>
              <a:rPr lang="en-US" sz="2500" dirty="0" err="1" smtClean="0"/>
              <a:t>diantara</a:t>
            </a:r>
            <a:r>
              <a:rPr lang="en-US" sz="2500" dirty="0" smtClean="0"/>
              <a:t> </a:t>
            </a:r>
            <a:r>
              <a:rPr lang="en-US" sz="2500" dirty="0" err="1" smtClean="0"/>
              <a:t>ovarium</a:t>
            </a:r>
            <a:r>
              <a:rPr lang="en-US" sz="2500" dirty="0" smtClean="0"/>
              <a:t> – </a:t>
            </a:r>
            <a:r>
              <a:rPr lang="en-US" sz="2500" dirty="0" err="1" smtClean="0"/>
              <a:t>hipotalamus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hipofisis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38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/>
          <a:lstStyle/>
          <a:p>
            <a:r>
              <a:rPr lang="en-US" sz="2800" b="1" dirty="0" smtClean="0"/>
              <a:t>LENDIR SERVIK</a:t>
            </a:r>
            <a:r>
              <a:rPr lang="en-US" sz="2800" dirty="0" smtClean="0"/>
              <a:t>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602163"/>
          </a:xfrm>
        </p:spPr>
        <p:txBody>
          <a:bodyPr/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fase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folikuler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dini</a:t>
            </a:r>
            <a:r>
              <a:rPr lang="en-US" sz="2400" dirty="0" smtClean="0"/>
              <a:t>, </a:t>
            </a:r>
            <a:r>
              <a:rPr lang="en-US" sz="2400" dirty="0" err="1" smtClean="0"/>
              <a:t>konsistensi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lendir</a:t>
            </a:r>
            <a:r>
              <a:rPr lang="en-US" sz="2400" dirty="0" smtClean="0"/>
              <a:t> </a:t>
            </a:r>
            <a:r>
              <a:rPr lang="en-US" sz="2400" dirty="0" err="1" smtClean="0"/>
              <a:t>servik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kental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impermeable</a:t>
            </a:r>
            <a:r>
              <a:rPr lang="en-US" sz="2400" dirty="0" smtClean="0"/>
              <a:t> (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putih</a:t>
            </a:r>
            <a:r>
              <a:rPr lang="en-US" sz="2400" dirty="0" smtClean="0"/>
              <a:t> </a:t>
            </a:r>
            <a:r>
              <a:rPr lang="en-US" sz="2400" dirty="0" err="1" smtClean="0"/>
              <a:t>telur</a:t>
            </a:r>
            <a:r>
              <a:rPr lang="en-US" sz="2400" dirty="0" smtClean="0"/>
              <a:t> )</a:t>
            </a:r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fase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folikuler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lanjut</a:t>
            </a:r>
            <a:r>
              <a:rPr lang="en-US" sz="2400" dirty="0" smtClean="0"/>
              <a:t>, </a:t>
            </a:r>
            <a:r>
              <a:rPr lang="en-US" sz="2400" dirty="0" err="1" smtClean="0"/>
              <a:t>meningkatnya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estrogen </a:t>
            </a:r>
            <a:r>
              <a:rPr lang="en-US" sz="2400" dirty="0" err="1" smtClean="0"/>
              <a:t>menye</a:t>
            </a:r>
            <a:r>
              <a:rPr lang="en-US" sz="2400" dirty="0" smtClean="0"/>
              <a:t> </a:t>
            </a:r>
            <a:r>
              <a:rPr lang="en-US" sz="2400" dirty="0" err="1" smtClean="0"/>
              <a:t>babkan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lendir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menjadi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lebih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encer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semipermea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</a:t>
            </a:r>
            <a:r>
              <a:rPr lang="en-US" sz="2400" dirty="0" err="1" smtClean="0"/>
              <a:t>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ditembus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spermatozoa. </a:t>
            </a:r>
          </a:p>
          <a:p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lendiri</a:t>
            </a:r>
            <a:r>
              <a:rPr lang="en-US" sz="2400" dirty="0" smtClean="0"/>
              <a:t> </a:t>
            </a:r>
            <a:r>
              <a:rPr lang="en-US" sz="2400" dirty="0" err="1" smtClean="0"/>
              <a:t>servik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encer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i="1" dirty="0" smtClean="0"/>
              <a:t>‘</a:t>
            </a:r>
            <a:r>
              <a:rPr lang="en-US" sz="2400" i="1" dirty="0" err="1" smtClean="0">
                <a:solidFill>
                  <a:srgbClr val="FF0000"/>
                </a:solidFill>
              </a:rPr>
              <a:t>spinnbarkheit</a:t>
            </a:r>
            <a:r>
              <a:rPr lang="en-US" sz="2400" i="1" dirty="0" smtClean="0">
                <a:solidFill>
                  <a:srgbClr val="FF0000"/>
                </a:solidFill>
              </a:rPr>
              <a:t>’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Pasca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ovulasi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progesteron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corpus </a:t>
            </a:r>
            <a:r>
              <a:rPr lang="en-US" sz="2400" dirty="0" err="1" smtClean="0"/>
              <a:t>luteum</a:t>
            </a:r>
            <a:r>
              <a:rPr lang="en-US" sz="2400" dirty="0" smtClean="0"/>
              <a:t> </a:t>
            </a:r>
            <a:r>
              <a:rPr lang="en-US" sz="2400" dirty="0" err="1" smtClean="0"/>
              <a:t>menetralisir</a:t>
            </a:r>
            <a:r>
              <a:rPr lang="en-US" sz="2400" dirty="0" smtClean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estrogen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lendir</a:t>
            </a:r>
            <a:r>
              <a:rPr lang="en-US" sz="2400" dirty="0" smtClean="0"/>
              <a:t> </a:t>
            </a:r>
            <a:r>
              <a:rPr lang="en-US" sz="2400" dirty="0" err="1" smtClean="0"/>
              <a:t>servik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kental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kembali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impermeabel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82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terpenting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33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Menstruasi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paling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40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keatas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Fertilisasi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40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02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- </a:t>
            </a:r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err="1" smtClean="0"/>
              <a:t>Klimakterium</a:t>
            </a:r>
            <a:r>
              <a:rPr lang="en-US" dirty="0" smtClean="0"/>
              <a:t> :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yunanai</a:t>
            </a:r>
            <a:r>
              <a:rPr lang="en-US" dirty="0" smtClean="0"/>
              <a:t> = </a:t>
            </a:r>
            <a:r>
              <a:rPr lang="en-US" dirty="0" err="1" smtClean="0"/>
              <a:t>tangga</a:t>
            </a:r>
            <a:r>
              <a:rPr lang="en-US" dirty="0" smtClean="0"/>
              <a:t> 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peralihan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senium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Menopause </a:t>
            </a:r>
            <a:r>
              <a:rPr lang="en-US" dirty="0" smtClean="0"/>
              <a:t>: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klimakterium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menopause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smtClean="0"/>
              <a:t>pre menopause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menopause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pasca</a:t>
            </a:r>
            <a:r>
              <a:rPr lang="en-US" b="1" dirty="0" smtClean="0"/>
              <a:t> menopause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err="1" smtClean="0"/>
              <a:t>Senium</a:t>
            </a:r>
            <a:r>
              <a:rPr lang="en-US" dirty="0" smtClean="0"/>
              <a:t> :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menopause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42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Klimakterium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 err="1" smtClean="0"/>
              <a:t>Bukan</a:t>
            </a:r>
            <a:r>
              <a:rPr lang="en-US" sz="3100" dirty="0" smtClean="0"/>
              <a:t> </a:t>
            </a:r>
            <a:r>
              <a:rPr lang="en-US" sz="3100" dirty="0" err="1" smtClean="0"/>
              <a:t>suatu</a:t>
            </a:r>
            <a:r>
              <a:rPr lang="en-US" sz="3100" dirty="0" smtClean="0"/>
              <a:t> </a:t>
            </a:r>
            <a:r>
              <a:rPr lang="en-US" sz="3100" dirty="0" err="1" smtClean="0"/>
              <a:t>keadaan</a:t>
            </a:r>
            <a:r>
              <a:rPr lang="en-US" sz="3100" dirty="0" smtClean="0"/>
              <a:t> </a:t>
            </a:r>
            <a:r>
              <a:rPr lang="en-US" sz="3100" dirty="0" err="1" smtClean="0"/>
              <a:t>patologik</a:t>
            </a:r>
            <a:r>
              <a:rPr lang="en-US" sz="31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 err="1" smtClean="0"/>
              <a:t>Merupakan</a:t>
            </a:r>
            <a:r>
              <a:rPr lang="en-US" sz="3100" dirty="0" smtClean="0"/>
              <a:t> </a:t>
            </a:r>
            <a:r>
              <a:rPr lang="en-US" sz="3100" dirty="0" err="1" smtClean="0"/>
              <a:t>suatu</a:t>
            </a:r>
            <a:r>
              <a:rPr lang="en-US" sz="3100" dirty="0" smtClean="0"/>
              <a:t> </a:t>
            </a:r>
            <a:r>
              <a:rPr lang="en-US" sz="3100" dirty="0" err="1" smtClean="0"/>
              <a:t>peralihan</a:t>
            </a:r>
            <a:r>
              <a:rPr lang="en-US" sz="3100" dirty="0" smtClean="0"/>
              <a:t> yang normal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berlangsung</a:t>
            </a:r>
            <a:r>
              <a:rPr lang="en-US" sz="3100" dirty="0" smtClean="0"/>
              <a:t> </a:t>
            </a:r>
            <a:r>
              <a:rPr lang="en-US" sz="3100" dirty="0" err="1" smtClean="0"/>
              <a:t>beberapa</a:t>
            </a:r>
            <a:r>
              <a:rPr lang="en-US" sz="3100" dirty="0" smtClean="0"/>
              <a:t> </a:t>
            </a:r>
            <a:r>
              <a:rPr lang="en-US" sz="3100" dirty="0" err="1" smtClean="0"/>
              <a:t>tahun</a:t>
            </a:r>
            <a:r>
              <a:rPr lang="en-US" sz="3100" dirty="0" smtClean="0"/>
              <a:t> </a:t>
            </a:r>
            <a:r>
              <a:rPr lang="en-US" sz="3100" dirty="0" err="1" smtClean="0"/>
              <a:t>sebelum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sesudah</a:t>
            </a:r>
            <a:r>
              <a:rPr lang="en-US" sz="3100" dirty="0" smtClean="0"/>
              <a:t> menopause ( </a:t>
            </a:r>
            <a:r>
              <a:rPr lang="en-US" sz="3100" dirty="0" err="1" smtClean="0"/>
              <a:t>sekitar</a:t>
            </a:r>
            <a:r>
              <a:rPr lang="en-US" sz="3100" dirty="0" smtClean="0"/>
              <a:t> 13 </a:t>
            </a:r>
            <a:r>
              <a:rPr lang="en-US" sz="3100" dirty="0" err="1" smtClean="0"/>
              <a:t>tahun</a:t>
            </a:r>
            <a:r>
              <a:rPr lang="en-US" sz="3100" dirty="0" smtClean="0"/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 err="1" smtClean="0"/>
              <a:t>Dimana</a:t>
            </a:r>
            <a:r>
              <a:rPr lang="en-US" sz="3100" dirty="0" smtClean="0"/>
              <a:t> </a:t>
            </a:r>
            <a:r>
              <a:rPr lang="en-US" sz="3100" dirty="0" err="1" smtClean="0"/>
              <a:t>kadar</a:t>
            </a:r>
            <a:r>
              <a:rPr lang="en-US" sz="3100" dirty="0" smtClean="0"/>
              <a:t> estrogen </a:t>
            </a:r>
            <a:r>
              <a:rPr lang="en-US" sz="3100" dirty="0" err="1" smtClean="0"/>
              <a:t>mulai</a:t>
            </a:r>
            <a:r>
              <a:rPr lang="en-US" sz="3100" dirty="0" smtClean="0"/>
              <a:t> </a:t>
            </a:r>
            <a:r>
              <a:rPr lang="en-US" sz="3100" dirty="0" err="1" smtClean="0"/>
              <a:t>turun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kadar</a:t>
            </a:r>
            <a:r>
              <a:rPr lang="en-US" sz="3100" dirty="0" smtClean="0"/>
              <a:t> </a:t>
            </a:r>
            <a:r>
              <a:rPr lang="en-US" sz="3100" dirty="0" err="1" smtClean="0"/>
              <a:t>hormon</a:t>
            </a:r>
            <a:r>
              <a:rPr lang="en-US" sz="3100" dirty="0" smtClean="0"/>
              <a:t> gonadotropin </a:t>
            </a:r>
            <a:r>
              <a:rPr lang="en-US" sz="3100" dirty="0" err="1" smtClean="0"/>
              <a:t>naik</a:t>
            </a:r>
            <a:r>
              <a:rPr lang="en-US" sz="31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 err="1" smtClean="0"/>
              <a:t>Klimakterium</a:t>
            </a:r>
            <a:r>
              <a:rPr lang="en-US" sz="3100" dirty="0" smtClean="0"/>
              <a:t> </a:t>
            </a:r>
            <a:r>
              <a:rPr lang="en-US" sz="3100" dirty="0" err="1" smtClean="0"/>
              <a:t>berakhir</a:t>
            </a:r>
            <a:r>
              <a:rPr lang="en-US" sz="3100" dirty="0" smtClean="0"/>
              <a:t> 6-7 </a:t>
            </a:r>
            <a:r>
              <a:rPr lang="en-US" sz="3100" dirty="0" err="1" smtClean="0"/>
              <a:t>tahun</a:t>
            </a:r>
            <a:r>
              <a:rPr lang="en-US" sz="3100" dirty="0" smtClean="0"/>
              <a:t> </a:t>
            </a:r>
            <a:r>
              <a:rPr lang="en-US" sz="3100" dirty="0" err="1" smtClean="0"/>
              <a:t>sesudah</a:t>
            </a:r>
            <a:r>
              <a:rPr lang="en-US" sz="3100" dirty="0" smtClean="0"/>
              <a:t> menopause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permulaan</a:t>
            </a:r>
            <a:r>
              <a:rPr lang="en-US" sz="3100" dirty="0" smtClean="0"/>
              <a:t> </a:t>
            </a:r>
            <a:r>
              <a:rPr lang="en-US" sz="3100" dirty="0" err="1" smtClean="0"/>
              <a:t>klimakterium</a:t>
            </a:r>
            <a:r>
              <a:rPr lang="en-US" sz="3100" dirty="0" smtClean="0"/>
              <a:t> </a:t>
            </a:r>
            <a:r>
              <a:rPr lang="en-US" sz="3100" dirty="0" err="1" smtClean="0"/>
              <a:t>kesuburan</a:t>
            </a:r>
            <a:r>
              <a:rPr lang="en-US" sz="3100" dirty="0" smtClean="0"/>
              <a:t> </a:t>
            </a:r>
            <a:r>
              <a:rPr lang="en-US" sz="3100" dirty="0" err="1" smtClean="0"/>
              <a:t>wanita</a:t>
            </a:r>
            <a:r>
              <a:rPr lang="en-US" sz="3100" dirty="0" smtClean="0"/>
              <a:t> </a:t>
            </a:r>
            <a:r>
              <a:rPr lang="en-US" sz="3100" dirty="0" err="1" smtClean="0"/>
              <a:t>menurun</a:t>
            </a:r>
            <a:r>
              <a:rPr lang="en-US" sz="3100" dirty="0" smtClean="0"/>
              <a:t> ,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masa</a:t>
            </a:r>
            <a:r>
              <a:rPr lang="en-US" sz="3100" dirty="0" smtClean="0"/>
              <a:t> </a:t>
            </a:r>
            <a:r>
              <a:rPr lang="en-US" sz="3100" dirty="0" err="1" smtClean="0"/>
              <a:t>pramenopause</a:t>
            </a:r>
            <a:r>
              <a:rPr lang="en-US" sz="3100" dirty="0" smtClean="0"/>
              <a:t> </a:t>
            </a:r>
            <a:r>
              <a:rPr lang="en-US" sz="3100" dirty="0" err="1" smtClean="0"/>
              <a:t>terjadi</a:t>
            </a:r>
            <a:r>
              <a:rPr lang="en-US" sz="3100" dirty="0" smtClean="0"/>
              <a:t> </a:t>
            </a:r>
            <a:r>
              <a:rPr lang="en-US" sz="3100" dirty="0" err="1" smtClean="0"/>
              <a:t>kelainan</a:t>
            </a:r>
            <a:r>
              <a:rPr lang="en-US" sz="3100" dirty="0" smtClean="0"/>
              <a:t> </a:t>
            </a:r>
            <a:r>
              <a:rPr lang="en-US" sz="3100" dirty="0" err="1" smtClean="0"/>
              <a:t>perdarahan</a:t>
            </a:r>
            <a:r>
              <a:rPr lang="en-US" sz="3100" dirty="0" smtClean="0"/>
              <a:t> , </a:t>
            </a:r>
            <a:r>
              <a:rPr lang="en-US" sz="3100" dirty="0" err="1" smtClean="0"/>
              <a:t>pasca</a:t>
            </a:r>
            <a:r>
              <a:rPr lang="en-US" sz="3100" dirty="0" smtClean="0"/>
              <a:t> menopause </a:t>
            </a:r>
            <a:r>
              <a:rPr lang="en-US" sz="3100" dirty="0" err="1" smtClean="0"/>
              <a:t>terjadi</a:t>
            </a:r>
            <a:r>
              <a:rPr lang="en-US" sz="3100" dirty="0" smtClean="0"/>
              <a:t> </a:t>
            </a:r>
            <a:r>
              <a:rPr lang="en-US" sz="3100" dirty="0" err="1" smtClean="0"/>
              <a:t>gangguan</a:t>
            </a:r>
            <a:r>
              <a:rPr lang="en-US" sz="3100" dirty="0" smtClean="0"/>
              <a:t> </a:t>
            </a:r>
            <a:r>
              <a:rPr lang="en-US" sz="3100" dirty="0" err="1" smtClean="0"/>
              <a:t>vegetatif</a:t>
            </a:r>
            <a:r>
              <a:rPr lang="en-US" sz="3100" dirty="0" smtClean="0"/>
              <a:t>, </a:t>
            </a:r>
            <a:r>
              <a:rPr lang="en-US" sz="3100" dirty="0" err="1" smtClean="0"/>
              <a:t>psikis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organis</a:t>
            </a:r>
            <a:r>
              <a:rPr lang="en-US" sz="31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 err="1" smtClean="0"/>
              <a:t>Gangguan</a:t>
            </a:r>
            <a:r>
              <a:rPr lang="en-US" sz="3100" dirty="0" smtClean="0"/>
              <a:t> </a:t>
            </a:r>
            <a:r>
              <a:rPr lang="en-US" sz="3100" dirty="0" err="1" smtClean="0"/>
              <a:t>vegetatif</a:t>
            </a:r>
            <a:r>
              <a:rPr lang="en-US" sz="3100" dirty="0" smtClean="0"/>
              <a:t> : rasa </a:t>
            </a:r>
            <a:r>
              <a:rPr lang="en-US" sz="3100" dirty="0" err="1" smtClean="0"/>
              <a:t>panas</a:t>
            </a:r>
            <a:r>
              <a:rPr lang="en-US" sz="3100" dirty="0" smtClean="0"/>
              <a:t>, </a:t>
            </a:r>
            <a:r>
              <a:rPr lang="en-US" sz="3100" dirty="0" err="1" smtClean="0"/>
              <a:t>keluar</a:t>
            </a:r>
            <a:r>
              <a:rPr lang="en-US" sz="3100" dirty="0" smtClean="0"/>
              <a:t> </a:t>
            </a:r>
            <a:r>
              <a:rPr lang="en-US" sz="3100" dirty="0" err="1" smtClean="0"/>
              <a:t>keringat</a:t>
            </a:r>
            <a:r>
              <a:rPr lang="en-US" sz="3100" dirty="0" smtClean="0"/>
              <a:t> </a:t>
            </a:r>
            <a:r>
              <a:rPr lang="en-US" sz="3100" dirty="0" err="1" smtClean="0"/>
              <a:t>malam</a:t>
            </a:r>
            <a:r>
              <a:rPr lang="en-US" sz="3100" dirty="0" smtClean="0"/>
              <a:t> </a:t>
            </a:r>
            <a:r>
              <a:rPr lang="en-US" sz="3100" dirty="0" err="1" smtClean="0"/>
              <a:t>hari</a:t>
            </a:r>
            <a:r>
              <a:rPr lang="en-US" sz="3100" dirty="0" smtClean="0"/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 err="1" smtClean="0"/>
              <a:t>Gangguan</a:t>
            </a:r>
            <a:r>
              <a:rPr lang="en-US" sz="3100" dirty="0" smtClean="0"/>
              <a:t> </a:t>
            </a:r>
            <a:r>
              <a:rPr lang="en-US" sz="3100" dirty="0" err="1" smtClean="0"/>
              <a:t>psikis</a:t>
            </a:r>
            <a:r>
              <a:rPr lang="en-US" sz="3100" dirty="0" smtClean="0"/>
              <a:t> : </a:t>
            </a:r>
            <a:r>
              <a:rPr lang="en-US" sz="3100" dirty="0" err="1" smtClean="0"/>
              <a:t>perasaan</a:t>
            </a:r>
            <a:r>
              <a:rPr lang="en-US" sz="3100" dirty="0" smtClean="0"/>
              <a:t> </a:t>
            </a:r>
            <a:r>
              <a:rPr lang="en-US" sz="3100" dirty="0" err="1" smtClean="0"/>
              <a:t>jantung</a:t>
            </a:r>
            <a:r>
              <a:rPr lang="en-US" sz="3100" dirty="0" smtClean="0"/>
              <a:t> </a:t>
            </a:r>
            <a:r>
              <a:rPr lang="en-US" sz="3100" dirty="0" err="1" smtClean="0"/>
              <a:t>berdebar</a:t>
            </a:r>
            <a:r>
              <a:rPr lang="en-US" sz="3100" dirty="0" smtClean="0"/>
              <a:t> – debar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 err="1" smtClean="0"/>
              <a:t>Gangguan</a:t>
            </a:r>
            <a:r>
              <a:rPr lang="en-US" sz="3100" dirty="0" smtClean="0"/>
              <a:t> </a:t>
            </a:r>
            <a:r>
              <a:rPr lang="en-US" sz="3100" dirty="0" err="1" smtClean="0"/>
              <a:t>organis</a:t>
            </a:r>
            <a:r>
              <a:rPr lang="en-US" sz="3100" dirty="0" smtClean="0"/>
              <a:t> : </a:t>
            </a:r>
            <a:r>
              <a:rPr lang="en-US" sz="3100" dirty="0" err="1" smtClean="0"/>
              <a:t>alat</a:t>
            </a:r>
            <a:r>
              <a:rPr lang="en-US" sz="3100" dirty="0" smtClean="0"/>
              <a:t> – </a:t>
            </a:r>
            <a:r>
              <a:rPr lang="en-US" sz="3100" dirty="0" err="1" smtClean="0"/>
              <a:t>alat</a:t>
            </a:r>
            <a:r>
              <a:rPr lang="en-US" sz="3100" dirty="0" smtClean="0"/>
              <a:t> genital </a:t>
            </a:r>
            <a:r>
              <a:rPr lang="en-US" sz="3100" dirty="0" err="1" smtClean="0"/>
              <a:t>mengalami</a:t>
            </a:r>
            <a:r>
              <a:rPr lang="en-US" sz="3100" dirty="0" smtClean="0"/>
              <a:t> </a:t>
            </a:r>
            <a:r>
              <a:rPr lang="en-US" sz="3100" dirty="0" err="1" smtClean="0"/>
              <a:t>atrofi</a:t>
            </a:r>
            <a:r>
              <a:rPr lang="en-US" sz="3100" dirty="0" smtClean="0"/>
              <a:t> , </a:t>
            </a:r>
            <a:r>
              <a:rPr lang="en-US" sz="3100" dirty="0" err="1" smtClean="0"/>
              <a:t>ovarium</a:t>
            </a:r>
            <a:r>
              <a:rPr lang="en-US" sz="3100" dirty="0" smtClean="0"/>
              <a:t> </a:t>
            </a:r>
            <a:r>
              <a:rPr lang="en-US" sz="3100" dirty="0" err="1" smtClean="0"/>
              <a:t>menjadi</a:t>
            </a:r>
            <a:r>
              <a:rPr lang="en-US" sz="3100" dirty="0" smtClean="0"/>
              <a:t> </a:t>
            </a:r>
            <a:r>
              <a:rPr lang="en-US" sz="3100" dirty="0" err="1" smtClean="0"/>
              <a:t>kecil</a:t>
            </a:r>
            <a:r>
              <a:rPr lang="en-US" sz="3100" dirty="0" smtClean="0"/>
              <a:t> uterus </a:t>
            </a:r>
            <a:r>
              <a:rPr lang="en-US" sz="3100" dirty="0" err="1" smtClean="0"/>
              <a:t>mengecil</a:t>
            </a:r>
            <a:r>
              <a:rPr lang="en-US" sz="3100" dirty="0" smtClean="0"/>
              <a:t> endometrium </a:t>
            </a:r>
            <a:r>
              <a:rPr lang="en-US" sz="3100" dirty="0" err="1" smtClean="0"/>
              <a:t>atrofi</a:t>
            </a:r>
            <a:r>
              <a:rPr lang="en-US" sz="3100" dirty="0" smtClean="0"/>
              <a:t> , </a:t>
            </a:r>
            <a:r>
              <a:rPr lang="en-US" sz="3100" dirty="0" err="1" smtClean="0"/>
              <a:t>mamae</a:t>
            </a:r>
            <a:r>
              <a:rPr lang="en-US" sz="3100" dirty="0" smtClean="0"/>
              <a:t> </a:t>
            </a:r>
            <a:r>
              <a:rPr lang="en-US" sz="3100" dirty="0" err="1" smtClean="0"/>
              <a:t>melembek</a:t>
            </a:r>
            <a:r>
              <a:rPr lang="en-US" sz="3100" dirty="0" smtClean="0"/>
              <a:t> </a:t>
            </a:r>
            <a:r>
              <a:rPr lang="en-US" sz="3100" dirty="0" err="1" smtClean="0"/>
              <a:t>metabolisme</a:t>
            </a:r>
            <a:r>
              <a:rPr lang="en-US" sz="3100" dirty="0" smtClean="0"/>
              <a:t> </a:t>
            </a:r>
            <a:r>
              <a:rPr lang="en-US" sz="3100" dirty="0" err="1" smtClean="0"/>
              <a:t>berubah</a:t>
            </a:r>
            <a:r>
              <a:rPr lang="en-US" sz="3100" dirty="0" smtClean="0"/>
              <a:t> </a:t>
            </a:r>
            <a:r>
              <a:rPr lang="en-US" sz="3100" dirty="0" err="1" smtClean="0"/>
              <a:t>dsb</a:t>
            </a:r>
            <a:r>
              <a:rPr lang="en-US" sz="31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20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MENOPAUSE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15000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800" dirty="0" err="1" smtClean="0"/>
              <a:t>Adalah</a:t>
            </a:r>
            <a:r>
              <a:rPr lang="en-US" sz="8800" dirty="0" smtClean="0"/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masa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saat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siklus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haid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berhenti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smtClean="0"/>
              <a:t>, </a:t>
            </a:r>
            <a:r>
              <a:rPr lang="en-US" sz="8800" dirty="0" err="1" smtClean="0"/>
              <a:t>Hormon</a:t>
            </a:r>
            <a:r>
              <a:rPr lang="en-US" sz="8800" dirty="0" smtClean="0"/>
              <a:t> </a:t>
            </a:r>
            <a:r>
              <a:rPr lang="en-US" sz="8800" dirty="0" err="1" smtClean="0"/>
              <a:t>kelamin</a:t>
            </a:r>
            <a:r>
              <a:rPr lang="en-US" sz="8800" dirty="0" smtClean="0"/>
              <a:t> </a:t>
            </a:r>
            <a:r>
              <a:rPr lang="en-US" sz="8800" dirty="0" err="1" smtClean="0"/>
              <a:t>wanita</a:t>
            </a:r>
            <a:r>
              <a:rPr lang="en-US" sz="8800" dirty="0" smtClean="0"/>
              <a:t> </a:t>
            </a:r>
            <a:r>
              <a:rPr lang="en-US" sz="8800" dirty="0" err="1" smtClean="0"/>
              <a:t>menghilang</a:t>
            </a:r>
            <a:r>
              <a:rPr lang="en-US" sz="8800" dirty="0" smtClean="0"/>
              <a:t> </a:t>
            </a:r>
            <a:r>
              <a:rPr lang="en-US" sz="8800" dirty="0" err="1" smtClean="0"/>
              <a:t>dengan</a:t>
            </a:r>
            <a:r>
              <a:rPr lang="en-US" sz="8800" dirty="0" smtClean="0"/>
              <a:t> </a:t>
            </a:r>
            <a:r>
              <a:rPr lang="en-US" sz="8800" dirty="0" err="1" smtClean="0"/>
              <a:t>cepat</a:t>
            </a:r>
            <a:r>
              <a:rPr lang="en-US" sz="8800" dirty="0" smtClean="0"/>
              <a:t> , </a:t>
            </a:r>
            <a:r>
              <a:rPr lang="en-US" sz="8800" dirty="0" err="1" smtClean="0"/>
              <a:t>siklus</a:t>
            </a:r>
            <a:r>
              <a:rPr lang="en-US" sz="8800" dirty="0" smtClean="0"/>
              <a:t> </a:t>
            </a:r>
            <a:r>
              <a:rPr lang="en-US" sz="8800" dirty="0" err="1" smtClean="0"/>
              <a:t>seksual</a:t>
            </a:r>
            <a:r>
              <a:rPr lang="en-US" sz="8800" dirty="0" smtClean="0"/>
              <a:t> </a:t>
            </a:r>
            <a:r>
              <a:rPr lang="en-US" sz="8800" dirty="0" err="1" smtClean="0"/>
              <a:t>menjadi</a:t>
            </a:r>
            <a:r>
              <a:rPr lang="en-US" sz="8800" dirty="0" smtClean="0"/>
              <a:t> </a:t>
            </a:r>
            <a:r>
              <a:rPr lang="en-US" sz="8800" dirty="0" err="1" smtClean="0"/>
              <a:t>tidak</a:t>
            </a:r>
            <a:r>
              <a:rPr lang="en-US" sz="8800" dirty="0" smtClean="0"/>
              <a:t> </a:t>
            </a:r>
            <a:r>
              <a:rPr lang="en-US" sz="8800" dirty="0" err="1" smtClean="0"/>
              <a:t>teratur</a:t>
            </a:r>
            <a:r>
              <a:rPr lang="en-US" sz="8800" dirty="0" smtClean="0"/>
              <a:t>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800" dirty="0" err="1" smtClean="0"/>
              <a:t>Ovulasi</a:t>
            </a:r>
            <a:r>
              <a:rPr lang="en-US" sz="8800" dirty="0" smtClean="0"/>
              <a:t> </a:t>
            </a:r>
            <a:r>
              <a:rPr lang="en-US" sz="8800" dirty="0" err="1" smtClean="0"/>
              <a:t>tidak</a:t>
            </a:r>
            <a:r>
              <a:rPr lang="en-US" sz="8800" dirty="0" smtClean="0"/>
              <a:t> </a:t>
            </a:r>
            <a:r>
              <a:rPr lang="en-US" sz="8800" dirty="0" err="1" smtClean="0"/>
              <a:t>terjadi</a:t>
            </a:r>
            <a:r>
              <a:rPr lang="en-US" sz="8800" dirty="0" smtClean="0"/>
              <a:t> </a:t>
            </a:r>
            <a:r>
              <a:rPr lang="en-US" sz="8800" dirty="0" err="1" smtClean="0"/>
              <a:t>selama</a:t>
            </a:r>
            <a:r>
              <a:rPr lang="en-US" sz="8800" dirty="0" smtClean="0"/>
              <a:t> </a:t>
            </a:r>
            <a:r>
              <a:rPr lang="en-US" sz="8800" dirty="0" err="1" smtClean="0"/>
              <a:t>beberapa</a:t>
            </a:r>
            <a:r>
              <a:rPr lang="en-US" sz="8800" dirty="0" smtClean="0"/>
              <a:t> </a:t>
            </a:r>
            <a:r>
              <a:rPr lang="en-US" sz="8800" dirty="0" err="1" smtClean="0"/>
              <a:t>siklus</a:t>
            </a:r>
            <a:r>
              <a:rPr lang="en-US" sz="8800" dirty="0" smtClean="0"/>
              <a:t> </a:t>
            </a:r>
            <a:r>
              <a:rPr lang="en-US" sz="8800" dirty="0" smtClean="0">
                <a:sym typeface="Wingdings" pitchFamily="2" charset="2"/>
              </a:rPr>
              <a:t></a:t>
            </a:r>
            <a:r>
              <a:rPr lang="en-US" sz="8800" dirty="0" err="1" smtClean="0"/>
              <a:t>Menstruasi</a:t>
            </a:r>
            <a:r>
              <a:rPr lang="en-US" sz="8800" dirty="0" smtClean="0"/>
              <a:t> </a:t>
            </a:r>
            <a:r>
              <a:rPr lang="en-US" sz="8800" dirty="0" err="1" smtClean="0"/>
              <a:t>berhenti</a:t>
            </a:r>
            <a:r>
              <a:rPr lang="en-US" sz="8800" dirty="0" smtClean="0"/>
              <a:t> </a:t>
            </a:r>
            <a:r>
              <a:rPr lang="en-US" sz="8800" dirty="0" err="1" smtClean="0">
                <a:sym typeface="Wingdings" pitchFamily="2" charset="2"/>
              </a:rPr>
              <a:t>sama</a:t>
            </a:r>
            <a:r>
              <a:rPr lang="en-US" sz="8800" dirty="0" smtClean="0">
                <a:sym typeface="Wingdings" pitchFamily="2" charset="2"/>
              </a:rPr>
              <a:t> </a:t>
            </a:r>
            <a:r>
              <a:rPr lang="en-US" sz="8800" dirty="0" err="1" smtClean="0">
                <a:sym typeface="Wingdings" pitchFamily="2" charset="2"/>
              </a:rPr>
              <a:t>sekali</a:t>
            </a:r>
            <a:r>
              <a:rPr lang="en-US" sz="8800" dirty="0" smtClean="0">
                <a:sym typeface="Wingdings" pitchFamily="2" charset="2"/>
              </a:rPr>
              <a:t>. </a:t>
            </a:r>
            <a:r>
              <a:rPr lang="en-US" sz="8800" dirty="0" err="1" smtClean="0"/>
              <a:t>Penyebab</a:t>
            </a:r>
            <a:r>
              <a:rPr lang="en-US" sz="8800" dirty="0" smtClean="0"/>
              <a:t> : </a:t>
            </a:r>
            <a:r>
              <a:rPr lang="en-US" sz="8800" dirty="0" err="1" smtClean="0"/>
              <a:t>matinya</a:t>
            </a:r>
            <a:r>
              <a:rPr lang="en-US" sz="8800" dirty="0" smtClean="0"/>
              <a:t> </a:t>
            </a:r>
            <a:r>
              <a:rPr lang="en-US" sz="8800" dirty="0" err="1" smtClean="0"/>
              <a:t>ovarium</a:t>
            </a:r>
            <a:r>
              <a:rPr lang="en-US" sz="8800" dirty="0" smtClean="0"/>
              <a:t> : burning out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800" dirty="0" smtClean="0"/>
              <a:t>Menopause </a:t>
            </a:r>
            <a:r>
              <a:rPr lang="en-US" sz="8800" dirty="0" err="1" smtClean="0"/>
              <a:t>atau</a:t>
            </a:r>
            <a:r>
              <a:rPr lang="en-US" sz="8800" dirty="0" smtClean="0"/>
              <a:t> </a:t>
            </a:r>
            <a:r>
              <a:rPr lang="en-US" sz="8800" dirty="0" err="1" smtClean="0"/>
              <a:t>masa</a:t>
            </a:r>
            <a:r>
              <a:rPr lang="en-US" sz="8800" dirty="0" smtClean="0"/>
              <a:t> </a:t>
            </a:r>
            <a:r>
              <a:rPr lang="en-US" sz="8800" dirty="0" err="1" smtClean="0"/>
              <a:t>klimakterium</a:t>
            </a:r>
            <a:r>
              <a:rPr lang="en-US" sz="8800" dirty="0" smtClean="0"/>
              <a:t> </a:t>
            </a:r>
            <a:r>
              <a:rPr lang="en-US" sz="8800" dirty="0" err="1" smtClean="0"/>
              <a:t>dalam</a:t>
            </a:r>
            <a:r>
              <a:rPr lang="en-US" sz="8800" dirty="0" smtClean="0"/>
              <a:t> </a:t>
            </a:r>
            <a:r>
              <a:rPr lang="en-US" sz="8800" dirty="0" err="1" smtClean="0"/>
              <a:t>hidup</a:t>
            </a:r>
            <a:r>
              <a:rPr lang="en-US" sz="8800" dirty="0" smtClean="0"/>
              <a:t> </a:t>
            </a:r>
            <a:r>
              <a:rPr lang="en-US" sz="8800" dirty="0" err="1" smtClean="0"/>
              <a:t>seorang</a:t>
            </a:r>
            <a:r>
              <a:rPr lang="en-US" sz="8800" dirty="0" smtClean="0"/>
              <a:t> </a:t>
            </a:r>
            <a:r>
              <a:rPr lang="en-US" sz="8800" dirty="0" err="1" smtClean="0"/>
              <a:t>wanita</a:t>
            </a:r>
            <a:r>
              <a:rPr lang="en-US" sz="8800" dirty="0" smtClean="0"/>
              <a:t> </a:t>
            </a:r>
            <a:r>
              <a:rPr lang="en-US" sz="8800" dirty="0" err="1" smtClean="0"/>
              <a:t>terjadi</a:t>
            </a:r>
            <a:r>
              <a:rPr lang="en-US" sz="8800" dirty="0" smtClean="0"/>
              <a:t> </a:t>
            </a:r>
            <a:r>
              <a:rPr lang="en-US" sz="8800" dirty="0" err="1" smtClean="0"/>
              <a:t>pada</a:t>
            </a:r>
            <a:r>
              <a:rPr lang="en-US" sz="8800" dirty="0" smtClean="0"/>
              <a:t> </a:t>
            </a:r>
            <a:r>
              <a:rPr lang="en-US" sz="8800" dirty="0" err="1" smtClean="0"/>
              <a:t>usia</a:t>
            </a:r>
            <a:r>
              <a:rPr lang="en-US" sz="8800" dirty="0" smtClean="0"/>
              <a:t> 45-50 </a:t>
            </a:r>
            <a:r>
              <a:rPr lang="en-US" sz="8800" dirty="0" err="1" smtClean="0"/>
              <a:t>tahun</a:t>
            </a:r>
            <a:r>
              <a:rPr lang="en-US" sz="8800" dirty="0" smtClean="0"/>
              <a:t> </a:t>
            </a:r>
            <a:r>
              <a:rPr lang="en-US" sz="8800" dirty="0" err="1" smtClean="0"/>
              <a:t>tetapi</a:t>
            </a:r>
            <a:r>
              <a:rPr lang="en-US" sz="8800" dirty="0" smtClean="0"/>
              <a:t> </a:t>
            </a:r>
            <a:r>
              <a:rPr lang="en-US" sz="8800" dirty="0" err="1" smtClean="0"/>
              <a:t>dapat</a:t>
            </a:r>
            <a:r>
              <a:rPr lang="en-US" sz="8800" dirty="0" smtClean="0"/>
              <a:t> </a:t>
            </a:r>
            <a:r>
              <a:rPr lang="en-US" sz="8800" dirty="0" err="1" smtClean="0"/>
              <a:t>juga</a:t>
            </a:r>
            <a:r>
              <a:rPr lang="en-US" sz="8800" dirty="0" smtClean="0"/>
              <a:t> </a:t>
            </a:r>
            <a:r>
              <a:rPr lang="en-US" sz="8800" dirty="0" err="1" smtClean="0"/>
              <a:t>lebih</a:t>
            </a:r>
            <a:r>
              <a:rPr lang="en-US" sz="8800" dirty="0" smtClean="0"/>
              <a:t> </a:t>
            </a:r>
            <a:r>
              <a:rPr lang="en-US" sz="8800" dirty="0" err="1" smtClean="0"/>
              <a:t>awal</a:t>
            </a:r>
            <a:r>
              <a:rPr lang="en-US" sz="8800" dirty="0" smtClean="0"/>
              <a:t> </a:t>
            </a:r>
            <a:r>
              <a:rPr lang="en-US" sz="8800" dirty="0" err="1" smtClean="0"/>
              <a:t>atau</a:t>
            </a:r>
            <a:r>
              <a:rPr lang="en-US" sz="8800" dirty="0" smtClean="0"/>
              <a:t> </a:t>
            </a:r>
            <a:r>
              <a:rPr lang="en-US" sz="8800" dirty="0" err="1" smtClean="0"/>
              <a:t>lebih</a:t>
            </a:r>
            <a:r>
              <a:rPr lang="en-US" sz="8800" dirty="0" smtClean="0"/>
              <a:t> </a:t>
            </a:r>
            <a:r>
              <a:rPr lang="en-US" sz="8800" dirty="0" err="1" smtClean="0"/>
              <a:t>lambat</a:t>
            </a:r>
            <a:r>
              <a:rPr lang="en-US" sz="8800" dirty="0" smtClean="0"/>
              <a:t>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800" dirty="0" err="1" smtClean="0"/>
              <a:t>diiringi</a:t>
            </a:r>
            <a:r>
              <a:rPr lang="en-US" sz="8800" dirty="0" smtClean="0"/>
              <a:t> </a:t>
            </a:r>
            <a:r>
              <a:rPr lang="en-US" sz="8800" dirty="0" err="1" smtClean="0"/>
              <a:t>gejala</a:t>
            </a:r>
            <a:r>
              <a:rPr lang="en-US" sz="8800" dirty="0" smtClean="0"/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perubahan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vasomotorik</a:t>
            </a:r>
            <a:r>
              <a:rPr lang="en-US" sz="8800" dirty="0" smtClean="0">
                <a:solidFill>
                  <a:srgbClr val="FF0000"/>
                </a:solidFill>
              </a:rPr>
              <a:t>(</a:t>
            </a:r>
            <a:r>
              <a:rPr lang="en-US" sz="8800" dirty="0" err="1" smtClean="0"/>
              <a:t>banyak</a:t>
            </a:r>
            <a:r>
              <a:rPr lang="en-US" sz="8800" dirty="0" smtClean="0"/>
              <a:t> </a:t>
            </a:r>
            <a:r>
              <a:rPr lang="en-US" sz="8800" dirty="0" err="1" smtClean="0"/>
              <a:t>keringat,muka</a:t>
            </a:r>
            <a:r>
              <a:rPr lang="en-US" sz="8800" dirty="0" smtClean="0"/>
              <a:t> </a:t>
            </a:r>
            <a:r>
              <a:rPr lang="en-US" sz="8800" dirty="0" err="1" smtClean="0"/>
              <a:t>terasa</a:t>
            </a:r>
            <a:r>
              <a:rPr lang="en-US" sz="8800" dirty="0" smtClean="0"/>
              <a:t> </a:t>
            </a:r>
            <a:r>
              <a:rPr lang="en-US" sz="8800" dirty="0" err="1" smtClean="0"/>
              <a:t>panas</a:t>
            </a:r>
            <a:r>
              <a:rPr lang="en-US" sz="8800" dirty="0" smtClean="0"/>
              <a:t>) </a:t>
            </a:r>
            <a:r>
              <a:rPr lang="en-US" sz="8800" dirty="0" err="1" smtClean="0"/>
              <a:t>jaringan</a:t>
            </a:r>
            <a:r>
              <a:rPr lang="en-US" sz="8800" dirty="0" smtClean="0"/>
              <a:t> gland </a:t>
            </a:r>
            <a:r>
              <a:rPr lang="en-US" sz="8800" dirty="0" err="1" smtClean="0"/>
              <a:t>mamae</a:t>
            </a:r>
            <a:r>
              <a:rPr lang="en-US" sz="8800" dirty="0" smtClean="0"/>
              <a:t> </a:t>
            </a:r>
            <a:r>
              <a:rPr lang="en-US" sz="8800" dirty="0" err="1" smtClean="0"/>
              <a:t>sering</a:t>
            </a:r>
            <a:r>
              <a:rPr lang="en-US" sz="8800" dirty="0" smtClean="0"/>
              <a:t> </a:t>
            </a:r>
            <a:r>
              <a:rPr lang="en-US" sz="8800" dirty="0" err="1" smtClean="0"/>
              <a:t>mengerut</a:t>
            </a:r>
            <a:r>
              <a:rPr lang="en-US" sz="8800" dirty="0" smtClean="0"/>
              <a:t> ,</a:t>
            </a:r>
            <a:r>
              <a:rPr lang="en-US" sz="8800" dirty="0" err="1" smtClean="0"/>
              <a:t>tubuh</a:t>
            </a:r>
            <a:r>
              <a:rPr lang="en-US" sz="8800" dirty="0" smtClean="0"/>
              <a:t> </a:t>
            </a:r>
            <a:r>
              <a:rPr lang="en-US" sz="8800" dirty="0" err="1" smtClean="0"/>
              <a:t>cenderung</a:t>
            </a:r>
            <a:r>
              <a:rPr lang="en-US" sz="8800" dirty="0" smtClean="0"/>
              <a:t> </a:t>
            </a:r>
            <a:r>
              <a:rPr lang="en-US" sz="8800" dirty="0" err="1" smtClean="0"/>
              <a:t>menjadi</a:t>
            </a:r>
            <a:r>
              <a:rPr lang="en-US" sz="8800" dirty="0" smtClean="0"/>
              <a:t> </a:t>
            </a:r>
            <a:r>
              <a:rPr lang="en-US" sz="8800" dirty="0" err="1" smtClean="0"/>
              <a:t>gemuk</a:t>
            </a:r>
            <a:r>
              <a:rPr lang="en-US" sz="8800" dirty="0" smtClean="0"/>
              <a:t> </a:t>
            </a:r>
            <a:r>
              <a:rPr lang="en-US" sz="8800" dirty="0" err="1" smtClean="0"/>
              <a:t>karena</a:t>
            </a:r>
            <a:r>
              <a:rPr lang="en-US" sz="8800" dirty="0" smtClean="0"/>
              <a:t> </a:t>
            </a:r>
            <a:r>
              <a:rPr lang="en-US" sz="8800" dirty="0" err="1" smtClean="0"/>
              <a:t>jaringan</a:t>
            </a:r>
            <a:r>
              <a:rPr lang="en-US" sz="8800" dirty="0" smtClean="0"/>
              <a:t> </a:t>
            </a:r>
            <a:r>
              <a:rPr lang="en-US" sz="8800" dirty="0" err="1" smtClean="0"/>
              <a:t>diganti</a:t>
            </a:r>
            <a:r>
              <a:rPr lang="en-US" sz="8800" dirty="0" smtClean="0"/>
              <a:t> </a:t>
            </a:r>
            <a:r>
              <a:rPr lang="en-US" sz="8800" dirty="0" err="1" smtClean="0"/>
              <a:t>oleh</a:t>
            </a:r>
            <a:r>
              <a:rPr lang="en-US" sz="8800" dirty="0" smtClean="0"/>
              <a:t> </a:t>
            </a:r>
            <a:r>
              <a:rPr lang="en-US" sz="8800" dirty="0" err="1" smtClean="0"/>
              <a:t>lemak</a:t>
            </a:r>
            <a:r>
              <a:rPr lang="en-US" sz="8800" dirty="0" smtClean="0"/>
              <a:t>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800" dirty="0" err="1" smtClean="0"/>
              <a:t>Perubahan</a:t>
            </a:r>
            <a:r>
              <a:rPr lang="en-US" sz="8800" dirty="0" smtClean="0"/>
              <a:t> </a:t>
            </a:r>
            <a:r>
              <a:rPr lang="en-US" sz="8800" dirty="0" err="1" smtClean="0"/>
              <a:t>kearah</a:t>
            </a:r>
            <a:r>
              <a:rPr lang="en-US" sz="8800" dirty="0" smtClean="0"/>
              <a:t> senile </a:t>
            </a:r>
            <a:r>
              <a:rPr lang="en-US" sz="8800" dirty="0" err="1" smtClean="0"/>
              <a:t>terjadi</a:t>
            </a:r>
            <a:r>
              <a:rPr lang="en-US" sz="8800" dirty="0" smtClean="0"/>
              <a:t> </a:t>
            </a:r>
            <a:r>
              <a:rPr lang="en-US" sz="8800" dirty="0" err="1" smtClean="0"/>
              <a:t>dalam</a:t>
            </a:r>
            <a:r>
              <a:rPr lang="en-US" sz="8800" dirty="0" smtClean="0"/>
              <a:t> </a:t>
            </a:r>
            <a:r>
              <a:rPr lang="en-US" sz="8800" dirty="0" err="1" smtClean="0"/>
              <a:t>ovarium</a:t>
            </a:r>
            <a:r>
              <a:rPr lang="en-US" sz="8800" dirty="0" smtClean="0"/>
              <a:t> </a:t>
            </a:r>
            <a:r>
              <a:rPr lang="en-US" sz="8800" dirty="0" err="1" smtClean="0"/>
              <a:t>yaitu</a:t>
            </a:r>
            <a:r>
              <a:rPr lang="en-US" sz="8800" dirty="0" smtClean="0"/>
              <a:t> </a:t>
            </a:r>
            <a:r>
              <a:rPr lang="en-US" sz="8800" dirty="0" err="1" smtClean="0"/>
              <a:t>ovarium</a:t>
            </a:r>
            <a:r>
              <a:rPr lang="en-US" sz="8800" dirty="0" smtClean="0"/>
              <a:t> </a:t>
            </a:r>
            <a:r>
              <a:rPr lang="en-US" sz="8800" dirty="0" err="1" smtClean="0"/>
              <a:t>menjadi</a:t>
            </a:r>
            <a:r>
              <a:rPr lang="en-US" sz="8800" dirty="0" smtClean="0"/>
              <a:t> </a:t>
            </a:r>
            <a:r>
              <a:rPr lang="en-US" sz="8800" dirty="0" err="1" smtClean="0"/>
              <a:t>kecil</a:t>
            </a:r>
            <a:r>
              <a:rPr lang="en-US" sz="8800" dirty="0" smtClean="0"/>
              <a:t> </a:t>
            </a:r>
            <a:r>
              <a:rPr lang="en-US" sz="8800" dirty="0" err="1" smtClean="0"/>
              <a:t>dan</a:t>
            </a:r>
            <a:r>
              <a:rPr lang="en-US" sz="8800" dirty="0" smtClean="0"/>
              <a:t> </a:t>
            </a:r>
            <a:r>
              <a:rPr lang="en-US" sz="8800" dirty="0" err="1" smtClean="0"/>
              <a:t>hormon</a:t>
            </a:r>
            <a:r>
              <a:rPr lang="en-US" sz="8800" dirty="0" smtClean="0"/>
              <a:t> – </a:t>
            </a:r>
            <a:r>
              <a:rPr lang="en-US" sz="8800" dirty="0" err="1" smtClean="0"/>
              <a:t>hormon</a:t>
            </a:r>
            <a:r>
              <a:rPr lang="en-US" sz="8800" dirty="0" smtClean="0"/>
              <a:t> </a:t>
            </a:r>
            <a:r>
              <a:rPr lang="en-US" sz="8800" dirty="0" err="1" smtClean="0"/>
              <a:t>tidak</a:t>
            </a:r>
            <a:r>
              <a:rPr lang="en-US" sz="8800" dirty="0" smtClean="0"/>
              <a:t> </a:t>
            </a:r>
            <a:r>
              <a:rPr lang="en-US" sz="8800" dirty="0" err="1" smtClean="0"/>
              <a:t>dibuat</a:t>
            </a:r>
            <a:r>
              <a:rPr lang="en-US" sz="8800" dirty="0" smtClean="0"/>
              <a:t> </a:t>
            </a:r>
            <a:r>
              <a:rPr lang="en-US" sz="8800" dirty="0" err="1" smtClean="0"/>
              <a:t>lagi</a:t>
            </a:r>
            <a:r>
              <a:rPr lang="en-US" sz="8800" dirty="0" smtClean="0"/>
              <a:t> (</a:t>
            </a:r>
            <a:r>
              <a:rPr lang="en-US" sz="8800" dirty="0" err="1" smtClean="0"/>
              <a:t>Produksi</a:t>
            </a:r>
            <a:r>
              <a:rPr lang="en-US" sz="8800" dirty="0" smtClean="0"/>
              <a:t> estrogen </a:t>
            </a:r>
            <a:r>
              <a:rPr lang="en-US" sz="8800" dirty="0" err="1" smtClean="0"/>
              <a:t>dan</a:t>
            </a:r>
            <a:r>
              <a:rPr lang="en-US" sz="8800" dirty="0" smtClean="0"/>
              <a:t> </a:t>
            </a:r>
            <a:r>
              <a:rPr lang="en-US" sz="8800" dirty="0" err="1" smtClean="0"/>
              <a:t>progesteron</a:t>
            </a:r>
            <a:r>
              <a:rPr lang="en-US" sz="8800" dirty="0" smtClean="0"/>
              <a:t> </a:t>
            </a:r>
            <a:r>
              <a:rPr lang="en-US" sz="8800" dirty="0" err="1" smtClean="0"/>
              <a:t>akan</a:t>
            </a:r>
            <a:r>
              <a:rPr lang="en-US" sz="8800" dirty="0" smtClean="0"/>
              <a:t> </a:t>
            </a:r>
            <a:r>
              <a:rPr lang="en-US" sz="8800" dirty="0" err="1" smtClean="0"/>
              <a:t>berkurang</a:t>
            </a:r>
            <a:r>
              <a:rPr lang="en-US" sz="8800" dirty="0" smtClean="0"/>
              <a:t> </a:t>
            </a:r>
            <a:r>
              <a:rPr lang="en-US" sz="8800" dirty="0" err="1" smtClean="0"/>
              <a:t>sampai</a:t>
            </a:r>
            <a:r>
              <a:rPr lang="en-US" sz="8800" dirty="0" smtClean="0"/>
              <a:t> </a:t>
            </a:r>
            <a:r>
              <a:rPr lang="en-US" sz="8800" dirty="0" err="1" smtClean="0"/>
              <a:t>berhenti</a:t>
            </a:r>
            <a:r>
              <a:rPr lang="en-US" sz="8800" dirty="0" smtClean="0"/>
              <a:t> )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800" dirty="0" err="1" smtClean="0"/>
              <a:t>Keadaan</a:t>
            </a:r>
            <a:r>
              <a:rPr lang="en-US" sz="8800" dirty="0" smtClean="0"/>
              <a:t> </a:t>
            </a:r>
            <a:r>
              <a:rPr lang="en-US" sz="8800" dirty="0" err="1" smtClean="0"/>
              <a:t>tanpa</a:t>
            </a:r>
            <a:r>
              <a:rPr lang="en-US" sz="8800" dirty="0" smtClean="0"/>
              <a:t> </a:t>
            </a:r>
            <a:r>
              <a:rPr lang="en-US" sz="8800" dirty="0" err="1" smtClean="0"/>
              <a:t>hormon</a:t>
            </a:r>
            <a:r>
              <a:rPr lang="en-US" sz="8800" dirty="0" smtClean="0"/>
              <a:t> estrogen </a:t>
            </a:r>
            <a:r>
              <a:rPr lang="en-US" sz="8800" dirty="0" err="1" smtClean="0"/>
              <a:t>dan</a:t>
            </a:r>
            <a:r>
              <a:rPr lang="en-US" sz="8800" dirty="0" smtClean="0"/>
              <a:t> </a:t>
            </a:r>
            <a:r>
              <a:rPr lang="en-US" sz="8800" dirty="0" err="1" smtClean="0"/>
              <a:t>progesteron</a:t>
            </a:r>
            <a:r>
              <a:rPr lang="en-US" sz="8800" dirty="0" smtClean="0"/>
              <a:t> </a:t>
            </a:r>
            <a:r>
              <a:rPr lang="en-US" sz="8800" dirty="0" err="1" smtClean="0"/>
              <a:t>menyebabkan</a:t>
            </a:r>
            <a:r>
              <a:rPr lang="en-US" sz="8800" dirty="0" smtClean="0"/>
              <a:t> </a:t>
            </a:r>
            <a:r>
              <a:rPr lang="en-US" sz="8800" dirty="0" err="1" smtClean="0"/>
              <a:t>perubahan</a:t>
            </a:r>
            <a:r>
              <a:rPr lang="en-US" sz="8800" dirty="0" smtClean="0"/>
              <a:t> </a:t>
            </a:r>
            <a:r>
              <a:rPr lang="en-US" sz="8800" dirty="0" err="1" smtClean="0"/>
              <a:t>fisiologis</a:t>
            </a:r>
            <a:r>
              <a:rPr lang="en-US" sz="8800" dirty="0" smtClean="0"/>
              <a:t> </a:t>
            </a:r>
            <a:r>
              <a:rPr lang="en-US" sz="8800" dirty="0" err="1" smtClean="0"/>
              <a:t>pada</a:t>
            </a:r>
            <a:r>
              <a:rPr lang="en-US" sz="8800" dirty="0" smtClean="0"/>
              <a:t> </a:t>
            </a:r>
            <a:r>
              <a:rPr lang="en-US" sz="8800" dirty="0" err="1" smtClean="0"/>
              <a:t>fungsi</a:t>
            </a:r>
            <a:r>
              <a:rPr lang="en-US" sz="8800" dirty="0" smtClean="0"/>
              <a:t> </a:t>
            </a:r>
            <a:r>
              <a:rPr lang="en-US" sz="8800" dirty="0" err="1" smtClean="0"/>
              <a:t>tubuh</a:t>
            </a:r>
            <a:r>
              <a:rPr lang="en-US" sz="8800" dirty="0" smtClean="0"/>
              <a:t> </a:t>
            </a:r>
            <a:r>
              <a:rPr lang="en-US" sz="8800" dirty="0" err="1" smtClean="0"/>
              <a:t>ditandai</a:t>
            </a:r>
            <a:r>
              <a:rPr lang="en-US" sz="8800" dirty="0" smtClean="0"/>
              <a:t> </a:t>
            </a:r>
            <a:r>
              <a:rPr lang="en-US" sz="8800" dirty="0" err="1" smtClean="0"/>
              <a:t>dengan</a:t>
            </a:r>
            <a:r>
              <a:rPr lang="en-US" sz="8800" dirty="0" smtClean="0"/>
              <a:t> : Rasa </a:t>
            </a:r>
            <a:r>
              <a:rPr lang="en-US" sz="8800" dirty="0" err="1" smtClean="0"/>
              <a:t>panas</a:t>
            </a:r>
            <a:r>
              <a:rPr lang="en-US" sz="8800" dirty="0" smtClean="0"/>
              <a:t> </a:t>
            </a:r>
            <a:r>
              <a:rPr lang="en-US" sz="8800" dirty="0" err="1" smtClean="0"/>
              <a:t>kemerahan</a:t>
            </a:r>
            <a:r>
              <a:rPr lang="en-US" sz="8800" dirty="0" smtClean="0"/>
              <a:t> </a:t>
            </a:r>
            <a:r>
              <a:rPr lang="en-US" sz="8800" dirty="0" err="1" smtClean="0"/>
              <a:t>pada</a:t>
            </a:r>
            <a:r>
              <a:rPr lang="en-US" sz="8800" dirty="0" smtClean="0"/>
              <a:t> </a:t>
            </a:r>
            <a:r>
              <a:rPr lang="en-US" sz="8800" dirty="0" err="1" smtClean="0"/>
              <a:t>kulit</a:t>
            </a:r>
            <a:r>
              <a:rPr lang="en-US" sz="8800" dirty="0" smtClean="0"/>
              <a:t> , Rasa </a:t>
            </a:r>
            <a:r>
              <a:rPr lang="en-US" sz="8800" dirty="0" err="1" smtClean="0"/>
              <a:t>letih</a:t>
            </a:r>
            <a:r>
              <a:rPr lang="en-US" sz="8800" dirty="0" smtClean="0"/>
              <a:t>, </a:t>
            </a:r>
            <a:r>
              <a:rPr lang="en-US" sz="8800" dirty="0" err="1" smtClean="0"/>
              <a:t>gelisah</a:t>
            </a:r>
            <a:r>
              <a:rPr lang="en-US" sz="8800" dirty="0" smtClean="0"/>
              <a:t> ,</a:t>
            </a:r>
            <a:r>
              <a:rPr lang="en-US" sz="8800" dirty="0" err="1" smtClean="0"/>
              <a:t>ansietas</a:t>
            </a:r>
            <a:r>
              <a:rPr lang="en-US" sz="8800" dirty="0" smtClean="0"/>
              <a:t> ( </a:t>
            </a:r>
            <a:r>
              <a:rPr lang="en-US" sz="8800" dirty="0" err="1" smtClean="0"/>
              <a:t>cemas</a:t>
            </a:r>
            <a:r>
              <a:rPr lang="en-US" sz="8800" dirty="0" smtClean="0"/>
              <a:t> </a:t>
            </a:r>
            <a:r>
              <a:rPr lang="en-US" sz="8800" dirty="0" err="1" smtClean="0"/>
              <a:t>berlebihan</a:t>
            </a:r>
            <a:r>
              <a:rPr lang="en-US" sz="8800" dirty="0" smtClean="0"/>
              <a:t> ), </a:t>
            </a:r>
            <a:r>
              <a:rPr lang="en-US" sz="8800" dirty="0" err="1" smtClean="0"/>
              <a:t>Kadang</a:t>
            </a:r>
            <a:r>
              <a:rPr lang="en-US" sz="8800" dirty="0" smtClean="0"/>
              <a:t> </a:t>
            </a:r>
            <a:r>
              <a:rPr lang="en-US" sz="8800" dirty="0" err="1" smtClean="0"/>
              <a:t>ada</a:t>
            </a:r>
            <a:r>
              <a:rPr lang="en-US" sz="8800" dirty="0" smtClean="0"/>
              <a:t> </a:t>
            </a:r>
            <a:r>
              <a:rPr lang="en-US" sz="8800" dirty="0" err="1" smtClean="0"/>
              <a:t>gangguan</a:t>
            </a:r>
            <a:r>
              <a:rPr lang="en-US" sz="8800" dirty="0" smtClean="0"/>
              <a:t> </a:t>
            </a:r>
            <a:r>
              <a:rPr lang="en-US" sz="8800" dirty="0" err="1" smtClean="0"/>
              <a:t>kepribadian</a:t>
            </a:r>
            <a:r>
              <a:rPr lang="en-US" sz="8800" dirty="0" smtClean="0"/>
              <a:t> ( </a:t>
            </a:r>
            <a:r>
              <a:rPr lang="en-US" sz="8800" dirty="0" err="1" smtClean="0"/>
              <a:t>psikotik</a:t>
            </a:r>
            <a:r>
              <a:rPr lang="en-US" sz="8800" dirty="0" smtClean="0"/>
              <a:t>), </a:t>
            </a:r>
            <a:r>
              <a:rPr lang="en-US" sz="8800" dirty="0" err="1" smtClean="0"/>
              <a:t>Penurunan</a:t>
            </a:r>
            <a:r>
              <a:rPr lang="en-US" sz="8800" dirty="0" smtClean="0"/>
              <a:t> </a:t>
            </a:r>
            <a:r>
              <a:rPr lang="en-US" sz="8800" dirty="0" err="1" smtClean="0"/>
              <a:t>kekuatan</a:t>
            </a:r>
            <a:r>
              <a:rPr lang="en-US" sz="8800" dirty="0" smtClean="0"/>
              <a:t> </a:t>
            </a:r>
            <a:r>
              <a:rPr lang="en-US" sz="8800" dirty="0" err="1" smtClean="0"/>
              <a:t>tulang</a:t>
            </a:r>
            <a:r>
              <a:rPr lang="en-US" sz="8800" dirty="0" smtClean="0"/>
              <a:t> </a:t>
            </a:r>
            <a:r>
              <a:rPr lang="en-US" sz="8800" dirty="0" err="1" smtClean="0"/>
              <a:t>seluruh</a:t>
            </a:r>
            <a:r>
              <a:rPr lang="en-US" sz="8800" dirty="0" smtClean="0"/>
              <a:t> </a:t>
            </a:r>
            <a:r>
              <a:rPr lang="en-US" sz="8800" dirty="0" err="1" smtClean="0"/>
              <a:t>tubuh</a:t>
            </a:r>
            <a:r>
              <a:rPr lang="en-US" sz="8800" dirty="0" smtClean="0"/>
              <a:t> (osteoporosis)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64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Senium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vegetatif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psikis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hormonal 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kemunduran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–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proses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osteoporosis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steroid yang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osteoblast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52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0803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Pemeriksaan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mengetahui</a:t>
            </a:r>
            <a:r>
              <a:rPr lang="en-US" sz="3200" dirty="0" smtClean="0"/>
              <a:t> </a:t>
            </a: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dirty="0" err="1" smtClean="0"/>
              <a:t>ovulasi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basal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sitologi</a:t>
            </a:r>
            <a:r>
              <a:rPr lang="en-US" dirty="0" smtClean="0"/>
              <a:t> vaginal </a:t>
            </a:r>
          </a:p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cerviks</a:t>
            </a:r>
            <a:endParaRPr lang="en-US" dirty="0" smtClean="0"/>
          </a:p>
          <a:p>
            <a:r>
              <a:rPr lang="en-US" dirty="0" err="1" smtClean="0"/>
              <a:t>Biopsi</a:t>
            </a:r>
            <a:r>
              <a:rPr lang="en-US" dirty="0" smtClean="0"/>
              <a:t> endometrium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estriol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pregnandiol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0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SPERMATOGENESIS</a:t>
            </a:r>
            <a:r>
              <a:rPr lang="en-US" dirty="0" smtClean="0"/>
              <a:t>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816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/>
              <a:t>Spermatogenesis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spermatozoa (</a:t>
            </a:r>
            <a:r>
              <a:rPr lang="en-US" sz="2400" dirty="0" err="1" smtClean="0"/>
              <a:t>tunggal</a:t>
            </a:r>
            <a:r>
              <a:rPr lang="en-US" sz="2400" dirty="0" smtClean="0"/>
              <a:t> : spermatozoon)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di organ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 (gonad) </a:t>
            </a:r>
            <a:r>
              <a:rPr lang="en-US" sz="2400" dirty="0" err="1" smtClean="0"/>
              <a:t>jantan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testis </a:t>
            </a:r>
            <a:r>
              <a:rPr lang="en-US" sz="2400" dirty="0" err="1" smtClean="0"/>
              <a:t>tepatnya</a:t>
            </a:r>
            <a:r>
              <a:rPr lang="en-US" sz="2400" dirty="0" smtClean="0"/>
              <a:t> di </a:t>
            </a:r>
            <a:r>
              <a:rPr lang="en-US" sz="2400" dirty="0" err="1" smtClean="0"/>
              <a:t>tubulus</a:t>
            </a:r>
            <a:r>
              <a:rPr lang="en-US" sz="2400" dirty="0" smtClean="0"/>
              <a:t> </a:t>
            </a:r>
            <a:r>
              <a:rPr lang="en-US" sz="2400" dirty="0" err="1" smtClean="0"/>
              <a:t>seminiferus</a:t>
            </a:r>
            <a:r>
              <a:rPr lang="en-US" sz="2400" dirty="0" smtClean="0"/>
              <a:t>.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Sel</a:t>
            </a:r>
            <a:r>
              <a:rPr lang="en-US" sz="2400" dirty="0" smtClean="0">
                <a:solidFill>
                  <a:srgbClr val="FF0000"/>
                </a:solidFill>
              </a:rPr>
              <a:t> – </a:t>
            </a:r>
            <a:r>
              <a:rPr lang="en-US" sz="2400" dirty="0" err="1" smtClean="0">
                <a:solidFill>
                  <a:srgbClr val="FF0000"/>
                </a:solidFill>
              </a:rPr>
              <a:t>sel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epitel</a:t>
            </a:r>
            <a:r>
              <a:rPr lang="en-US" sz="2400" dirty="0" smtClean="0">
                <a:solidFill>
                  <a:srgbClr val="FF0000"/>
                </a:solidFill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</a:rPr>
              <a:t>akan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mengalami</a:t>
            </a:r>
            <a:r>
              <a:rPr lang="en-US" sz="2400" dirty="0" smtClean="0">
                <a:solidFill>
                  <a:srgbClr val="FF0000"/>
                </a:solidFill>
              </a:rPr>
              <a:t> spermatogenesis </a:t>
            </a:r>
            <a:r>
              <a:rPr lang="en-US" sz="2400" dirty="0" err="1" smtClean="0">
                <a:solidFill>
                  <a:srgbClr val="FF0000"/>
                </a:solidFill>
              </a:rPr>
              <a:t>disebut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spermatogonium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dirty="0" err="1" smtClean="0"/>
              <a:t>membelah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mitosis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– </a:t>
            </a:r>
            <a:r>
              <a:rPr lang="en-US" sz="2400" dirty="0" err="1" smtClean="0"/>
              <a:t>ulang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spermatosit</a:t>
            </a:r>
            <a:r>
              <a:rPr lang="en-US" sz="2400" dirty="0" smtClean="0">
                <a:solidFill>
                  <a:srgbClr val="FF0000"/>
                </a:solidFill>
              </a:rPr>
              <a:t> primer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Spermatosit</a:t>
            </a:r>
            <a:r>
              <a:rPr lang="en-US" sz="2400" dirty="0" smtClean="0"/>
              <a:t> primer </a:t>
            </a:r>
            <a:r>
              <a:rPr lang="en-US" sz="2400" dirty="0" err="1" smtClean="0"/>
              <a:t>melangsungkan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pembelahan</a:t>
            </a:r>
            <a:r>
              <a:rPr lang="en-US" sz="2400" dirty="0" smtClean="0"/>
              <a:t> meiosis I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2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haploid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Spermatosit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sekunder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dirty="0" err="1" smtClean="0"/>
              <a:t>Hasil</a:t>
            </a:r>
            <a:r>
              <a:rPr lang="en-US" sz="2400" dirty="0" smtClean="0"/>
              <a:t> meiosis II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4 </a:t>
            </a:r>
            <a:r>
              <a:rPr lang="en-US" sz="2400" dirty="0" err="1" smtClean="0"/>
              <a:t>sel</a:t>
            </a:r>
            <a:r>
              <a:rPr lang="en-US" sz="2400" dirty="0" smtClean="0"/>
              <a:t> haploid yang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spermatid.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049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Fisiologi Gametogenesis </a:t>
            </a:r>
            <a:br>
              <a:rPr lang="en-US" smtClean="0"/>
            </a:b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315200" cy="1752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Oogenesis</a:t>
            </a:r>
            <a:r>
              <a:rPr lang="en-US" dirty="0" smtClean="0"/>
              <a:t> , </a:t>
            </a:r>
            <a:r>
              <a:rPr lang="en-US" dirty="0" err="1" smtClean="0"/>
              <a:t>ovulasi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Spermatogenesis , </a:t>
            </a:r>
            <a:r>
              <a:rPr lang="en-US" dirty="0" err="1" smtClean="0"/>
              <a:t>ereksi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ejakulasi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486400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Selama</a:t>
            </a:r>
            <a:r>
              <a:rPr lang="en-US" dirty="0"/>
              <a:t> proses spermatogenesis </a:t>
            </a:r>
            <a:r>
              <a:rPr lang="en-US" dirty="0" err="1"/>
              <a:t>sel</a:t>
            </a:r>
            <a:r>
              <a:rPr lang="en-US" dirty="0"/>
              <a:t> –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sitokinesis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sampai</a:t>
            </a:r>
            <a:r>
              <a:rPr lang="en-US" dirty="0">
                <a:sym typeface="Wingdings" pitchFamily="2" charset="2"/>
              </a:rPr>
              <a:t> spermatid </a:t>
            </a:r>
            <a:r>
              <a:rPr lang="en-US" dirty="0" err="1">
                <a:sym typeface="Wingdings" pitchFamily="2" charset="2"/>
              </a:rPr>
              <a:t>mengalami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diferensiasi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bulat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spermatozoa yang </a:t>
            </a:r>
            <a:r>
              <a:rPr lang="en-US" dirty="0" err="1">
                <a:sym typeface="Wingdings" pitchFamily="2" charset="2"/>
              </a:rPr>
              <a:t>mempunyai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flagela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sebagai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ekor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inti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padat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tanpa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selubung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sitoplasma</a:t>
            </a:r>
            <a:r>
              <a:rPr lang="en-US" dirty="0">
                <a:sym typeface="Wingdings" pitchFamily="2" charset="2"/>
              </a:rPr>
              <a:t> .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</a:pPr>
            <a:r>
              <a:rPr lang="en-US" dirty="0" err="1">
                <a:sym typeface="Wingdings" pitchFamily="2" charset="2"/>
              </a:rPr>
              <a:t>Inti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bergerak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sebagai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kepala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sperma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spermatogenesis, </a:t>
            </a:r>
            <a:r>
              <a:rPr lang="en-US" dirty="0" err="1"/>
              <a:t>spermatogonia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diploid (2n = </a:t>
            </a:r>
            <a:r>
              <a:rPr lang="en-US" dirty="0" err="1"/>
              <a:t>mengandung</a:t>
            </a:r>
            <a:r>
              <a:rPr lang="en-US" dirty="0"/>
              <a:t> 23 </a:t>
            </a:r>
            <a:r>
              <a:rPr lang="en-US" dirty="0" err="1"/>
              <a:t>kromosom</a:t>
            </a:r>
            <a:r>
              <a:rPr lang="en-US" dirty="0"/>
              <a:t> </a:t>
            </a:r>
            <a:r>
              <a:rPr lang="en-US" dirty="0" err="1"/>
              <a:t>berpasangan</a:t>
            </a:r>
            <a:r>
              <a:rPr lang="en-US" dirty="0"/>
              <a:t>) , </a:t>
            </a:r>
            <a:r>
              <a:rPr lang="en-US" dirty="0" err="1"/>
              <a:t>berkumpul</a:t>
            </a:r>
            <a:r>
              <a:rPr lang="en-US" dirty="0"/>
              <a:t> di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epitel</a:t>
            </a:r>
            <a:r>
              <a:rPr lang="en-US" dirty="0"/>
              <a:t> germinal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spermatogonia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membelah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mitosis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spermatogonia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B.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 err="1"/>
              <a:t>Kemudian</a:t>
            </a:r>
            <a:r>
              <a:rPr lang="en-US" dirty="0"/>
              <a:t>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 </a:t>
            </a:r>
            <a:r>
              <a:rPr lang="en-US" dirty="0" err="1"/>
              <a:t>membelah</a:t>
            </a:r>
            <a:r>
              <a:rPr lang="en-US" dirty="0"/>
              <a:t>,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spermatosit</a:t>
            </a:r>
            <a:r>
              <a:rPr lang="en-US" dirty="0"/>
              <a:t> primer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diploid.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13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melewati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minggu,setiap</a:t>
            </a:r>
            <a:r>
              <a:rPr lang="en-US" sz="2800" dirty="0" smtClean="0"/>
              <a:t> </a:t>
            </a:r>
            <a:r>
              <a:rPr lang="en-US" sz="2800" dirty="0" err="1" smtClean="0"/>
              <a:t>spermatosit</a:t>
            </a:r>
            <a:r>
              <a:rPr lang="en-US" sz="2800" dirty="0" smtClean="0"/>
              <a:t> primer </a:t>
            </a:r>
            <a:r>
              <a:rPr lang="en-US" sz="2800" dirty="0" err="1" smtClean="0"/>
              <a:t>membelah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meiosis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spermatosit</a:t>
            </a:r>
            <a:r>
              <a:rPr lang="en-US" sz="2800" dirty="0" smtClean="0"/>
              <a:t> </a:t>
            </a:r>
            <a:r>
              <a:rPr lang="en-US" sz="2800" dirty="0" err="1" smtClean="0"/>
              <a:t>sekunder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haploid.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membelah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meiosis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empat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spermatid.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Spermatid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sperma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ekor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haploid ( n = 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23 </a:t>
            </a:r>
            <a:r>
              <a:rPr lang="en-US" sz="2800" dirty="0" err="1" smtClean="0"/>
              <a:t>kromosom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berpasangan</a:t>
            </a:r>
            <a:r>
              <a:rPr lang="en-US" sz="2800" dirty="0" smtClean="0"/>
              <a:t>).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Setiap</a:t>
            </a:r>
            <a:r>
              <a:rPr lang="en-US" sz="2800" dirty="0" smtClean="0"/>
              <a:t> spermatid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berdiferensiasi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spermatozoa (</a:t>
            </a:r>
            <a:r>
              <a:rPr lang="en-US" sz="2800" dirty="0" err="1" smtClean="0"/>
              <a:t>sperma</a:t>
            </a:r>
            <a:r>
              <a:rPr lang="en-US" sz="2800" dirty="0" smtClean="0"/>
              <a:t>).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spermiasi</a:t>
            </a:r>
            <a:r>
              <a:rPr lang="en-US" sz="2800" dirty="0" smtClean="0">
                <a:solidFill>
                  <a:srgbClr val="FF0000"/>
                </a:solidFill>
              </a:rPr>
              <a:t>. (</a:t>
            </a:r>
            <a:r>
              <a:rPr lang="en-US" sz="2800" dirty="0" smtClean="0"/>
              <a:t>Proses </a:t>
            </a:r>
            <a:r>
              <a:rPr lang="en-US" sz="2800" dirty="0"/>
              <a:t>spermatid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sperma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 smtClean="0"/>
              <a:t>spermiasi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spcBef>
                <a:spcPct val="0"/>
              </a:spcBef>
            </a:pPr>
            <a:r>
              <a:rPr lang="en-US" sz="2800" dirty="0" err="1"/>
              <a:t>Ketika</a:t>
            </a:r>
            <a:r>
              <a:rPr lang="en-US" sz="2800" dirty="0"/>
              <a:t> spermatid </a:t>
            </a:r>
            <a:r>
              <a:rPr lang="en-US" sz="2800" dirty="0" err="1"/>
              <a:t>dibentuk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kali,spermatid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sel-sel</a:t>
            </a:r>
            <a:r>
              <a:rPr lang="en-US" sz="2800" dirty="0"/>
              <a:t> </a:t>
            </a:r>
            <a:r>
              <a:rPr lang="en-US" sz="2800" dirty="0" err="1"/>
              <a:t>epitel</a:t>
            </a:r>
            <a:r>
              <a:rPr lang="en-US" sz="2800" dirty="0"/>
              <a:t>. </a:t>
            </a:r>
            <a:r>
              <a:rPr lang="en-US" sz="2800" dirty="0" err="1"/>
              <a:t>Namun</a:t>
            </a:r>
            <a:r>
              <a:rPr lang="en-US" sz="2800" dirty="0"/>
              <a:t>, </a:t>
            </a:r>
            <a:r>
              <a:rPr lang="en-US" sz="2800" dirty="0" err="1"/>
              <a:t>setelah</a:t>
            </a:r>
            <a:r>
              <a:rPr lang="en-US" sz="2800" dirty="0"/>
              <a:t> spermatid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memanjang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sperma,akan</a:t>
            </a:r>
            <a:r>
              <a:rPr lang="en-US" sz="2800" dirty="0"/>
              <a:t> </a:t>
            </a:r>
            <a:r>
              <a:rPr lang="en-US" sz="2800" dirty="0" err="1"/>
              <a:t>terlihat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yang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kepala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ekor</a:t>
            </a:r>
            <a:r>
              <a:rPr lang="en-US" sz="2800" dirty="0"/>
              <a:t>.</a:t>
            </a:r>
          </a:p>
          <a:p>
            <a:pPr>
              <a:spcBef>
                <a:spcPct val="0"/>
              </a:spcBef>
            </a:pP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149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err="1" smtClean="0"/>
              <a:t>Kepala</a:t>
            </a:r>
            <a:r>
              <a:rPr lang="en-US" sz="2800" dirty="0" smtClean="0"/>
              <a:t> </a:t>
            </a:r>
            <a:r>
              <a:rPr lang="en-US" sz="2800" dirty="0" err="1" smtClean="0"/>
              <a:t>sperma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berinti</a:t>
            </a:r>
            <a:r>
              <a:rPr lang="en-US" sz="2800" dirty="0" smtClean="0"/>
              <a:t> </a:t>
            </a:r>
            <a:r>
              <a:rPr lang="en-US" sz="2800" dirty="0" err="1" smtClean="0"/>
              <a:t>tebal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sedikit</a:t>
            </a:r>
            <a:r>
              <a:rPr lang="en-US" sz="2800" dirty="0" smtClean="0"/>
              <a:t> </a:t>
            </a:r>
            <a:r>
              <a:rPr lang="en-US" sz="2800" dirty="0" err="1" smtClean="0"/>
              <a:t>sitoplasma</a:t>
            </a:r>
            <a:r>
              <a:rPr lang="en-US" sz="2800" dirty="0" smtClean="0"/>
              <a:t>.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membran</a:t>
            </a:r>
            <a:r>
              <a:rPr lang="en-US" sz="2800" dirty="0" smtClean="0"/>
              <a:t>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di </a:t>
            </a:r>
            <a:r>
              <a:rPr lang="en-US" sz="2800" dirty="0" err="1" smtClean="0">
                <a:solidFill>
                  <a:srgbClr val="FF0000"/>
                </a:solidFill>
              </a:rPr>
              <a:t>ujung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kepala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sperma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terdapat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selubung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tebal</a:t>
            </a:r>
            <a:r>
              <a:rPr lang="en-US" sz="2800" dirty="0" smtClean="0">
                <a:solidFill>
                  <a:srgbClr val="FF0000"/>
                </a:solidFill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</a:rPr>
              <a:t>disebut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akrosom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</a:t>
            </a:r>
            <a:r>
              <a:rPr lang="en-US" sz="2800" dirty="0" err="1" smtClean="0"/>
              <a:t>enzim</a:t>
            </a:r>
            <a:r>
              <a:rPr lang="en-US" sz="2800" dirty="0" smtClean="0"/>
              <a:t> </a:t>
            </a:r>
            <a:r>
              <a:rPr lang="en-US" sz="2800" dirty="0" err="1" smtClean="0"/>
              <a:t>hialuronidase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proteinase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menembus</a:t>
            </a:r>
            <a:r>
              <a:rPr lang="en-US" sz="2800" dirty="0" smtClean="0"/>
              <a:t> </a:t>
            </a:r>
            <a:r>
              <a:rPr lang="en-US" sz="2800" dirty="0" err="1" smtClean="0"/>
              <a:t>lapisan</a:t>
            </a:r>
            <a:r>
              <a:rPr lang="en-US" sz="2800" dirty="0" smtClean="0"/>
              <a:t> </a:t>
            </a:r>
            <a:r>
              <a:rPr lang="en-US" sz="2800" dirty="0" err="1" smtClean="0"/>
              <a:t>pelindung</a:t>
            </a:r>
            <a:r>
              <a:rPr lang="en-US" sz="2800" dirty="0" smtClean="0"/>
              <a:t> ovum).</a:t>
            </a:r>
          </a:p>
          <a:p>
            <a:pPr>
              <a:spcBef>
                <a:spcPts val="0"/>
              </a:spcBef>
            </a:pP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ekor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sperma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terdapat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badan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sperma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terletak</a:t>
            </a:r>
            <a:r>
              <a:rPr lang="en-US" sz="2800" dirty="0" smtClean="0"/>
              <a:t> di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tengah</a:t>
            </a:r>
            <a:r>
              <a:rPr lang="en-US" sz="2800" dirty="0" smtClean="0"/>
              <a:t> </a:t>
            </a:r>
            <a:r>
              <a:rPr lang="en-US" sz="2800" dirty="0" err="1" smtClean="0"/>
              <a:t>sperma</a:t>
            </a:r>
            <a:r>
              <a:rPr lang="en-US" sz="2800" dirty="0" smtClean="0"/>
              <a:t> (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</a:t>
            </a:r>
            <a:r>
              <a:rPr lang="en-US" sz="2800" dirty="0" err="1" smtClean="0"/>
              <a:t>mitokondria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penghasil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pergerakan</a:t>
            </a:r>
            <a:r>
              <a:rPr lang="en-US" sz="2800" dirty="0" smtClean="0"/>
              <a:t> </a:t>
            </a:r>
            <a:r>
              <a:rPr lang="en-US" sz="2800" dirty="0" err="1" smtClean="0"/>
              <a:t>sperma</a:t>
            </a:r>
            <a:r>
              <a:rPr lang="en-US" sz="2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spermatogenesis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sel-sel</a:t>
            </a:r>
            <a:r>
              <a:rPr lang="en-US" sz="2800" dirty="0" smtClean="0"/>
              <a:t> </a:t>
            </a:r>
            <a:r>
              <a:rPr lang="en-US" sz="2800" dirty="0" err="1" smtClean="0"/>
              <a:t>sertoli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mengatur</a:t>
            </a:r>
            <a:r>
              <a:rPr lang="en-US" sz="2800" dirty="0" smtClean="0"/>
              <a:t> proses spermatogenesis.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8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endParaRPr 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200" dirty="0" err="1" smtClean="0"/>
              <a:t>Proses</a:t>
            </a:r>
            <a:r>
              <a:rPr lang="en-US" sz="2200" dirty="0" smtClean="0"/>
              <a:t> spermatogenesis </a:t>
            </a:r>
            <a:r>
              <a:rPr lang="en-US" sz="2200" dirty="0" err="1" smtClean="0"/>
              <a:t>distimulasi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sejumlah</a:t>
            </a:r>
            <a:r>
              <a:rPr lang="en-US" sz="2200" dirty="0" smtClean="0"/>
              <a:t> </a:t>
            </a:r>
            <a:r>
              <a:rPr lang="en-US" sz="2200" dirty="0" err="1" smtClean="0"/>
              <a:t>hormon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: 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FF0000"/>
                </a:solidFill>
              </a:rPr>
              <a:t>Testoteron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 err="1" smtClean="0"/>
              <a:t>disekresi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sel-sel</a:t>
            </a:r>
            <a:r>
              <a:rPr lang="en-US" sz="2200" dirty="0" smtClean="0"/>
              <a:t> </a:t>
            </a:r>
            <a:r>
              <a:rPr lang="en-US" sz="2200" dirty="0" err="1" smtClean="0"/>
              <a:t>Leydig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tubulus</a:t>
            </a:r>
            <a:r>
              <a:rPr lang="en-US" sz="2200" dirty="0" smtClean="0"/>
              <a:t> </a:t>
            </a:r>
            <a:r>
              <a:rPr lang="en-US" sz="2200" dirty="0" err="1" smtClean="0"/>
              <a:t>seminiferus.hormon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 smtClean="0"/>
              <a:t>tahap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pembelahan</a:t>
            </a:r>
            <a:r>
              <a:rPr lang="en-US" sz="2200" dirty="0" smtClean="0"/>
              <a:t> </a:t>
            </a:r>
            <a:r>
              <a:rPr lang="en-US" sz="2200" dirty="0" err="1" smtClean="0"/>
              <a:t>sel-sel</a:t>
            </a:r>
            <a:r>
              <a:rPr lang="en-US" sz="2200" dirty="0" smtClean="0"/>
              <a:t> germinal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membentuk</a:t>
            </a:r>
            <a:r>
              <a:rPr lang="en-US" sz="2200" dirty="0" smtClean="0"/>
              <a:t> </a:t>
            </a:r>
            <a:r>
              <a:rPr lang="en-US" sz="2200" dirty="0" err="1" smtClean="0"/>
              <a:t>sperma,terutama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pembelahan</a:t>
            </a:r>
            <a:r>
              <a:rPr lang="en-US" sz="2200" dirty="0" smtClean="0"/>
              <a:t> meiosis </a:t>
            </a:r>
            <a:r>
              <a:rPr lang="en-US" sz="2200" dirty="0" err="1" smtClean="0"/>
              <a:t>untuk</a:t>
            </a:r>
            <a:r>
              <a:rPr lang="en-US" sz="2200" dirty="0" smtClean="0"/>
              <a:t> </a:t>
            </a:r>
            <a:r>
              <a:rPr lang="en-US" sz="2200" dirty="0" err="1" smtClean="0"/>
              <a:t>membentuk</a:t>
            </a:r>
            <a:r>
              <a:rPr lang="en-US" sz="2200" dirty="0" smtClean="0"/>
              <a:t> </a:t>
            </a:r>
            <a:r>
              <a:rPr lang="en-US" sz="2200" dirty="0" err="1" smtClean="0"/>
              <a:t>spermatosit</a:t>
            </a:r>
            <a:r>
              <a:rPr lang="en-US" sz="2200" dirty="0" smtClean="0"/>
              <a:t> </a:t>
            </a:r>
            <a:r>
              <a:rPr lang="en-US" sz="2200" dirty="0" err="1" smtClean="0"/>
              <a:t>sekunder</a:t>
            </a:r>
            <a:r>
              <a:rPr lang="en-US" sz="2200" dirty="0" smtClean="0"/>
              <a:t>.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LH (Luteinizing Hormone)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err="1" smtClean="0"/>
              <a:t>disekresi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kelenjar</a:t>
            </a:r>
            <a:r>
              <a:rPr lang="en-US" sz="2200" dirty="0" smtClean="0"/>
              <a:t> </a:t>
            </a:r>
            <a:r>
              <a:rPr lang="en-US" sz="2200" dirty="0" err="1" smtClean="0"/>
              <a:t>hipofisis</a:t>
            </a:r>
            <a:r>
              <a:rPr lang="en-US" sz="2200" dirty="0" smtClean="0"/>
              <a:t> anterior.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menstimulasi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Leydig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mensekresi</a:t>
            </a:r>
            <a:r>
              <a:rPr lang="en-US" sz="2200" dirty="0" smtClean="0"/>
              <a:t> </a:t>
            </a:r>
            <a:r>
              <a:rPr lang="en-US" sz="2200" dirty="0" err="1" smtClean="0"/>
              <a:t>testoteron</a:t>
            </a:r>
            <a:endParaRPr lang="en-US" sz="2200" dirty="0" smtClean="0"/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FSH (Follicle Stimulating Hormone)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err="1" smtClean="0"/>
              <a:t>disekresi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sel-sel</a:t>
            </a:r>
            <a:r>
              <a:rPr lang="en-US" sz="2200" dirty="0" smtClean="0"/>
              <a:t> </a:t>
            </a:r>
            <a:r>
              <a:rPr lang="en-US" sz="2200" dirty="0" err="1" smtClean="0"/>
              <a:t>kelenjar</a:t>
            </a:r>
            <a:r>
              <a:rPr lang="en-US" sz="2200" dirty="0" smtClean="0"/>
              <a:t> </a:t>
            </a:r>
            <a:r>
              <a:rPr lang="en-US" sz="2200" dirty="0" err="1" smtClean="0"/>
              <a:t>hipofisis</a:t>
            </a:r>
            <a:r>
              <a:rPr lang="en-US" sz="2200" dirty="0" smtClean="0"/>
              <a:t> anterior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menstimulasi</a:t>
            </a:r>
            <a:r>
              <a:rPr lang="en-US" sz="2200" dirty="0" smtClean="0"/>
              <a:t> </a:t>
            </a:r>
            <a:r>
              <a:rPr lang="en-US" sz="2200" dirty="0" err="1" smtClean="0"/>
              <a:t>sel-sel</a:t>
            </a:r>
            <a:r>
              <a:rPr lang="en-US" sz="2200" dirty="0" smtClean="0"/>
              <a:t> </a:t>
            </a:r>
            <a:r>
              <a:rPr lang="en-US" sz="2200" dirty="0" err="1" smtClean="0"/>
              <a:t>sertoli</a:t>
            </a:r>
            <a:r>
              <a:rPr lang="en-US" sz="2200" dirty="0" smtClean="0"/>
              <a:t>.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stimulasi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, </a:t>
            </a:r>
            <a:r>
              <a:rPr lang="en-US" sz="2200" dirty="0" err="1" smtClean="0"/>
              <a:t>pengubahan</a:t>
            </a:r>
            <a:r>
              <a:rPr lang="en-US" sz="2200" dirty="0" smtClean="0"/>
              <a:t> </a:t>
            </a:r>
            <a:r>
              <a:rPr lang="en-US" sz="2200" dirty="0" err="1" smtClean="0"/>
              <a:t>spermatid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sperma</a:t>
            </a:r>
            <a:r>
              <a:rPr lang="en-US" sz="2200" dirty="0" smtClean="0"/>
              <a:t> (</a:t>
            </a:r>
            <a:r>
              <a:rPr lang="en-US" sz="2200" dirty="0" err="1" smtClean="0"/>
              <a:t>spermiasi</a:t>
            </a:r>
            <a:r>
              <a:rPr lang="en-US" sz="2200" dirty="0" smtClean="0"/>
              <a:t>)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.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FF0000"/>
                </a:solidFill>
              </a:rPr>
              <a:t>Estrogen</a:t>
            </a:r>
            <a:r>
              <a:rPr lang="en-US" sz="2200" dirty="0" err="1" smtClean="0">
                <a:sym typeface="Wingdings" pitchFamily="2" charset="2"/>
              </a:rPr>
              <a:t></a:t>
            </a:r>
            <a:r>
              <a:rPr lang="en-US" sz="2200" dirty="0" err="1" smtClean="0"/>
              <a:t>dibentuk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sel-sel</a:t>
            </a:r>
            <a:r>
              <a:rPr lang="en-US" sz="2200" dirty="0" smtClean="0"/>
              <a:t> </a:t>
            </a:r>
            <a:r>
              <a:rPr lang="en-US" sz="2200" dirty="0" err="1" smtClean="0"/>
              <a:t>sertoli</a:t>
            </a:r>
            <a:r>
              <a:rPr lang="en-US" sz="2200" dirty="0" smtClean="0"/>
              <a:t> </a:t>
            </a:r>
            <a:r>
              <a:rPr lang="en-US" sz="2200" dirty="0" err="1" smtClean="0"/>
              <a:t>ketika</a:t>
            </a:r>
            <a:r>
              <a:rPr lang="en-US" sz="2200" dirty="0" smtClean="0"/>
              <a:t> </a:t>
            </a:r>
            <a:r>
              <a:rPr lang="en-US" sz="2200" dirty="0" err="1" smtClean="0"/>
              <a:t>distimulasi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FSH. </a:t>
            </a:r>
            <a:r>
              <a:rPr lang="en-US" sz="2200" dirty="0" err="1" smtClean="0"/>
              <a:t>Sel-sel</a:t>
            </a:r>
            <a:r>
              <a:rPr lang="en-US" sz="2200" dirty="0" smtClean="0"/>
              <a:t> </a:t>
            </a:r>
            <a:r>
              <a:rPr lang="en-US" sz="2200" dirty="0" err="1" smtClean="0"/>
              <a:t>sertoli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mensekresi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 protein </a:t>
            </a:r>
            <a:r>
              <a:rPr lang="en-US" sz="2200" dirty="0" err="1" smtClean="0"/>
              <a:t>pengikat</a:t>
            </a:r>
            <a:r>
              <a:rPr lang="en-US" sz="2200" dirty="0" smtClean="0"/>
              <a:t> androgen yang </a:t>
            </a:r>
            <a:r>
              <a:rPr lang="en-US" sz="2200" dirty="0" err="1" smtClean="0"/>
              <a:t>mengikat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testoteron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estrogen </a:t>
            </a:r>
            <a:r>
              <a:rPr lang="en-US" sz="2200" dirty="0" err="1" smtClean="0"/>
              <a:t>serta</a:t>
            </a:r>
            <a:r>
              <a:rPr lang="en-US" sz="2200" dirty="0" smtClean="0"/>
              <a:t> </a:t>
            </a:r>
            <a:r>
              <a:rPr lang="en-US" sz="2200" dirty="0" err="1" smtClean="0"/>
              <a:t>membawa</a:t>
            </a:r>
            <a:r>
              <a:rPr lang="en-US" sz="2200" dirty="0" smtClean="0"/>
              <a:t> </a:t>
            </a:r>
            <a:r>
              <a:rPr lang="en-US" sz="2200" dirty="0" err="1" smtClean="0"/>
              <a:t>keduanya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cairan</a:t>
            </a:r>
            <a:r>
              <a:rPr lang="en-US" sz="2200" dirty="0" smtClean="0"/>
              <a:t> 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tubulus</a:t>
            </a:r>
            <a:r>
              <a:rPr lang="en-US" sz="2200" dirty="0" smtClean="0"/>
              <a:t> </a:t>
            </a:r>
            <a:r>
              <a:rPr lang="en-US" sz="2200" dirty="0" err="1" smtClean="0"/>
              <a:t>seminiferus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pematangan</a:t>
            </a:r>
            <a:r>
              <a:rPr lang="en-US" sz="2200" dirty="0" smtClean="0"/>
              <a:t> </a:t>
            </a:r>
            <a:r>
              <a:rPr lang="en-US" sz="2200" dirty="0" err="1" smtClean="0"/>
              <a:t>sperma</a:t>
            </a:r>
            <a:endParaRPr lang="en-US" sz="2200" dirty="0" smtClean="0"/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FF0000"/>
                </a:solidFill>
              </a:rPr>
              <a:t>Hormon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Pertumbuhan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mengatur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metabolisme</a:t>
            </a:r>
            <a:r>
              <a:rPr lang="en-US" sz="2200" dirty="0" smtClean="0"/>
              <a:t> testis.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khusus</a:t>
            </a:r>
            <a:r>
              <a:rPr lang="en-US" sz="2200" dirty="0" smtClean="0"/>
              <a:t> </a:t>
            </a:r>
            <a:r>
              <a:rPr lang="en-US" sz="2200" dirty="0" err="1" smtClean="0"/>
              <a:t>meningkatkan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pembelahan</a:t>
            </a:r>
            <a:r>
              <a:rPr lang="en-US" sz="2200" dirty="0" smtClean="0"/>
              <a:t> </a:t>
            </a:r>
            <a:r>
              <a:rPr lang="en-US" sz="2200" dirty="0" err="1" smtClean="0"/>
              <a:t>awal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spermatogenesis</a:t>
            </a:r>
          </a:p>
        </p:txBody>
      </p:sp>
    </p:spTree>
    <p:extLst>
      <p:ext uri="{BB962C8B-B14F-4D97-AF65-F5344CB8AC3E}">
        <p14:creationId xmlns:p14="http://schemas.microsoft.com/office/powerpoint/2010/main" val="28860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EREKSI DAN EJAKULASI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Aktifitas</a:t>
            </a:r>
            <a:r>
              <a:rPr lang="en-US" sz="2400" dirty="0" smtClean="0"/>
              <a:t> </a:t>
            </a:r>
            <a:r>
              <a:rPr lang="en-US" sz="2400" dirty="0" err="1" smtClean="0"/>
              <a:t>Seksual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ejakulasi</a:t>
            </a:r>
            <a:r>
              <a:rPr lang="en-US" sz="2400" dirty="0" smtClean="0"/>
              <a:t> normal : 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FF0000"/>
                </a:solidFill>
              </a:rPr>
              <a:t>Ereksi</a:t>
            </a:r>
            <a:r>
              <a:rPr lang="en-US" sz="2200" dirty="0" smtClean="0">
                <a:solidFill>
                  <a:srgbClr val="FF0000"/>
                </a:solidFill>
              </a:rPr>
              <a:t> penis </a:t>
            </a:r>
            <a:r>
              <a:rPr lang="en-US" sz="2000" dirty="0" smtClean="0"/>
              <a:t>: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impuls</a:t>
            </a:r>
            <a:r>
              <a:rPr lang="en-US" sz="2000" dirty="0" smtClean="0"/>
              <a:t> </a:t>
            </a:r>
            <a:r>
              <a:rPr lang="en-US" sz="2000" dirty="0" err="1" smtClean="0"/>
              <a:t>parasimpatis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melepaskan</a:t>
            </a:r>
            <a:r>
              <a:rPr lang="en-US" sz="2000" dirty="0" smtClean="0"/>
              <a:t> nitric oxide , peptide intestinal </a:t>
            </a:r>
            <a:r>
              <a:rPr lang="en-US" sz="2000" dirty="0" err="1" smtClean="0"/>
              <a:t>vasoaktif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asetilkolin</a:t>
            </a:r>
            <a:r>
              <a:rPr lang="en-US" sz="2000" dirty="0" smtClean="0"/>
              <a:t>.</a:t>
            </a:r>
          </a:p>
          <a:p>
            <a:pPr marL="674370" lvl="2" indent="-274320">
              <a:spcBef>
                <a:spcPts val="0"/>
              </a:spcBef>
              <a:defRPr/>
            </a:pP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ereksi</a:t>
            </a:r>
            <a:r>
              <a:rPr lang="en-US" sz="2000" dirty="0" smtClean="0"/>
              <a:t>,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arteri</a:t>
            </a:r>
            <a:r>
              <a:rPr lang="en-US" sz="2000" dirty="0" smtClean="0"/>
              <a:t> </a:t>
            </a:r>
            <a:r>
              <a:rPr lang="en-US" sz="2000" dirty="0" err="1" smtClean="0"/>
              <a:t>memasok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sekurang-kurangnya</a:t>
            </a:r>
            <a:r>
              <a:rPr lang="en-US" sz="2000" dirty="0" smtClean="0"/>
              <a:t> 100-140 ml.</a:t>
            </a:r>
          </a:p>
          <a:p>
            <a:pPr marL="674370" lvl="2" indent="-274320">
              <a:spcBef>
                <a:spcPts val="0"/>
              </a:spcBef>
              <a:defRPr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ereksi</a:t>
            </a:r>
            <a:r>
              <a:rPr lang="en-US" sz="2000" dirty="0" smtClean="0"/>
              <a:t>,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intrakavernosa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melebihi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sistolik</a:t>
            </a:r>
            <a:r>
              <a:rPr lang="en-US" sz="2000" dirty="0" smtClean="0"/>
              <a:t>.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FF0000"/>
                </a:solidFill>
              </a:rPr>
              <a:t>Lubrikasi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perangsangan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, </a:t>
            </a:r>
            <a:r>
              <a:rPr lang="en-US" sz="2000" dirty="0" err="1" smtClean="0"/>
              <a:t>serabut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</a:t>
            </a:r>
            <a:r>
              <a:rPr lang="en-US" sz="2000" dirty="0" err="1" smtClean="0"/>
              <a:t>parasimpatis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glandula</a:t>
            </a:r>
            <a:r>
              <a:rPr lang="en-US" sz="2000" dirty="0" smtClean="0"/>
              <a:t> </a:t>
            </a:r>
            <a:r>
              <a:rPr lang="en-US" sz="2000" dirty="0" err="1" smtClean="0"/>
              <a:t>uretral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bulbouretral</a:t>
            </a:r>
            <a:r>
              <a:rPr lang="en-US" sz="2000" dirty="0" smtClean="0"/>
              <a:t> </a:t>
            </a:r>
            <a:r>
              <a:rPr lang="en-US" sz="2000" dirty="0" err="1" smtClean="0"/>
              <a:t>mensekresi</a:t>
            </a:r>
            <a:r>
              <a:rPr lang="en-US" sz="2000" dirty="0" smtClean="0"/>
              <a:t> </a:t>
            </a:r>
            <a:r>
              <a:rPr lang="en-US" sz="2000" dirty="0" err="1" smtClean="0"/>
              <a:t>cairan</a:t>
            </a:r>
            <a:r>
              <a:rPr lang="en-US" sz="2000" dirty="0" smtClean="0"/>
              <a:t> </a:t>
            </a:r>
            <a:r>
              <a:rPr lang="en-US" sz="2000" dirty="0" err="1" smtClean="0"/>
              <a:t>mukosayang</a:t>
            </a:r>
            <a:r>
              <a:rPr lang="en-US" sz="2000" dirty="0" smtClean="0"/>
              <a:t> </a:t>
            </a:r>
            <a:r>
              <a:rPr lang="en-US" sz="2000" dirty="0" err="1" smtClean="0"/>
              <a:t>mengalir</a:t>
            </a:r>
            <a:r>
              <a:rPr lang="en-US" sz="2000" dirty="0" smtClean="0"/>
              <a:t> </a:t>
            </a:r>
            <a:r>
              <a:rPr lang="en-US" sz="2000" dirty="0" err="1" smtClean="0"/>
              <a:t>melewati</a:t>
            </a:r>
            <a:r>
              <a:rPr lang="en-US" sz="2000" dirty="0" smtClean="0"/>
              <a:t> </a:t>
            </a:r>
            <a:r>
              <a:rPr lang="en-US" sz="2000" dirty="0" err="1" smtClean="0"/>
              <a:t>uretra</a:t>
            </a:r>
            <a:r>
              <a:rPr lang="en-US" sz="2000" dirty="0" smtClean="0"/>
              <a:t>.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FF0000"/>
                </a:solidFill>
              </a:rPr>
              <a:t>Emisi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dan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ejakulasi</a:t>
            </a:r>
            <a:r>
              <a:rPr lang="en-US" sz="2200" dirty="0" smtClean="0">
                <a:solidFill>
                  <a:srgbClr val="FF0000"/>
                </a:solidFill>
              </a:rPr>
              <a:t> : </a:t>
            </a:r>
          </a:p>
          <a:p>
            <a:pPr marL="674370" lvl="1" indent="-274320">
              <a:spcBef>
                <a:spcPts val="0"/>
              </a:spcBef>
              <a:defRPr/>
            </a:pPr>
            <a:r>
              <a:rPr lang="en-US" sz="2000" dirty="0" err="1" smtClean="0"/>
              <a:t>Emisi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pergerakan</a:t>
            </a:r>
            <a:r>
              <a:rPr lang="en-US" sz="2000" dirty="0" smtClean="0"/>
              <a:t> semen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uretra</a:t>
            </a:r>
            <a:r>
              <a:rPr lang="en-US" sz="2000" dirty="0" smtClean="0"/>
              <a:t>. </a:t>
            </a:r>
          </a:p>
          <a:p>
            <a:pPr marL="674370" lvl="1" indent="-274320">
              <a:spcBef>
                <a:spcPts val="0"/>
              </a:spcBef>
              <a:defRPr/>
            </a:pPr>
            <a:r>
              <a:rPr lang="en-US" sz="2000" dirty="0" err="1" smtClean="0"/>
              <a:t>Ejakulasimerupakan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terdorongnya</a:t>
            </a:r>
            <a:r>
              <a:rPr lang="en-US" sz="2000" dirty="0" smtClean="0"/>
              <a:t> semen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uretra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orgasme</a:t>
            </a:r>
            <a:r>
              <a:rPr lang="en-US" sz="2000" dirty="0" smtClean="0"/>
              <a:t>.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FF0000"/>
                </a:solidFill>
              </a:rPr>
              <a:t>Resolusi</a:t>
            </a:r>
            <a:r>
              <a:rPr lang="en-US" sz="2200" dirty="0" smtClean="0">
                <a:solidFill>
                  <a:srgbClr val="FF0000"/>
                </a:solidFill>
              </a:rPr>
              <a:t> :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terakhir</a:t>
            </a:r>
            <a:r>
              <a:rPr lang="en-US" sz="2000" dirty="0" smtClean="0"/>
              <a:t>, 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kontriksi</a:t>
            </a:r>
            <a:r>
              <a:rPr lang="en-US" sz="2000" dirty="0" smtClean="0"/>
              <a:t> </a:t>
            </a:r>
            <a:r>
              <a:rPr lang="en-US" sz="2000" dirty="0" err="1" smtClean="0"/>
              <a:t>otot</a:t>
            </a:r>
            <a:r>
              <a:rPr lang="en-US" sz="2000" dirty="0" smtClean="0"/>
              <a:t> </a:t>
            </a:r>
            <a:r>
              <a:rPr lang="en-US" sz="2000" dirty="0" err="1" smtClean="0"/>
              <a:t>polos</a:t>
            </a:r>
            <a:r>
              <a:rPr lang="en-US" sz="2000" dirty="0" smtClean="0"/>
              <a:t> </a:t>
            </a:r>
            <a:r>
              <a:rPr lang="en-US" sz="2000" dirty="0" err="1" smtClean="0"/>
              <a:t>trabekuler</a:t>
            </a:r>
            <a:r>
              <a:rPr lang="en-US" sz="2000" dirty="0" smtClean="0"/>
              <a:t> </a:t>
            </a:r>
            <a:r>
              <a:rPr lang="en-US" sz="2000" dirty="0" err="1" smtClean="0"/>
              <a:t>danvasokontriksi</a:t>
            </a:r>
            <a:r>
              <a:rPr lang="en-US" sz="2000" dirty="0" smtClean="0"/>
              <a:t> </a:t>
            </a:r>
            <a:r>
              <a:rPr lang="en-US" sz="2000" dirty="0" err="1" smtClean="0"/>
              <a:t>arteriol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memasok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erektil</a:t>
            </a:r>
            <a:r>
              <a:rPr lang="en-US" sz="2000" dirty="0" smtClean="0"/>
              <a:t>. </a:t>
            </a:r>
          </a:p>
          <a:p>
            <a:pPr marL="674370" lvl="1" indent="-274320">
              <a:spcBef>
                <a:spcPts val="0"/>
              </a:spcBef>
              <a:defRPr/>
            </a:pP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sinus </a:t>
            </a:r>
            <a:r>
              <a:rPr lang="en-US" sz="2000" dirty="0" err="1" smtClean="0"/>
              <a:t>venosus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penis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lemas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 </a:t>
            </a:r>
            <a:r>
              <a:rPr lang="en-US" sz="2000" dirty="0" err="1" smtClean="0"/>
              <a:t>flacid</a:t>
            </a:r>
            <a:r>
              <a:rPr lang="en-US" sz="2000" dirty="0" smtClean="0"/>
              <a:t> </a:t>
            </a:r>
          </a:p>
          <a:p>
            <a:pPr marL="674370" lvl="1" indent="-274320">
              <a:spcBef>
                <a:spcPts val="0"/>
              </a:spcBef>
              <a:defRPr/>
            </a:pP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diperantarai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</a:t>
            </a:r>
            <a:r>
              <a:rPr lang="en-US" sz="2000" dirty="0" err="1" smtClean="0"/>
              <a:t>adrenergik</a:t>
            </a:r>
            <a:r>
              <a:rPr lang="en-US" sz="2000" dirty="0" smtClean="0"/>
              <a:t> </a:t>
            </a:r>
            <a:r>
              <a:rPr lang="en-US" sz="2000" dirty="0" err="1" smtClean="0"/>
              <a:t>simpatis</a:t>
            </a:r>
            <a:endParaRPr lang="en-US" sz="200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9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8674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  <a:defRPr/>
            </a:pPr>
            <a:r>
              <a:rPr lang="en-US" sz="2600" dirty="0" err="1" smtClean="0"/>
              <a:t>Ejakulasi</a:t>
            </a:r>
            <a:r>
              <a:rPr lang="en-US" sz="2600" dirty="0" smtClean="0"/>
              <a:t>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mekanisme</a:t>
            </a:r>
            <a:r>
              <a:rPr lang="en-US" sz="2600" dirty="0" smtClean="0"/>
              <a:t> </a:t>
            </a:r>
            <a:r>
              <a:rPr lang="en-US" sz="2600" dirty="0" err="1" smtClean="0"/>
              <a:t>keluarnya</a:t>
            </a:r>
            <a:r>
              <a:rPr lang="en-US" sz="2600" dirty="0" smtClean="0"/>
              <a:t> </a:t>
            </a:r>
            <a:r>
              <a:rPr lang="en-US" sz="2600" dirty="0" err="1" smtClean="0"/>
              <a:t>sperma</a:t>
            </a:r>
            <a:r>
              <a:rPr lang="en-US" sz="2600" dirty="0" smtClean="0"/>
              <a:t>/</a:t>
            </a:r>
            <a:r>
              <a:rPr lang="en-US" sz="2600" dirty="0" err="1" smtClean="0"/>
              <a:t>peristiwa</a:t>
            </a:r>
            <a:r>
              <a:rPr lang="en-US" sz="2600" dirty="0" smtClean="0"/>
              <a:t> </a:t>
            </a:r>
            <a:r>
              <a:rPr lang="en-US" sz="2600" dirty="0" err="1" smtClean="0"/>
              <a:t>penyem</a:t>
            </a:r>
            <a:r>
              <a:rPr lang="en-US" sz="2600" dirty="0" smtClean="0"/>
              <a:t> </a:t>
            </a:r>
            <a:r>
              <a:rPr lang="en-US" sz="2600" dirty="0" err="1" smtClean="0"/>
              <a:t>buran</a:t>
            </a:r>
            <a:r>
              <a:rPr lang="en-US" sz="2600" dirty="0" smtClean="0"/>
              <a:t> air </a:t>
            </a:r>
            <a:r>
              <a:rPr lang="en-US" sz="2600" dirty="0" err="1" smtClean="0"/>
              <a:t>mani</a:t>
            </a:r>
            <a:r>
              <a:rPr lang="en-US" sz="2600" dirty="0" smtClean="0"/>
              <a:t> </a:t>
            </a:r>
            <a:r>
              <a:rPr lang="en-US" sz="2600" dirty="0" err="1" smtClean="0"/>
              <a:t>keluar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mendadak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menandai</a:t>
            </a:r>
            <a:r>
              <a:rPr lang="en-US" sz="2600" dirty="0" smtClean="0"/>
              <a:t> </a:t>
            </a:r>
            <a:r>
              <a:rPr lang="en-US" sz="2600" dirty="0" err="1" smtClean="0"/>
              <a:t>klimaks</a:t>
            </a:r>
            <a:r>
              <a:rPr lang="en-US" sz="2600" dirty="0" smtClean="0"/>
              <a:t> </a:t>
            </a:r>
            <a:r>
              <a:rPr lang="en-US" sz="2600" dirty="0" err="1" smtClean="0"/>
              <a:t>pria</a:t>
            </a:r>
            <a:r>
              <a:rPr lang="en-US" sz="2600" dirty="0" smtClean="0"/>
              <a:t>. 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en-US" sz="2600" dirty="0" err="1" smtClean="0"/>
              <a:t>Proses</a:t>
            </a:r>
            <a:r>
              <a:rPr lang="en-US" sz="2600" dirty="0" smtClean="0"/>
              <a:t> </a:t>
            </a:r>
            <a:r>
              <a:rPr lang="en-US" sz="2600" dirty="0" err="1" smtClean="0"/>
              <a:t>ejakulasi</a:t>
            </a:r>
            <a:r>
              <a:rPr lang="en-US" sz="2600" dirty="0" smtClean="0"/>
              <a:t> </a:t>
            </a:r>
            <a:r>
              <a:rPr lang="en-US" sz="2600" dirty="0" err="1" smtClean="0"/>
              <a:t>berada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bawah</a:t>
            </a:r>
            <a:r>
              <a:rPr lang="en-US" sz="2600" dirty="0" smtClean="0"/>
              <a:t> </a:t>
            </a:r>
            <a:r>
              <a:rPr lang="en-US" sz="2600" dirty="0" err="1" smtClean="0"/>
              <a:t>pengaruh</a:t>
            </a:r>
            <a:r>
              <a:rPr lang="en-US" sz="2600" dirty="0" smtClean="0"/>
              <a:t> </a:t>
            </a:r>
            <a:r>
              <a:rPr lang="en-US" sz="2600" dirty="0" err="1" smtClean="0"/>
              <a:t>saraf</a:t>
            </a:r>
            <a:r>
              <a:rPr lang="en-US" sz="2600" dirty="0" smtClean="0"/>
              <a:t> </a:t>
            </a:r>
            <a:r>
              <a:rPr lang="en-US" sz="2600" dirty="0" err="1" smtClean="0"/>
              <a:t>otonom</a:t>
            </a:r>
            <a:r>
              <a:rPr lang="en-US" sz="2600" dirty="0" smtClean="0"/>
              <a:t>. 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ejakulasi</a:t>
            </a:r>
            <a:r>
              <a:rPr lang="en-US" sz="2600" dirty="0" smtClean="0"/>
              <a:t> </a:t>
            </a:r>
            <a:r>
              <a:rPr lang="en-US" sz="2600" dirty="0" err="1" smtClean="0"/>
              <a:t>melibatkan</a:t>
            </a:r>
            <a:r>
              <a:rPr lang="en-US" sz="2600" dirty="0" smtClean="0"/>
              <a:t> </a:t>
            </a:r>
            <a:r>
              <a:rPr lang="en-US" sz="2600" dirty="0" err="1" smtClean="0"/>
              <a:t>kerja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impuls</a:t>
            </a:r>
            <a:r>
              <a:rPr lang="en-US" sz="2600" dirty="0" smtClean="0"/>
              <a:t>, </a:t>
            </a:r>
            <a:r>
              <a:rPr lang="en-US" sz="2600" dirty="0" err="1" smtClean="0"/>
              <a:t>yaitu</a:t>
            </a:r>
            <a:r>
              <a:rPr lang="en-US" sz="2600" dirty="0" smtClean="0"/>
              <a:t> : </a:t>
            </a:r>
          </a:p>
          <a:p>
            <a:pPr marL="674370" lvl="2" indent="-274320">
              <a:spcBef>
                <a:spcPts val="0"/>
              </a:spcBef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impuls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simpatis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kontraksi</a:t>
            </a:r>
            <a:r>
              <a:rPr lang="en-US" sz="2600" dirty="0" smtClean="0"/>
              <a:t> </a:t>
            </a:r>
            <a:r>
              <a:rPr lang="en-US" sz="2600" dirty="0" err="1" smtClean="0"/>
              <a:t>peristaltik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duktus</a:t>
            </a:r>
            <a:r>
              <a:rPr lang="en-US" sz="2600" dirty="0" smtClean="0"/>
              <a:t> testis, </a:t>
            </a:r>
            <a:r>
              <a:rPr lang="en-US" sz="2600" dirty="0" err="1" smtClean="0"/>
              <a:t>epididimis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duktus</a:t>
            </a:r>
            <a:r>
              <a:rPr lang="en-US" sz="2600" dirty="0" smtClean="0"/>
              <a:t> </a:t>
            </a:r>
            <a:r>
              <a:rPr lang="en-US" sz="2600" dirty="0" err="1" smtClean="0"/>
              <a:t>deferen</a:t>
            </a:r>
            <a:r>
              <a:rPr lang="en-US" sz="2600" dirty="0" smtClean="0"/>
              <a:t>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sperma</a:t>
            </a:r>
            <a:r>
              <a:rPr lang="en-US" sz="2600" dirty="0" smtClean="0"/>
              <a:t> </a:t>
            </a:r>
            <a:r>
              <a:rPr lang="en-US" sz="2600" dirty="0" err="1" smtClean="0"/>
              <a:t>mengalir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sepanjang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,</a:t>
            </a:r>
            <a:r>
              <a:rPr lang="en-US" sz="2600" dirty="0" err="1" smtClean="0"/>
              <a:t>Asetilkolin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neurotransmiter</a:t>
            </a:r>
            <a:r>
              <a:rPr lang="en-US" sz="2600" dirty="0" smtClean="0"/>
              <a:t> </a:t>
            </a:r>
            <a:r>
              <a:rPr lang="en-US" sz="2600" dirty="0" err="1" smtClean="0"/>
              <a:t>saraf</a:t>
            </a:r>
            <a:r>
              <a:rPr lang="en-US" sz="2600" dirty="0" smtClean="0"/>
              <a:t> </a:t>
            </a:r>
            <a:r>
              <a:rPr lang="en-US" sz="2600" dirty="0" err="1" smtClean="0"/>
              <a:t>simpatis</a:t>
            </a:r>
            <a:r>
              <a:rPr lang="en-US" sz="2600" dirty="0" smtClean="0"/>
              <a:t> </a:t>
            </a:r>
            <a:r>
              <a:rPr lang="en-US" sz="2600" dirty="0" err="1" smtClean="0"/>
              <a:t>mengaktivasi</a:t>
            </a:r>
            <a:r>
              <a:rPr lang="en-US" sz="2600" dirty="0" smtClean="0"/>
              <a:t> </a:t>
            </a:r>
            <a:r>
              <a:rPr lang="en-US" sz="2600" dirty="0" err="1" smtClean="0"/>
              <a:t>kontraksi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leher</a:t>
            </a:r>
            <a:r>
              <a:rPr lang="en-US" sz="2600" dirty="0" smtClean="0"/>
              <a:t> </a:t>
            </a:r>
            <a:r>
              <a:rPr lang="en-US" sz="2600" dirty="0" err="1" smtClean="0"/>
              <a:t>kandung</a:t>
            </a:r>
            <a:r>
              <a:rPr lang="en-US" sz="2600" dirty="0" smtClean="0"/>
              <a:t> </a:t>
            </a:r>
            <a:r>
              <a:rPr lang="en-US" sz="2600" dirty="0" err="1" smtClean="0"/>
              <a:t>kemih</a:t>
            </a:r>
            <a:r>
              <a:rPr lang="en-US" sz="2600" dirty="0" smtClean="0"/>
              <a:t>, </a:t>
            </a:r>
            <a:r>
              <a:rPr lang="en-US" sz="2600" dirty="0" err="1" smtClean="0"/>
              <a:t>vesikula</a:t>
            </a:r>
            <a:r>
              <a:rPr lang="en-US" sz="2600" dirty="0" smtClean="0"/>
              <a:t> </a:t>
            </a:r>
            <a:r>
              <a:rPr lang="en-US" sz="2600" dirty="0" err="1" smtClean="0"/>
              <a:t>seminalis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vas deferens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saraf</a:t>
            </a:r>
            <a:r>
              <a:rPr lang="en-US" sz="2600" dirty="0" smtClean="0"/>
              <a:t> </a:t>
            </a:r>
            <a:r>
              <a:rPr lang="en-US" sz="2600" dirty="0" err="1" smtClean="0"/>
              <a:t>simpatis</a:t>
            </a:r>
            <a:r>
              <a:rPr lang="en-US" sz="2600" dirty="0" smtClean="0"/>
              <a:t>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konstriksi</a:t>
            </a:r>
            <a:r>
              <a:rPr lang="en-US" sz="2600" dirty="0" smtClean="0"/>
              <a:t> </a:t>
            </a:r>
            <a:r>
              <a:rPr lang="en-US" sz="2600" dirty="0" err="1" smtClean="0"/>
              <a:t>arteriol</a:t>
            </a:r>
            <a:r>
              <a:rPr lang="en-US" sz="2600" dirty="0" smtClean="0"/>
              <a:t>,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</a:t>
            </a:r>
            <a:r>
              <a:rPr lang="en-US" sz="2600" dirty="0" err="1" smtClean="0"/>
              <a:t>aliran</a:t>
            </a:r>
            <a:r>
              <a:rPr lang="en-US" sz="2600" dirty="0" smtClean="0"/>
              <a:t> </a:t>
            </a:r>
            <a:r>
              <a:rPr lang="en-US" sz="2600" dirty="0" err="1" smtClean="0"/>
              <a:t>darah</a:t>
            </a:r>
            <a:r>
              <a:rPr lang="en-US" sz="2600" dirty="0" smtClean="0"/>
              <a:t> yang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kavernosa</a:t>
            </a:r>
            <a:r>
              <a:rPr lang="en-US" sz="2600" dirty="0" smtClean="0"/>
              <a:t> </a:t>
            </a:r>
            <a:r>
              <a:rPr lang="en-US" sz="2600" dirty="0" err="1" smtClean="0"/>
              <a:t>mengecil</a:t>
            </a:r>
            <a:endParaRPr lang="en-US" sz="2600" dirty="0" smtClean="0"/>
          </a:p>
          <a:p>
            <a:pPr marL="674370" lvl="2" indent="-274320">
              <a:spcBef>
                <a:spcPts val="0"/>
              </a:spcBef>
              <a:defRPr/>
            </a:pP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impuls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parasimpatis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otot</a:t>
            </a:r>
            <a:r>
              <a:rPr lang="en-US" sz="2600" dirty="0" smtClean="0"/>
              <a:t> </a:t>
            </a:r>
            <a:r>
              <a:rPr lang="en-US" sz="2600" dirty="0" err="1" smtClean="0"/>
              <a:t>bulbokavernosum</a:t>
            </a:r>
            <a:r>
              <a:rPr lang="en-US" sz="2600" dirty="0" smtClean="0"/>
              <a:t> </a:t>
            </a:r>
            <a:r>
              <a:rPr lang="en-US" sz="2600" dirty="0" err="1" smtClean="0"/>
              <a:t>berkontraksi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berirama</a:t>
            </a:r>
            <a:r>
              <a:rPr lang="en-US" sz="2600" dirty="0" smtClean="0"/>
              <a:t>,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cairan</a:t>
            </a:r>
            <a:r>
              <a:rPr lang="en-US" sz="2600" dirty="0" smtClean="0"/>
              <a:t> semen </a:t>
            </a:r>
            <a:r>
              <a:rPr lang="en-US" sz="2600" dirty="0" err="1" smtClean="0"/>
              <a:t>keluar</a:t>
            </a:r>
            <a:r>
              <a:rPr lang="en-US" sz="2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52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287963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ejakulasi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bulbo</a:t>
            </a:r>
            <a:r>
              <a:rPr lang="en-US" dirty="0"/>
              <a:t> </a:t>
            </a:r>
            <a:r>
              <a:rPr lang="en-US" dirty="0" err="1"/>
              <a:t>kavernosus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ischio</a:t>
            </a:r>
            <a:r>
              <a:rPr lang="en-US" dirty="0"/>
              <a:t> </a:t>
            </a:r>
            <a:r>
              <a:rPr lang="en-US" dirty="0" err="1"/>
              <a:t>kavernosus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sensorik</a:t>
            </a:r>
            <a:r>
              <a:rPr lang="en-US" dirty="0"/>
              <a:t> </a:t>
            </a:r>
            <a:r>
              <a:rPr lang="en-US" dirty="0" err="1"/>
              <a:t>pudendus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persarafan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(T12-L2)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korteks</a:t>
            </a:r>
            <a:r>
              <a:rPr lang="en-US" dirty="0"/>
              <a:t> </a:t>
            </a:r>
            <a:r>
              <a:rPr lang="en-US" dirty="0" err="1"/>
              <a:t>sensorik</a:t>
            </a:r>
            <a:r>
              <a:rPr lang="en-US" dirty="0"/>
              <a:t> (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).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sinusoid </a:t>
            </a:r>
            <a:r>
              <a:rPr lang="en-US" dirty="0" err="1"/>
              <a:t>korpus</a:t>
            </a:r>
            <a:r>
              <a:rPr lang="en-US" dirty="0"/>
              <a:t> </a:t>
            </a:r>
            <a:r>
              <a:rPr lang="en-US" dirty="0" err="1"/>
              <a:t>kavernosa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vena, penis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err="1" smtClean="0"/>
              <a:t>Sperma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menembus</a:t>
            </a:r>
            <a:r>
              <a:rPr lang="en-US" dirty="0"/>
              <a:t> </a:t>
            </a:r>
            <a:r>
              <a:rPr lang="en-US" dirty="0" err="1"/>
              <a:t>oosit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oosit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/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92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sz="10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Pada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sperma</a:t>
            </a:r>
            <a:r>
              <a:rPr lang="en-US" sz="2400" dirty="0" smtClean="0"/>
              <a:t>,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hialuronidase</a:t>
            </a:r>
            <a:r>
              <a:rPr lang="en-US" sz="2400" dirty="0" smtClean="0"/>
              <a:t> (</a:t>
            </a:r>
            <a:r>
              <a:rPr lang="en-US" sz="2400" dirty="0" err="1" smtClean="0"/>
              <a:t>Enzim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melarutkan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hialuronid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korona</a:t>
            </a:r>
            <a:r>
              <a:rPr lang="en-US" sz="2400" dirty="0" smtClean="0"/>
              <a:t> </a:t>
            </a:r>
            <a:r>
              <a:rPr lang="en-US" sz="2400" dirty="0" err="1" smtClean="0"/>
              <a:t>radiata</a:t>
            </a:r>
            <a:r>
              <a:rPr lang="en-US" sz="2400" dirty="0" smtClean="0"/>
              <a:t>).</a:t>
            </a:r>
            <a:r>
              <a:rPr lang="en-US" sz="2400" b="1" dirty="0" err="1" smtClean="0"/>
              <a:t>Akrosin</a:t>
            </a:r>
            <a:r>
              <a:rPr lang="en-US" sz="2400" b="1" dirty="0" smtClean="0"/>
              <a:t> Protease </a:t>
            </a:r>
            <a:r>
              <a:rPr lang="en-US" sz="2400" dirty="0" smtClean="0"/>
              <a:t>(</a:t>
            </a:r>
            <a:r>
              <a:rPr lang="en-US" sz="2400" dirty="0" err="1" smtClean="0"/>
              <a:t>menghancurkan</a:t>
            </a:r>
            <a:r>
              <a:rPr lang="en-US" sz="2400" dirty="0" smtClean="0"/>
              <a:t> </a:t>
            </a:r>
            <a:r>
              <a:rPr lang="en-US" sz="2400" dirty="0" err="1" smtClean="0"/>
              <a:t>glikoprotein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 smtClean="0"/>
              <a:t>pelusida</a:t>
            </a:r>
            <a:r>
              <a:rPr lang="en-US" sz="2400" dirty="0" smtClean="0"/>
              <a:t>) </a:t>
            </a:r>
            <a:r>
              <a:rPr lang="en-US" sz="2400" b="1" dirty="0" err="1" smtClean="0"/>
              <a:t>antifertilizin</a:t>
            </a:r>
            <a:r>
              <a:rPr lang="en-US" sz="2400" dirty="0" smtClean="0"/>
              <a:t> (Antigen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)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melekat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endParaRPr lang="en-US" sz="10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Oosit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sekunder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b="1" dirty="0" err="1" smtClean="0"/>
              <a:t>fertilizin</a:t>
            </a:r>
            <a:r>
              <a:rPr lang="en-US" sz="2400" dirty="0" smtClean="0"/>
              <a:t> (</a:t>
            </a:r>
            <a:r>
              <a:rPr lang="en-US" sz="2400" dirty="0" err="1" smtClean="0"/>
              <a:t>tersusun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glikoprotein</a:t>
            </a:r>
            <a:r>
              <a:rPr lang="en-US" sz="2400" dirty="0" smtClean="0"/>
              <a:t>)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mengaktifkan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agar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cepat.Menarik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kemotaksis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positif.Mengumpulkan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di </a:t>
            </a:r>
            <a:r>
              <a:rPr lang="en-US" sz="2400" dirty="0" err="1" smtClean="0"/>
              <a:t>sekeliling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menembus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,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granulosit</a:t>
            </a:r>
            <a:r>
              <a:rPr lang="en-US" sz="2400" dirty="0" smtClean="0"/>
              <a:t> di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korteks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 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 smtClean="0"/>
              <a:t>pelusida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ditembus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1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FERTILISASI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/>
              <a:t>Fertilisasi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ovum </a:t>
            </a:r>
            <a:r>
              <a:rPr lang="en-US" sz="2400" dirty="0" err="1" smtClean="0"/>
              <a:t>dibuahi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.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Fertilisasi</a:t>
            </a:r>
            <a:r>
              <a:rPr lang="en-US" sz="2400" dirty="0" smtClean="0"/>
              <a:t>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memasuki</a:t>
            </a:r>
            <a:r>
              <a:rPr lang="en-US" sz="2400" dirty="0" smtClean="0"/>
              <a:t> </a:t>
            </a:r>
            <a:r>
              <a:rPr lang="en-US" sz="2400" dirty="0" err="1" smtClean="0"/>
              <a:t>oviduk</a:t>
            </a:r>
            <a:r>
              <a:rPr lang="en-US" sz="2400" dirty="0" smtClean="0"/>
              <a:t> / tuba </a:t>
            </a:r>
            <a:r>
              <a:rPr lang="en-US" sz="2400" dirty="0" err="1" smtClean="0"/>
              <a:t>falopii</a:t>
            </a: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menembus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enzim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aktifitas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memasuki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, </a:t>
            </a:r>
            <a:r>
              <a:rPr lang="en-US" sz="2400" dirty="0" err="1" smtClean="0"/>
              <a:t>inti</a:t>
            </a:r>
            <a:r>
              <a:rPr lang="en-US" sz="2400" dirty="0" smtClean="0"/>
              <a:t> / </a:t>
            </a:r>
            <a:r>
              <a:rPr lang="en-US" sz="2400" dirty="0" err="1" smtClean="0"/>
              <a:t>nukleus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ekor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berdegenerasi</a:t>
            </a:r>
            <a:r>
              <a:rPr lang="en-US" sz="2400" dirty="0" smtClean="0"/>
              <a:t> .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Sejumlah</a:t>
            </a:r>
            <a:r>
              <a:rPr lang="en-US" sz="2400" dirty="0" smtClean="0"/>
              <a:t> spermatozoa </a:t>
            </a:r>
            <a:r>
              <a:rPr lang="en-US" sz="2400" dirty="0" err="1" smtClean="0"/>
              <a:t>ditumpahkan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vagina,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uterus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tuba </a:t>
            </a:r>
            <a:r>
              <a:rPr lang="en-US" sz="2400" dirty="0" err="1" smtClean="0"/>
              <a:t>uterina</a:t>
            </a: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Pembuahan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penggabungan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reproduktif</a:t>
            </a:r>
            <a:r>
              <a:rPr lang="en-US" sz="2400" dirty="0" smtClean="0"/>
              <a:t> </a:t>
            </a:r>
            <a:r>
              <a:rPr lang="en-US" sz="2400" dirty="0" err="1" smtClean="0"/>
              <a:t>laki</a:t>
            </a:r>
            <a:r>
              <a:rPr lang="en-US" sz="2400" dirty="0" smtClean="0"/>
              <a:t> – </a:t>
            </a:r>
            <a:r>
              <a:rPr lang="en-US" sz="2400" dirty="0" err="1" smtClean="0"/>
              <a:t>laki</a:t>
            </a:r>
            <a:r>
              <a:rPr lang="en-US" sz="2400" dirty="0" smtClean="0"/>
              <a:t> </a:t>
            </a:r>
            <a:r>
              <a:rPr lang="en-US" sz="2400" dirty="0" err="1" smtClean="0"/>
              <a:t>spermatozo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ovum (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) yang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dituba</a:t>
            </a:r>
            <a:r>
              <a:rPr lang="en-US" sz="2400" dirty="0" smtClean="0"/>
              <a:t> </a:t>
            </a:r>
            <a:r>
              <a:rPr lang="en-US" sz="2400" dirty="0" err="1" smtClean="0"/>
              <a:t>uterina</a:t>
            </a:r>
            <a:r>
              <a:rPr lang="en-US" sz="2400" dirty="0" smtClean="0"/>
              <a:t>. 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54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r>
              <a:rPr lang="en-US" sz="2400" dirty="0" err="1" smtClean="0"/>
              <a:t>Pembuahan</a:t>
            </a:r>
            <a:r>
              <a:rPr lang="en-US" sz="2400" dirty="0" smtClean="0"/>
              <a:t> ovum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tuba </a:t>
            </a:r>
            <a:r>
              <a:rPr lang="en-US" sz="2400" dirty="0" err="1" smtClean="0"/>
              <a:t>uterina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Ovum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dibuahi</a:t>
            </a:r>
            <a:r>
              <a:rPr lang="en-US" sz="2400" dirty="0" smtClean="0"/>
              <a:t> </a:t>
            </a:r>
            <a:r>
              <a:rPr lang="en-US" sz="2400" dirty="0" err="1" smtClean="0"/>
              <a:t>melanjutkan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perjalanannya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tuba </a:t>
            </a:r>
            <a:r>
              <a:rPr lang="en-US" sz="2400" dirty="0" err="1" smtClean="0"/>
              <a:t>uterina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kearah</a:t>
            </a:r>
            <a:r>
              <a:rPr lang="en-US" sz="2400" dirty="0" smtClean="0"/>
              <a:t> uterus (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1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) </a:t>
            </a:r>
          </a:p>
          <a:p>
            <a:r>
              <a:rPr lang="en-US" sz="2400" dirty="0" smtClean="0"/>
              <a:t>Endometrium </a:t>
            </a:r>
            <a:r>
              <a:rPr lang="en-US" sz="2400" dirty="0" err="1" smtClean="0"/>
              <a:t>disiapkan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 ovum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dibuahi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ovum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tertanam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didalamnya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Sambil</a:t>
            </a:r>
            <a:r>
              <a:rPr lang="en-US" sz="2400" dirty="0" smtClean="0"/>
              <a:t>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ovum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mitosis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tiba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uterus </a:t>
            </a:r>
            <a:r>
              <a:rPr lang="en-US" sz="2400" dirty="0" err="1" smtClean="0"/>
              <a:t>sel</a:t>
            </a:r>
            <a:r>
              <a:rPr lang="en-US" sz="2400" dirty="0" smtClean="0"/>
              <a:t> –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lapisan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konseptus</a:t>
            </a:r>
            <a:r>
              <a:rPr lang="en-US" sz="2400" dirty="0" smtClean="0"/>
              <a:t> </a:t>
            </a:r>
            <a:r>
              <a:rPr lang="en-US" sz="2400" dirty="0" err="1" smtClean="0"/>
              <a:t>menghancurkan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endometrium </a:t>
            </a:r>
            <a:r>
              <a:rPr lang="en-US" sz="2400" dirty="0" err="1" smtClean="0"/>
              <a:t>dan</a:t>
            </a:r>
            <a:r>
              <a:rPr lang="en-US" sz="2400" dirty="0" smtClean="0"/>
              <a:t> ovum </a:t>
            </a:r>
            <a:r>
              <a:rPr lang="en-US" sz="2400" dirty="0" err="1" smtClean="0"/>
              <a:t>membenamkan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uterus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implantasi</a:t>
            </a:r>
            <a:r>
              <a:rPr lang="en-US" sz="2400" dirty="0" smtClean="0"/>
              <a:t> .</a:t>
            </a:r>
          </a:p>
          <a:p>
            <a:r>
              <a:rPr lang="en-US" sz="2400" dirty="0" err="1" smtClean="0"/>
              <a:t>Fungsi</a:t>
            </a:r>
            <a:r>
              <a:rPr lang="en-US" sz="2400" dirty="0" smtClean="0"/>
              <a:t> uterus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menahan</a:t>
            </a:r>
            <a:r>
              <a:rPr lang="en-US" sz="2400" dirty="0" smtClean="0"/>
              <a:t> ovum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dibuahi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485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Gametogenesis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56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Yang dimaksud dengan </a:t>
            </a: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gametogenesis adalah proses pembentukan sel – sel kelamin (pria dan wanita) atau gamet pada organisme hidup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melalui pembelahan meiosis yakni metode khusus pembelahan sel, </a:t>
            </a:r>
            <a:endParaRPr lang="en-US" sz="25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1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Pembelahan Meiosis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pada maturasi sel kelamin didahului oleh replikasi kromosom tunggal diikuti oleh dua pembelahan sel yang berurutan (disebut </a:t>
            </a: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meiosis I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meiosis II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) menghasilkan empat sel anak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masing-masing hanya mempunyai setengah dari jumlah kromosom sel induk (setiap inti sel anak menerima separuh jumlah sifat kromosom sel somatik spesiesnya) .</a:t>
            </a:r>
          </a:p>
          <a:p>
            <a:pPr>
              <a:spcBef>
                <a:spcPct val="0"/>
              </a:spcBef>
            </a:pPr>
            <a:endParaRPr lang="en-US" sz="1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Gamet adalah sel reproduksi haploid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(oosit atau spermatozoa) yang penyatuannya diperlukan dalam reproduksi seksual untuk mengawali perkembangan individu baru.</a:t>
            </a:r>
          </a:p>
          <a:p>
            <a:endParaRPr lang="en-US" sz="2400" smtClean="0"/>
          </a:p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592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penetrasi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 meiosis II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inti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proses meiosis I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 meiosis II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polar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ovum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inti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memasuki</a:t>
            </a:r>
            <a:r>
              <a:rPr lang="en-US" sz="2400" dirty="0" smtClean="0"/>
              <a:t> </a:t>
            </a:r>
            <a:r>
              <a:rPr lang="en-US" sz="2400" dirty="0" err="1" smtClean="0"/>
              <a:t>oosit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inti</a:t>
            </a:r>
            <a:r>
              <a:rPr lang="en-US" sz="2400" dirty="0" smtClean="0"/>
              <a:t> (</a:t>
            </a:r>
            <a:r>
              <a:rPr lang="en-US" sz="2400" dirty="0" err="1" smtClean="0"/>
              <a:t>nukleus</a:t>
            </a:r>
            <a:r>
              <a:rPr lang="en-US" sz="2400" dirty="0" smtClean="0"/>
              <a:t>)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membesar</a:t>
            </a:r>
            <a:r>
              <a:rPr lang="en-US" sz="2400" dirty="0" smtClean="0"/>
              <a:t>.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Sebaliknya</a:t>
            </a:r>
            <a:r>
              <a:rPr lang="en-US" sz="2400" dirty="0" smtClean="0"/>
              <a:t>, </a:t>
            </a:r>
            <a:r>
              <a:rPr lang="en-US" sz="2400" dirty="0" err="1" smtClean="0"/>
              <a:t>ekor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berdegenerasi</a:t>
            </a:r>
            <a:r>
              <a:rPr lang="en-US" sz="2400" dirty="0" smtClean="0"/>
              <a:t>.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Kemudian</a:t>
            </a:r>
            <a:r>
              <a:rPr lang="en-US" sz="2400" dirty="0" smtClean="0"/>
              <a:t>, </a:t>
            </a:r>
            <a:r>
              <a:rPr lang="en-US" sz="2400" dirty="0" err="1" smtClean="0"/>
              <a:t>inti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23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(haploid)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ovum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23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 (haploid)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bersatu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zigot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23 </a:t>
            </a:r>
            <a:r>
              <a:rPr lang="en-US" sz="2400" dirty="0" err="1" smtClean="0"/>
              <a:t>pasang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 (2n) </a:t>
            </a:r>
            <a:r>
              <a:rPr lang="en-US" sz="2400" dirty="0" err="1" smtClean="0"/>
              <a:t>atau</a:t>
            </a:r>
            <a:r>
              <a:rPr lang="en-US" sz="2400" dirty="0" smtClean="0"/>
              <a:t> 46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.</a:t>
            </a:r>
          </a:p>
          <a:p>
            <a:pPr lvl="1"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fertilisasi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persatuan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mani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zigot</a:t>
            </a:r>
            <a:r>
              <a:rPr lang="en-US" sz="2400" dirty="0" smtClean="0"/>
              <a:t>) 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491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1143000"/>
          </a:xfrm>
        </p:spPr>
        <p:txBody>
          <a:bodyPr/>
          <a:lstStyle/>
          <a:p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Gametogenesis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gamet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endParaRPr lang="en-US" sz="800" dirty="0" smtClean="0"/>
          </a:p>
          <a:p>
            <a:pPr>
              <a:spcBef>
                <a:spcPct val="0"/>
              </a:spcBef>
            </a:pPr>
            <a:r>
              <a:rPr lang="en-US" sz="2400" b="1" dirty="0" smtClean="0"/>
              <a:t>Gametogenesis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yaitu</a:t>
            </a:r>
            <a:r>
              <a:rPr lang="en-US" sz="2400" b="1" dirty="0" smtClean="0"/>
              <a:t> </a:t>
            </a:r>
            <a:r>
              <a:rPr lang="en-US" sz="2400" dirty="0" smtClean="0"/>
              <a:t>: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spermatogenesis 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spermatozoa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testis , 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Oogenesis</a:t>
            </a:r>
            <a:r>
              <a:rPr lang="en-US" sz="2400" dirty="0" smtClean="0"/>
              <a:t>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terbentuknya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/ovum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ovarium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err="1" smtClean="0"/>
              <a:t>Sel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gamet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: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gamet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spermatozoa</a:t>
            </a:r>
            <a:r>
              <a:rPr lang="en-US" sz="2400" dirty="0" smtClean="0"/>
              <a:t>)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di testis 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gamet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ovum</a:t>
            </a:r>
            <a:r>
              <a:rPr lang="en-US" sz="2400" dirty="0" smtClean="0"/>
              <a:t>)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di </a:t>
            </a:r>
            <a:r>
              <a:rPr lang="en-US" sz="2400" dirty="0" err="1" smtClean="0"/>
              <a:t>ovarium</a:t>
            </a:r>
            <a:r>
              <a:rPr lang="en-US" sz="2400" dirty="0" smtClean="0"/>
              <a:t>. </a:t>
            </a:r>
          </a:p>
          <a:p>
            <a:pPr>
              <a:spcBef>
                <a:spcPct val="0"/>
              </a:spcBef>
            </a:pPr>
            <a:endParaRPr lang="en-US" sz="800" dirty="0" smtClean="0"/>
          </a:p>
          <a:p>
            <a:pPr>
              <a:spcBef>
                <a:spcPct val="0"/>
              </a:spcBef>
            </a:pPr>
            <a:r>
              <a:rPr lang="en-US" sz="2400" b="1" dirty="0" smtClean="0"/>
              <a:t>Gametogenesis </a:t>
            </a:r>
            <a:r>
              <a:rPr lang="en-US" sz="2400" b="1" dirty="0" err="1" smtClean="0"/>
              <a:t>terdiri</a:t>
            </a:r>
            <a:r>
              <a:rPr lang="en-US" sz="2400" b="1" dirty="0" smtClean="0"/>
              <a:t> 4 </a:t>
            </a:r>
            <a:r>
              <a:rPr lang="en-US" sz="2400" b="1" dirty="0" err="1" smtClean="0"/>
              <a:t>tahap</a:t>
            </a:r>
            <a:r>
              <a:rPr lang="en-US" sz="2400" b="1" dirty="0" smtClean="0"/>
              <a:t> :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perbanyakan</a:t>
            </a:r>
            <a:r>
              <a:rPr lang="en-US" sz="2400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pertumbuhan</a:t>
            </a:r>
            <a:r>
              <a:rPr lang="en-US" sz="2400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pematangan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. </a:t>
            </a:r>
          </a:p>
          <a:p>
            <a:pPr lvl="1">
              <a:spcBef>
                <a:spcPct val="0"/>
              </a:spcBef>
            </a:pPr>
            <a:endParaRPr lang="en-US" sz="8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 </a:t>
            </a:r>
          </a:p>
          <a:p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76800"/>
            <a:ext cx="4075113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6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dua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jenis</a:t>
            </a:r>
            <a:r>
              <a:rPr lang="en-US" sz="2800" b="1" dirty="0" smtClean="0">
                <a:solidFill>
                  <a:srgbClr val="FF0000"/>
                </a:solidFill>
              </a:rPr>
              <a:t> proses </a:t>
            </a:r>
            <a:r>
              <a:rPr lang="en-US" sz="2800" b="1" dirty="0" err="1" smtClean="0">
                <a:solidFill>
                  <a:srgbClr val="FF0000"/>
                </a:solidFill>
              </a:rPr>
              <a:t>pembelahan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: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Mitosis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pembelahan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induk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2 </a:t>
            </a:r>
            <a:r>
              <a:rPr lang="en-US" sz="2400" dirty="0" err="1" smtClean="0"/>
              <a:t>anakan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reduksi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rusak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penggantian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pembelahan</a:t>
            </a:r>
            <a:r>
              <a:rPr lang="en-US" sz="2400" dirty="0" smtClean="0"/>
              <a:t> mitosis</a:t>
            </a:r>
          </a:p>
          <a:p>
            <a:pPr lvl="1"/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pembelahan</a:t>
            </a:r>
            <a:r>
              <a:rPr lang="en-US" sz="2400" dirty="0" smtClean="0"/>
              <a:t> mitosis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yang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kromosomnya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persis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induk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diploid (2n) </a:t>
            </a:r>
            <a:r>
              <a:rPr lang="en-US" sz="2400" dirty="0" err="1" smtClean="0"/>
              <a:t>yaitu</a:t>
            </a:r>
            <a:r>
              <a:rPr lang="en-US" sz="2400" dirty="0" smtClean="0"/>
              <a:t> 23 </a:t>
            </a:r>
            <a:r>
              <a:rPr lang="en-US" sz="2400" dirty="0" err="1" smtClean="0"/>
              <a:t>pasang</a:t>
            </a:r>
            <a:r>
              <a:rPr lang="en-US" sz="2400" dirty="0" smtClean="0"/>
              <a:t>/ 46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, </a:t>
            </a: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Meiosis 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/>
              <a:t>pembelahan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induk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2 </a:t>
            </a:r>
            <a:r>
              <a:rPr lang="en-US" sz="2400" dirty="0" err="1" smtClean="0"/>
              <a:t>anakan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reduksi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err="1" smtClean="0"/>
              <a:t>Contoh</a:t>
            </a:r>
            <a:r>
              <a:rPr lang="en-US" sz="2400" dirty="0" smtClean="0"/>
              <a:t> : </a:t>
            </a:r>
            <a:r>
              <a:rPr lang="en-US" sz="2400" dirty="0" err="1" smtClean="0"/>
              <a:t>pembelahan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gamet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agen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err="1" smtClean="0"/>
              <a:t>Pada</a:t>
            </a:r>
            <a:r>
              <a:rPr lang="en-US" sz="2400" dirty="0" smtClean="0"/>
              <a:t> meiosis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haploid (n)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23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04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MITOSIS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72000"/>
          </a:xfrm>
        </p:spPr>
        <p:txBody>
          <a:bodyPr/>
          <a:lstStyle/>
          <a:p>
            <a:r>
              <a:rPr lang="en-US" sz="2800" dirty="0" smtClean="0"/>
              <a:t>Mitosis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pembelahan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induk</a:t>
            </a:r>
            <a:r>
              <a:rPr lang="en-US" sz="2800" dirty="0" smtClean="0"/>
              <a:t> </a:t>
            </a:r>
            <a:r>
              <a:rPr lang="en-US" sz="2800" dirty="0" err="1" smtClean="0"/>
              <a:t>membelah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kromosomnya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kromosom</a:t>
            </a:r>
            <a:r>
              <a:rPr lang="en-US" sz="2800" dirty="0" smtClean="0"/>
              <a:t> </a:t>
            </a:r>
            <a:r>
              <a:rPr lang="en-US" sz="2800" dirty="0" err="1" smtClean="0"/>
              <a:t>induknya</a:t>
            </a:r>
            <a:endParaRPr lang="en-US" sz="2800" dirty="0" smtClean="0"/>
          </a:p>
          <a:p>
            <a:r>
              <a:rPr lang="en-US" sz="2800" dirty="0" smtClean="0"/>
              <a:t>Mitosis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err="1" smtClean="0"/>
              <a:t>Interfase</a:t>
            </a:r>
            <a:r>
              <a:rPr lang="en-US" sz="2400" dirty="0" smtClean="0"/>
              <a:t>,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Profase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err="1" smtClean="0"/>
              <a:t>Metafase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err="1" smtClean="0"/>
              <a:t>Anafase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err="1" smtClean="0"/>
              <a:t>Telofase</a:t>
            </a:r>
            <a:r>
              <a:rPr lang="en-US" sz="2400" dirty="0" smtClean="0"/>
              <a:t>.</a:t>
            </a:r>
          </a:p>
          <a:p>
            <a:endParaRPr lang="en-US" sz="2800" dirty="0" smtClean="0"/>
          </a:p>
        </p:txBody>
      </p:sp>
      <p:pic>
        <p:nvPicPr>
          <p:cNvPr id="8196" name="Picture 3" descr="http://www.faktailmiah.com/wp-content/uploads/2011/06/reproduksi-mitosis-sel.gif?dd30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4567</Words>
  <Application>Microsoft Office PowerPoint</Application>
  <PresentationFormat>On-screen Show (4:3)</PresentationFormat>
  <Paragraphs>387</Paragraphs>
  <Slides>61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KEMAMPUAN AKHIR YANG DIHARAPKAN</vt:lpstr>
      <vt:lpstr>PENDAHULUAN</vt:lpstr>
      <vt:lpstr>FISIOLOGI SISTIM REPRODUKSI </vt:lpstr>
      <vt:lpstr>Fisiologi Gametogenesis  </vt:lpstr>
      <vt:lpstr>Gametogenesis</vt:lpstr>
      <vt:lpstr>PowerPoint Presentation</vt:lpstr>
      <vt:lpstr>PowerPoint Presentation</vt:lpstr>
      <vt:lpstr>MITOSIS</vt:lpstr>
      <vt:lpstr>MEIOSIS</vt:lpstr>
      <vt:lpstr>Perbedaan antara Mitosis dan Meiosis</vt:lpstr>
      <vt:lpstr>Perbedaan antara Mitosis dan Meiosis</vt:lpstr>
      <vt:lpstr>GAMET</vt:lpstr>
      <vt:lpstr>OOGENESIS </vt:lpstr>
      <vt:lpstr>PowerPoint Presentation</vt:lpstr>
      <vt:lpstr>PowerPoint Presentation</vt:lpstr>
      <vt:lpstr>PowerPoint Presentation</vt:lpstr>
      <vt:lpstr>Hormon - Hormon Yang Berperan Dalam proses Oogenesis</vt:lpstr>
      <vt:lpstr>PowerPoint Presentation</vt:lpstr>
      <vt:lpstr>PUBERTAS</vt:lpstr>
      <vt:lpstr>PowerPoint Presentation</vt:lpstr>
      <vt:lpstr>Tanda – tanda pubertas wanita</vt:lpstr>
      <vt:lpstr>Klinis haid</vt:lpstr>
      <vt:lpstr>PowerPoint Presentation</vt:lpstr>
      <vt:lpstr>Perubahan ovarium pada siklus haid </vt:lpstr>
      <vt:lpstr>PowerPoint Presentation</vt:lpstr>
      <vt:lpstr>SIKLUS OVARIUM</vt:lpstr>
      <vt:lpstr>PowerPoint Presentation</vt:lpstr>
      <vt:lpstr>2. FASE OVULASI  hari ke 14 - 15</vt:lpstr>
      <vt:lpstr>3. FASE LUTEAL </vt:lpstr>
      <vt:lpstr>Perubahan pada endometrium dalam siklus haid</vt:lpstr>
      <vt:lpstr>PowerPoint Presentation</vt:lpstr>
      <vt:lpstr>PowerPoint Presentation</vt:lpstr>
      <vt:lpstr>MENSTRUASI </vt:lpstr>
      <vt:lpstr>PowerPoint Presentation</vt:lpstr>
      <vt:lpstr>1. Fase menstruasi</vt:lpstr>
      <vt:lpstr>2. Fase Pra Ovulasi</vt:lpstr>
      <vt:lpstr>3. Fase Ovulasi</vt:lpstr>
      <vt:lpstr>4. Fase Pasca Ovulasi</vt:lpstr>
      <vt:lpstr>GAMBARAN ENDOKRINOLOGI SIKLUS MENSTRUASI</vt:lpstr>
      <vt:lpstr>PowerPoint Presentation</vt:lpstr>
      <vt:lpstr>LENDIR SERVIK </vt:lpstr>
      <vt:lpstr>Masa reproduksi</vt:lpstr>
      <vt:lpstr>Definisi - definisi</vt:lpstr>
      <vt:lpstr>Klimakterium </vt:lpstr>
      <vt:lpstr>MENOPAUSE</vt:lpstr>
      <vt:lpstr>Senium </vt:lpstr>
      <vt:lpstr>Pemeriksaan untuk mengetahui adanya ovulasi </vt:lpstr>
      <vt:lpstr>SPERMATOGENESIS </vt:lpstr>
      <vt:lpstr>PowerPoint Presentation</vt:lpstr>
      <vt:lpstr>PowerPoint Presentation</vt:lpstr>
      <vt:lpstr>PowerPoint Presentation</vt:lpstr>
      <vt:lpstr>Hormon pada Pria</vt:lpstr>
      <vt:lpstr>EREKSI DAN EJAKULASI </vt:lpstr>
      <vt:lpstr>PowerPoint Presentation</vt:lpstr>
      <vt:lpstr>PowerPoint Presentation</vt:lpstr>
      <vt:lpstr>PowerPoint Presentation</vt:lpstr>
      <vt:lpstr>FERTILISASI</vt:lpstr>
      <vt:lpstr>PowerPoint Presentation</vt:lpstr>
      <vt:lpstr>PowerPoint Presentation</vt:lpstr>
      <vt:lpstr>Lanjut kuliah berikut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</dc:creator>
  <cp:lastModifiedBy>7</cp:lastModifiedBy>
  <cp:revision>27</cp:revision>
  <dcterms:created xsi:type="dcterms:W3CDTF">2018-03-08T09:41:52Z</dcterms:created>
  <dcterms:modified xsi:type="dcterms:W3CDTF">2018-04-10T04:42:06Z</dcterms:modified>
</cp:coreProperties>
</file>