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3" r:id="rId2"/>
    <p:sldId id="264" r:id="rId3"/>
    <p:sldId id="265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57" r:id="rId13"/>
    <p:sldId id="258" r:id="rId14"/>
    <p:sldId id="298" r:id="rId15"/>
    <p:sldId id="299" r:id="rId16"/>
    <p:sldId id="259" r:id="rId17"/>
    <p:sldId id="260" r:id="rId18"/>
    <p:sldId id="285" r:id="rId19"/>
    <p:sldId id="282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02" r:id="rId29"/>
    <p:sldId id="300" r:id="rId30"/>
    <p:sldId id="320" r:id="rId31"/>
    <p:sldId id="321" r:id="rId32"/>
    <p:sldId id="31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7284" autoAdjust="0"/>
  </p:normalViewPr>
  <p:slideViewPr>
    <p:cSldViewPr>
      <p:cViewPr>
        <p:scale>
          <a:sx n="50" d="100"/>
          <a:sy n="50" d="100"/>
        </p:scale>
        <p:origin x="-9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26A65-633B-4260-BA04-A87B3C520BC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A0E63-4201-4A22-816C-7AEEEBDCD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80CF6E-5BD7-4C35-A94C-C1F3E23A753C}" type="slidenum">
              <a:rPr lang="id-ID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FC2C31-06C6-4A5D-A8AA-05F8EBEE912F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1264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1126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10D6E5D-0B54-4320-9F6A-AEA576FB0BA9}" type="slidenum">
              <a:rPr lang="en-US" sz="1200">
                <a:latin typeface="Verdana" pitchFamily="34" charset="0"/>
              </a:rPr>
              <a:pPr algn="r" eaLnBrk="1" hangingPunct="1"/>
              <a:t>12</a:t>
            </a:fld>
            <a:endParaRPr lang="en-US" sz="120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39045A-A30C-4D31-B641-A8C41FD5F9A1}" type="slidenum">
              <a:rPr lang="id-ID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B503CA-1804-4003-B78E-0096A2D443B1}" type="slidenum">
              <a:rPr lang="id-ID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D83BFC-F133-4EED-B3E0-EB4CC97D7070}" type="slidenum">
              <a:rPr lang="id-ID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EA1E9-30F5-4B1B-B519-C197A328E006}" type="slidenum">
              <a:rPr lang="id-ID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21204-8BEC-4845-963B-A0D8BE2199DD}" type="slidenum">
              <a:rPr lang="id-ID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A59F-DDEA-4109-B936-14F67E261AA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38AE-D2D7-4ADA-99CF-C45F6A41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6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A59F-DDEA-4109-B936-14F67E261AA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38AE-D2D7-4ADA-99CF-C45F6A41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4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A59F-DDEA-4109-B936-14F67E261AA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38AE-D2D7-4ADA-99CF-C45F6A41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A59F-DDEA-4109-B936-14F67E261AA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38AE-D2D7-4ADA-99CF-C45F6A41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4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A59F-DDEA-4109-B936-14F67E261AA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38AE-D2D7-4ADA-99CF-C45F6A41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8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A59F-DDEA-4109-B936-14F67E261AA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38AE-D2D7-4ADA-99CF-C45F6A41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5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A59F-DDEA-4109-B936-14F67E261AA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38AE-D2D7-4ADA-99CF-C45F6A41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4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A59F-DDEA-4109-B936-14F67E261AA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38AE-D2D7-4ADA-99CF-C45F6A41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2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A59F-DDEA-4109-B936-14F67E261AA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38AE-D2D7-4ADA-99CF-C45F6A41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6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A59F-DDEA-4109-B936-14F67E261AA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38AE-D2D7-4ADA-99CF-C45F6A41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A59F-DDEA-4109-B936-14F67E261AA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38AE-D2D7-4ADA-99CF-C45F6A41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2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A59F-DDEA-4109-B936-14F67E261AA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338AE-D2D7-4ADA-99CF-C45F6A41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9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1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886200"/>
            <a:ext cx="563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PATOFISIOLOGI 4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PERTEMUAN 1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Dr.NOOR</a:t>
            </a:r>
            <a:r>
              <a:rPr lang="en-US" b="1" dirty="0">
                <a:solidFill>
                  <a:schemeClr val="bg1"/>
                </a:solidFill>
              </a:rPr>
              <a:t> YULIA MM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FAKULTAS </a:t>
            </a:r>
            <a:r>
              <a:rPr lang="en-US" b="1" dirty="0">
                <a:solidFill>
                  <a:schemeClr val="bg1"/>
                </a:solidFill>
              </a:rPr>
              <a:t>ILMU KESEHATAN &amp; </a:t>
            </a:r>
            <a:r>
              <a:rPr lang="en-US" b="1" dirty="0" smtClean="0">
                <a:solidFill>
                  <a:schemeClr val="bg1"/>
                </a:solidFill>
              </a:rPr>
              <a:t>PRODI RMIK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056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INDIKATOR PENILAIAN 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mematuhi</a:t>
            </a:r>
            <a:r>
              <a:rPr lang="en-US" sz="2400" dirty="0" smtClean="0"/>
              <a:t> </a:t>
            </a:r>
            <a:r>
              <a:rPr lang="en-US" sz="2400" dirty="0" err="1" smtClean="0"/>
              <a:t>tata</a:t>
            </a:r>
            <a:r>
              <a:rPr lang="en-US" sz="2400" dirty="0" smtClean="0"/>
              <a:t> </a:t>
            </a:r>
            <a:r>
              <a:rPr lang="en-US" sz="2400" dirty="0" err="1" smtClean="0"/>
              <a:t>tertib</a:t>
            </a:r>
            <a:r>
              <a:rPr lang="en-US" sz="2400" dirty="0" smtClean="0"/>
              <a:t> </a:t>
            </a:r>
            <a:r>
              <a:rPr lang="en-US" sz="2400" dirty="0" err="1" smtClean="0"/>
              <a:t>perkuliahan</a:t>
            </a:r>
            <a:endParaRPr lang="en-US" sz="2400" dirty="0" smtClean="0"/>
          </a:p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menguraikan</a:t>
            </a:r>
            <a:r>
              <a:rPr lang="en-US" sz="2400" dirty="0" smtClean="0"/>
              <a:t> </a:t>
            </a:r>
            <a:r>
              <a:rPr lang="en-US" sz="2400" dirty="0" err="1" smtClean="0"/>
              <a:t>kasus</a:t>
            </a:r>
            <a:r>
              <a:rPr lang="en-US" sz="2400" dirty="0" smtClean="0"/>
              <a:t> </a:t>
            </a:r>
            <a:r>
              <a:rPr lang="en-US" sz="2400" dirty="0" err="1" smtClean="0"/>
              <a:t>cedera</a:t>
            </a:r>
            <a:r>
              <a:rPr lang="en-US" sz="2400" dirty="0" smtClean="0"/>
              <a:t>, </a:t>
            </a:r>
            <a:r>
              <a:rPr lang="en-US" sz="2400" dirty="0" err="1" smtClean="0"/>
              <a:t>keracunan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penyebab</a:t>
            </a:r>
            <a:r>
              <a:rPr lang="en-US" sz="2400" dirty="0" smtClean="0"/>
              <a:t> </a:t>
            </a:r>
            <a:r>
              <a:rPr lang="en-US" sz="2400" dirty="0" err="1" smtClean="0"/>
              <a:t>luar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>
                <a:latin typeface="Arial" charset="0"/>
                <a:cs typeface="Arial" charset="0"/>
              </a:rPr>
              <a:t>Mahasiswa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mampu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menguraikan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kasus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kematian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255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perkuliahan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err="1" smtClean="0"/>
              <a:t>Anatomi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kuadran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6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3"/>
          <p:cNvSpPr>
            <a:spLocks noChangeArrowheads="1"/>
          </p:cNvSpPr>
          <p:nvPr/>
        </p:nvSpPr>
        <p:spPr bwMode="auto">
          <a:xfrm>
            <a:off x="685800" y="228600"/>
            <a:ext cx="7696200" cy="609600"/>
          </a:xfrm>
          <a:prstGeom prst="ribbon2">
            <a:avLst>
              <a:gd name="adj1" fmla="val 17449"/>
              <a:gd name="adj2" fmla="val 69519"/>
            </a:avLst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Bernard MT Condensed" pitchFamily="18" charset="0"/>
              </a:rPr>
              <a:t>ANATOMI FAAL DASAR</a:t>
            </a:r>
          </a:p>
        </p:txBody>
      </p:sp>
      <p:sp>
        <p:nvSpPr>
          <p:cNvPr id="20483" name="Rectangle 51"/>
          <p:cNvSpPr>
            <a:spLocks noChangeArrowheads="1"/>
          </p:cNvSpPr>
          <p:nvPr/>
        </p:nvSpPr>
        <p:spPr bwMode="auto">
          <a:xfrm rot="-5400000">
            <a:off x="1524000" y="1295400"/>
            <a:ext cx="2286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1600" b="1">
                <a:solidFill>
                  <a:srgbClr val="CC0000"/>
                </a:solidFill>
              </a:rPr>
              <a:t>Medial</a:t>
            </a:r>
            <a:endParaRPr lang="en-US" sz="1600">
              <a:solidFill>
                <a:srgbClr val="CC0000"/>
              </a:solidFill>
            </a:endParaRPr>
          </a:p>
        </p:txBody>
      </p:sp>
      <p:sp>
        <p:nvSpPr>
          <p:cNvPr id="20484" name="Rectangle 52"/>
          <p:cNvSpPr>
            <a:spLocks noChangeArrowheads="1"/>
          </p:cNvSpPr>
          <p:nvPr/>
        </p:nvSpPr>
        <p:spPr bwMode="auto">
          <a:xfrm rot="10800000">
            <a:off x="228600" y="2819400"/>
            <a:ext cx="304800" cy="1219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Transversal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0485" name="Rectangle 55"/>
          <p:cNvSpPr>
            <a:spLocks noChangeArrowheads="1"/>
          </p:cNvSpPr>
          <p:nvPr/>
        </p:nvSpPr>
        <p:spPr bwMode="auto">
          <a:xfrm rot="-5400000">
            <a:off x="2971800" y="1447800"/>
            <a:ext cx="304800" cy="7620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Frontal</a:t>
            </a:r>
          </a:p>
        </p:txBody>
      </p:sp>
      <p:sp>
        <p:nvSpPr>
          <p:cNvPr id="20486" name="Rectangle 56"/>
          <p:cNvSpPr>
            <a:spLocks noChangeArrowheads="1"/>
          </p:cNvSpPr>
          <p:nvPr/>
        </p:nvSpPr>
        <p:spPr bwMode="auto">
          <a:xfrm rot="-5400000">
            <a:off x="2247900" y="-800100"/>
            <a:ext cx="381000" cy="411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3 bidang khayal Tubuh manusia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0487" name="Oval 60"/>
          <p:cNvSpPr>
            <a:spLocks noChangeArrowheads="1"/>
          </p:cNvSpPr>
          <p:nvPr/>
        </p:nvSpPr>
        <p:spPr bwMode="auto">
          <a:xfrm rot="959178">
            <a:off x="390525" y="5791200"/>
            <a:ext cx="2971800" cy="685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>
              <a:latin typeface="Verdana" pitchFamily="34" charset="0"/>
            </a:endParaRPr>
          </a:p>
        </p:txBody>
      </p:sp>
      <p:sp>
        <p:nvSpPr>
          <p:cNvPr id="20488" name="Line 61"/>
          <p:cNvSpPr>
            <a:spLocks noChangeShapeType="1"/>
          </p:cNvSpPr>
          <p:nvPr/>
        </p:nvSpPr>
        <p:spPr bwMode="auto">
          <a:xfrm rot="2239293" flipH="1">
            <a:off x="2319338" y="5803900"/>
            <a:ext cx="574675" cy="461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62"/>
          <p:cNvSpPr>
            <a:spLocks noChangeArrowheads="1"/>
          </p:cNvSpPr>
          <p:nvPr/>
        </p:nvSpPr>
        <p:spPr bwMode="auto">
          <a:xfrm rot="1039816">
            <a:off x="544513" y="5640388"/>
            <a:ext cx="533400" cy="37941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TR</a:t>
            </a:r>
          </a:p>
        </p:txBody>
      </p:sp>
      <p:sp>
        <p:nvSpPr>
          <p:cNvPr id="20490" name="Line 63"/>
          <p:cNvSpPr>
            <a:spLocks noChangeShapeType="1"/>
          </p:cNvSpPr>
          <p:nvPr/>
        </p:nvSpPr>
        <p:spPr bwMode="auto">
          <a:xfrm rot="15256597" flipH="1">
            <a:off x="3236119" y="6217444"/>
            <a:ext cx="147637" cy="536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Rectangle 64"/>
          <p:cNvSpPr>
            <a:spLocks noChangeArrowheads="1"/>
          </p:cNvSpPr>
          <p:nvPr/>
        </p:nvSpPr>
        <p:spPr bwMode="auto">
          <a:xfrm rot="-5400000">
            <a:off x="4191000" y="5791200"/>
            <a:ext cx="304800" cy="1371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b="1">
                <a:solidFill>
                  <a:srgbClr val="CC0000"/>
                </a:solidFill>
              </a:rPr>
              <a:t>Distal (jauh)</a:t>
            </a:r>
          </a:p>
        </p:txBody>
      </p:sp>
      <p:sp>
        <p:nvSpPr>
          <p:cNvPr id="20492" name="Rectangle 65"/>
          <p:cNvSpPr>
            <a:spLocks noChangeArrowheads="1"/>
          </p:cNvSpPr>
          <p:nvPr/>
        </p:nvSpPr>
        <p:spPr bwMode="auto">
          <a:xfrm rot="-5400000">
            <a:off x="3924300" y="4991100"/>
            <a:ext cx="304800" cy="2057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Proksimal (dekat)</a:t>
            </a:r>
          </a:p>
        </p:txBody>
      </p:sp>
      <p:sp>
        <p:nvSpPr>
          <p:cNvPr id="20493" name="Rectangle 70"/>
          <p:cNvSpPr>
            <a:spLocks noChangeArrowheads="1"/>
          </p:cNvSpPr>
          <p:nvPr/>
        </p:nvSpPr>
        <p:spPr bwMode="auto">
          <a:xfrm rot="-5400000">
            <a:off x="6248400" y="457200"/>
            <a:ext cx="381000" cy="1905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Bagian Tubuh</a:t>
            </a:r>
            <a:endParaRPr lang="en-US" sz="2000"/>
          </a:p>
        </p:txBody>
      </p:sp>
      <p:sp>
        <p:nvSpPr>
          <p:cNvPr id="20494" name="AutoShape 71"/>
          <p:cNvSpPr>
            <a:spLocks noChangeArrowheads="1"/>
          </p:cNvSpPr>
          <p:nvPr/>
        </p:nvSpPr>
        <p:spPr bwMode="auto">
          <a:xfrm>
            <a:off x="4419600" y="1828800"/>
            <a:ext cx="990600" cy="381000"/>
          </a:xfrm>
          <a:prstGeom prst="rightArrow">
            <a:avLst>
              <a:gd name="adj1" fmla="val 58333"/>
              <a:gd name="adj2" fmla="val 11627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Kepala</a:t>
            </a:r>
          </a:p>
        </p:txBody>
      </p:sp>
      <p:sp>
        <p:nvSpPr>
          <p:cNvPr id="20495" name="AutoShape 76"/>
          <p:cNvSpPr>
            <a:spLocks noChangeArrowheads="1"/>
          </p:cNvSpPr>
          <p:nvPr/>
        </p:nvSpPr>
        <p:spPr bwMode="auto">
          <a:xfrm>
            <a:off x="4419600" y="2286000"/>
            <a:ext cx="990600" cy="457200"/>
          </a:xfrm>
          <a:prstGeom prst="rightArrow">
            <a:avLst>
              <a:gd name="adj1" fmla="val 53472"/>
              <a:gd name="adj2" fmla="val 9340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Leher</a:t>
            </a:r>
          </a:p>
        </p:txBody>
      </p:sp>
      <p:sp>
        <p:nvSpPr>
          <p:cNvPr id="20496" name="AutoShape 77"/>
          <p:cNvSpPr>
            <a:spLocks noChangeArrowheads="1"/>
          </p:cNvSpPr>
          <p:nvPr/>
        </p:nvSpPr>
        <p:spPr bwMode="auto">
          <a:xfrm>
            <a:off x="4191000" y="2819400"/>
            <a:ext cx="1219200" cy="533400"/>
          </a:xfrm>
          <a:prstGeom prst="rightArrow">
            <a:avLst>
              <a:gd name="adj1" fmla="val 49407"/>
              <a:gd name="adj2" fmla="val 77979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Bt. Tubuh</a:t>
            </a:r>
          </a:p>
        </p:txBody>
      </p:sp>
      <p:sp>
        <p:nvSpPr>
          <p:cNvPr id="20497" name="AutoShape 78"/>
          <p:cNvSpPr>
            <a:spLocks noChangeArrowheads="1"/>
          </p:cNvSpPr>
          <p:nvPr/>
        </p:nvSpPr>
        <p:spPr bwMode="auto">
          <a:xfrm>
            <a:off x="3657600" y="4724400"/>
            <a:ext cx="1752600" cy="457200"/>
          </a:xfrm>
          <a:prstGeom prst="rightArrow">
            <a:avLst>
              <a:gd name="adj1" fmla="val 65972"/>
              <a:gd name="adj2" fmla="val 88539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Ang.G. Bawah</a:t>
            </a:r>
          </a:p>
        </p:txBody>
      </p:sp>
      <p:sp>
        <p:nvSpPr>
          <p:cNvPr id="20498" name="AutoShape 79"/>
          <p:cNvSpPr>
            <a:spLocks noChangeArrowheads="1"/>
          </p:cNvSpPr>
          <p:nvPr/>
        </p:nvSpPr>
        <p:spPr bwMode="auto">
          <a:xfrm>
            <a:off x="3810000" y="3733800"/>
            <a:ext cx="1600200" cy="457200"/>
          </a:xfrm>
          <a:prstGeom prst="rightArrow">
            <a:avLst>
              <a:gd name="adj1" fmla="val 60417"/>
              <a:gd name="adj2" fmla="val 88894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Ang.G. Atas</a:t>
            </a:r>
          </a:p>
        </p:txBody>
      </p:sp>
      <p:sp>
        <p:nvSpPr>
          <p:cNvPr id="20499" name="Rectangle 80"/>
          <p:cNvSpPr>
            <a:spLocks noChangeArrowheads="1"/>
          </p:cNvSpPr>
          <p:nvPr/>
        </p:nvSpPr>
        <p:spPr bwMode="auto">
          <a:xfrm>
            <a:off x="5486400" y="1752600"/>
            <a:ext cx="2133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</a:rPr>
              <a:t>Tengkorak, wajah,</a:t>
            </a:r>
          </a:p>
          <a:p>
            <a:r>
              <a:rPr lang="en-US" b="1">
                <a:solidFill>
                  <a:srgbClr val="000000"/>
                </a:solidFill>
              </a:rPr>
              <a:t>Rahang bawah</a:t>
            </a:r>
          </a:p>
        </p:txBody>
      </p:sp>
      <p:sp>
        <p:nvSpPr>
          <p:cNvPr id="20500" name="Rectangle 81"/>
          <p:cNvSpPr>
            <a:spLocks noChangeArrowheads="1"/>
          </p:cNvSpPr>
          <p:nvPr/>
        </p:nvSpPr>
        <p:spPr bwMode="auto">
          <a:xfrm>
            <a:off x="5486400" y="28194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</a:rPr>
              <a:t>Dada, perut,</a:t>
            </a:r>
          </a:p>
          <a:p>
            <a:r>
              <a:rPr lang="en-US" b="1">
                <a:solidFill>
                  <a:srgbClr val="000000"/>
                </a:solidFill>
              </a:rPr>
              <a:t>Punggung, panggul</a:t>
            </a:r>
          </a:p>
        </p:txBody>
      </p:sp>
      <p:sp>
        <p:nvSpPr>
          <p:cNvPr id="20501" name="Rectangle 82"/>
          <p:cNvSpPr>
            <a:spLocks noChangeArrowheads="1"/>
          </p:cNvSpPr>
          <p:nvPr/>
        </p:nvSpPr>
        <p:spPr bwMode="auto">
          <a:xfrm>
            <a:off x="5486400" y="3505200"/>
            <a:ext cx="3429000" cy="838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</a:rPr>
              <a:t>Sendi bahu, lengan atas, siku, </a:t>
            </a:r>
          </a:p>
          <a:p>
            <a:r>
              <a:rPr lang="en-US" b="1">
                <a:solidFill>
                  <a:srgbClr val="000000"/>
                </a:solidFill>
              </a:rPr>
              <a:t>lengan bawah, pergelangan</a:t>
            </a:r>
          </a:p>
          <a:p>
            <a:r>
              <a:rPr lang="en-US" b="1">
                <a:solidFill>
                  <a:srgbClr val="000000"/>
                </a:solidFill>
              </a:rPr>
              <a:t>tangan, tangan</a:t>
            </a:r>
          </a:p>
        </p:txBody>
      </p:sp>
      <p:sp>
        <p:nvSpPr>
          <p:cNvPr id="20502" name="Rectangle 83"/>
          <p:cNvSpPr>
            <a:spLocks noChangeArrowheads="1"/>
          </p:cNvSpPr>
          <p:nvPr/>
        </p:nvSpPr>
        <p:spPr bwMode="auto">
          <a:xfrm>
            <a:off x="5486400" y="4495800"/>
            <a:ext cx="3429000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</a:rPr>
              <a:t>Sendi panggul, tungkai atas, </a:t>
            </a:r>
          </a:p>
          <a:p>
            <a:r>
              <a:rPr lang="en-US" b="1">
                <a:solidFill>
                  <a:srgbClr val="000000"/>
                </a:solidFill>
              </a:rPr>
              <a:t>Lutut, tungkai bawah, perge</a:t>
            </a:r>
          </a:p>
          <a:p>
            <a:r>
              <a:rPr lang="en-US" b="1">
                <a:solidFill>
                  <a:srgbClr val="000000"/>
                </a:solidFill>
              </a:rPr>
              <a:t>langan kaki, kaki.</a:t>
            </a:r>
          </a:p>
        </p:txBody>
      </p:sp>
      <p:sp>
        <p:nvSpPr>
          <p:cNvPr id="20503" name="AutoShape 86"/>
          <p:cNvSpPr>
            <a:spLocks noChangeArrowheads="1"/>
          </p:cNvSpPr>
          <p:nvPr/>
        </p:nvSpPr>
        <p:spPr bwMode="auto">
          <a:xfrm>
            <a:off x="1905000" y="1981200"/>
            <a:ext cx="609600" cy="228600"/>
          </a:xfrm>
          <a:prstGeom prst="parallelogram">
            <a:avLst>
              <a:gd name="adj" fmla="val 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k i r i</a:t>
            </a:r>
          </a:p>
        </p:txBody>
      </p:sp>
      <p:sp>
        <p:nvSpPr>
          <p:cNvPr id="20504" name="AutoShape 87"/>
          <p:cNvSpPr>
            <a:spLocks noChangeArrowheads="1"/>
          </p:cNvSpPr>
          <p:nvPr/>
        </p:nvSpPr>
        <p:spPr bwMode="auto">
          <a:xfrm>
            <a:off x="762000" y="1981200"/>
            <a:ext cx="609600" cy="228600"/>
          </a:xfrm>
          <a:prstGeom prst="parallelogram">
            <a:avLst>
              <a:gd name="adj" fmla="val 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kanan</a:t>
            </a:r>
          </a:p>
        </p:txBody>
      </p:sp>
      <p:sp>
        <p:nvSpPr>
          <p:cNvPr id="20505" name="Rectangle 88"/>
          <p:cNvSpPr>
            <a:spLocks noChangeArrowheads="1"/>
          </p:cNvSpPr>
          <p:nvPr/>
        </p:nvSpPr>
        <p:spPr bwMode="auto">
          <a:xfrm rot="-5400000">
            <a:off x="571500" y="2171700"/>
            <a:ext cx="228600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superior</a:t>
            </a:r>
          </a:p>
        </p:txBody>
      </p:sp>
      <p:sp>
        <p:nvSpPr>
          <p:cNvPr id="20506" name="Rectangle 89"/>
          <p:cNvSpPr>
            <a:spLocks noChangeArrowheads="1"/>
          </p:cNvSpPr>
          <p:nvPr/>
        </p:nvSpPr>
        <p:spPr bwMode="auto">
          <a:xfrm rot="-5400000">
            <a:off x="495300" y="3848100"/>
            <a:ext cx="228600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inferior</a:t>
            </a:r>
          </a:p>
        </p:txBody>
      </p:sp>
      <p:sp>
        <p:nvSpPr>
          <p:cNvPr id="20507" name="Rectangle 95"/>
          <p:cNvSpPr>
            <a:spLocks noChangeArrowheads="1"/>
          </p:cNvSpPr>
          <p:nvPr/>
        </p:nvSpPr>
        <p:spPr bwMode="auto">
          <a:xfrm rot="-5400000">
            <a:off x="3581400" y="5105400"/>
            <a:ext cx="228600" cy="8382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posterior</a:t>
            </a:r>
          </a:p>
        </p:txBody>
      </p:sp>
      <p:sp>
        <p:nvSpPr>
          <p:cNvPr id="20508" name="Rectangle 96"/>
          <p:cNvSpPr>
            <a:spLocks noChangeArrowheads="1"/>
          </p:cNvSpPr>
          <p:nvPr/>
        </p:nvSpPr>
        <p:spPr bwMode="auto">
          <a:xfrm rot="-5400000">
            <a:off x="2400300" y="5067300"/>
            <a:ext cx="228600" cy="914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Anterior</a:t>
            </a:r>
          </a:p>
        </p:txBody>
      </p:sp>
      <p:sp>
        <p:nvSpPr>
          <p:cNvPr id="20509" name="AutoShape 101"/>
          <p:cNvSpPr>
            <a:spLocks noChangeArrowheads="1"/>
          </p:cNvSpPr>
          <p:nvPr/>
        </p:nvSpPr>
        <p:spPr bwMode="auto">
          <a:xfrm rot="868217">
            <a:off x="1752600" y="5867400"/>
            <a:ext cx="457200" cy="304800"/>
          </a:xfrm>
          <a:prstGeom prst="flowChartConnector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>
              <a:latin typeface="Verdana" pitchFamily="34" charset="0"/>
            </a:endParaRPr>
          </a:p>
        </p:txBody>
      </p:sp>
      <p:sp>
        <p:nvSpPr>
          <p:cNvPr id="20510" name="AutoShape 102"/>
          <p:cNvSpPr>
            <a:spLocks noChangeArrowheads="1"/>
          </p:cNvSpPr>
          <p:nvPr/>
        </p:nvSpPr>
        <p:spPr bwMode="auto">
          <a:xfrm rot="543277">
            <a:off x="2514600" y="6324600"/>
            <a:ext cx="457200" cy="304800"/>
          </a:xfrm>
          <a:prstGeom prst="flowChartConnector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>
              <a:latin typeface="Verdana" pitchFamily="34" charset="0"/>
            </a:endParaRPr>
          </a:p>
        </p:txBody>
      </p:sp>
      <p:sp>
        <p:nvSpPr>
          <p:cNvPr id="20511" name="Line 104"/>
          <p:cNvSpPr>
            <a:spLocks noChangeShapeType="1"/>
          </p:cNvSpPr>
          <p:nvPr/>
        </p:nvSpPr>
        <p:spPr bwMode="auto">
          <a:xfrm flipH="1" flipV="1">
            <a:off x="1066800" y="6019800"/>
            <a:ext cx="1371600" cy="38100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AutoShape 105"/>
          <p:cNvSpPr>
            <a:spLocks noChangeArrowheads="1"/>
          </p:cNvSpPr>
          <p:nvPr/>
        </p:nvSpPr>
        <p:spPr bwMode="auto">
          <a:xfrm>
            <a:off x="5715000" y="5638800"/>
            <a:ext cx="3200400" cy="1066800"/>
          </a:xfrm>
          <a:prstGeom prst="cloudCallout">
            <a:avLst>
              <a:gd name="adj1" fmla="val -63245"/>
              <a:gd name="adj2" fmla="val 6694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Dalam dunia medis berhubungan dg batang tubuh</a:t>
            </a:r>
          </a:p>
        </p:txBody>
      </p:sp>
      <p:sp>
        <p:nvSpPr>
          <p:cNvPr id="20513" name="Line 106"/>
          <p:cNvSpPr>
            <a:spLocks noChangeShapeType="1"/>
          </p:cNvSpPr>
          <p:nvPr/>
        </p:nvSpPr>
        <p:spPr bwMode="auto">
          <a:xfrm flipH="1" flipV="1">
            <a:off x="1143000" y="5867400"/>
            <a:ext cx="533400" cy="7620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14" name="Picture 113" descr="Skeleton Walking 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13954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5" name="Line 114"/>
          <p:cNvSpPr>
            <a:spLocks noChangeShapeType="1"/>
          </p:cNvSpPr>
          <p:nvPr/>
        </p:nvSpPr>
        <p:spPr bwMode="auto">
          <a:xfrm flipH="1">
            <a:off x="685800" y="34290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Line 115"/>
          <p:cNvSpPr>
            <a:spLocks noChangeShapeType="1"/>
          </p:cNvSpPr>
          <p:nvPr/>
        </p:nvSpPr>
        <p:spPr bwMode="auto">
          <a:xfrm flipV="1">
            <a:off x="1600200" y="1905000"/>
            <a:ext cx="0" cy="3581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17" name="Picture 117" descr="Skeleton Walking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1752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8" name="Line 118"/>
          <p:cNvSpPr>
            <a:spLocks noChangeShapeType="1"/>
          </p:cNvSpPr>
          <p:nvPr/>
        </p:nvSpPr>
        <p:spPr bwMode="auto">
          <a:xfrm flipV="1">
            <a:off x="3124200" y="2057400"/>
            <a:ext cx="0" cy="3657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POSISI ANATOMI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50292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Orang berdiri tegak menghadap kedepan , </a:t>
            </a:r>
          </a:p>
          <a:p>
            <a:endParaRPr lang="en-US" sz="1000" smtClean="0"/>
          </a:p>
          <a:p>
            <a:r>
              <a:rPr lang="en-US" smtClean="0"/>
              <a:t>lengan disamping lurus dan telapak tangan menghadap kedepan , </a:t>
            </a:r>
          </a:p>
          <a:p>
            <a:endParaRPr lang="en-US" sz="1000" smtClean="0"/>
          </a:p>
          <a:p>
            <a:r>
              <a:rPr lang="en-US" smtClean="0"/>
              <a:t>tungkai dan telapak kaki merapat dengan ujung kaki menghadap kedepan 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4191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7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Istilah</a:t>
            </a:r>
            <a:r>
              <a:rPr lang="en-US" sz="2800" dirty="0" smtClean="0"/>
              <a:t> – </a:t>
            </a:r>
            <a:r>
              <a:rPr lang="en-US" sz="2800" dirty="0" err="1" smtClean="0"/>
              <a:t>istilah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berkaitan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err="1" smtClean="0"/>
              <a:t>arah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en-US" sz="2800" dirty="0" smtClean="0"/>
              <a:t> </a:t>
            </a:r>
            <a:r>
              <a:rPr lang="en-US" sz="2800" dirty="0" err="1" smtClean="0"/>
              <a:t>berdiri</a:t>
            </a:r>
            <a:r>
              <a:rPr lang="en-US" sz="2800" dirty="0" smtClean="0"/>
              <a:t> </a:t>
            </a:r>
            <a:r>
              <a:rPr lang="en-US" sz="2800" dirty="0" err="1" smtClean="0"/>
              <a:t>tegak</a:t>
            </a:r>
            <a:r>
              <a:rPr lang="en-US" sz="2800" dirty="0" smtClean="0"/>
              <a:t>  :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876800"/>
          </a:xfrm>
        </p:spPr>
        <p:txBody>
          <a:bodyPr/>
          <a:lstStyle/>
          <a:p>
            <a:r>
              <a:rPr lang="en-US" sz="2400" smtClean="0"/>
              <a:t>Anterior  	: kearah depan</a:t>
            </a:r>
          </a:p>
          <a:p>
            <a:r>
              <a:rPr lang="en-US" sz="2400" smtClean="0"/>
              <a:t>Posterior 	: kearah belakang</a:t>
            </a:r>
          </a:p>
          <a:p>
            <a:r>
              <a:rPr lang="en-US" sz="2400" smtClean="0"/>
              <a:t>Superior  	: kearah atas</a:t>
            </a:r>
          </a:p>
          <a:p>
            <a:r>
              <a:rPr lang="en-US" sz="2400" smtClean="0"/>
              <a:t>Inferior  	: kearah bawah</a:t>
            </a:r>
          </a:p>
          <a:p>
            <a:r>
              <a:rPr lang="en-US" sz="2400" smtClean="0"/>
              <a:t>Medialis 	: kearah tengah ( menuju bidang median )</a:t>
            </a:r>
          </a:p>
          <a:p>
            <a:r>
              <a:rPr lang="en-US" sz="2400" smtClean="0"/>
              <a:t>Lateralis  	: menjauhi bidang median </a:t>
            </a:r>
          </a:p>
          <a:p>
            <a:r>
              <a:rPr lang="en-US" sz="2400" smtClean="0"/>
              <a:t>Sentral 	: kearah dalam tubuh / pusat tubuh</a:t>
            </a:r>
          </a:p>
          <a:p>
            <a:r>
              <a:rPr lang="en-US" sz="2400" smtClean="0"/>
              <a:t>Perifer 	: kearah luar tubuh / tepi tubuh </a:t>
            </a:r>
          </a:p>
          <a:p>
            <a:r>
              <a:rPr lang="en-US" sz="2400" smtClean="0"/>
              <a:t>Internal 	: didalam suatu strktur tubuh </a:t>
            </a:r>
          </a:p>
          <a:p>
            <a:r>
              <a:rPr lang="en-US" sz="2400" smtClean="0"/>
              <a:t>Eksternal 	: diluar suatu struktur tubuh </a:t>
            </a:r>
          </a:p>
          <a:p>
            <a:r>
              <a:rPr lang="en-US" sz="2400" smtClean="0"/>
              <a:t>Proksimal 	: kearah titik perlekatan tubuh</a:t>
            </a:r>
          </a:p>
          <a:p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216572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Istilah</a:t>
            </a:r>
            <a:r>
              <a:rPr lang="en-US" sz="3200" dirty="0" smtClean="0"/>
              <a:t> – </a:t>
            </a:r>
            <a:r>
              <a:rPr lang="en-US" sz="3200" dirty="0" err="1" smtClean="0"/>
              <a:t>istilah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mengacu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err="1" smtClean="0"/>
              <a:t>pergerakan</a:t>
            </a:r>
            <a:r>
              <a:rPr lang="en-US" sz="3200" dirty="0" smtClean="0"/>
              <a:t> </a:t>
            </a:r>
            <a:r>
              <a:rPr lang="en-US" sz="3200" dirty="0" err="1" smtClean="0"/>
              <a:t>anggota</a:t>
            </a:r>
            <a:r>
              <a:rPr lang="en-US" sz="3200" dirty="0" smtClean="0"/>
              <a:t> </a:t>
            </a:r>
            <a:r>
              <a:rPr lang="en-US" sz="3200" dirty="0" err="1" smtClean="0"/>
              <a:t>tubuh</a:t>
            </a:r>
            <a:r>
              <a:rPr lang="en-US" sz="3200" dirty="0" smtClean="0"/>
              <a:t> :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400" smtClean="0"/>
              <a:t>Distal	 : Menjauhi struktur tubuh</a:t>
            </a:r>
          </a:p>
          <a:p>
            <a:r>
              <a:rPr lang="en-US" sz="2400" smtClean="0"/>
              <a:t>Ulnar  	: Kearah tulang tibia </a:t>
            </a:r>
          </a:p>
          <a:p>
            <a:r>
              <a:rPr lang="en-US" sz="2400" smtClean="0"/>
              <a:t>Fibular  	: kearah tulag fibula </a:t>
            </a:r>
          </a:p>
          <a:p>
            <a:r>
              <a:rPr lang="en-US" sz="2400" smtClean="0"/>
              <a:t>Palmar 	: mengacu pada telapak tangan</a:t>
            </a:r>
          </a:p>
          <a:p>
            <a:r>
              <a:rPr lang="en-US" sz="2400" smtClean="0"/>
              <a:t>Plantar 	: mengacu pada telapak kaki </a:t>
            </a:r>
          </a:p>
          <a:p>
            <a:r>
              <a:rPr lang="en-US" sz="2400" smtClean="0"/>
              <a:t>Fleksi 	: membengkokkan anggota tubuh. </a:t>
            </a:r>
          </a:p>
          <a:p>
            <a:r>
              <a:rPr lang="en-US" sz="2400" smtClean="0"/>
              <a:t>Ekstensi 	: meluruskan </a:t>
            </a:r>
          </a:p>
          <a:p>
            <a:r>
              <a:rPr lang="en-US" sz="2400" smtClean="0"/>
              <a:t>Abduksi 	: menjauhi badan</a:t>
            </a:r>
          </a:p>
          <a:p>
            <a:r>
              <a:rPr lang="en-US" sz="2400" smtClean="0"/>
              <a:t>Adduksi 	: menuju kebadan </a:t>
            </a:r>
          </a:p>
          <a:p>
            <a:r>
              <a:rPr lang="en-US" sz="2400" smtClean="0"/>
              <a:t>Rotasi 	: Gerakan memutar </a:t>
            </a:r>
          </a:p>
          <a:p>
            <a:r>
              <a:rPr lang="en-US" sz="2400" smtClean="0"/>
              <a:t>Sirkum duksio : Gerakan sirkuler</a:t>
            </a:r>
          </a:p>
        </p:txBody>
      </p:sp>
    </p:spTree>
    <p:extLst>
      <p:ext uri="{BB962C8B-B14F-4D97-AF65-F5344CB8AC3E}">
        <p14:creationId xmlns:p14="http://schemas.microsoft.com/office/powerpoint/2010/main" val="261071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685800"/>
            <a:ext cx="2514600" cy="246856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Bidang</a:t>
            </a:r>
            <a:r>
              <a:rPr lang="en-US" sz="2800" dirty="0" smtClean="0"/>
              <a:t> </a:t>
            </a:r>
            <a:r>
              <a:rPr lang="en-US" sz="2800" dirty="0" err="1" smtClean="0"/>
              <a:t>sumbu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endParaRPr lang="en-US" sz="2800" dirty="0"/>
          </a:p>
        </p:txBody>
      </p:sp>
      <p:pic>
        <p:nvPicPr>
          <p:cNvPr id="1026" name="Picture 2" descr="E:\ganjil 2018-2019\anatomi sobota\Sobott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6781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934200" y="2752147"/>
            <a:ext cx="2019300" cy="170656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Bidang sagital </a:t>
            </a:r>
          </a:p>
          <a:p>
            <a:r>
              <a:rPr lang="en-US" smtClean="0"/>
              <a:t>Bidang frontal</a:t>
            </a:r>
          </a:p>
          <a:p>
            <a:r>
              <a:rPr lang="en-US" smtClean="0"/>
              <a:t>Bidang transversal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5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74638"/>
            <a:ext cx="2362200" cy="216376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Bagian-bagian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endParaRPr lang="en-US" sz="2800" dirty="0"/>
          </a:p>
        </p:txBody>
      </p:sp>
      <p:pic>
        <p:nvPicPr>
          <p:cNvPr id="2050" name="Picture 2" descr="E:\ganjil 2018-2019\anatomi sobota\Sobott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60960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>
                <a:latin typeface="Times New Roman" pitchFamily="18" charset="0"/>
                <a:cs typeface="Times New Roman" pitchFamily="18" charset="0"/>
              </a:rPr>
              <a:t>RUAS TULANG PUNGGUNG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47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dirty="0" smtClean="0">
                <a:latin typeface="Times New Roman"/>
                <a:ea typeface="Times New Roman"/>
              </a:rPr>
              <a:t>dikelompokkan menjadi: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25755" algn="l"/>
                <a:tab pos="914400" algn="l"/>
              </a:tabLst>
              <a:defRPr/>
            </a:pPr>
            <a:r>
              <a:rPr lang="en-US" sz="2000" dirty="0" smtClean="0">
                <a:latin typeface="Times New Roman"/>
                <a:ea typeface="Times New Roman"/>
              </a:rPr>
              <a:t>Cervical/</a:t>
            </a:r>
            <a:r>
              <a:rPr lang="en-US" sz="2000" dirty="0" err="1" smtClean="0">
                <a:latin typeface="Times New Roman"/>
                <a:ea typeface="Times New Roman"/>
              </a:rPr>
              <a:t>leher</a:t>
            </a:r>
            <a:r>
              <a:rPr lang="en-US" sz="2000" dirty="0" smtClean="0">
                <a:latin typeface="Times New Roman"/>
                <a:ea typeface="Times New Roman"/>
              </a:rPr>
              <a:t> 7 </a:t>
            </a:r>
            <a:r>
              <a:rPr lang="en-US" sz="2000" dirty="0" err="1" smtClean="0">
                <a:latin typeface="Times New Roman"/>
                <a:ea typeface="Times New Roman"/>
              </a:rPr>
              <a:t>ruas</a:t>
            </a:r>
            <a:endParaRPr lang="en-US" sz="2000" dirty="0" smtClean="0">
              <a:latin typeface="Times New Roman"/>
              <a:ea typeface="Times New Roman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25755" algn="l"/>
                <a:tab pos="914400" algn="l"/>
              </a:tabLst>
              <a:defRPr/>
            </a:pPr>
            <a:r>
              <a:rPr lang="en-US" sz="2000" dirty="0" err="1" smtClean="0">
                <a:latin typeface="Times New Roman"/>
                <a:ea typeface="Times New Roman"/>
              </a:rPr>
              <a:t>Thoracalis</a:t>
            </a:r>
            <a:r>
              <a:rPr lang="en-US" sz="2000" dirty="0" smtClean="0">
                <a:latin typeface="Times New Roman"/>
                <a:ea typeface="Times New Roman"/>
              </a:rPr>
              <a:t>/</a:t>
            </a:r>
            <a:r>
              <a:rPr lang="en-US" sz="2000" dirty="0" err="1" smtClean="0">
                <a:latin typeface="Times New Roman"/>
                <a:ea typeface="Times New Roman"/>
              </a:rPr>
              <a:t>punggung</a:t>
            </a:r>
            <a:r>
              <a:rPr lang="en-US" sz="2000" dirty="0" smtClean="0">
                <a:latin typeface="Times New Roman"/>
                <a:ea typeface="Times New Roman"/>
              </a:rPr>
              <a:t> 12 </a:t>
            </a:r>
            <a:r>
              <a:rPr lang="en-US" sz="2000" dirty="0" err="1" smtClean="0">
                <a:latin typeface="Times New Roman"/>
                <a:ea typeface="Times New Roman"/>
              </a:rPr>
              <a:t>ruas</a:t>
            </a:r>
            <a:endParaRPr lang="en-US" sz="2000" dirty="0" smtClean="0">
              <a:latin typeface="Times New Roman"/>
              <a:ea typeface="Times New Roman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25755" algn="l"/>
                <a:tab pos="914400" algn="l"/>
              </a:tabLst>
              <a:defRPr/>
            </a:pPr>
            <a:r>
              <a:rPr lang="en-US" sz="2000" dirty="0" err="1" smtClean="0">
                <a:latin typeface="Times New Roman"/>
                <a:ea typeface="Times New Roman"/>
              </a:rPr>
              <a:t>Lumbalis</a:t>
            </a:r>
            <a:r>
              <a:rPr lang="en-US" sz="2000" dirty="0" smtClean="0">
                <a:latin typeface="Times New Roman"/>
                <a:ea typeface="Times New Roman"/>
              </a:rPr>
              <a:t>/</a:t>
            </a:r>
            <a:r>
              <a:rPr lang="en-US" sz="2000" dirty="0" err="1" smtClean="0">
                <a:latin typeface="Times New Roman"/>
                <a:ea typeface="Times New Roman"/>
              </a:rPr>
              <a:t>pinggang</a:t>
            </a:r>
            <a:r>
              <a:rPr lang="en-US" sz="2000" dirty="0" smtClean="0">
                <a:latin typeface="Times New Roman"/>
                <a:ea typeface="Times New Roman"/>
              </a:rPr>
              <a:t> 5 </a:t>
            </a:r>
            <a:r>
              <a:rPr lang="en-US" sz="2000" dirty="0" err="1" smtClean="0">
                <a:latin typeface="Times New Roman"/>
                <a:ea typeface="Times New Roman"/>
              </a:rPr>
              <a:t>ruas</a:t>
            </a:r>
            <a:endParaRPr lang="en-US" sz="2000" dirty="0" smtClean="0">
              <a:latin typeface="Times New Roman"/>
              <a:ea typeface="Times New Roman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25755" algn="l"/>
                <a:tab pos="914400" algn="l"/>
              </a:tabLst>
              <a:defRPr/>
            </a:pPr>
            <a:r>
              <a:rPr lang="en-US" sz="2000" dirty="0" err="1" smtClean="0">
                <a:latin typeface="Times New Roman"/>
                <a:ea typeface="Times New Roman"/>
              </a:rPr>
              <a:t>Sakralis</a:t>
            </a:r>
            <a:r>
              <a:rPr lang="en-US" sz="2000" dirty="0" smtClean="0">
                <a:latin typeface="Times New Roman"/>
                <a:ea typeface="Times New Roman"/>
              </a:rPr>
              <a:t>/</a:t>
            </a:r>
            <a:r>
              <a:rPr lang="en-US" sz="2000" dirty="0" err="1" smtClean="0">
                <a:latin typeface="Times New Roman"/>
                <a:ea typeface="Times New Roman"/>
              </a:rPr>
              <a:t>kelangkang</a:t>
            </a:r>
            <a:r>
              <a:rPr lang="en-US" sz="2000" dirty="0" smtClean="0">
                <a:latin typeface="Times New Roman"/>
                <a:ea typeface="Times New Roman"/>
              </a:rPr>
              <a:t> 5 </a:t>
            </a:r>
            <a:r>
              <a:rPr lang="en-US" sz="2000" dirty="0" err="1" smtClean="0">
                <a:latin typeface="Times New Roman"/>
                <a:ea typeface="Times New Roman"/>
              </a:rPr>
              <a:t>ruas</a:t>
            </a:r>
            <a:endParaRPr lang="en-US" sz="2000" dirty="0" smtClean="0">
              <a:latin typeface="Times New Roman"/>
              <a:ea typeface="Times New Roman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25755" algn="l"/>
                <a:tab pos="914400" algn="l"/>
              </a:tabLst>
              <a:defRPr/>
            </a:pPr>
            <a:r>
              <a:rPr lang="en-US" sz="2000" dirty="0" err="1" smtClean="0">
                <a:latin typeface="Times New Roman"/>
                <a:ea typeface="Times New Roman"/>
              </a:rPr>
              <a:t>Koksigeus</a:t>
            </a:r>
            <a:r>
              <a:rPr lang="en-US" sz="2000" dirty="0" smtClean="0">
                <a:latin typeface="Times New Roman"/>
                <a:ea typeface="Times New Roman"/>
              </a:rPr>
              <a:t>/</a:t>
            </a:r>
            <a:r>
              <a:rPr lang="en-US" sz="2000" dirty="0" err="1" smtClean="0">
                <a:latin typeface="Times New Roman"/>
                <a:ea typeface="Times New Roman"/>
              </a:rPr>
              <a:t>ekor</a:t>
            </a:r>
            <a:r>
              <a:rPr lang="en-US" sz="2000" dirty="0" smtClean="0">
                <a:latin typeface="Times New Roman"/>
                <a:ea typeface="Times New Roman"/>
              </a:rPr>
              <a:t> 4 </a:t>
            </a:r>
            <a:r>
              <a:rPr lang="en-US" sz="2000" dirty="0" err="1" smtClean="0">
                <a:latin typeface="Times New Roman"/>
                <a:ea typeface="Times New Roman"/>
              </a:rPr>
              <a:t>ruas</a:t>
            </a:r>
            <a:endParaRPr lang="en-US" sz="2000" dirty="0" smtClean="0">
              <a:latin typeface="Times New Roman"/>
              <a:ea typeface="Times New Roman"/>
            </a:endParaRPr>
          </a:p>
          <a:p>
            <a:pPr>
              <a:defRPr/>
            </a:pPr>
            <a:endParaRPr lang="en-US" sz="2400" dirty="0" smtClean="0">
              <a:latin typeface="Times New Roman"/>
              <a:ea typeface="Times New Roman"/>
            </a:endParaRPr>
          </a:p>
          <a:p>
            <a:pPr>
              <a:defRPr/>
            </a:pPr>
            <a:r>
              <a:rPr lang="en-US" sz="2400" dirty="0" smtClean="0">
                <a:latin typeface="Times New Roman"/>
                <a:ea typeface="Times New Roman"/>
              </a:rPr>
              <a:t>Low back region 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latin typeface="Times New Roman"/>
                <a:ea typeface="Times New Roman"/>
              </a:rPr>
              <a:t>	</a:t>
            </a:r>
            <a:r>
              <a:rPr lang="en-US" sz="2400" dirty="0" err="1" smtClean="0">
                <a:latin typeface="Times New Roman"/>
                <a:ea typeface="Times New Roman"/>
              </a:rPr>
              <a:t>berfungsi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untuk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menegakkan</a:t>
            </a:r>
            <a:r>
              <a:rPr lang="en-US" sz="2400" dirty="0" smtClean="0">
                <a:latin typeface="Times New Roman"/>
                <a:ea typeface="Times New Roman"/>
              </a:rPr>
              <a:t> /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latin typeface="Times New Roman"/>
                <a:ea typeface="Times New Roman"/>
              </a:rPr>
              <a:t>     </a:t>
            </a:r>
            <a:r>
              <a:rPr lang="en-US" sz="2400" dirty="0" err="1" smtClean="0">
                <a:latin typeface="Times New Roman"/>
                <a:ea typeface="Times New Roman"/>
              </a:rPr>
              <a:t>Menopang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postur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struktur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latin typeface="Times New Roman"/>
                <a:ea typeface="Times New Roman"/>
              </a:rPr>
              <a:t>	</a:t>
            </a:r>
            <a:r>
              <a:rPr lang="en-US" sz="2400" dirty="0" err="1" smtClean="0">
                <a:latin typeface="Times New Roman"/>
                <a:ea typeface="Times New Roman"/>
              </a:rPr>
              <a:t>tulang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belakang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manusia</a:t>
            </a:r>
            <a:endParaRPr lang="en-US" sz="2400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64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8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67145" y="533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SISTIM OTOT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r>
              <a:rPr lang="en-US" sz="2400" dirty="0" smtClean="0"/>
              <a:t> </a:t>
            </a:r>
            <a:r>
              <a:rPr lang="en-US" sz="2400" i="1" dirty="0" smtClean="0"/>
              <a:t>(muscle tissue) </a:t>
            </a:r>
            <a:r>
              <a:rPr lang="en-US" sz="2400" i="1" dirty="0" err="1" smtClean="0"/>
              <a:t>merupakan</a:t>
            </a:r>
            <a:r>
              <a:rPr lang="en-US" sz="2400" i="1" dirty="0" smtClean="0"/>
              <a:t> </a:t>
            </a:r>
            <a:r>
              <a:rPr lang="en-US" sz="2400" dirty="0" err="1" smtClean="0"/>
              <a:t>kumpulan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khusus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berkemampuan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berkontraksi</a:t>
            </a:r>
            <a:r>
              <a:rPr lang="en-US" sz="2400" dirty="0" smtClean="0"/>
              <a:t>;</a:t>
            </a:r>
          </a:p>
        </p:txBody>
      </p:sp>
      <p:pic>
        <p:nvPicPr>
          <p:cNvPr id="10244" name="Content Placeholder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84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6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600200"/>
            <a:ext cx="9144000" cy="4800600"/>
          </a:xfrm>
        </p:spPr>
      </p:pic>
    </p:spTree>
    <p:extLst>
      <p:ext uri="{BB962C8B-B14F-4D97-AF65-F5344CB8AC3E}">
        <p14:creationId xmlns:p14="http://schemas.microsoft.com/office/powerpoint/2010/main" val="21300168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4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Injury , Poisoning and certain other consequences of external causes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524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ICD10 : </a:t>
            </a:r>
            <a:r>
              <a:rPr lang="en-US" b="1" dirty="0">
                <a:solidFill>
                  <a:srgbClr val="FF0000"/>
                </a:solidFill>
              </a:rPr>
              <a:t>CHAPTER XIX (S00-T98) 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24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057400"/>
          </a:xfrm>
        </p:spPr>
        <p:txBody>
          <a:bodyPr>
            <a:noAutofit/>
          </a:bodyPr>
          <a:lstStyle/>
          <a:p>
            <a:r>
              <a:rPr lang="en-US" sz="2800" dirty="0"/>
              <a:t>CHAPTER XIX (S00-T98) Injury, poisoning and certain other consequences of external causes (</a:t>
            </a:r>
            <a:r>
              <a:rPr lang="en-US" sz="2800" dirty="0" err="1"/>
              <a:t>Cedera</a:t>
            </a:r>
            <a:r>
              <a:rPr lang="en-US" sz="2800" dirty="0"/>
              <a:t>, </a:t>
            </a:r>
            <a:r>
              <a:rPr lang="en-US" sz="2800" dirty="0" err="1"/>
              <a:t>keracunan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konsekuensi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penyebab</a:t>
            </a:r>
            <a:r>
              <a:rPr lang="en-US" sz="2800" dirty="0"/>
              <a:t> </a:t>
            </a:r>
            <a:r>
              <a:rPr lang="en-US" sz="2800" dirty="0" err="1"/>
              <a:t>eksternal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14600"/>
            <a:ext cx="8763000" cy="3962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S00 - S09 </a:t>
            </a:r>
            <a:r>
              <a:rPr lang="en-US" dirty="0" err="1"/>
              <a:t>Cedera</a:t>
            </a:r>
            <a:r>
              <a:rPr lang="en-US" dirty="0"/>
              <a:t> </a:t>
            </a:r>
            <a:r>
              <a:rPr lang="en-US" dirty="0" err="1"/>
              <a:t>kepala</a:t>
            </a:r>
            <a:endParaRPr lang="en-US" dirty="0"/>
          </a:p>
          <a:p>
            <a:r>
              <a:rPr lang="en-US" dirty="0"/>
              <a:t>S10 - S19 </a:t>
            </a:r>
            <a:r>
              <a:rPr lang="en-US" dirty="0" err="1"/>
              <a:t>Cedera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leher</a:t>
            </a:r>
            <a:endParaRPr lang="en-US" dirty="0"/>
          </a:p>
          <a:p>
            <a:r>
              <a:rPr lang="en-US" dirty="0"/>
              <a:t>S20 - S29 </a:t>
            </a:r>
            <a:r>
              <a:rPr lang="en-US" dirty="0" err="1"/>
              <a:t>Cedera</a:t>
            </a:r>
            <a:r>
              <a:rPr lang="en-US" dirty="0"/>
              <a:t> thorax</a:t>
            </a:r>
          </a:p>
          <a:p>
            <a:r>
              <a:rPr lang="en-US" dirty="0"/>
              <a:t>S30 - S39 </a:t>
            </a:r>
            <a:r>
              <a:rPr lang="en-US" dirty="0" err="1"/>
              <a:t>Cedera</a:t>
            </a:r>
            <a:r>
              <a:rPr lang="en-US" dirty="0"/>
              <a:t> </a:t>
            </a:r>
            <a:r>
              <a:rPr lang="en-US" dirty="0" err="1"/>
              <a:t>perut</a:t>
            </a:r>
            <a:r>
              <a:rPr lang="en-US" dirty="0"/>
              <a:t> , </a:t>
            </a:r>
            <a:r>
              <a:rPr lang="en-US" dirty="0" err="1"/>
              <a:t>punggung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, </a:t>
            </a:r>
            <a:r>
              <a:rPr lang="en-US" dirty="0" err="1"/>
              <a:t>lumbal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panggul</a:t>
            </a:r>
            <a:endParaRPr lang="en-US" dirty="0"/>
          </a:p>
          <a:p>
            <a:r>
              <a:rPr lang="en-US" dirty="0"/>
              <a:t>S40 - S49 </a:t>
            </a:r>
            <a:r>
              <a:rPr lang="en-US" dirty="0" err="1"/>
              <a:t>Cedera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bahu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lengan</a:t>
            </a:r>
            <a:r>
              <a:rPr lang="en-US" dirty="0"/>
              <a:t> </a:t>
            </a:r>
            <a:r>
              <a:rPr lang="en-US" dirty="0" err="1"/>
              <a:t>atas</a:t>
            </a:r>
            <a:endParaRPr lang="en-US" dirty="0"/>
          </a:p>
          <a:p>
            <a:r>
              <a:rPr lang="en-US" dirty="0"/>
              <a:t>S50 - S59 </a:t>
            </a:r>
            <a:r>
              <a:rPr lang="en-US" dirty="0" err="1"/>
              <a:t>Cedera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lengan</a:t>
            </a:r>
            <a:r>
              <a:rPr lang="en-US" dirty="0"/>
              <a:t> </a:t>
            </a:r>
            <a:r>
              <a:rPr lang="en-US" dirty="0" err="1"/>
              <a:t>bawah</a:t>
            </a:r>
            <a:endParaRPr lang="en-US" dirty="0"/>
          </a:p>
          <a:p>
            <a:r>
              <a:rPr lang="en-US" dirty="0"/>
              <a:t>S60 - S69 </a:t>
            </a:r>
            <a:r>
              <a:rPr lang="en-US" dirty="0" err="1"/>
              <a:t>Cedera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pergelangan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tangan</a:t>
            </a:r>
            <a:endParaRPr lang="en-US" dirty="0"/>
          </a:p>
          <a:p>
            <a:r>
              <a:rPr lang="en-US" dirty="0"/>
              <a:t>S70 - S79 </a:t>
            </a:r>
            <a:r>
              <a:rPr lang="en-US" dirty="0" err="1"/>
              <a:t>Cedera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pinggul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paha</a:t>
            </a:r>
            <a:endParaRPr lang="en-US" dirty="0"/>
          </a:p>
          <a:p>
            <a:r>
              <a:rPr lang="en-US" dirty="0"/>
              <a:t>S80 - S89 </a:t>
            </a:r>
            <a:r>
              <a:rPr lang="en-US" dirty="0" err="1"/>
              <a:t>Cedera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lutut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tungkai</a:t>
            </a:r>
            <a:r>
              <a:rPr lang="en-US" dirty="0"/>
              <a:t> </a:t>
            </a:r>
            <a:r>
              <a:rPr lang="en-US" dirty="0" err="1"/>
              <a:t>bawah</a:t>
            </a:r>
            <a:endParaRPr lang="en-US" dirty="0"/>
          </a:p>
          <a:p>
            <a:r>
              <a:rPr lang="en-US" dirty="0"/>
              <a:t>S90 - S99 </a:t>
            </a:r>
            <a:r>
              <a:rPr lang="en-US" dirty="0" err="1"/>
              <a:t>Cedera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pergelangan</a:t>
            </a:r>
            <a:r>
              <a:rPr lang="en-US" dirty="0"/>
              <a:t> kaki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kaki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99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19800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T00 - T07 </a:t>
            </a:r>
            <a:r>
              <a:rPr lang="en-US" dirty="0" err="1"/>
              <a:t>Cederayang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tubuh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T08 - T14 </a:t>
            </a:r>
            <a:r>
              <a:rPr lang="en-US" dirty="0" err="1"/>
              <a:t>Cedera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T15 </a:t>
            </a:r>
            <a:r>
              <a:rPr lang="en-US" dirty="0"/>
              <a:t>- T19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lubang</a:t>
            </a:r>
            <a:r>
              <a:rPr lang="en-US" dirty="0"/>
              <a:t> </a:t>
            </a:r>
            <a:r>
              <a:rPr lang="en-US" dirty="0" err="1"/>
              <a:t>alami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T20 - T25 Burns </a:t>
            </a:r>
            <a:r>
              <a:rPr lang="en-US" dirty="0" err="1"/>
              <a:t>dan</a:t>
            </a:r>
            <a:r>
              <a:rPr lang="en-US" dirty="0"/>
              <a:t> corrosions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, yang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situs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T20 - T32 Burns </a:t>
            </a:r>
            <a:r>
              <a:rPr lang="en-US" dirty="0" err="1"/>
              <a:t>dan</a:t>
            </a:r>
            <a:r>
              <a:rPr lang="en-US" dirty="0"/>
              <a:t> corrosions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T26 - T28 Burns </a:t>
            </a:r>
            <a:r>
              <a:rPr lang="en-US" dirty="0" err="1"/>
              <a:t>dan</a:t>
            </a:r>
            <a:r>
              <a:rPr lang="en-US" dirty="0"/>
              <a:t> corrosions </a:t>
            </a:r>
            <a:r>
              <a:rPr lang="en-US" dirty="0" err="1"/>
              <a:t>terbatas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organ internal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T29 - T32 Burns </a:t>
            </a:r>
            <a:r>
              <a:rPr lang="en-US" dirty="0" err="1"/>
              <a:t>dan</a:t>
            </a:r>
            <a:r>
              <a:rPr lang="en-US" dirty="0"/>
              <a:t> corrosions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tubuh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T33 - T35 Frostbite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T36 - T50 </a:t>
            </a:r>
            <a:r>
              <a:rPr lang="en-US" dirty="0" err="1"/>
              <a:t>Keracunan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obat-obatan</a:t>
            </a:r>
            <a:r>
              <a:rPr lang="en-US" dirty="0"/>
              <a:t> , </a:t>
            </a:r>
            <a:r>
              <a:rPr lang="en-US" dirty="0" err="1"/>
              <a:t>obat-obatan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biologi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T51 - T65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racun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nonmedicinal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sumber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T66 - T78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eksternal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T79-T79 </a:t>
            </a:r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trauma ( T79 )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T80 - T88 </a:t>
            </a:r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bedah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diklasifikasikan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lain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T90 - T98 </a:t>
            </a:r>
            <a:r>
              <a:rPr lang="en-US" dirty="0" err="1"/>
              <a:t>Sequelae</a:t>
            </a:r>
            <a:r>
              <a:rPr lang="en-US" dirty="0"/>
              <a:t> </a:t>
            </a:r>
            <a:r>
              <a:rPr lang="en-US" dirty="0" err="1"/>
              <a:t>cedera</a:t>
            </a:r>
            <a:r>
              <a:rPr lang="en-US" dirty="0"/>
              <a:t> , </a:t>
            </a:r>
            <a:r>
              <a:rPr lang="en-US" dirty="0" err="1"/>
              <a:t>keracunan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konsekuensi</a:t>
            </a:r>
            <a:r>
              <a:rPr lang="en-US" dirty="0"/>
              <a:t> lain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eksternal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33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CHAPTER XIX (V01-Y98) External causes of morbidity and mortality (</a:t>
            </a:r>
            <a:r>
              <a:rPr lang="en-US" sz="2800" dirty="0" err="1"/>
              <a:t>Penyebab</a:t>
            </a:r>
            <a:r>
              <a:rPr lang="en-US" sz="2800" dirty="0"/>
              <a:t> </a:t>
            </a:r>
            <a:r>
              <a:rPr lang="en-US" sz="2800" dirty="0" err="1"/>
              <a:t>eksternal</a:t>
            </a:r>
            <a:r>
              <a:rPr lang="en-US" sz="2800" dirty="0"/>
              <a:t> </a:t>
            </a:r>
            <a:r>
              <a:rPr lang="en-US" sz="2800" dirty="0" err="1"/>
              <a:t>morbiditas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mortalitas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V01 - V09 Pedestrian </a:t>
            </a:r>
            <a:r>
              <a:rPr lang="en-US" dirty="0" err="1"/>
              <a:t>terluka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endParaRPr lang="en-US" dirty="0"/>
          </a:p>
          <a:p>
            <a:r>
              <a:rPr lang="en-US" dirty="0"/>
              <a:t>V01 - V99 </a:t>
            </a:r>
            <a:r>
              <a:rPr lang="en-US" dirty="0" err="1"/>
              <a:t>Kecelakaan</a:t>
            </a:r>
            <a:r>
              <a:rPr lang="en-US" dirty="0"/>
              <a:t> Transport </a:t>
            </a:r>
          </a:p>
          <a:p>
            <a:r>
              <a:rPr lang="en-US" dirty="0"/>
              <a:t>V01 - X59 </a:t>
            </a:r>
            <a:r>
              <a:rPr lang="en-US" dirty="0" err="1"/>
              <a:t>Kecelakaan</a:t>
            </a:r>
            <a:endParaRPr lang="en-US" dirty="0"/>
          </a:p>
          <a:p>
            <a:r>
              <a:rPr lang="en-US" dirty="0"/>
              <a:t>V10 - V19 Pedal </a:t>
            </a:r>
            <a:r>
              <a:rPr lang="en-US" dirty="0" err="1"/>
              <a:t>sepeda</a:t>
            </a:r>
            <a:r>
              <a:rPr lang="en-US" dirty="0"/>
              <a:t> </a:t>
            </a:r>
            <a:r>
              <a:rPr lang="en-US" dirty="0" err="1"/>
              <a:t>terluka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endParaRPr lang="en-US" dirty="0"/>
          </a:p>
          <a:p>
            <a:r>
              <a:rPr lang="en-US" dirty="0"/>
              <a:t>V20 - V29 motor </a:t>
            </a:r>
            <a:r>
              <a:rPr lang="en-US" dirty="0" err="1"/>
              <a:t>pengendara</a:t>
            </a:r>
            <a:r>
              <a:rPr lang="en-US" dirty="0"/>
              <a:t> </a:t>
            </a:r>
            <a:r>
              <a:rPr lang="en-US" dirty="0" err="1"/>
              <a:t>terluka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endParaRPr lang="en-US" dirty="0"/>
          </a:p>
          <a:p>
            <a:r>
              <a:rPr lang="en-US" dirty="0"/>
              <a:t>V30 - V39 </a:t>
            </a:r>
            <a:r>
              <a:rPr lang="en-US" dirty="0" err="1"/>
              <a:t>Penghuni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bermotor</a:t>
            </a:r>
            <a:r>
              <a:rPr lang="en-US" dirty="0"/>
              <a:t> </a:t>
            </a:r>
            <a:r>
              <a:rPr lang="en-US" dirty="0" err="1"/>
              <a:t>roda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terluka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endParaRPr lang="en-US" dirty="0"/>
          </a:p>
          <a:p>
            <a:r>
              <a:rPr lang="en-US" dirty="0"/>
              <a:t>V40 - V49 </a:t>
            </a:r>
            <a:r>
              <a:rPr lang="en-US" dirty="0" err="1"/>
              <a:t>penghuni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terluka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endParaRPr lang="en-US" dirty="0"/>
          </a:p>
          <a:p>
            <a:r>
              <a:rPr lang="en-US" dirty="0"/>
              <a:t>V50 - V59 </a:t>
            </a:r>
            <a:r>
              <a:rPr lang="en-US" dirty="0" err="1"/>
              <a:t>Penghuni</a:t>
            </a:r>
            <a:r>
              <a:rPr lang="en-US" dirty="0"/>
              <a:t> </a:t>
            </a:r>
            <a:r>
              <a:rPr lang="en-US" dirty="0" err="1"/>
              <a:t>truk</a:t>
            </a:r>
            <a:r>
              <a:rPr lang="en-US" dirty="0"/>
              <a:t> pick - up </a:t>
            </a:r>
            <a:r>
              <a:rPr lang="en-US" dirty="0" err="1"/>
              <a:t>atau</a:t>
            </a:r>
            <a:r>
              <a:rPr lang="en-US" dirty="0"/>
              <a:t> van </a:t>
            </a:r>
            <a:r>
              <a:rPr lang="en-US" dirty="0" err="1"/>
              <a:t>terluka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endParaRPr lang="en-US" dirty="0"/>
          </a:p>
          <a:p>
            <a:r>
              <a:rPr lang="en-US" dirty="0"/>
              <a:t>V60 - V69 </a:t>
            </a:r>
            <a:r>
              <a:rPr lang="en-US" dirty="0" err="1"/>
              <a:t>Penghuni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angkutan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terluka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endParaRPr lang="en-US" dirty="0"/>
          </a:p>
          <a:p>
            <a:r>
              <a:rPr lang="en-US" dirty="0"/>
              <a:t>V70 - V79 Bus </a:t>
            </a:r>
            <a:r>
              <a:rPr lang="en-US" dirty="0" err="1"/>
              <a:t>penghuni</a:t>
            </a:r>
            <a:r>
              <a:rPr lang="en-US" dirty="0"/>
              <a:t> </a:t>
            </a:r>
            <a:r>
              <a:rPr lang="en-US" dirty="0" err="1"/>
              <a:t>terluka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endParaRPr lang="en-US" dirty="0"/>
          </a:p>
          <a:p>
            <a:r>
              <a:rPr lang="en-US" dirty="0"/>
              <a:t>V80 - V89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darat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  <a:p>
            <a:r>
              <a:rPr lang="en-US" dirty="0"/>
              <a:t>V90 – V94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air </a:t>
            </a:r>
          </a:p>
          <a:p>
            <a:r>
              <a:rPr lang="en-US" dirty="0"/>
              <a:t>V95 - V97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endParaRPr lang="en-US" dirty="0"/>
          </a:p>
          <a:p>
            <a:r>
              <a:rPr lang="en-US" dirty="0"/>
              <a:t>V98 - V99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ditentukan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42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W00 - W19 Fall</a:t>
            </a:r>
          </a:p>
          <a:p>
            <a:r>
              <a:rPr lang="en-US" dirty="0"/>
              <a:t>W00 - X59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kecelakaan</a:t>
            </a:r>
            <a:endParaRPr lang="en-US" dirty="0"/>
          </a:p>
          <a:p>
            <a:r>
              <a:rPr lang="en-US" dirty="0"/>
              <a:t>W20 - W49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/>
              <a:t>mati</a:t>
            </a:r>
            <a:endParaRPr lang="en-US" dirty="0"/>
          </a:p>
          <a:p>
            <a:r>
              <a:rPr lang="en-US" dirty="0"/>
              <a:t>W50 - W64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menghidupkan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mekanik</a:t>
            </a:r>
            <a:endParaRPr lang="en-US" dirty="0"/>
          </a:p>
          <a:p>
            <a:r>
              <a:rPr lang="en-US" dirty="0"/>
              <a:t>W65 - W74 </a:t>
            </a:r>
            <a:r>
              <a:rPr lang="en-US" dirty="0" err="1"/>
              <a:t>tenggelam</a:t>
            </a:r>
            <a:r>
              <a:rPr lang="en-US" dirty="0"/>
              <a:t> Accidental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perendaman</a:t>
            </a:r>
            <a:endParaRPr lang="en-US" dirty="0"/>
          </a:p>
          <a:p>
            <a:r>
              <a:rPr lang="en-US" dirty="0"/>
              <a:t>W75 - W84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disengaja</a:t>
            </a:r>
            <a:r>
              <a:rPr lang="en-US" dirty="0"/>
              <a:t> lain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pernapasan</a:t>
            </a:r>
            <a:endParaRPr lang="en-US" dirty="0"/>
          </a:p>
          <a:p>
            <a:r>
              <a:rPr lang="en-US" dirty="0"/>
              <a:t>W85 - W99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, </a:t>
            </a:r>
            <a:r>
              <a:rPr lang="en-US" dirty="0" err="1"/>
              <a:t>radiasi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ekstrim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tekanan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79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440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X00 - X09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asap</a:t>
            </a:r>
            <a:r>
              <a:rPr lang="en-US" dirty="0"/>
              <a:t> , </a:t>
            </a:r>
            <a:r>
              <a:rPr lang="en-US" dirty="0" err="1"/>
              <a:t>api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api</a:t>
            </a:r>
            <a:endParaRPr lang="en-US" dirty="0"/>
          </a:p>
          <a:p>
            <a:r>
              <a:rPr lang="en-US" dirty="0"/>
              <a:t>X10 - X19 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panas</a:t>
            </a:r>
            <a:endParaRPr lang="en-US" dirty="0"/>
          </a:p>
          <a:p>
            <a:r>
              <a:rPr lang="en-US" dirty="0"/>
              <a:t>X20 - X29 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binatang</a:t>
            </a:r>
            <a:r>
              <a:rPr lang="en-US" dirty="0"/>
              <a:t> </a:t>
            </a:r>
            <a:r>
              <a:rPr lang="en-US" dirty="0" err="1"/>
              <a:t>berbisa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tanaman</a:t>
            </a:r>
            <a:endParaRPr lang="en-US" dirty="0"/>
          </a:p>
          <a:p>
            <a:r>
              <a:rPr lang="en-US" dirty="0"/>
              <a:t>X30 - X39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alam</a:t>
            </a:r>
            <a:endParaRPr lang="en-US" dirty="0"/>
          </a:p>
          <a:p>
            <a:r>
              <a:rPr lang="en-US" dirty="0"/>
              <a:t>X40 - X49 Accidental </a:t>
            </a:r>
            <a:r>
              <a:rPr lang="en-US" dirty="0" err="1"/>
              <a:t>keracunan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berbahaya</a:t>
            </a:r>
            <a:endParaRPr lang="en-US" dirty="0"/>
          </a:p>
          <a:p>
            <a:r>
              <a:rPr lang="en-US" dirty="0"/>
              <a:t>X50 - X57 </a:t>
            </a:r>
            <a:r>
              <a:rPr lang="en-US" dirty="0" err="1"/>
              <a:t>kelelahan</a:t>
            </a:r>
            <a:r>
              <a:rPr lang="en-US" dirty="0"/>
              <a:t>,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penderitaan</a:t>
            </a:r>
            <a:endParaRPr lang="en-US" dirty="0"/>
          </a:p>
          <a:p>
            <a:r>
              <a:rPr lang="en-US" dirty="0"/>
              <a:t>X58 - X59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ditentukan</a:t>
            </a:r>
            <a:endParaRPr lang="en-US" dirty="0"/>
          </a:p>
          <a:p>
            <a:r>
              <a:rPr lang="en-US" dirty="0"/>
              <a:t>X60 - X84 </a:t>
            </a:r>
            <a:r>
              <a:rPr lang="en-US" dirty="0" err="1"/>
              <a:t>Disengaja</a:t>
            </a:r>
            <a:r>
              <a:rPr lang="en-US" dirty="0"/>
              <a:t> </a:t>
            </a:r>
            <a:r>
              <a:rPr lang="en-US" dirty="0" err="1"/>
              <a:t>menyakiti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dirty="0"/>
          </a:p>
          <a:p>
            <a:r>
              <a:rPr lang="en-US" dirty="0" smtClean="0"/>
              <a:t>X85-Y09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54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019800"/>
          </a:xfrm>
        </p:spPr>
        <p:txBody>
          <a:bodyPr>
            <a:noAutofit/>
          </a:bodyPr>
          <a:lstStyle/>
          <a:p>
            <a:pPr indent="-274320">
              <a:spcBef>
                <a:spcPts val="0"/>
              </a:spcBef>
            </a:pPr>
            <a:r>
              <a:rPr lang="en-US" sz="2400" dirty="0"/>
              <a:t>Y10-Y34 </a:t>
            </a:r>
            <a:r>
              <a:rPr lang="en-US" sz="2400" dirty="0" err="1"/>
              <a:t>Acara</a:t>
            </a:r>
            <a:r>
              <a:rPr lang="en-US" sz="2400" dirty="0"/>
              <a:t> of intent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ditentukan</a:t>
            </a:r>
            <a:r>
              <a:rPr lang="en-US" sz="2400" dirty="0"/>
              <a:t> </a:t>
            </a:r>
          </a:p>
          <a:p>
            <a:pPr indent="-274320">
              <a:spcBef>
                <a:spcPts val="0"/>
              </a:spcBef>
            </a:pPr>
            <a:r>
              <a:rPr lang="en-US" sz="2400" dirty="0"/>
              <a:t>Y35-Y36 </a:t>
            </a:r>
            <a:r>
              <a:rPr lang="en-US" sz="2400" dirty="0" err="1"/>
              <a:t>intervensi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perang</a:t>
            </a:r>
            <a:r>
              <a:rPr lang="en-US" sz="2400" dirty="0"/>
              <a:t> </a:t>
            </a:r>
          </a:p>
          <a:p>
            <a:pPr indent="-274320">
              <a:spcBef>
                <a:spcPts val="0"/>
              </a:spcBef>
            </a:pPr>
            <a:r>
              <a:rPr lang="en-US" sz="2400" dirty="0"/>
              <a:t>Y40-Y59 </a:t>
            </a:r>
            <a:r>
              <a:rPr lang="en-US" sz="2400" dirty="0" err="1"/>
              <a:t>Narkoba</a:t>
            </a:r>
            <a:r>
              <a:rPr lang="en-US" sz="2400" dirty="0"/>
              <a:t>, </a:t>
            </a:r>
            <a:r>
              <a:rPr lang="en-US" sz="2400" dirty="0" err="1"/>
              <a:t>obat-obatan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biologi</a:t>
            </a:r>
            <a:r>
              <a:rPr lang="en-US" sz="2400" dirty="0"/>
              <a:t> yang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dirty="0" err="1"/>
              <a:t>samping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terapi</a:t>
            </a:r>
            <a:r>
              <a:rPr lang="en-US" sz="2400" dirty="0"/>
              <a:t> </a:t>
            </a:r>
          </a:p>
          <a:p>
            <a:pPr indent="-274320">
              <a:spcBef>
                <a:spcPts val="0"/>
              </a:spcBef>
            </a:pPr>
            <a:r>
              <a:rPr lang="en-US" sz="2400" dirty="0"/>
              <a:t>Y40-Y84 </a:t>
            </a:r>
            <a:r>
              <a:rPr lang="en-US" sz="2400" dirty="0" err="1"/>
              <a:t>Komplikasi</a:t>
            </a:r>
            <a:r>
              <a:rPr lang="en-US" sz="2400" dirty="0"/>
              <a:t> </a:t>
            </a:r>
            <a:r>
              <a:rPr lang="en-US" sz="2400" dirty="0" err="1"/>
              <a:t>perawatan</a:t>
            </a:r>
            <a:r>
              <a:rPr lang="en-US" sz="2400" dirty="0"/>
              <a:t> </a:t>
            </a:r>
            <a:r>
              <a:rPr lang="en-US" sz="2400" dirty="0" err="1"/>
              <a:t>medis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bedah</a:t>
            </a:r>
            <a:r>
              <a:rPr lang="en-US" sz="2400" dirty="0"/>
              <a:t> </a:t>
            </a:r>
          </a:p>
          <a:p>
            <a:pPr indent="-274320">
              <a:spcBef>
                <a:spcPts val="0"/>
              </a:spcBef>
            </a:pPr>
            <a:r>
              <a:rPr lang="en-US" sz="2400" dirty="0"/>
              <a:t>Y60-Y69 Misadventures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perawatan</a:t>
            </a:r>
            <a:r>
              <a:rPr lang="en-US" sz="2400" dirty="0"/>
              <a:t> </a:t>
            </a:r>
            <a:r>
              <a:rPr lang="en-US" sz="2400" dirty="0" err="1"/>
              <a:t>bedah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medis</a:t>
            </a:r>
            <a:r>
              <a:rPr lang="en-US" sz="2400" dirty="0"/>
              <a:t> </a:t>
            </a:r>
          </a:p>
          <a:p>
            <a:pPr indent="-274320">
              <a:spcBef>
                <a:spcPts val="0"/>
              </a:spcBef>
            </a:pPr>
            <a:r>
              <a:rPr lang="en-US" sz="2400" dirty="0"/>
              <a:t>Y70-Y82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medis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insiden</a:t>
            </a:r>
            <a:r>
              <a:rPr lang="en-US" sz="2400" dirty="0"/>
              <a:t> yang </a:t>
            </a:r>
            <a:r>
              <a:rPr lang="en-US" sz="2400" dirty="0" err="1"/>
              <a:t>merugikan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diagnostik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terapeutik</a:t>
            </a:r>
            <a:r>
              <a:rPr lang="en-US" sz="2400" dirty="0"/>
              <a:t> </a:t>
            </a:r>
          </a:p>
          <a:p>
            <a:pPr indent="-274320">
              <a:spcBef>
                <a:spcPts val="0"/>
              </a:spcBef>
            </a:pPr>
            <a:r>
              <a:rPr lang="en-US" sz="2400" dirty="0"/>
              <a:t>Y83-Y84 </a:t>
            </a:r>
            <a:r>
              <a:rPr lang="en-US" sz="2400" dirty="0" err="1"/>
              <a:t>Prosedur</a:t>
            </a:r>
            <a:r>
              <a:rPr lang="en-US" sz="2400" dirty="0"/>
              <a:t> </a:t>
            </a:r>
            <a:r>
              <a:rPr lang="en-US" sz="2400" dirty="0" err="1"/>
              <a:t>medis</a:t>
            </a:r>
            <a:r>
              <a:rPr lang="en-US" sz="2400" dirty="0"/>
              <a:t> </a:t>
            </a:r>
            <a:r>
              <a:rPr lang="en-US" sz="2400" dirty="0" err="1"/>
              <a:t>Bedah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penyebab</a:t>
            </a:r>
            <a:r>
              <a:rPr lang="en-US" sz="2400" dirty="0"/>
              <a:t> </a:t>
            </a:r>
            <a:r>
              <a:rPr lang="en-US" sz="2400" dirty="0" err="1"/>
              <a:t>reaksi</a:t>
            </a:r>
            <a:r>
              <a:rPr lang="en-US" sz="2400" dirty="0"/>
              <a:t> abnormal </a:t>
            </a:r>
            <a:r>
              <a:rPr lang="en-US" sz="2400" dirty="0" err="1"/>
              <a:t>pasien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komplikasi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,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menyebutkan</a:t>
            </a:r>
            <a:r>
              <a:rPr lang="en-US" sz="2400" dirty="0"/>
              <a:t> </a:t>
            </a:r>
            <a:r>
              <a:rPr lang="en-US" sz="2400" dirty="0" err="1"/>
              <a:t>kecelakaan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prosedur</a:t>
            </a:r>
            <a:r>
              <a:rPr lang="en-US" sz="2400" dirty="0"/>
              <a:t> </a:t>
            </a:r>
          </a:p>
          <a:p>
            <a:pPr indent="-274320">
              <a:spcBef>
                <a:spcPts val="0"/>
              </a:spcBef>
            </a:pPr>
            <a:r>
              <a:rPr lang="en-US" sz="2400" dirty="0"/>
              <a:t>Y85-Y89 </a:t>
            </a:r>
            <a:r>
              <a:rPr lang="en-US" sz="2400" dirty="0" err="1"/>
              <a:t>Sequelae</a:t>
            </a:r>
            <a:r>
              <a:rPr lang="en-US" sz="2400" dirty="0"/>
              <a:t> </a:t>
            </a:r>
            <a:r>
              <a:rPr lang="en-US" sz="2400" dirty="0" err="1"/>
              <a:t>penyebab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 </a:t>
            </a:r>
            <a:r>
              <a:rPr lang="en-US" sz="2400" dirty="0" err="1"/>
              <a:t>morbiditas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mortalitas</a:t>
            </a:r>
            <a:r>
              <a:rPr lang="en-US" sz="2400" dirty="0"/>
              <a:t> </a:t>
            </a:r>
          </a:p>
          <a:p>
            <a:pPr indent="-274320">
              <a:spcBef>
                <a:spcPts val="0"/>
              </a:spcBef>
            </a:pPr>
            <a:r>
              <a:rPr lang="en-US" sz="2400" dirty="0"/>
              <a:t>Y90-Y98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penyebab</a:t>
            </a:r>
            <a:r>
              <a:rPr lang="en-US" sz="2400" dirty="0"/>
              <a:t> </a:t>
            </a:r>
            <a:r>
              <a:rPr lang="en-US" sz="2400" dirty="0" err="1"/>
              <a:t>morbiditas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mortalitas</a:t>
            </a:r>
            <a:r>
              <a:rPr lang="en-US" sz="2400" dirty="0"/>
              <a:t> </a:t>
            </a:r>
            <a:r>
              <a:rPr lang="en-US" sz="2400" dirty="0" err="1"/>
              <a:t>diklasifikasikan</a:t>
            </a:r>
            <a:r>
              <a:rPr lang="en-US" sz="2400" dirty="0"/>
              <a:t> di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smtClean="0"/>
              <a:t>lain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7645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/>
              <a:t>CHAPTER XXI (Z00-Z99) Factors influencing health status and contact with health services (</a:t>
            </a:r>
            <a:r>
              <a:rPr lang="en-US" sz="2800" dirty="0" err="1"/>
              <a:t>Faktor-faktor</a:t>
            </a:r>
            <a:r>
              <a:rPr lang="en-US" sz="2800" dirty="0"/>
              <a:t> yang </a:t>
            </a:r>
            <a:r>
              <a:rPr lang="en-US" sz="2800" dirty="0" err="1"/>
              <a:t>mempengaruhi</a:t>
            </a:r>
            <a:r>
              <a:rPr lang="en-US" sz="2800" dirty="0"/>
              <a:t> status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kontak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pelayanan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267200"/>
          </a:xfrm>
        </p:spPr>
        <p:txBody>
          <a:bodyPr>
            <a:normAutofit fontScale="62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Z00-Z13 Orang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penyidikan</a:t>
            </a:r>
            <a:r>
              <a:rPr lang="en-US" dirty="0"/>
              <a:t>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Z20-Z29 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Z30-Z39 Orang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Z40-Z54 Orang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Z55-Z65 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psikososial</a:t>
            </a:r>
            <a:r>
              <a:rPr lang="en-US" dirty="0"/>
              <a:t>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Z70-Z76 Orang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lain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Z80-Z99 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status </a:t>
            </a:r>
            <a:r>
              <a:rPr lang="en-US" dirty="0" err="1"/>
              <a:t>kesehatan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44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KEADAAN JIWA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Afek </a:t>
            </a:r>
          </a:p>
          <a:p>
            <a:r>
              <a:rPr lang="en-US" smtClean="0"/>
              <a:t>Perasaan </a:t>
            </a:r>
          </a:p>
          <a:p>
            <a:r>
              <a:rPr lang="en-US" smtClean="0"/>
              <a:t>Pengertian </a:t>
            </a:r>
          </a:p>
          <a:p>
            <a:r>
              <a:rPr lang="en-US" smtClean="0"/>
              <a:t>Jalan fikiran </a:t>
            </a:r>
          </a:p>
          <a:p>
            <a:r>
              <a:rPr lang="en-US" smtClean="0"/>
              <a:t>Daya Ingat </a:t>
            </a:r>
          </a:p>
          <a:p>
            <a:r>
              <a:rPr lang="en-US" smtClean="0"/>
              <a:t>Depresi </a:t>
            </a:r>
          </a:p>
          <a:p>
            <a:r>
              <a:rPr lang="en-US" smtClean="0"/>
              <a:t>Mania </a:t>
            </a:r>
          </a:p>
        </p:txBody>
      </p:sp>
    </p:spTree>
    <p:extLst>
      <p:ext uri="{BB962C8B-B14F-4D97-AF65-F5344CB8AC3E}">
        <p14:creationId xmlns:p14="http://schemas.microsoft.com/office/powerpoint/2010/main" val="3832340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TANDA – TANDA VITAL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Suhu</a:t>
            </a:r>
            <a:endParaRPr lang="en-US" dirty="0" smtClean="0"/>
          </a:p>
          <a:p>
            <a:r>
              <a:rPr lang="en-US" dirty="0" err="1" smtClean="0"/>
              <a:t>Denyut</a:t>
            </a:r>
            <a:r>
              <a:rPr lang="en-US" dirty="0" smtClean="0"/>
              <a:t> </a:t>
            </a:r>
            <a:r>
              <a:rPr lang="en-US" dirty="0" err="1" smtClean="0"/>
              <a:t>nadi</a:t>
            </a:r>
            <a:endParaRPr lang="en-US" dirty="0" smtClean="0"/>
          </a:p>
          <a:p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pernafasan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579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Berbagai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bentuk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cedera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(injury)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07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review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perkuliahan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03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cedera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abdomen,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area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tulang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belakang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fraktur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Luka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bakar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frosbite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06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keracunan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(poisoning)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6" y="3248889"/>
            <a:ext cx="54967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Pengantar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perkuliahan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anatomi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tubuh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potongan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tubuh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286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Buatmakalah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 </a:t>
            </a:r>
            <a:r>
              <a:rPr lang="en-US" dirty="0" err="1" smtClean="0"/>
              <a:t>cedera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masing</a:t>
            </a:r>
            <a:r>
              <a:rPr lang="en-US" dirty="0"/>
              <a:t> – </a:t>
            </a:r>
            <a:r>
              <a:rPr lang="en-US" dirty="0" err="1"/>
              <a:t>masing</a:t>
            </a:r>
            <a:r>
              <a:rPr lang="en-US" dirty="0"/>
              <a:t> </a:t>
            </a:r>
            <a:r>
              <a:rPr lang="en-US" dirty="0" err="1"/>
              <a:t>berkelompok</a:t>
            </a:r>
            <a:r>
              <a:rPr lang="en-US" dirty="0"/>
              <a:t> </a:t>
            </a:r>
            <a:r>
              <a:rPr lang="en-US" dirty="0" err="1"/>
              <a:t>ber</a:t>
            </a:r>
            <a:r>
              <a:rPr lang="en-US" dirty="0"/>
              <a:t> 3 </a:t>
            </a:r>
            <a:r>
              <a:rPr lang="en-US" dirty="0" smtClean="0"/>
              <a:t>orang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40 ,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</a:t>
            </a:r>
            <a:r>
              <a:rPr lang="en-US" dirty="0" smtClean="0"/>
              <a:t> 2 orang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 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Masing</a:t>
            </a:r>
            <a:r>
              <a:rPr lang="en-US" dirty="0" smtClean="0"/>
              <a:t>- </a:t>
            </a:r>
            <a:r>
              <a:rPr lang="en-US" dirty="0" err="1" smtClean="0"/>
              <a:t>masing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cedera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makalah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ppt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Kirim</a:t>
            </a:r>
            <a:r>
              <a:rPr lang="en-US" dirty="0" smtClean="0"/>
              <a:t> email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noor_yulia</a:t>
            </a:r>
            <a:r>
              <a:rPr lang="en-US" dirty="0" smtClean="0"/>
              <a:t> 15@yahoo.co.id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ppt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presentasikan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2 </a:t>
            </a:r>
            <a:r>
              <a:rPr lang="en-US" dirty="0" err="1" smtClean="0"/>
              <a:t>perkelompok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2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Berdasarkan</a:t>
            </a:r>
            <a:r>
              <a:rPr lang="en-US" b="1" dirty="0" smtClean="0"/>
              <a:t> </a:t>
            </a:r>
            <a:r>
              <a:rPr lang="en-US" b="1" dirty="0" err="1" smtClean="0"/>
              <a:t>lokasi</a:t>
            </a:r>
            <a:r>
              <a:rPr lang="en-US" b="1" dirty="0" smtClean="0"/>
              <a:t> </a:t>
            </a:r>
            <a:r>
              <a:rPr lang="en-US" b="1" dirty="0" err="1" smtClean="0"/>
              <a:t>Cedera</a:t>
            </a:r>
            <a:r>
              <a:rPr lang="en-US" b="1" dirty="0" smtClean="0"/>
              <a:t> </a:t>
            </a:r>
            <a:r>
              <a:rPr lang="en-US" b="1" dirty="0" err="1" smtClean="0"/>
              <a:t>terdiri</a:t>
            </a:r>
            <a:r>
              <a:rPr lang="en-US" b="1" dirty="0" smtClean="0"/>
              <a:t> </a:t>
            </a:r>
            <a:r>
              <a:rPr lang="en-US" b="1" dirty="0" err="1"/>
              <a:t>dari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839200" cy="51816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Cedera</a:t>
            </a:r>
            <a:r>
              <a:rPr lang="en-US" b="1" dirty="0" smtClean="0"/>
              <a:t> </a:t>
            </a:r>
            <a:r>
              <a:rPr lang="en-US" b="1" dirty="0" err="1"/>
              <a:t>kepala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Cedera</a:t>
            </a:r>
            <a:r>
              <a:rPr lang="en-US" b="1" dirty="0" smtClean="0"/>
              <a:t> </a:t>
            </a:r>
            <a:r>
              <a:rPr lang="en-US" b="1" dirty="0" err="1"/>
              <a:t>leher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Cedera</a:t>
            </a:r>
            <a:r>
              <a:rPr lang="en-US" b="1" dirty="0" smtClean="0"/>
              <a:t> </a:t>
            </a:r>
            <a:r>
              <a:rPr lang="en-US" b="1" dirty="0"/>
              <a:t>dada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/>
              <a:t>Cedera </a:t>
            </a:r>
            <a:r>
              <a:rPr lang="pt-BR" b="1" dirty="0"/>
              <a:t>abdomen, </a:t>
            </a:r>
            <a:endParaRPr lang="pt-BR" b="1" dirty="0" smtClean="0"/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/>
              <a:t>Cedera pinggang </a:t>
            </a:r>
            <a:r>
              <a:rPr lang="pt-BR" b="1" dirty="0"/>
              <a:t>bawah, </a:t>
            </a:r>
            <a:endParaRPr lang="pt-BR" b="1" dirty="0" smtClean="0"/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/>
              <a:t>Cedera ruas tulang </a:t>
            </a:r>
            <a:r>
              <a:rPr lang="en-US" b="1" dirty="0" err="1" smtClean="0"/>
              <a:t>belakang</a:t>
            </a:r>
            <a:r>
              <a:rPr lang="en-US" b="1" dirty="0" smtClean="0"/>
              <a:t> </a:t>
            </a:r>
            <a:r>
              <a:rPr lang="en-US" b="1" dirty="0"/>
              <a:t>lumbar 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Cedera</a:t>
            </a:r>
            <a:r>
              <a:rPr lang="en-US" b="1" dirty="0" smtClean="0"/>
              <a:t> </a:t>
            </a:r>
            <a:r>
              <a:rPr lang="en-US" b="1" dirty="0" err="1" smtClean="0"/>
              <a:t>rongga</a:t>
            </a:r>
            <a:r>
              <a:rPr lang="en-US" b="1" dirty="0" smtClean="0"/>
              <a:t> </a:t>
            </a:r>
            <a:r>
              <a:rPr lang="en-US" b="1" dirty="0" err="1"/>
              <a:t>panggul</a:t>
            </a:r>
            <a:r>
              <a:rPr lang="en-US" b="1" dirty="0"/>
              <a:t> (pelvis).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/>
              <a:t>Cedera </a:t>
            </a:r>
            <a:r>
              <a:rPr lang="pt-BR" b="1" dirty="0"/>
              <a:t>bahu dan lengan atas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Cedera</a:t>
            </a:r>
            <a:r>
              <a:rPr lang="en-US" b="1" dirty="0" smtClean="0"/>
              <a:t> </a:t>
            </a:r>
            <a:r>
              <a:rPr lang="en-US" b="1" dirty="0" err="1"/>
              <a:t>siku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lengan</a:t>
            </a:r>
            <a:r>
              <a:rPr lang="en-US" b="1" dirty="0"/>
              <a:t> </a:t>
            </a:r>
            <a:r>
              <a:rPr lang="en-US" b="1" dirty="0" err="1"/>
              <a:t>bawah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Cedera</a:t>
            </a:r>
            <a:r>
              <a:rPr lang="en-US" b="1" dirty="0" smtClean="0"/>
              <a:t> </a:t>
            </a:r>
            <a:r>
              <a:rPr lang="en-US" b="1" dirty="0" err="1"/>
              <a:t>pergelangan</a:t>
            </a:r>
            <a:r>
              <a:rPr lang="en-US" b="1" dirty="0"/>
              <a:t> </a:t>
            </a:r>
            <a:r>
              <a:rPr lang="en-US" b="1" dirty="0" err="1"/>
              <a:t>tangan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tangan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/>
              <a:t>Cedera </a:t>
            </a:r>
            <a:r>
              <a:rPr lang="pt-BR" b="1" dirty="0"/>
              <a:t>pinggul dan </a:t>
            </a:r>
            <a:r>
              <a:rPr lang="pt-BR" b="1" dirty="0" smtClean="0"/>
              <a:t>paha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/>
              <a:t>Cedera </a:t>
            </a:r>
            <a:r>
              <a:rPr lang="pt-BR" b="1" dirty="0"/>
              <a:t>lutut dan tungkai bawah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Cedera</a:t>
            </a:r>
            <a:r>
              <a:rPr lang="en-US" b="1" dirty="0" smtClean="0"/>
              <a:t> </a:t>
            </a:r>
            <a:r>
              <a:rPr lang="en-US" b="1" dirty="0" err="1"/>
              <a:t>pergelangan</a:t>
            </a:r>
            <a:r>
              <a:rPr lang="en-US" b="1" dirty="0"/>
              <a:t> </a:t>
            </a:r>
            <a:r>
              <a:rPr lang="en-US" b="1" dirty="0" err="1"/>
              <a:t>tumit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kaki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Cedera</a:t>
            </a:r>
            <a:r>
              <a:rPr lang="en-US" b="1" dirty="0" smtClean="0"/>
              <a:t> </a:t>
            </a:r>
            <a:r>
              <a:rPr lang="en-US" b="1" dirty="0" err="1"/>
              <a:t>regio</a:t>
            </a:r>
            <a:r>
              <a:rPr lang="en-US" b="1" dirty="0"/>
              <a:t> multiple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tubuh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55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SELAMAT BELAJAR KEMBALI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3886200" cy="2971800"/>
          </a:xfrm>
        </p:spPr>
        <p:txBody>
          <a:bodyPr/>
          <a:lstStyle/>
          <a:p>
            <a:r>
              <a:rPr lang="en-US" dirty="0" smtClean="0"/>
              <a:t>SEMOGA SUKSES MERAIH MASA DEPAN </a:t>
            </a:r>
            <a:endParaRPr lang="en-US" dirty="0"/>
          </a:p>
        </p:txBody>
      </p:sp>
      <p:pic>
        <p:nvPicPr>
          <p:cNvPr id="1026" name="Picture 2" descr="E:\JDTK tools\Pictures\bussinees\business-plan-images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00401"/>
            <a:ext cx="4495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JDTK tools\Pictures\Icon\Bdc68ER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137874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JDTK tools\Pictures\Icon\icon-motiv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81" y="4533900"/>
            <a:ext cx="1572419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3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UTS </a:t>
            </a:r>
            <a:endParaRPr lang="en-US" sz="2400" b="1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komplikasi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squele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14 Review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Perkuliahan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10.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kasus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eksternal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morbiditas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mortalitas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konsep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kasus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penyebab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kematian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6924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identifikasi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kondisi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pencetus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urutan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kejadian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penyebab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kematia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penentu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penyebab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kematian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perinatal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08tindakan diagnosis ,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operasi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terapi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791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029200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menguasai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istilah</a:t>
            </a:r>
            <a:r>
              <a:rPr lang="en-US" sz="2800" dirty="0"/>
              <a:t> – </a:t>
            </a:r>
            <a:r>
              <a:rPr lang="en-US" sz="2800" dirty="0" err="1"/>
              <a:t>istilah</a:t>
            </a:r>
            <a:r>
              <a:rPr lang="en-US" sz="2800" dirty="0"/>
              <a:t> </a:t>
            </a:r>
            <a:r>
              <a:rPr lang="en-US" sz="2800" dirty="0" err="1"/>
              <a:t>anatomi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fisiologi</a:t>
            </a:r>
            <a:r>
              <a:rPr lang="en-US" sz="2800" dirty="0"/>
              <a:t> </a:t>
            </a:r>
            <a:r>
              <a:rPr lang="en-US" sz="2800" dirty="0" err="1" smtClean="0"/>
              <a:t>terkait</a:t>
            </a:r>
            <a:r>
              <a:rPr lang="en-US" sz="2800" dirty="0" smtClean="0"/>
              <a:t> </a:t>
            </a:r>
            <a:r>
              <a:rPr lang="en-US" sz="2800" dirty="0" err="1"/>
              <a:t>pembagian</a:t>
            </a:r>
            <a:r>
              <a:rPr lang="en-US" sz="2800" dirty="0"/>
              <a:t> </a:t>
            </a:r>
            <a:r>
              <a:rPr lang="en-US" sz="2800" dirty="0" err="1"/>
              <a:t>quadran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anatomi</a:t>
            </a:r>
            <a:r>
              <a:rPr lang="en-US" sz="2800" dirty="0"/>
              <a:t>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mengetahui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terkait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injury </a:t>
            </a:r>
            <a:r>
              <a:rPr lang="en-US" sz="2800" dirty="0"/>
              <a:t>(</a:t>
            </a:r>
            <a:r>
              <a:rPr lang="en-US" sz="2800" dirty="0" err="1"/>
              <a:t>cedera</a:t>
            </a:r>
            <a:r>
              <a:rPr lang="en-US" sz="2800" dirty="0"/>
              <a:t>) </a:t>
            </a:r>
            <a:r>
              <a:rPr lang="en-US" sz="2800" dirty="0" err="1"/>
              <a:t>keracunan</a:t>
            </a:r>
            <a:r>
              <a:rPr lang="en-US" sz="2800" dirty="0"/>
              <a:t> (poisoning)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terkait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penyebab</a:t>
            </a:r>
            <a:r>
              <a:rPr lang="en-US" sz="2800" dirty="0" smtClean="0"/>
              <a:t> </a:t>
            </a:r>
            <a:r>
              <a:rPr lang="en-US" sz="2800" dirty="0" err="1"/>
              <a:t>luar</a:t>
            </a:r>
            <a:r>
              <a:rPr lang="en-US" sz="2800" dirty="0"/>
              <a:t> yang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gangguan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 smtClean="0"/>
              <a:t>mengetahui</a:t>
            </a:r>
            <a:r>
              <a:rPr lang="en-US" sz="2800" dirty="0" smtClean="0"/>
              <a:t> </a:t>
            </a:r>
            <a:r>
              <a:rPr lang="en-US" sz="2800" dirty="0" err="1" smtClean="0"/>
              <a:t>tindakan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terkait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trauma, </a:t>
            </a:r>
            <a:r>
              <a:rPr lang="en-US" sz="2800" dirty="0" err="1" smtClean="0"/>
              <a:t>keracunan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proses </a:t>
            </a:r>
            <a:r>
              <a:rPr lang="en-US" sz="2800" dirty="0" err="1"/>
              <a:t>terjadinya</a:t>
            </a:r>
            <a:r>
              <a:rPr lang="en-US" sz="2800" dirty="0"/>
              <a:t> </a:t>
            </a:r>
            <a:r>
              <a:rPr lang="en-US" sz="2800" dirty="0" err="1"/>
              <a:t>kondisi</a:t>
            </a:r>
            <a:r>
              <a:rPr lang="en-US" sz="2800" dirty="0"/>
              <a:t> </a:t>
            </a:r>
            <a:r>
              <a:rPr lang="en-US" sz="2800" dirty="0" smtClean="0"/>
              <a:t>trauma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/>
              <a:t>penyebab</a:t>
            </a:r>
            <a:r>
              <a:rPr lang="en-US" sz="2800" dirty="0"/>
              <a:t> </a:t>
            </a:r>
            <a:r>
              <a:rPr lang="en-US" sz="2800" dirty="0" err="1"/>
              <a:t>luar</a:t>
            </a:r>
            <a:endParaRPr lang="en-US" sz="2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mengetahui</a:t>
            </a:r>
            <a:r>
              <a:rPr lang="en-US" sz="2800" dirty="0"/>
              <a:t> </a:t>
            </a:r>
            <a:r>
              <a:rPr lang="en-US" sz="2800" dirty="0" err="1"/>
              <a:t>penyebab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kematian</a:t>
            </a:r>
            <a:r>
              <a:rPr lang="en-US" sz="2800" dirty="0"/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Mahasiswa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dapat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menentukan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urutandiagnosis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penyebab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kematian</a:t>
            </a:r>
            <a:r>
              <a:rPr lang="en-US" sz="2800" dirty="0" smtClean="0">
                <a:latin typeface="Arial" charset="0"/>
                <a:cs typeface="Arial" charset="0"/>
              </a:rPr>
              <a:t> (</a:t>
            </a:r>
            <a:r>
              <a:rPr lang="en-US" sz="2800" dirty="0" err="1" smtClean="0">
                <a:latin typeface="Arial" charset="0"/>
                <a:cs typeface="Arial" charset="0"/>
              </a:rPr>
              <a:t>penyebab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langsung</a:t>
            </a:r>
            <a:r>
              <a:rPr lang="en-US" sz="2800" dirty="0" smtClean="0"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latin typeface="Arial" charset="0"/>
                <a:cs typeface="Arial" charset="0"/>
              </a:rPr>
              <a:t>penyebab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antara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penyebab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dasar</a:t>
            </a:r>
            <a:r>
              <a:rPr lang="en-US" sz="2800" dirty="0" smtClean="0">
                <a:latin typeface="Arial" charset="0"/>
                <a:cs typeface="Arial" charset="0"/>
              </a:rPr>
              <a:t>) </a:t>
            </a:r>
            <a:r>
              <a:rPr lang="en-US" sz="2800" dirty="0" err="1" smtClean="0">
                <a:latin typeface="Arial" charset="0"/>
                <a:cs typeface="Arial" charset="0"/>
              </a:rPr>
              <a:t>penyebab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kematian</a:t>
            </a:r>
            <a:endParaRPr lang="id-ID" sz="2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537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/>
              <a:t>DAFTAR PUSTAKA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762000" y="1371600"/>
            <a:ext cx="7086600" cy="5105400"/>
          </a:xfrm>
        </p:spPr>
        <p:txBody>
          <a:bodyPr>
            <a:noAutofit/>
          </a:bodyPr>
          <a:lstStyle/>
          <a:p>
            <a:pPr marL="274320" indent="-274320">
              <a:spcBef>
                <a:spcPts val="0"/>
              </a:spcBef>
              <a:defRPr/>
            </a:pPr>
            <a:r>
              <a:rPr lang="en-US" sz="1900" dirty="0" err="1" smtClean="0"/>
              <a:t>Syaifuddin</a:t>
            </a:r>
            <a:r>
              <a:rPr lang="en-US" sz="1900" dirty="0" smtClean="0"/>
              <a:t> </a:t>
            </a:r>
            <a:r>
              <a:rPr lang="en-US" sz="1900" dirty="0" smtClean="0"/>
              <a:t>, 2006, ANATOMI FISIOLOGI  UNTUK MAHASISWA KEPERAWATAN , ECG , Jakarta </a:t>
            </a:r>
          </a:p>
          <a:p>
            <a:pPr marL="274320" indent="-274320">
              <a:spcBef>
                <a:spcPts val="0"/>
              </a:spcBef>
            </a:pPr>
            <a:r>
              <a:rPr lang="en-US" sz="1900" dirty="0" smtClean="0"/>
              <a:t>Evelyn </a:t>
            </a:r>
            <a:r>
              <a:rPr lang="en-US" sz="1900" dirty="0" err="1"/>
              <a:t>C.Pearce</a:t>
            </a:r>
            <a:r>
              <a:rPr lang="en-US" sz="1900" dirty="0"/>
              <a:t> 2012 , ANATOMI &amp; FISIOLOGI UNTUK </a:t>
            </a:r>
            <a:r>
              <a:rPr lang="en-US" sz="1900" dirty="0" err="1"/>
              <a:t>PARAMEDIS,cetakan</a:t>
            </a:r>
            <a:r>
              <a:rPr lang="en-US" sz="1900" dirty="0"/>
              <a:t> </a:t>
            </a:r>
            <a:r>
              <a:rPr lang="en-US" sz="1900" dirty="0" err="1"/>
              <a:t>ke</a:t>
            </a:r>
            <a:r>
              <a:rPr lang="en-US" sz="1900" dirty="0"/>
              <a:t> 38, </a:t>
            </a:r>
            <a:r>
              <a:rPr lang="en-US" sz="1900" dirty="0" err="1"/>
              <a:t>Gramedia</a:t>
            </a:r>
            <a:r>
              <a:rPr lang="en-US" sz="1900" dirty="0"/>
              <a:t> Jakarta</a:t>
            </a:r>
          </a:p>
          <a:p>
            <a:pPr marL="274320" lvl="0" indent="-274320">
              <a:spcBef>
                <a:spcPts val="0"/>
              </a:spcBef>
            </a:pPr>
            <a:r>
              <a:rPr lang="en-US" sz="1900" i="1" dirty="0" err="1"/>
              <a:t>Elizabeth,J</a:t>
            </a:r>
            <a:r>
              <a:rPr lang="en-US" sz="1900" i="1" dirty="0"/>
              <a:t>. Corwin, 2008 , EDISI REVISI 3 , BUKU SAKU PATOFISIOLOGI , EGC , Jakarta </a:t>
            </a:r>
            <a:endParaRPr lang="en-US" sz="1900" dirty="0"/>
          </a:p>
          <a:p>
            <a:pPr marL="274320" indent="-274320">
              <a:spcBef>
                <a:spcPts val="0"/>
              </a:spcBef>
            </a:pPr>
            <a:r>
              <a:rPr lang="en-US" sz="1900" i="1" dirty="0"/>
              <a:t>Sylvia </a:t>
            </a:r>
            <a:r>
              <a:rPr lang="en-US" sz="1900" i="1" dirty="0" err="1"/>
              <a:t>A.Price</a:t>
            </a:r>
            <a:r>
              <a:rPr lang="en-US" sz="1900" i="1" dirty="0"/>
              <a:t> &amp; Lorraine </a:t>
            </a:r>
            <a:r>
              <a:rPr lang="en-US" sz="1900" i="1" dirty="0" err="1"/>
              <a:t>M.Wilson</a:t>
            </a:r>
            <a:r>
              <a:rPr lang="en-US" sz="1900" i="1" dirty="0"/>
              <a:t> , </a:t>
            </a:r>
            <a:r>
              <a:rPr lang="en-US" sz="1900" i="1" dirty="0" err="1"/>
              <a:t>ed</a:t>
            </a:r>
            <a:r>
              <a:rPr lang="en-US" sz="1900" i="1" dirty="0"/>
              <a:t> 6 PATOFISIOLOGI , </a:t>
            </a:r>
            <a:r>
              <a:rPr lang="en-US" sz="1900" i="1" dirty="0" err="1"/>
              <a:t>Konsep</a:t>
            </a:r>
            <a:r>
              <a:rPr lang="en-US" sz="1900" i="1" dirty="0"/>
              <a:t> </a:t>
            </a:r>
            <a:r>
              <a:rPr lang="en-US" sz="1900" i="1" dirty="0" err="1"/>
              <a:t>Klinis</a:t>
            </a:r>
            <a:r>
              <a:rPr lang="en-US" sz="1900" i="1" dirty="0"/>
              <a:t> Proses – proses </a:t>
            </a:r>
            <a:r>
              <a:rPr lang="en-US" sz="1900" i="1" dirty="0" err="1"/>
              <a:t>Penyakit</a:t>
            </a:r>
            <a:r>
              <a:rPr lang="en-US" sz="1900" i="1" dirty="0"/>
              <a:t> , EGC, Jakarta </a:t>
            </a:r>
            <a:endParaRPr lang="en-US" sz="1900" i="1" dirty="0" smtClean="0"/>
          </a:p>
          <a:p>
            <a:pPr marL="274320" indent="-274320"/>
            <a:r>
              <a:rPr lang="en-US" sz="1900" dirty="0" smtClean="0">
                <a:latin typeface="Arial" charset="0"/>
                <a:cs typeface="Arial" charset="0"/>
              </a:rPr>
              <a:t>ICD 10 , ICD 9 CM</a:t>
            </a:r>
          </a:p>
          <a:p>
            <a:pPr marL="274320" indent="-274320"/>
            <a:r>
              <a:rPr lang="en-US" sz="1900" dirty="0" err="1" smtClean="0">
                <a:latin typeface="Arial" charset="0"/>
                <a:cs typeface="Arial" charset="0"/>
              </a:rPr>
              <a:t>Kemenkes</a:t>
            </a:r>
            <a:r>
              <a:rPr lang="en-US" sz="1900" dirty="0" smtClean="0">
                <a:latin typeface="Arial" charset="0"/>
                <a:cs typeface="Arial" charset="0"/>
              </a:rPr>
              <a:t> RI , </a:t>
            </a:r>
            <a:r>
              <a:rPr lang="en-US" sz="1900" dirty="0" err="1" smtClean="0">
                <a:latin typeface="Arial" charset="0"/>
                <a:cs typeface="Arial" charset="0"/>
              </a:rPr>
              <a:t>buku</a:t>
            </a:r>
            <a:r>
              <a:rPr lang="en-US" sz="1900" dirty="0" smtClean="0">
                <a:latin typeface="Arial" charset="0"/>
                <a:cs typeface="Arial" charset="0"/>
              </a:rPr>
              <a:t> </a:t>
            </a:r>
            <a:r>
              <a:rPr lang="en-US" sz="1900" dirty="0" err="1" smtClean="0">
                <a:latin typeface="Arial" charset="0"/>
                <a:cs typeface="Arial" charset="0"/>
              </a:rPr>
              <a:t>panduan</a:t>
            </a:r>
            <a:r>
              <a:rPr lang="en-US" sz="1900" dirty="0" smtClean="0">
                <a:latin typeface="Arial" charset="0"/>
                <a:cs typeface="Arial" charset="0"/>
              </a:rPr>
              <a:t> </a:t>
            </a:r>
            <a:r>
              <a:rPr lang="en-US" sz="1900" dirty="0" err="1" smtClean="0">
                <a:latin typeface="Arial" charset="0"/>
                <a:cs typeface="Arial" charset="0"/>
              </a:rPr>
              <a:t>penentuan</a:t>
            </a:r>
            <a:r>
              <a:rPr lang="en-US" sz="1900" dirty="0" smtClean="0">
                <a:latin typeface="Arial" charset="0"/>
                <a:cs typeface="Arial" charset="0"/>
              </a:rPr>
              <a:t> </a:t>
            </a:r>
            <a:r>
              <a:rPr lang="en-US" sz="1900" dirty="0" err="1" smtClean="0">
                <a:latin typeface="Arial" charset="0"/>
                <a:cs typeface="Arial" charset="0"/>
              </a:rPr>
              <a:t>kode</a:t>
            </a:r>
            <a:r>
              <a:rPr lang="en-US" sz="1900" dirty="0" smtClean="0">
                <a:latin typeface="Arial" charset="0"/>
                <a:cs typeface="Arial" charset="0"/>
              </a:rPr>
              <a:t> </a:t>
            </a:r>
            <a:r>
              <a:rPr lang="en-US" sz="1900" dirty="0" err="1" smtClean="0">
                <a:latin typeface="Arial" charset="0"/>
                <a:cs typeface="Arial" charset="0"/>
              </a:rPr>
              <a:t>penyabab</a:t>
            </a:r>
            <a:r>
              <a:rPr lang="en-US" sz="1900" dirty="0" smtClean="0">
                <a:latin typeface="Arial" charset="0"/>
                <a:cs typeface="Arial" charset="0"/>
              </a:rPr>
              <a:t> </a:t>
            </a:r>
            <a:r>
              <a:rPr lang="en-US" sz="1900" dirty="0" err="1" smtClean="0">
                <a:latin typeface="Arial" charset="0"/>
                <a:cs typeface="Arial" charset="0"/>
              </a:rPr>
              <a:t>kematian</a:t>
            </a:r>
            <a:r>
              <a:rPr lang="en-US" sz="1900" dirty="0" smtClean="0">
                <a:latin typeface="Arial" charset="0"/>
                <a:cs typeface="Arial" charset="0"/>
              </a:rPr>
              <a:t>  </a:t>
            </a:r>
            <a:r>
              <a:rPr lang="en-US" sz="1900" dirty="0" err="1" smtClean="0">
                <a:latin typeface="Arial" charset="0"/>
                <a:cs typeface="Arial" charset="0"/>
              </a:rPr>
              <a:t>menurut</a:t>
            </a:r>
            <a:r>
              <a:rPr lang="en-US" sz="1900" dirty="0" smtClean="0">
                <a:latin typeface="Arial" charset="0"/>
                <a:cs typeface="Arial" charset="0"/>
              </a:rPr>
              <a:t>  </a:t>
            </a:r>
            <a:r>
              <a:rPr lang="en-US" sz="1900" dirty="0" smtClean="0">
                <a:latin typeface="Arial" charset="0"/>
                <a:cs typeface="Arial" charset="0"/>
              </a:rPr>
              <a:t>ICD10</a:t>
            </a:r>
          </a:p>
          <a:p>
            <a:pPr marL="274320" indent="-274320"/>
            <a:r>
              <a:rPr lang="en-US" sz="1900" dirty="0" smtClean="0">
                <a:latin typeface="Arial" charset="0"/>
                <a:cs typeface="Arial" charset="0"/>
              </a:rPr>
              <a:t>Atlas </a:t>
            </a:r>
            <a:r>
              <a:rPr lang="en-US" sz="1900" dirty="0" err="1" smtClean="0">
                <a:latin typeface="Arial" charset="0"/>
                <a:cs typeface="Arial" charset="0"/>
              </a:rPr>
              <a:t>Sobota</a:t>
            </a:r>
            <a:r>
              <a:rPr lang="en-US" sz="1900" dirty="0" smtClean="0">
                <a:latin typeface="Arial" charset="0"/>
                <a:cs typeface="Arial" charset="0"/>
              </a:rPr>
              <a:t> </a:t>
            </a:r>
            <a:endParaRPr lang="id-ID" sz="19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58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447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smtClean="0"/>
              <a:t>JADWAL PERKULIAHAN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smtClean="0"/>
              <a:t>16 X Pertemuan</a:t>
            </a:r>
          </a:p>
          <a:p>
            <a:pPr lvl="1"/>
            <a:r>
              <a:rPr lang="en-US" smtClean="0"/>
              <a:t>14 x perkuliahan </a:t>
            </a:r>
          </a:p>
          <a:p>
            <a:pPr lvl="1"/>
            <a:r>
              <a:rPr lang="en-US" smtClean="0"/>
              <a:t>1 x Ujian Tengah Semester ( UTS ) </a:t>
            </a:r>
          </a:p>
          <a:p>
            <a:pPr lvl="1"/>
            <a:r>
              <a:rPr lang="en-US" smtClean="0"/>
              <a:t>1 X Ujian  Akhir Semester ( UAS )</a:t>
            </a:r>
          </a:p>
          <a:p>
            <a:pPr lvl="1">
              <a:buFont typeface="Arial" charset="0"/>
              <a:buNone/>
            </a:pPr>
            <a:endParaRPr lang="en-US" smtClean="0"/>
          </a:p>
          <a:p>
            <a:r>
              <a:rPr lang="en-US" smtClean="0"/>
              <a:t>SKS  : </a:t>
            </a:r>
          </a:p>
          <a:p>
            <a:pPr lvl="1"/>
            <a:r>
              <a:rPr lang="en-US" smtClean="0"/>
              <a:t>2 SKS : 2 X 50 Menit  </a:t>
            </a:r>
            <a:endParaRPr lang="id-ID" sz="22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6704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/>
              <a:t>Rancangan Evaluasi Perkuliahan 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lvl="1" eaLnBrk="1" hangingPunct="1"/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        : </a:t>
            </a:r>
            <a:r>
              <a:rPr lang="en-US" dirty="0" err="1" smtClean="0"/>
              <a:t>bobot</a:t>
            </a:r>
            <a:r>
              <a:rPr lang="en-US" dirty="0" smtClean="0"/>
              <a:t> 20 %</a:t>
            </a:r>
          </a:p>
          <a:p>
            <a:pPr lvl="1" eaLnBrk="1" hangingPunct="1"/>
            <a:r>
              <a:rPr lang="en-US" dirty="0" err="1" smtClean="0"/>
              <a:t>Tugas</a:t>
            </a:r>
            <a:r>
              <a:rPr lang="en-US" dirty="0" smtClean="0"/>
              <a:t> / </a:t>
            </a:r>
            <a:r>
              <a:rPr lang="en-US" dirty="0" err="1" smtClean="0"/>
              <a:t>praktikum</a:t>
            </a:r>
            <a:r>
              <a:rPr lang="en-US" dirty="0" smtClean="0"/>
              <a:t>          : </a:t>
            </a:r>
            <a:r>
              <a:rPr lang="en-US" dirty="0" err="1" smtClean="0"/>
              <a:t>bobot</a:t>
            </a:r>
            <a:r>
              <a:rPr lang="en-US" dirty="0" smtClean="0"/>
              <a:t> 20 % </a:t>
            </a:r>
          </a:p>
          <a:p>
            <a:pPr lvl="1" eaLnBrk="1" hangingPunct="1"/>
            <a:r>
              <a:rPr lang="en-US" dirty="0" err="1" smtClean="0"/>
              <a:t>Ujian</a:t>
            </a:r>
            <a:r>
              <a:rPr lang="en-US" dirty="0" smtClean="0"/>
              <a:t> Tengah Semester : </a:t>
            </a:r>
            <a:r>
              <a:rPr lang="en-US" dirty="0" err="1" smtClean="0"/>
              <a:t>bobot</a:t>
            </a:r>
            <a:r>
              <a:rPr lang="en-US" dirty="0" smtClean="0"/>
              <a:t> 30 %</a:t>
            </a:r>
          </a:p>
          <a:p>
            <a:pPr lvl="1" eaLnBrk="1" hangingPunct="1"/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Semester    : </a:t>
            </a:r>
            <a:r>
              <a:rPr lang="en-US" dirty="0" err="1" smtClean="0"/>
              <a:t>bobot</a:t>
            </a:r>
            <a:r>
              <a:rPr lang="en-US" dirty="0" smtClean="0"/>
              <a:t> 30% 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650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Materi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pembelajaran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/>
            <a:r>
              <a:rPr lang="en-US" sz="2400" dirty="0" err="1" smtClean="0"/>
              <a:t>Pendahuluan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pengantar</a:t>
            </a:r>
            <a:r>
              <a:rPr lang="en-US" sz="2400" dirty="0" smtClean="0"/>
              <a:t> </a:t>
            </a:r>
            <a:r>
              <a:rPr lang="en-US" sz="2400" dirty="0" err="1" smtClean="0"/>
              <a:t>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 </a:t>
            </a:r>
            <a:r>
              <a:rPr lang="en-US" sz="2400" dirty="0" err="1" smtClean="0"/>
              <a:t>tata</a:t>
            </a:r>
            <a:r>
              <a:rPr lang="en-US" sz="2400" dirty="0" smtClean="0"/>
              <a:t> </a:t>
            </a:r>
            <a:r>
              <a:rPr lang="en-US" sz="2400" dirty="0" err="1" smtClean="0"/>
              <a:t>tertib</a:t>
            </a:r>
            <a:r>
              <a:rPr lang="en-US" sz="2400" dirty="0" smtClean="0"/>
              <a:t> </a:t>
            </a:r>
            <a:r>
              <a:rPr lang="en-US" sz="2400" dirty="0" err="1" smtClean="0"/>
              <a:t>perkuliahan</a:t>
            </a:r>
            <a:r>
              <a:rPr lang="en-US" sz="2400" dirty="0" smtClean="0"/>
              <a:t> </a:t>
            </a:r>
          </a:p>
          <a:p>
            <a:pPr lvl="0"/>
            <a:r>
              <a:rPr lang="en-US" sz="2400" dirty="0" err="1" smtClean="0"/>
              <a:t>Pengertian</a:t>
            </a:r>
            <a:r>
              <a:rPr lang="en-US" sz="2400" dirty="0" smtClean="0"/>
              <a:t> </a:t>
            </a:r>
            <a:r>
              <a:rPr lang="en-US" sz="2400" dirty="0" err="1" smtClean="0"/>
              <a:t>Anatomi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pembagian</a:t>
            </a:r>
            <a:r>
              <a:rPr lang="en-US" sz="2400" dirty="0"/>
              <a:t> </a:t>
            </a:r>
            <a:r>
              <a:rPr lang="en-US" sz="2400" dirty="0" err="1" smtClean="0"/>
              <a:t>kuadran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endParaRPr lang="en-US" sz="2400" dirty="0" smtClean="0"/>
          </a:p>
          <a:p>
            <a:r>
              <a:rPr lang="en-US" sz="2400" dirty="0" err="1" smtClean="0"/>
              <a:t>Kasus</a:t>
            </a:r>
            <a:r>
              <a:rPr lang="en-US" sz="2400" dirty="0" smtClean="0"/>
              <a:t> </a:t>
            </a:r>
            <a:r>
              <a:rPr lang="en-US" sz="2400" dirty="0" err="1" smtClean="0"/>
              <a:t>cedera</a:t>
            </a:r>
            <a:r>
              <a:rPr lang="en-US" sz="2400" dirty="0" smtClean="0"/>
              <a:t>(injury), </a:t>
            </a:r>
            <a:r>
              <a:rPr lang="en-US" sz="2400" dirty="0" err="1" smtClean="0"/>
              <a:t>keracunan</a:t>
            </a:r>
            <a:r>
              <a:rPr lang="en-US" sz="2400" dirty="0" smtClean="0"/>
              <a:t>(poisoning)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kasus</a:t>
            </a:r>
            <a:r>
              <a:rPr lang="en-US" sz="2400" dirty="0" smtClean="0"/>
              <a:t> </a:t>
            </a:r>
            <a:r>
              <a:rPr lang="en-US" sz="2400" dirty="0" err="1" smtClean="0"/>
              <a:t>penyebab</a:t>
            </a:r>
            <a:r>
              <a:rPr lang="en-US" sz="2400" dirty="0" smtClean="0"/>
              <a:t> </a:t>
            </a:r>
            <a:r>
              <a:rPr lang="en-US" sz="2400" dirty="0" err="1" smtClean="0"/>
              <a:t>luar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menimbulkan</a:t>
            </a:r>
            <a:r>
              <a:rPr lang="en-US" sz="2400" dirty="0" smtClean="0"/>
              <a:t> </a:t>
            </a:r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endParaRPr lang="en-US" sz="2400" dirty="0" smtClean="0"/>
          </a:p>
          <a:p>
            <a:r>
              <a:rPr lang="en-US" sz="2400" dirty="0" err="1" smtClean="0">
                <a:latin typeface="Arial" charset="0"/>
                <a:cs typeface="Arial" charset="0"/>
              </a:rPr>
              <a:t>Kasus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kematian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886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1532</Words>
  <Application>Microsoft Office PowerPoint</Application>
  <PresentationFormat>On-screen Show (4:3)</PresentationFormat>
  <Paragraphs>267</Paragraphs>
  <Slides>32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KEMAMPUAN AKHIR YANG DIHARAPKAN</vt:lpstr>
      <vt:lpstr>DAFTAR PUSTAKA</vt:lpstr>
      <vt:lpstr>JADWAL PERKULIAHAN</vt:lpstr>
      <vt:lpstr>Rancangan Evaluasi Perkuliahan </vt:lpstr>
      <vt:lpstr>Materi pembelajaran </vt:lpstr>
      <vt:lpstr>INDIKATOR PENILAIAN </vt:lpstr>
      <vt:lpstr>perkuliahan</vt:lpstr>
      <vt:lpstr>PowerPoint Presentation</vt:lpstr>
      <vt:lpstr>POSISI ANATOMI</vt:lpstr>
      <vt:lpstr>Istilah – istilah yang berkaitan dengan  arah tubuh berdiri tegak  :</vt:lpstr>
      <vt:lpstr>Istilah – istilah yang mengacu pada  pergerakan anggota tubuh :</vt:lpstr>
      <vt:lpstr>Bidang sumbu tubuh</vt:lpstr>
      <vt:lpstr>Bagian-bagian tubuh</vt:lpstr>
      <vt:lpstr>RUAS TULANG PUNGGUNG</vt:lpstr>
      <vt:lpstr>SISTIM OTOT</vt:lpstr>
      <vt:lpstr>Injury , Poisoning and certain other consequences of external causes</vt:lpstr>
      <vt:lpstr>CHAPTER XIX (S00-T98) Injury, poisoning and certain other consequences of external causes (Cedera, keracunan dan konsekuensi tertentu lainnya dari penyebab eksternal)</vt:lpstr>
      <vt:lpstr>PowerPoint Presentation</vt:lpstr>
      <vt:lpstr>CHAPTER XIX (V01-Y98) External causes of morbidity and mortality (Penyebab eksternal morbiditas dan mortalitas)</vt:lpstr>
      <vt:lpstr>PowerPoint Presentation</vt:lpstr>
      <vt:lpstr>PowerPoint Presentation</vt:lpstr>
      <vt:lpstr>PowerPoint Presentation</vt:lpstr>
      <vt:lpstr>CHAPTER XXI (Z00-Z99) Factors influencing health status and contact with health services (Faktor-faktor yang mempengaruhi status kesehatan dan kontak dengan pelayanan kesehatan)</vt:lpstr>
      <vt:lpstr>KEADAAN JIWA</vt:lpstr>
      <vt:lpstr>TANDA – TANDA VITAL </vt:lpstr>
      <vt:lpstr>Tugas </vt:lpstr>
      <vt:lpstr>Berdasarkan lokasi Cedera terdiri dari</vt:lpstr>
      <vt:lpstr>SELAMAT BELAJAR KEMBALI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</dc:creator>
  <cp:lastModifiedBy>7</cp:lastModifiedBy>
  <cp:revision>33</cp:revision>
  <dcterms:created xsi:type="dcterms:W3CDTF">2018-08-29T10:11:31Z</dcterms:created>
  <dcterms:modified xsi:type="dcterms:W3CDTF">2018-09-06T05:26:16Z</dcterms:modified>
</cp:coreProperties>
</file>