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43" r:id="rId2"/>
    <p:sldId id="344" r:id="rId3"/>
    <p:sldId id="349" r:id="rId4"/>
    <p:sldId id="336" r:id="rId5"/>
    <p:sldId id="337" r:id="rId6"/>
    <p:sldId id="347" r:id="rId7"/>
    <p:sldId id="360" r:id="rId8"/>
    <p:sldId id="262" r:id="rId9"/>
    <p:sldId id="266" r:id="rId10"/>
    <p:sldId id="362" r:id="rId11"/>
    <p:sldId id="273" r:id="rId12"/>
    <p:sldId id="278" r:id="rId13"/>
    <p:sldId id="284" r:id="rId14"/>
    <p:sldId id="288" r:id="rId15"/>
    <p:sldId id="289" r:id="rId16"/>
    <p:sldId id="33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0D433-7470-41BD-B4B1-6601BAF55B9C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A4B81-78B9-4695-B0FF-17FF558C6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6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C228-C2CC-463E-A179-7D85FA562506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4927-7035-4804-9D30-752A86E67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6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C228-C2CC-463E-A179-7D85FA562506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4927-7035-4804-9D30-752A86E67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C228-C2CC-463E-A179-7D85FA562506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4927-7035-4804-9D30-752A86E67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6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C228-C2CC-463E-A179-7D85FA562506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4927-7035-4804-9D30-752A86E67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2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C228-C2CC-463E-A179-7D85FA562506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4927-7035-4804-9D30-752A86E67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9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C228-C2CC-463E-A179-7D85FA562506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4927-7035-4804-9D30-752A86E67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4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C228-C2CC-463E-A179-7D85FA562506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4927-7035-4804-9D30-752A86E67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6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C228-C2CC-463E-A179-7D85FA562506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4927-7035-4804-9D30-752A86E67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5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C228-C2CC-463E-A179-7D85FA562506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4927-7035-4804-9D30-752A86E67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2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C228-C2CC-463E-A179-7D85FA562506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4927-7035-4804-9D30-752A86E67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3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C228-C2CC-463E-A179-7D85FA562506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4927-7035-4804-9D30-752A86E67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5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6C228-C2CC-463E-A179-7D85FA562506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64927-7035-4804-9D30-752A86E67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1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1"/>
            <a:ext cx="914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886200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PATOFISIOLOGI 4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PERTEMUAN </a:t>
            </a:r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 err="1">
                <a:solidFill>
                  <a:schemeClr val="bg1"/>
                </a:solidFill>
              </a:rPr>
              <a:t>Dr.NOOR</a:t>
            </a:r>
            <a:r>
              <a:rPr lang="en-US" b="1" dirty="0">
                <a:solidFill>
                  <a:schemeClr val="bg1"/>
                </a:solidFill>
              </a:rPr>
              <a:t> YULIA MM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FAKULTAS </a:t>
            </a:r>
            <a:r>
              <a:rPr lang="en-US" b="1" dirty="0">
                <a:solidFill>
                  <a:schemeClr val="bg1"/>
                </a:solidFill>
              </a:rPr>
              <a:t>ILMU KESEHATAN &amp; </a:t>
            </a:r>
            <a:r>
              <a:rPr lang="en-US" b="1" dirty="0" smtClean="0">
                <a:solidFill>
                  <a:schemeClr val="bg1"/>
                </a:solidFill>
              </a:rPr>
              <a:t>PRODI RMIK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0" y="3462943"/>
            <a:ext cx="1272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Fraktur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8197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Fraktur</a:t>
            </a:r>
            <a:r>
              <a:rPr lang="en-US" dirty="0"/>
              <a:t> </a:t>
            </a:r>
            <a:r>
              <a:rPr lang="en-US" dirty="0" err="1" smtClean="0"/>
              <a:t>terbuka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Compound </a:t>
            </a:r>
            <a:r>
              <a:rPr lang="en-US" b="1" dirty="0" err="1"/>
              <a:t>fraktur</a:t>
            </a:r>
            <a:endParaRPr lang="en-US" b="1" dirty="0"/>
          </a:p>
          <a:p>
            <a:r>
              <a:rPr lang="en-US" b="1" dirty="0"/>
              <a:t>Infected </a:t>
            </a:r>
            <a:r>
              <a:rPr lang="en-US" b="1" dirty="0" err="1"/>
              <a:t>fraktur</a:t>
            </a:r>
            <a:r>
              <a:rPr lang="en-US" b="1" dirty="0"/>
              <a:t> </a:t>
            </a:r>
          </a:p>
          <a:p>
            <a:r>
              <a:rPr lang="en-US" b="1" dirty="0"/>
              <a:t>Missile </a:t>
            </a:r>
            <a:r>
              <a:rPr lang="en-US" b="1" dirty="0" err="1"/>
              <a:t>fraktur</a:t>
            </a:r>
            <a:r>
              <a:rPr lang="en-US" b="1" dirty="0"/>
              <a:t> </a:t>
            </a:r>
          </a:p>
          <a:p>
            <a:r>
              <a:rPr lang="en-US" b="1" dirty="0"/>
              <a:t>Puncture </a:t>
            </a:r>
            <a:r>
              <a:rPr lang="en-US" b="1" dirty="0" err="1"/>
              <a:t>fraktur</a:t>
            </a:r>
            <a:endParaRPr lang="en-US" b="1" dirty="0"/>
          </a:p>
          <a:p>
            <a:r>
              <a:rPr lang="en-US" dirty="0"/>
              <a:t>Benda </a:t>
            </a:r>
            <a:r>
              <a:rPr lang="en-US" dirty="0" err="1"/>
              <a:t>asing</a:t>
            </a:r>
            <a:r>
              <a:rPr lang="en-US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76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LOW-BACK PAIN</a:t>
            </a:r>
            <a:endParaRPr lang="en-US" dirty="0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low-back region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Gejala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low-back pain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pinggang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nyeri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punggung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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risiko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"/>
            </a:pP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Beban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mengangkat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mengangkut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benda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"/>
            </a:pP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lama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membungkuk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ataupun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wajar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lama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mengendarai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kendaraan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bermotor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"/>
            </a:pP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psikososial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monoton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kurangnya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pekerja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atasan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dirty="0" smtClean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971800"/>
            <a:ext cx="32226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276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sz="3200" dirty="0" smtClean="0"/>
              <a:t>GANGGUAN TRAUMATIK DAN DEGENERATIF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876800"/>
          </a:xfrm>
        </p:spPr>
        <p:txBody>
          <a:bodyPr>
            <a:noAutofit/>
          </a:bodyPr>
          <a:lstStyle/>
          <a:p>
            <a:pPr marL="274320" indent="-274320">
              <a:spcBef>
                <a:spcPts val="0"/>
              </a:spcBef>
            </a:pPr>
            <a:r>
              <a:rPr lang="en-US" sz="2800" dirty="0" err="1" smtClean="0"/>
              <a:t>Penyakit</a:t>
            </a:r>
            <a:r>
              <a:rPr lang="en-US" sz="2800" dirty="0" smtClean="0"/>
              <a:t> </a:t>
            </a:r>
            <a:r>
              <a:rPr lang="en-US" sz="2800" dirty="0" err="1" smtClean="0"/>
              <a:t>degeneratif</a:t>
            </a:r>
            <a:r>
              <a:rPr lang="en-US" sz="2800" dirty="0" smtClean="0"/>
              <a:t> yang paling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: </a:t>
            </a:r>
            <a:r>
              <a:rPr lang="en-US" sz="2800" dirty="0" err="1" smtClean="0">
                <a:solidFill>
                  <a:srgbClr val="FF0000"/>
                </a:solidFill>
              </a:rPr>
              <a:t>osteoartritis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marL="274320" indent="-274320">
              <a:spcBef>
                <a:spcPts val="0"/>
              </a:spcBef>
            </a:pP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menglami</a:t>
            </a:r>
            <a:r>
              <a:rPr lang="en-US" sz="2800" dirty="0" smtClean="0"/>
              <a:t> </a:t>
            </a:r>
            <a:r>
              <a:rPr lang="en-US" sz="2800" dirty="0" err="1" smtClean="0"/>
              <a:t>serangan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sendi</a:t>
            </a:r>
            <a:r>
              <a:rPr lang="en-US" sz="2800" dirty="0" smtClean="0"/>
              <a:t>- </a:t>
            </a:r>
            <a:r>
              <a:rPr lang="en-US" sz="2800" dirty="0" err="1" smtClean="0"/>
              <a:t>sendi</a:t>
            </a:r>
            <a:r>
              <a:rPr lang="en-US" sz="2800" dirty="0" smtClean="0"/>
              <a:t> </a:t>
            </a:r>
            <a:r>
              <a:rPr lang="en-US" sz="2800" dirty="0" err="1" smtClean="0"/>
              <a:t>penyangga</a:t>
            </a:r>
            <a:r>
              <a:rPr lang="en-US" sz="2800" dirty="0" smtClean="0"/>
              <a:t> </a:t>
            </a:r>
            <a:r>
              <a:rPr lang="en-US" sz="2800" dirty="0" err="1" smtClean="0"/>
              <a:t>berat</a:t>
            </a:r>
            <a:r>
              <a:rPr lang="en-US" sz="2800" dirty="0" smtClean="0"/>
              <a:t> </a:t>
            </a:r>
            <a:r>
              <a:rPr lang="en-US" sz="2800" dirty="0" err="1" smtClean="0"/>
              <a:t>badan</a:t>
            </a:r>
            <a:r>
              <a:rPr lang="en-US" sz="2800" dirty="0" smtClean="0"/>
              <a:t>(</a:t>
            </a:r>
            <a:r>
              <a:rPr lang="en-US" sz="2800" dirty="0" err="1" smtClean="0"/>
              <a:t>sendi</a:t>
            </a:r>
            <a:r>
              <a:rPr lang="en-US" sz="2800" dirty="0" smtClean="0"/>
              <a:t> </a:t>
            </a:r>
            <a:r>
              <a:rPr lang="en-US" sz="2800" dirty="0" err="1" smtClean="0"/>
              <a:t>lutut</a:t>
            </a:r>
            <a:r>
              <a:rPr lang="en-US" sz="2800" dirty="0" smtClean="0"/>
              <a:t>, </a:t>
            </a:r>
            <a:r>
              <a:rPr lang="en-US" sz="2800" dirty="0" err="1" smtClean="0"/>
              <a:t>panggul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tulang</a:t>
            </a:r>
            <a:r>
              <a:rPr lang="en-US" sz="2800" dirty="0" smtClean="0"/>
              <a:t> </a:t>
            </a:r>
            <a:r>
              <a:rPr lang="en-US" sz="2800" dirty="0" err="1" smtClean="0"/>
              <a:t>belakang</a:t>
            </a:r>
            <a:r>
              <a:rPr lang="en-US" sz="2800" dirty="0" smtClean="0"/>
              <a:t>)</a:t>
            </a:r>
          </a:p>
          <a:p>
            <a:pPr marL="274320" indent="-274320">
              <a:spcBef>
                <a:spcPts val="0"/>
              </a:spcBef>
            </a:pPr>
            <a:r>
              <a:rPr lang="en-US" sz="2800" dirty="0" err="1" smtClean="0"/>
              <a:t>Manifestasi</a:t>
            </a:r>
            <a:r>
              <a:rPr lang="en-US" sz="2800" dirty="0" smtClean="0"/>
              <a:t> </a:t>
            </a:r>
            <a:r>
              <a:rPr lang="en-US" sz="2800" dirty="0" err="1" smtClean="0"/>
              <a:t>lokal</a:t>
            </a:r>
            <a:r>
              <a:rPr lang="en-US" sz="2800" dirty="0" smtClean="0"/>
              <a:t>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sendi</a:t>
            </a:r>
            <a:r>
              <a:rPr lang="en-US" sz="2800" dirty="0" smtClean="0"/>
              <a:t> </a:t>
            </a:r>
            <a:r>
              <a:rPr lang="en-US" sz="2800" dirty="0" err="1" smtClean="0"/>
              <a:t>spesifik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terkena</a:t>
            </a:r>
            <a:r>
              <a:rPr lang="en-US" sz="2800" dirty="0" smtClean="0"/>
              <a:t> </a:t>
            </a:r>
          </a:p>
          <a:p>
            <a:pPr marL="674370" lvl="1" indent="-274320">
              <a:spcBef>
                <a:spcPts val="0"/>
              </a:spcBef>
            </a:pP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, </a:t>
            </a:r>
          </a:p>
          <a:p>
            <a:pPr marL="674370" lvl="1" indent="-274320">
              <a:spcBef>
                <a:spcPts val="0"/>
              </a:spcBef>
            </a:pPr>
            <a:r>
              <a:rPr lang="en-US" dirty="0" err="1" smtClean="0"/>
              <a:t>kaku</a:t>
            </a:r>
            <a:r>
              <a:rPr lang="en-US" dirty="0" smtClean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988124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KEBIASAAN POSISI TUBUH YANG SALAH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Duduk yang terlalu lama ( &gt; 2 jam terus menerus)</a:t>
            </a:r>
          </a:p>
          <a:p>
            <a:pPr eaLnBrk="1" hangingPunct="1"/>
            <a:r>
              <a:rPr lang="en-US" sz="2800" smtClean="0"/>
              <a:t>Mengangkat barang berat dengan sikap yang salah </a:t>
            </a:r>
          </a:p>
          <a:p>
            <a:pPr eaLnBrk="1" hangingPunct="1"/>
            <a:r>
              <a:rPr lang="en-US" sz="2800" smtClean="0"/>
              <a:t>Melakukan pekerjaan dengan sikap membungkuk </a:t>
            </a:r>
          </a:p>
          <a:p>
            <a:pPr eaLnBrk="1" hangingPunct="1"/>
            <a:r>
              <a:rPr lang="en-US" sz="2800" smtClean="0"/>
              <a:t>membebani daerah punggung dengan beban yang berat </a:t>
            </a:r>
          </a:p>
        </p:txBody>
      </p:sp>
    </p:spTree>
    <p:extLst>
      <p:ext uri="{BB962C8B-B14F-4D97-AF65-F5344CB8AC3E}">
        <p14:creationId xmlns:p14="http://schemas.microsoft.com/office/powerpoint/2010/main" val="3725882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GANGGUAN IMUNOLOGIK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sz="2600" smtClean="0"/>
              <a:t>Rheumatoid artritis bentuk dewasa dan juvenilis .</a:t>
            </a:r>
          </a:p>
          <a:p>
            <a:r>
              <a:rPr lang="en-US" sz="2600" smtClean="0"/>
              <a:t>Sistemik lupus eritematosus </a:t>
            </a:r>
          </a:p>
          <a:p>
            <a:r>
              <a:rPr lang="en-US" sz="2600" smtClean="0"/>
              <a:t>Sklerosis sistemik progresif</a:t>
            </a:r>
          </a:p>
          <a:p>
            <a:r>
              <a:rPr lang="en-US" sz="2600" smtClean="0"/>
              <a:t>Dermatomiositis</a:t>
            </a:r>
          </a:p>
          <a:p>
            <a:r>
              <a:rPr lang="en-US" sz="2600" smtClean="0"/>
              <a:t>Polimiositis</a:t>
            </a:r>
          </a:p>
          <a:p>
            <a:r>
              <a:rPr lang="en-US" sz="2600" smtClean="0"/>
              <a:t>Polimialgia reumatika </a:t>
            </a:r>
          </a:p>
          <a:p>
            <a:r>
              <a:rPr lang="en-US" sz="2600" smtClean="0"/>
              <a:t>Ankilosis spondilitis</a:t>
            </a:r>
          </a:p>
          <a:p>
            <a:r>
              <a:rPr lang="en-US" sz="2600" smtClean="0"/>
              <a:t>Psoriatik reumatik</a:t>
            </a:r>
          </a:p>
          <a:p>
            <a:r>
              <a:rPr lang="en-US" sz="2600" smtClean="0"/>
              <a:t>sarkoidosis</a:t>
            </a:r>
          </a:p>
        </p:txBody>
      </p:sp>
    </p:spTree>
    <p:extLst>
      <p:ext uri="{BB962C8B-B14F-4D97-AF65-F5344CB8AC3E}">
        <p14:creationId xmlns:p14="http://schemas.microsoft.com/office/powerpoint/2010/main" val="2074359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GANGGUAN IMUNOLOGIK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sz="2600" smtClean="0"/>
              <a:t>Rheumatoid artritis bentuk dewasa dan juvenilis .</a:t>
            </a:r>
          </a:p>
          <a:p>
            <a:r>
              <a:rPr lang="en-US" sz="2600" smtClean="0"/>
              <a:t>Sistemik lupus eritematosus </a:t>
            </a:r>
          </a:p>
          <a:p>
            <a:r>
              <a:rPr lang="en-US" sz="2600" smtClean="0"/>
              <a:t>Sklerosis sistemik progresif</a:t>
            </a:r>
          </a:p>
          <a:p>
            <a:r>
              <a:rPr lang="en-US" sz="2600" smtClean="0"/>
              <a:t>Dermatomiositis</a:t>
            </a:r>
          </a:p>
          <a:p>
            <a:r>
              <a:rPr lang="en-US" sz="2600" smtClean="0"/>
              <a:t>Polimiositis</a:t>
            </a:r>
          </a:p>
          <a:p>
            <a:r>
              <a:rPr lang="en-US" sz="2600" smtClean="0"/>
              <a:t>Polimialgia reumatika </a:t>
            </a:r>
          </a:p>
          <a:p>
            <a:r>
              <a:rPr lang="en-US" sz="2600" smtClean="0"/>
              <a:t>Ankilosis spondilitis</a:t>
            </a:r>
          </a:p>
          <a:p>
            <a:r>
              <a:rPr lang="en-US" sz="2600" smtClean="0"/>
              <a:t>Psoriatik reumatik</a:t>
            </a:r>
          </a:p>
          <a:p>
            <a:r>
              <a:rPr lang="en-US" sz="2600" smtClean="0"/>
              <a:t>sarkoidosis</a:t>
            </a:r>
          </a:p>
        </p:txBody>
      </p:sp>
    </p:spTree>
    <p:extLst>
      <p:ext uri="{BB962C8B-B14F-4D97-AF65-F5344CB8AC3E}">
        <p14:creationId xmlns:p14="http://schemas.microsoft.com/office/powerpoint/2010/main" val="2292938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dirty="0" smtClean="0"/>
              <a:t>LANJUT </a:t>
            </a:r>
            <a:r>
              <a:rPr lang="en-US" smtClean="0"/>
              <a:t>KULIAH MENDATANG</a:t>
            </a:r>
            <a:endParaRPr lang="en-US" dirty="0" smtClean="0"/>
          </a:p>
        </p:txBody>
      </p:sp>
      <p:pic>
        <p:nvPicPr>
          <p:cNvPr id="119811" name="Content Placeholder 3" descr="FindingNemoWallpaper8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981200"/>
            <a:ext cx="7467600" cy="4419600"/>
          </a:xfrm>
        </p:spPr>
      </p:pic>
    </p:spTree>
    <p:extLst>
      <p:ext uri="{BB962C8B-B14F-4D97-AF65-F5344CB8AC3E}">
        <p14:creationId xmlns:p14="http://schemas.microsoft.com/office/powerpoint/2010/main" val="175190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cs typeface="Arial" charset="0"/>
              </a:rPr>
              <a:t>KEMAMPUAN AKHIR YANG DIHARAPKAN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–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Fraktur</a:t>
            </a:r>
            <a:endParaRPr lang="en-US" dirty="0" smtClean="0"/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fraktur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7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PENDAHULUAN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81600"/>
          </a:xfrm>
        </p:spPr>
        <p:txBody>
          <a:bodyPr>
            <a:normAutofit fontScale="92500" lnSpcReduction="10000"/>
          </a:bodyPr>
          <a:lstStyle/>
          <a:p>
            <a:pPr marL="274320" indent="-274320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Fraktur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terputusnya</a:t>
            </a:r>
            <a:r>
              <a:rPr lang="en-US" dirty="0" smtClean="0"/>
              <a:t> </a:t>
            </a:r>
            <a:r>
              <a:rPr lang="en-US" b="1" dirty="0" err="1" smtClean="0"/>
              <a:t>kontinuitas</a:t>
            </a:r>
            <a:r>
              <a:rPr lang="en-US" b="1" dirty="0" smtClean="0"/>
              <a:t> </a:t>
            </a:r>
            <a:r>
              <a:rPr lang="en-US" b="1" dirty="0" err="1" smtClean="0"/>
              <a:t>jaringan</a:t>
            </a:r>
            <a:r>
              <a:rPr lang="en-US" b="1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rawan</a:t>
            </a:r>
            <a:r>
              <a:rPr lang="en-US" dirty="0" smtClean="0"/>
              <a:t> , </a:t>
            </a:r>
          </a:p>
          <a:p>
            <a:pPr marL="274320" indent="-274320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b="1" dirty="0" err="1" smtClean="0"/>
              <a:t>komplit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komplit</a:t>
            </a:r>
            <a:r>
              <a:rPr lang="en-US" b="1" dirty="0" smtClean="0"/>
              <a:t> </a:t>
            </a:r>
          </a:p>
          <a:p>
            <a:pPr marL="274320" indent="-274320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fraktur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b="1" dirty="0" err="1" smtClean="0"/>
              <a:t>garis</a:t>
            </a:r>
            <a:r>
              <a:rPr lang="en-US" b="1" dirty="0" smtClean="0"/>
              <a:t> </a:t>
            </a:r>
            <a:r>
              <a:rPr lang="en-US" b="1" dirty="0" err="1" smtClean="0"/>
              <a:t>frakturnya</a:t>
            </a:r>
            <a:r>
              <a:rPr lang="en-US" b="1" dirty="0" smtClean="0"/>
              <a:t>  : </a:t>
            </a:r>
          </a:p>
          <a:p>
            <a:pPr marL="674370" lvl="1" indent="-274320">
              <a:lnSpc>
                <a:spcPct val="110000"/>
              </a:lnSpc>
              <a:spcBef>
                <a:spcPts val="0"/>
              </a:spcBef>
            </a:pPr>
            <a:r>
              <a:rPr lang="en-US" b="1" dirty="0" err="1" smtClean="0"/>
              <a:t>simpel</a:t>
            </a:r>
            <a:r>
              <a:rPr lang="en-US" b="1" dirty="0" smtClean="0"/>
              <a:t>, </a:t>
            </a:r>
            <a:r>
              <a:rPr lang="en-US" b="1" dirty="0" err="1" smtClean="0"/>
              <a:t>multifragmen</a:t>
            </a:r>
            <a:r>
              <a:rPr lang="en-US" b="1" dirty="0" smtClean="0"/>
              <a:t> (</a:t>
            </a:r>
            <a:r>
              <a:rPr lang="en-US" b="1" dirty="0" err="1" smtClean="0"/>
              <a:t>kominutif</a:t>
            </a:r>
            <a:r>
              <a:rPr lang="en-US" b="1" dirty="0" smtClean="0"/>
              <a:t>) </a:t>
            </a:r>
            <a:r>
              <a:rPr lang="en-US" b="1" dirty="0" err="1" smtClean="0"/>
              <a:t>atau</a:t>
            </a:r>
            <a:r>
              <a:rPr lang="en-US" b="1" dirty="0" smtClean="0"/>
              <a:t> segmental </a:t>
            </a:r>
          </a:p>
          <a:p>
            <a:pPr marL="274320" indent="-274320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fraktur</a:t>
            </a:r>
            <a:r>
              <a:rPr lang="en-US" b="1" dirty="0" smtClean="0"/>
              <a:t> </a:t>
            </a:r>
            <a:r>
              <a:rPr lang="en-US" b="1" dirty="0" err="1" smtClean="0"/>
              <a:t>tertutup</a:t>
            </a:r>
            <a:r>
              <a:rPr lang="en-US" b="1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diatasnya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</a:p>
          <a:p>
            <a:pPr marL="274320" indent="-274320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fraktur</a:t>
            </a:r>
            <a:r>
              <a:rPr lang="en-US" b="1" dirty="0" smtClean="0"/>
              <a:t> </a:t>
            </a:r>
            <a:r>
              <a:rPr lang="en-US" b="1" dirty="0" err="1" smtClean="0"/>
              <a:t>terbuka</a:t>
            </a:r>
            <a:r>
              <a:rPr lang="en-US" b="1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(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terkontaminasi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berresiko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)</a:t>
            </a:r>
          </a:p>
          <a:p>
            <a:pPr marL="274320" indent="-274320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Fraktur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b="1" dirty="0" err="1" smtClean="0"/>
              <a:t>disebabkan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trauma </a:t>
            </a:r>
            <a:r>
              <a:rPr lang="en-US" b="1" dirty="0" err="1" smtClean="0"/>
              <a:t>langsung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langsung</a:t>
            </a:r>
            <a:r>
              <a:rPr lang="en-US" b="1" dirty="0" smtClean="0"/>
              <a:t> , trauma </a:t>
            </a:r>
            <a:r>
              <a:rPr lang="en-US" b="1" dirty="0" err="1" smtClean="0"/>
              <a:t>tekanan</a:t>
            </a:r>
            <a:r>
              <a:rPr lang="en-US" b="1" dirty="0" smtClean="0"/>
              <a:t> yang lama </a:t>
            </a:r>
            <a:r>
              <a:rPr lang="en-US" dirty="0" smtClean="0"/>
              <a:t>(stress </a:t>
            </a:r>
            <a:r>
              <a:rPr lang="en-US" dirty="0" err="1" smtClean="0"/>
              <a:t>fraktur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melemahnya</a:t>
            </a:r>
            <a:r>
              <a:rPr lang="en-US" b="1" dirty="0" smtClean="0"/>
              <a:t> </a:t>
            </a:r>
            <a:r>
              <a:rPr lang="en-US" b="1" dirty="0" err="1" smtClean="0"/>
              <a:t>tulang</a:t>
            </a:r>
            <a:r>
              <a:rPr lang="en-US" b="1" dirty="0" smtClean="0"/>
              <a:t> </a:t>
            </a:r>
            <a:r>
              <a:rPr lang="en-US" dirty="0" smtClean="0"/>
              <a:t>( </a:t>
            </a:r>
            <a:r>
              <a:rPr lang="en-US" dirty="0" err="1" smtClean="0"/>
              <a:t>patologis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34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FRAKTUR = 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 smtClean="0"/>
              <a:t>tulang</a:t>
            </a:r>
            <a:endParaRPr lang="en-US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err="1" smtClean="0"/>
              <a:t>Gejala</a:t>
            </a:r>
            <a:r>
              <a:rPr lang="en-US" sz="2800" dirty="0" smtClean="0"/>
              <a:t> </a:t>
            </a:r>
            <a:r>
              <a:rPr lang="en-US" sz="2800" dirty="0" err="1" smtClean="0"/>
              <a:t>klinis</a:t>
            </a:r>
            <a:r>
              <a:rPr lang="en-US" sz="2800" dirty="0" smtClean="0"/>
              <a:t> </a:t>
            </a:r>
            <a:r>
              <a:rPr lang="en-US" sz="2800" dirty="0" err="1" smtClean="0"/>
              <a:t>fraktur</a:t>
            </a:r>
            <a:r>
              <a:rPr lang="en-US" sz="2800" dirty="0" smtClean="0"/>
              <a:t> 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Krepitasi</a:t>
            </a:r>
            <a:r>
              <a:rPr lang="en-US" dirty="0" smtClean="0"/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Deformitas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(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pembengkakan</a:t>
            </a:r>
            <a:r>
              <a:rPr lang="en-US" dirty="0" smtClean="0"/>
              <a:t> , </a:t>
            </a:r>
            <a:r>
              <a:rPr lang="en-US" dirty="0" err="1" smtClean="0"/>
              <a:t>pemendekan</a:t>
            </a:r>
            <a:r>
              <a:rPr lang="en-US" dirty="0" smtClean="0"/>
              <a:t> </a:t>
            </a:r>
            <a:r>
              <a:rPr lang="en-US" dirty="0" err="1" smtClean="0"/>
              <a:t>ekstremitas</a:t>
            </a:r>
            <a:r>
              <a:rPr lang="en-US" dirty="0" smtClean="0"/>
              <a:t> )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Gangguan</a:t>
            </a:r>
            <a:r>
              <a:rPr lang="en-US" dirty="0" smtClean="0"/>
              <a:t> / </a:t>
            </a:r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False movement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Hematom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pecahnya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616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791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err="1" smtClean="0"/>
              <a:t>Dislokasi</a:t>
            </a:r>
            <a:r>
              <a:rPr lang="en-US" sz="28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Fraktur</a:t>
            </a:r>
            <a:r>
              <a:rPr lang="en-US" dirty="0" smtClean="0"/>
              <a:t> ad </a:t>
            </a:r>
            <a:r>
              <a:rPr lang="en-US" dirty="0" err="1" smtClean="0"/>
              <a:t>latum</a:t>
            </a:r>
            <a:r>
              <a:rPr lang="en-US" dirty="0" smtClean="0"/>
              <a:t> cum </a:t>
            </a:r>
            <a:r>
              <a:rPr lang="en-US" dirty="0" err="1" smtClean="0"/>
              <a:t>distractionum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err="1" smtClean="0"/>
              <a:t>Fraktur</a:t>
            </a:r>
            <a:r>
              <a:rPr lang="en-US" dirty="0" smtClean="0"/>
              <a:t> ad </a:t>
            </a:r>
            <a:r>
              <a:rPr lang="en-US" dirty="0" err="1" smtClean="0"/>
              <a:t>latum</a:t>
            </a:r>
            <a:r>
              <a:rPr lang="en-US" dirty="0" smtClean="0"/>
              <a:t> cum </a:t>
            </a:r>
            <a:r>
              <a:rPr lang="en-US" dirty="0" err="1" smtClean="0"/>
              <a:t>contractionum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Fraktur</a:t>
            </a:r>
            <a:r>
              <a:rPr lang="en-US" dirty="0" smtClean="0"/>
              <a:t> ad </a:t>
            </a:r>
            <a:r>
              <a:rPr lang="en-US" dirty="0" err="1" smtClean="0"/>
              <a:t>axim</a:t>
            </a:r>
            <a:r>
              <a:rPr lang="en-US" dirty="0" smtClean="0"/>
              <a:t> cum </a:t>
            </a:r>
            <a:r>
              <a:rPr lang="en-US" dirty="0" err="1" smtClean="0"/>
              <a:t>contractionum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err="1" smtClean="0"/>
              <a:t>Fraktur</a:t>
            </a:r>
            <a:r>
              <a:rPr lang="en-US" dirty="0" smtClean="0"/>
              <a:t> ad </a:t>
            </a:r>
            <a:r>
              <a:rPr lang="en-US" dirty="0" err="1" smtClean="0"/>
              <a:t>axim</a:t>
            </a:r>
            <a:r>
              <a:rPr lang="en-US" dirty="0" smtClean="0"/>
              <a:t> cum </a:t>
            </a:r>
            <a:r>
              <a:rPr lang="en-US" dirty="0" err="1" smtClean="0"/>
              <a:t>distractionum</a:t>
            </a:r>
            <a:endParaRPr lang="en-US" dirty="0" smtClean="0"/>
          </a:p>
          <a:p>
            <a:pPr lvl="1">
              <a:spcBef>
                <a:spcPts val="0"/>
              </a:spcBef>
            </a:pPr>
            <a:endParaRPr lang="en-US" sz="1000" dirty="0" smtClean="0"/>
          </a:p>
          <a:p>
            <a:pPr>
              <a:spcBef>
                <a:spcPts val="0"/>
              </a:spcBef>
            </a:pPr>
            <a:r>
              <a:rPr lang="en-US" sz="2800" dirty="0" err="1" smtClean="0"/>
              <a:t>Aposisi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fragmen</a:t>
            </a:r>
            <a:r>
              <a:rPr lang="en-US" sz="28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fragmen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fragmen</a:t>
            </a:r>
            <a:r>
              <a:rPr lang="en-US" dirty="0" smtClean="0"/>
              <a:t> yang lain 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Aposisi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2/3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fragmen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</a:pPr>
            <a:endParaRPr lang="en-US" sz="1000" dirty="0" smtClean="0"/>
          </a:p>
          <a:p>
            <a:pPr>
              <a:spcBef>
                <a:spcPts val="0"/>
              </a:spcBef>
            </a:pP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fraktur</a:t>
            </a:r>
            <a:r>
              <a:rPr lang="en-US" sz="2800" dirty="0" smtClean="0"/>
              <a:t> </a:t>
            </a:r>
            <a:r>
              <a:rPr lang="en-US" sz="2800" dirty="0" err="1" smtClean="0"/>
              <a:t>sebaiknya</a:t>
            </a:r>
            <a:r>
              <a:rPr lang="en-US" sz="2800" dirty="0" smtClean="0"/>
              <a:t> </a:t>
            </a:r>
            <a:r>
              <a:rPr lang="en-US" sz="2800" dirty="0" err="1" smtClean="0"/>
              <a:t>dirontgen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: PA &amp; Lateral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</a:t>
            </a:r>
            <a:r>
              <a:rPr lang="en-US" sz="2800" dirty="0" err="1" smtClean="0"/>
              <a:t>fraktur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jelas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2221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FRAKTUR TERBUKA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906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fraktur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fraktur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: </a:t>
            </a:r>
          </a:p>
          <a:p>
            <a:pPr lvl="1"/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akut</a:t>
            </a:r>
            <a:r>
              <a:rPr lang="en-US" dirty="0"/>
              <a:t>,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tekan</a:t>
            </a:r>
            <a:r>
              <a:rPr lang="en-US" dirty="0"/>
              <a:t>,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digerakkan</a:t>
            </a:r>
            <a:endParaRPr lang="en-US" dirty="0"/>
          </a:p>
          <a:p>
            <a:pPr lvl="1"/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krepitasi</a:t>
            </a:r>
            <a:endParaRPr lang="en-US" dirty="0"/>
          </a:p>
          <a:p>
            <a:pPr lvl="1"/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deformitas</a:t>
            </a:r>
            <a:endParaRPr lang="en-US" dirty="0" smtClean="0"/>
          </a:p>
          <a:p>
            <a:pPr lvl="1"/>
            <a:r>
              <a:rPr lang="en-US" dirty="0" err="1" smtClean="0"/>
              <a:t>Fungsiolaesa</a:t>
            </a:r>
            <a:r>
              <a:rPr lang="en-US" dirty="0" smtClean="0"/>
              <a:t> :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mampuan</a:t>
            </a:r>
            <a:r>
              <a:rPr lang="en-US" dirty="0" smtClean="0"/>
              <a:t> </a:t>
            </a:r>
            <a:r>
              <a:rPr lang="en-US" dirty="0" err="1" smtClean="0"/>
              <a:t>mobilitasi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lvl="1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1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</a:t>
            </a:r>
            <a:r>
              <a:rPr lang="en-US" dirty="0" smtClean="0"/>
              <a:t> - </a:t>
            </a:r>
            <a:r>
              <a:rPr lang="en-US" dirty="0" err="1" smtClean="0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err="1" smtClean="0"/>
              <a:t>Kontusio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efusi</a:t>
            </a:r>
            <a:r>
              <a:rPr lang="en-US" dirty="0" smtClean="0"/>
              <a:t>, </a:t>
            </a:r>
            <a:r>
              <a:rPr lang="en-US" dirty="0" err="1" smtClean="0"/>
              <a:t>bengkak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r>
              <a:rPr lang="en-US" dirty="0" smtClean="0"/>
              <a:t>, </a:t>
            </a:r>
            <a:r>
              <a:rPr lang="en-US" dirty="0" err="1" smtClean="0"/>
              <a:t>hemartrosis</a:t>
            </a:r>
            <a:r>
              <a:rPr lang="en-US" dirty="0" smtClean="0"/>
              <a:t>, </a:t>
            </a:r>
            <a:r>
              <a:rPr lang="en-US" dirty="0" err="1" smtClean="0"/>
              <a:t>fraktur</a:t>
            </a:r>
            <a:r>
              <a:rPr lang="en-US" dirty="0" smtClean="0"/>
              <a:t> intra </a:t>
            </a:r>
            <a:r>
              <a:rPr lang="en-US" dirty="0" err="1" smtClean="0"/>
              <a:t>artrikular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Trauma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peregangan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terputusnya</a:t>
            </a:r>
            <a:r>
              <a:rPr lang="en-US" dirty="0" smtClean="0"/>
              <a:t> </a:t>
            </a:r>
            <a:r>
              <a:rPr lang="en-US" dirty="0" err="1" smtClean="0"/>
              <a:t>ligamen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kapsul</a:t>
            </a:r>
            <a:r>
              <a:rPr lang="en-US" dirty="0" smtClean="0"/>
              <a:t> , </a:t>
            </a:r>
            <a:r>
              <a:rPr lang="en-US" dirty="0" err="1" smtClean="0"/>
              <a:t>instabilitas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Sprain</a:t>
            </a:r>
            <a:r>
              <a:rPr lang="en-US" dirty="0" smtClean="0"/>
              <a:t> :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peregangan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robekan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ligamen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kapsul</a:t>
            </a:r>
            <a:r>
              <a:rPr lang="en-US" dirty="0" smtClean="0"/>
              <a:t>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hemartrosis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Strain :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peregangan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robekan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tendon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err="1" smtClean="0"/>
              <a:t>Instabilitas</a:t>
            </a:r>
            <a:r>
              <a:rPr lang="en-US" b="1" dirty="0" smtClean="0"/>
              <a:t> </a:t>
            </a:r>
            <a:r>
              <a:rPr lang="en-US" b="1" dirty="0" err="1" smtClean="0"/>
              <a:t>sendi</a:t>
            </a:r>
            <a:r>
              <a:rPr lang="en-US" b="1" dirty="0" smtClean="0"/>
              <a:t> </a:t>
            </a:r>
            <a:r>
              <a:rPr lang="en-US" b="1" dirty="0" err="1" smtClean="0"/>
              <a:t>aquisita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terdeteksi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err="1" smtClean="0"/>
              <a:t>Subluksasio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permukaanj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r>
              <a:rPr lang="en-US" dirty="0" smtClean="0"/>
              <a:t>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err="1" smtClean="0"/>
              <a:t>Luksasio</a:t>
            </a:r>
            <a:r>
              <a:rPr lang="en-US" b="1" dirty="0" smtClean="0"/>
              <a:t>/</a:t>
            </a:r>
            <a:r>
              <a:rPr lang="en-US" b="1" dirty="0" err="1" smtClean="0"/>
              <a:t>dislokasi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/</a:t>
            </a:r>
            <a:r>
              <a:rPr lang="en-US" dirty="0" err="1" smtClean="0"/>
              <a:t>lepas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err="1" smtClean="0"/>
              <a:t>Keseleo</a:t>
            </a:r>
            <a:r>
              <a:rPr lang="en-US" b="1" dirty="0" smtClean="0"/>
              <a:t> :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sprain, </a:t>
            </a:r>
            <a:r>
              <a:rPr lang="en-US" dirty="0" err="1" smtClean="0"/>
              <a:t>instabilitas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r>
              <a:rPr lang="en-US" dirty="0" smtClean="0"/>
              <a:t> </a:t>
            </a:r>
            <a:r>
              <a:rPr lang="en-US" dirty="0" err="1" smtClean="0"/>
              <a:t>oquita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subluksasio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73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FRAKTUR TENGKORAK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400" smtClean="0"/>
              <a:t>Gaya yang membentur kepala dapat menyebabkan patahnya tulang tengkorak </a:t>
            </a:r>
          </a:p>
          <a:p>
            <a:r>
              <a:rPr lang="en-US" sz="2400" smtClean="0"/>
              <a:t>Fraktur compressi-&gt; tulang melesak kedalam </a:t>
            </a:r>
          </a:p>
          <a:p>
            <a:r>
              <a:rPr lang="en-US" sz="2400" smtClean="0"/>
              <a:t>Fraktur akibat benda tumpul :</a:t>
            </a:r>
          </a:p>
          <a:p>
            <a:pPr lvl="1"/>
            <a:r>
              <a:rPr lang="en-US" sz="2400" smtClean="0"/>
              <a:t>Benturan frontal</a:t>
            </a:r>
          </a:p>
          <a:p>
            <a:pPr lvl="1"/>
            <a:r>
              <a:rPr lang="en-US" sz="2400" smtClean="0"/>
              <a:t>Benturan frontotemporal</a:t>
            </a:r>
          </a:p>
          <a:p>
            <a:pPr lvl="1"/>
            <a:r>
              <a:rPr lang="en-US" sz="2400" smtClean="0"/>
              <a:t>Benturan temporoparietal</a:t>
            </a:r>
          </a:p>
          <a:p>
            <a:pPr lvl="1"/>
            <a:r>
              <a:rPr lang="en-US" sz="2400" smtClean="0"/>
              <a:t>Benturan oksipitoparietal</a:t>
            </a:r>
          </a:p>
          <a:p>
            <a:pPr lvl="1"/>
            <a:r>
              <a:rPr lang="en-US" sz="2400" smtClean="0"/>
              <a:t>Benturan oksipital</a:t>
            </a:r>
          </a:p>
          <a:p>
            <a:pPr lvl="1"/>
            <a:endParaRPr lang="en-US" smtClean="0"/>
          </a:p>
        </p:txBody>
      </p:sp>
      <p:pic>
        <p:nvPicPr>
          <p:cNvPr id="26628" name="il_fi" descr="http://supersuga.files.wordpress.com/2008/03/anatomi-otak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90800"/>
            <a:ext cx="449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9665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MACAM – MACAM FRAKTUR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Fraktur tertutup</a:t>
            </a:r>
          </a:p>
          <a:p>
            <a:pPr lvl="1"/>
            <a:r>
              <a:rPr lang="en-US" sz="2400" smtClean="0"/>
              <a:t> </a:t>
            </a:r>
            <a:r>
              <a:rPr lang="en-US" sz="2400" smtClean="0">
                <a:solidFill>
                  <a:srgbClr val="FF0000"/>
                </a:solidFill>
              </a:rPr>
              <a:t>Comminuted fraktur </a:t>
            </a:r>
            <a:r>
              <a:rPr lang="en-US" sz="2400" smtClean="0"/>
              <a:t>; bila terjadi fragmentasi lebih dari 2</a:t>
            </a:r>
          </a:p>
          <a:p>
            <a:pPr lvl="1"/>
            <a:r>
              <a:rPr lang="en-US" sz="2400" smtClean="0">
                <a:solidFill>
                  <a:srgbClr val="FF0000"/>
                </a:solidFill>
              </a:rPr>
              <a:t>Depressed</a:t>
            </a:r>
            <a:r>
              <a:rPr lang="en-US" sz="2400" smtClean="0"/>
              <a:t> fraktur </a:t>
            </a:r>
          </a:p>
          <a:p>
            <a:pPr lvl="1"/>
            <a:r>
              <a:rPr lang="en-US" sz="2400" smtClean="0">
                <a:solidFill>
                  <a:srgbClr val="FF0000"/>
                </a:solidFill>
              </a:rPr>
              <a:t>Elevated</a:t>
            </a:r>
            <a:r>
              <a:rPr lang="en-US" sz="2400" smtClean="0"/>
              <a:t> fraktur</a:t>
            </a:r>
          </a:p>
          <a:p>
            <a:pPr lvl="1"/>
            <a:r>
              <a:rPr lang="en-US" sz="2400" smtClean="0">
                <a:solidFill>
                  <a:srgbClr val="FF0000"/>
                </a:solidFill>
              </a:rPr>
              <a:t>Fisura</a:t>
            </a:r>
            <a:r>
              <a:rPr lang="en-US" sz="2400" smtClean="0"/>
              <a:t> fraktur</a:t>
            </a:r>
          </a:p>
          <a:p>
            <a:pPr lvl="1"/>
            <a:r>
              <a:rPr lang="en-US" sz="2400" smtClean="0">
                <a:solidFill>
                  <a:srgbClr val="FF0000"/>
                </a:solidFill>
              </a:rPr>
              <a:t>Greenstick fraktur </a:t>
            </a:r>
            <a:r>
              <a:rPr lang="en-US" sz="2400" smtClean="0"/>
              <a:t>: gambaran seperti bambu yang dipatahkan , biasanya pada radius distal , sering terjadi pada anak-anak karena tulangnya masih lunak </a:t>
            </a:r>
          </a:p>
          <a:p>
            <a:pPr lvl="1"/>
            <a:r>
              <a:rPr lang="en-US" sz="2400" smtClean="0">
                <a:solidFill>
                  <a:srgbClr val="FF0000"/>
                </a:solidFill>
              </a:rPr>
              <a:t>Impacted fraktur</a:t>
            </a:r>
            <a:r>
              <a:rPr lang="en-US" sz="2400" smtClean="0"/>
              <a:t>: bila salah 1 fragmen masuk kedalam fragmen yang lain.</a:t>
            </a:r>
          </a:p>
          <a:p>
            <a:pPr lvl="1"/>
            <a:r>
              <a:rPr lang="en-US" sz="2400" smtClean="0">
                <a:solidFill>
                  <a:srgbClr val="FF0000"/>
                </a:solidFill>
              </a:rPr>
              <a:t>Linear</a:t>
            </a:r>
            <a:r>
              <a:rPr lang="en-US" sz="2400" smtClean="0"/>
              <a:t> fraktur : fraktur bentuk garis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9592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644</Words>
  <Application>Microsoft Office PowerPoint</Application>
  <PresentationFormat>On-screen Show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KEMAMPUAN AKHIR YANG DIHARAPKAN</vt:lpstr>
      <vt:lpstr>PENDAHULUAN </vt:lpstr>
      <vt:lpstr>FRAKTUR = Patah tulang</vt:lpstr>
      <vt:lpstr>PowerPoint Presentation</vt:lpstr>
      <vt:lpstr>FRAKTUR TERBUKA </vt:lpstr>
      <vt:lpstr>Istilah - istilah</vt:lpstr>
      <vt:lpstr>FRAKTUR TENGKORAK </vt:lpstr>
      <vt:lpstr>MACAM – MACAM FRAKTUR</vt:lpstr>
      <vt:lpstr>Fraktur terbuka</vt:lpstr>
      <vt:lpstr>LOW-BACK PAIN</vt:lpstr>
      <vt:lpstr>GANGGUAN TRAUMATIK DAN DEGENERATIF</vt:lpstr>
      <vt:lpstr>KEBIASAAN POSISI TUBUH YANG SALAH</vt:lpstr>
      <vt:lpstr>GANGGUAN IMUNOLOGIK</vt:lpstr>
      <vt:lpstr>GANGGUAN IMUNOLOGIK</vt:lpstr>
      <vt:lpstr>LANJUT KULIAH MENDATANG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Fraktur</dc:title>
  <dc:creator>7</dc:creator>
  <cp:lastModifiedBy>7</cp:lastModifiedBy>
  <cp:revision>37</cp:revision>
  <dcterms:created xsi:type="dcterms:W3CDTF">2018-08-28T19:56:17Z</dcterms:created>
  <dcterms:modified xsi:type="dcterms:W3CDTF">2018-09-21T12:01:32Z</dcterms:modified>
</cp:coreProperties>
</file>