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1" r:id="rId2"/>
    <p:sldId id="318" r:id="rId3"/>
    <p:sldId id="319" r:id="rId4"/>
    <p:sldId id="312" r:id="rId5"/>
    <p:sldId id="313" r:id="rId6"/>
    <p:sldId id="315" r:id="rId7"/>
    <p:sldId id="317" r:id="rId8"/>
    <p:sldId id="268" r:id="rId9"/>
    <p:sldId id="272" r:id="rId10"/>
    <p:sldId id="262" r:id="rId11"/>
    <p:sldId id="309" r:id="rId12"/>
    <p:sldId id="263" r:id="rId13"/>
    <p:sldId id="279" r:id="rId14"/>
    <p:sldId id="281" r:id="rId15"/>
    <p:sldId id="299" r:id="rId16"/>
    <p:sldId id="304" r:id="rId17"/>
    <p:sldId id="286" r:id="rId18"/>
    <p:sldId id="33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477AF-7AAB-4769-8D4F-23E2A8733CE3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4E40C-E47E-4FC9-AECC-677A6DD9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9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2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9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3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AEFA-3172-4B3A-8494-FABDB994C5D5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66FB-6CD5-4CD3-90F6-2B13ECD47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4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LUKA BAKAR 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5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err="1">
                <a:solidFill>
                  <a:schemeClr val="bg1"/>
                </a:solidFill>
              </a:rPr>
              <a:t>Dr.NOOR</a:t>
            </a:r>
            <a:r>
              <a:rPr lang="en-US" b="1" dirty="0">
                <a:solidFill>
                  <a:schemeClr val="bg1"/>
                </a:solidFill>
              </a:rPr>
              <a:t> YULIA MM</a:t>
            </a: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FAKULTAS ILMU KESEHATAN &amp; PRODI RMIK</a:t>
            </a:r>
          </a:p>
        </p:txBody>
      </p:sp>
    </p:spTree>
    <p:extLst>
      <p:ext uri="{BB962C8B-B14F-4D97-AF65-F5344CB8AC3E}">
        <p14:creationId xmlns:p14="http://schemas.microsoft.com/office/powerpoint/2010/main" val="7684298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Burns and corrosions of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221163"/>
          </a:xfrm>
        </p:spPr>
        <p:txBody>
          <a:bodyPr/>
          <a:lstStyle/>
          <a:p>
            <a:pPr lvl="1"/>
            <a:r>
              <a:rPr lang="en-US" dirty="0" smtClean="0"/>
              <a:t>first </a:t>
            </a:r>
            <a:r>
              <a:rPr lang="en-US" dirty="0"/>
              <a:t>degree </a:t>
            </a:r>
            <a:r>
              <a:rPr lang="en-US" dirty="0" smtClean="0"/>
              <a:t>	     [</a:t>
            </a:r>
            <a:r>
              <a:rPr lang="en-US" dirty="0"/>
              <a:t>erythema]</a:t>
            </a:r>
          </a:p>
          <a:p>
            <a:pPr lvl="1"/>
            <a:r>
              <a:rPr lang="en-US" dirty="0"/>
              <a:t>second degree </a:t>
            </a:r>
            <a:r>
              <a:rPr lang="en-US" dirty="0" smtClean="0"/>
              <a:t>   [</a:t>
            </a:r>
            <a:r>
              <a:rPr lang="en-US" dirty="0"/>
              <a:t>blisters][epidermal loss]</a:t>
            </a:r>
          </a:p>
          <a:p>
            <a:pPr lvl="1"/>
            <a:r>
              <a:rPr lang="en-US" dirty="0"/>
              <a:t>third degree </a:t>
            </a:r>
            <a:r>
              <a:rPr lang="en-US" dirty="0" smtClean="0"/>
              <a:t>	     [</a:t>
            </a:r>
            <a:r>
              <a:rPr lang="en-US" dirty="0"/>
              <a:t>deep necrosis of underlying </a:t>
            </a:r>
            <a:r>
              <a:rPr lang="en-US" dirty="0" smtClean="0"/>
              <a:t>tissue</a:t>
            </a:r>
            <a:r>
              <a:rPr lang="en-US" dirty="0"/>
              <a:t>]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 [</a:t>
            </a:r>
            <a:r>
              <a:rPr lang="en-US" dirty="0"/>
              <a:t>full-thickness skin loss]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1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Patofisiologis</a:t>
            </a:r>
            <a:r>
              <a:rPr lang="en-US" b="1" dirty="0"/>
              <a:t> </a:t>
            </a:r>
            <a:r>
              <a:rPr lang="en-US" b="1" dirty="0" err="1" smtClean="0"/>
              <a:t>luka</a:t>
            </a:r>
            <a:r>
              <a:rPr lang="en-US" b="1" dirty="0" smtClean="0"/>
              <a:t> </a:t>
            </a:r>
            <a:r>
              <a:rPr lang="en-US" b="1" dirty="0" err="1" smtClean="0"/>
              <a:t>bakar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normal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limfe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 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6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/>
              <a:t>burns (thermal) from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electrical heating appliances; electricity</a:t>
            </a:r>
          </a:p>
          <a:p>
            <a:r>
              <a:rPr lang="en-US" dirty="0"/>
              <a:t>flams</a:t>
            </a:r>
          </a:p>
          <a:p>
            <a:r>
              <a:rPr lang="en-US" dirty="0" smtClean="0"/>
              <a:t>Friction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liquid or object</a:t>
            </a:r>
          </a:p>
          <a:p>
            <a:r>
              <a:rPr lang="en-US" dirty="0" smtClean="0"/>
              <a:t>hot </a:t>
            </a:r>
            <a:r>
              <a:rPr lang="en-US" dirty="0"/>
              <a:t>air, hot gases, hot </a:t>
            </a:r>
            <a:r>
              <a:rPr lang="en-US" dirty="0" smtClean="0"/>
              <a:t>objects, steam</a:t>
            </a:r>
            <a:endParaRPr lang="en-US" dirty="0"/>
          </a:p>
          <a:p>
            <a:r>
              <a:rPr lang="en-US" dirty="0"/>
              <a:t>lightning; </a:t>
            </a:r>
            <a:endParaRPr lang="en-US" dirty="0" smtClean="0"/>
          </a:p>
          <a:p>
            <a:r>
              <a:rPr lang="en-US" dirty="0" smtClean="0"/>
              <a:t>Radiation</a:t>
            </a:r>
          </a:p>
          <a:p>
            <a:r>
              <a:rPr lang="en-US" dirty="0" smtClean="0"/>
              <a:t>thermal</a:t>
            </a:r>
            <a:endParaRPr lang="en-US" dirty="0"/>
          </a:p>
          <a:p>
            <a:r>
              <a:rPr lang="en-US" dirty="0"/>
              <a:t>chemical burns [corrosions](external)(internal)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6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Therapi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 err="1" smtClean="0"/>
              <a:t>Mencegah</a:t>
            </a:r>
            <a:r>
              <a:rPr lang="en-US" sz="3200" dirty="0" smtClean="0"/>
              <a:t> </a:t>
            </a:r>
            <a:r>
              <a:rPr lang="en-US" sz="3200" dirty="0" err="1" smtClean="0"/>
              <a:t>kematian</a:t>
            </a:r>
            <a:r>
              <a:rPr lang="en-US" sz="320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 err="1" smtClean="0"/>
              <a:t>Mengusahakan</a:t>
            </a:r>
            <a:r>
              <a:rPr lang="en-US" sz="3200" dirty="0" smtClean="0"/>
              <a:t> </a:t>
            </a:r>
            <a:r>
              <a:rPr lang="en-US" sz="3200" dirty="0" err="1" smtClean="0"/>
              <a:t>luka</a:t>
            </a:r>
            <a:r>
              <a:rPr lang="en-US" sz="3200" dirty="0" smtClean="0"/>
              <a:t> </a:t>
            </a:r>
            <a:r>
              <a:rPr lang="en-US" sz="3200" dirty="0" err="1" smtClean="0"/>
              <a:t>sembuh</a:t>
            </a:r>
            <a:r>
              <a:rPr lang="en-US" sz="3200" dirty="0" smtClean="0"/>
              <a:t> </a:t>
            </a:r>
            <a:r>
              <a:rPr lang="en-US" sz="3200" dirty="0" err="1" smtClean="0"/>
              <a:t>perprimum</a:t>
            </a:r>
            <a:endParaRPr lang="en-US" sz="32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cacat</a:t>
            </a:r>
            <a:r>
              <a:rPr lang="en-US" sz="3200" dirty="0" smtClean="0"/>
              <a:t> </a:t>
            </a:r>
            <a:r>
              <a:rPr lang="en-US" sz="3200" dirty="0" err="1" smtClean="0"/>
              <a:t>diusahakan</a:t>
            </a:r>
            <a:r>
              <a:rPr lang="en-US" sz="3200" dirty="0" smtClean="0"/>
              <a:t> </a:t>
            </a:r>
            <a:r>
              <a:rPr lang="en-US" sz="3200" dirty="0" err="1" smtClean="0"/>
              <a:t>seminimal</a:t>
            </a:r>
            <a:r>
              <a:rPr lang="en-US" sz="3200" dirty="0" smtClean="0"/>
              <a:t> </a:t>
            </a:r>
            <a:r>
              <a:rPr lang="en-US" sz="3200" dirty="0" err="1" smtClean="0"/>
              <a:t>mungkin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9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persendian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,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 smtClean="0"/>
              <a:t>harus</a:t>
            </a:r>
            <a:r>
              <a:rPr lang="en-US" dirty="0" smtClean="0"/>
              <a:t> di </a:t>
            </a:r>
            <a:r>
              <a:rPr lang="en-US" dirty="0" err="1" smtClean="0"/>
              <a:t>prioritaskan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-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therapi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perlekatan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1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yang lain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04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Luka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Panas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air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, </a:t>
            </a:r>
            <a:r>
              <a:rPr lang="en-US" dirty="0" err="1" smtClean="0"/>
              <a:t>api</a:t>
            </a:r>
            <a:r>
              <a:rPr lang="en-US" dirty="0" smtClean="0"/>
              <a:t> )</a:t>
            </a:r>
          </a:p>
          <a:p>
            <a:pPr lvl="1"/>
            <a:r>
              <a:rPr lang="en-US" dirty="0" err="1" smtClean="0"/>
              <a:t>Radiasi</a:t>
            </a:r>
            <a:endParaRPr lang="en-US" dirty="0" smtClean="0"/>
          </a:p>
          <a:p>
            <a:pPr lvl="1"/>
            <a:r>
              <a:rPr lang="en-US" dirty="0" err="1" smtClean="0"/>
              <a:t>Listrik</a:t>
            </a:r>
            <a:endParaRPr lang="en-US" dirty="0" smtClean="0"/>
          </a:p>
          <a:p>
            <a:pPr lvl="1"/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endParaRPr lang="en-US" dirty="0" smtClean="0"/>
          </a:p>
          <a:p>
            <a:pPr lvl="1"/>
            <a:r>
              <a:rPr lang="en-US" dirty="0" err="1" smtClean="0"/>
              <a:t>Sinar</a:t>
            </a:r>
            <a:r>
              <a:rPr lang="en-US" dirty="0" smtClean="0"/>
              <a:t> laser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27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TRAUMA KARENA SUHU RENDAH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105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Kontak</a:t>
            </a:r>
            <a:r>
              <a:rPr lang="en-US" sz="2400" dirty="0" smtClean="0"/>
              <a:t> </a:t>
            </a:r>
            <a:r>
              <a:rPr lang="en-US" sz="2400" dirty="0" err="1" smtClean="0"/>
              <a:t>dingin</a:t>
            </a:r>
            <a:r>
              <a:rPr lang="en-US" sz="24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spasme</a:t>
            </a:r>
            <a:r>
              <a:rPr lang="en-US" sz="2400" dirty="0" smtClean="0"/>
              <a:t> arteriole , </a:t>
            </a:r>
            <a:r>
              <a:rPr lang="en-US" sz="2400" dirty="0" err="1" smtClean="0"/>
              <a:t>iskhemia</a:t>
            </a:r>
            <a:r>
              <a:rPr lang="en-US" sz="2400" dirty="0" smtClean="0"/>
              <a:t>, </a:t>
            </a:r>
            <a:r>
              <a:rPr lang="en-US" sz="2400" dirty="0" err="1" smtClean="0"/>
              <a:t>hipoxia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epidermis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subkutan</a:t>
            </a:r>
            <a:r>
              <a:rPr lang="en-US" sz="2400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Khas</a:t>
            </a:r>
            <a:r>
              <a:rPr lang="en-US" sz="2400" dirty="0" smtClean="0"/>
              <a:t> ; </a:t>
            </a:r>
            <a:r>
              <a:rPr lang="en-US" sz="2400" dirty="0" err="1" smtClean="0"/>
              <a:t>Kerusakan</a:t>
            </a:r>
            <a:r>
              <a:rPr lang="en-US" sz="2400" dirty="0" smtClean="0"/>
              <a:t> </a:t>
            </a:r>
            <a:r>
              <a:rPr lang="en-US" sz="2400" dirty="0" err="1" smtClean="0"/>
              <a:t>endothel</a:t>
            </a:r>
            <a:r>
              <a:rPr lang="en-US" sz="2400" dirty="0" smtClean="0"/>
              <a:t> </a:t>
            </a:r>
            <a:r>
              <a:rPr lang="en-US" sz="2400" dirty="0" err="1" smtClean="0"/>
              <a:t>kapiler</a:t>
            </a:r>
            <a:r>
              <a:rPr lang="en-US" sz="2400" dirty="0" smtClean="0"/>
              <a:t> ,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vesikel</a:t>
            </a:r>
            <a:r>
              <a:rPr lang="en-US" sz="2400" dirty="0" smtClean="0"/>
              <a:t>, edema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Predisposisi</a:t>
            </a:r>
            <a:r>
              <a:rPr lang="en-US" sz="2400" dirty="0" smtClean="0"/>
              <a:t> : </a:t>
            </a:r>
            <a:r>
              <a:rPr lang="en-US" sz="2400" dirty="0" err="1" smtClean="0"/>
              <a:t>kelainan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pembuluh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endParaRPr lang="en-US" sz="2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Macam</a:t>
            </a:r>
            <a:r>
              <a:rPr lang="en-US" sz="2400" dirty="0" smtClean="0"/>
              <a:t> 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Trench foot  0`-4`C -&gt;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thrombosis ischemic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Frostbite  (-)4`- 10`c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Terapi</a:t>
            </a:r>
            <a:r>
              <a:rPr lang="en-US" sz="2400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Penghangatan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air </a:t>
            </a:r>
            <a:r>
              <a:rPr lang="en-US" sz="2400" dirty="0" err="1" smtClean="0"/>
              <a:t>panas</a:t>
            </a:r>
            <a:r>
              <a:rPr lang="en-US" sz="2400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Hindari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trauma , </a:t>
            </a: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masage</a:t>
            </a:r>
            <a:r>
              <a:rPr lang="en-US" sz="2400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Beri</a:t>
            </a:r>
            <a:r>
              <a:rPr lang="en-US" sz="2400" dirty="0" smtClean="0"/>
              <a:t> </a:t>
            </a:r>
            <a:r>
              <a:rPr lang="en-US" sz="2400" dirty="0" err="1" smtClean="0"/>
              <a:t>antiseptik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6920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Frosbite</a:t>
            </a:r>
            <a:r>
              <a:rPr lang="en-US" b="1" dirty="0"/>
              <a:t> (T33-T35)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T33 superficial </a:t>
            </a:r>
            <a:r>
              <a:rPr lang="en-US" dirty="0" err="1"/>
              <a:t>frosbite</a:t>
            </a:r>
            <a:endParaRPr lang="en-US" dirty="0"/>
          </a:p>
          <a:p>
            <a:r>
              <a:rPr lang="en-US" dirty="0"/>
              <a:t>T34 </a:t>
            </a:r>
            <a:r>
              <a:rPr lang="en-US" dirty="0" err="1"/>
              <a:t>frosbite</a:t>
            </a:r>
            <a:r>
              <a:rPr lang="en-US" dirty="0"/>
              <a:t> with tissue necrosis</a:t>
            </a:r>
          </a:p>
          <a:p>
            <a:r>
              <a:rPr lang="en-US" dirty="0"/>
              <a:t>T35 </a:t>
            </a:r>
            <a:r>
              <a:rPr lang="en-US" dirty="0" err="1"/>
              <a:t>frosbite</a:t>
            </a:r>
            <a:r>
              <a:rPr lang="en-US" dirty="0"/>
              <a:t> involving multiple body regions and unspecified </a:t>
            </a:r>
            <a:r>
              <a:rPr lang="en-US" dirty="0" err="1"/>
              <a:t>frosbite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24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–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Mercuri</a:t>
            </a:r>
            <a:r>
              <a:rPr lang="en-US" dirty="0" smtClean="0"/>
              <a:t> / air </a:t>
            </a:r>
            <a:r>
              <a:rPr lang="en-US" dirty="0" err="1" smtClean="0"/>
              <a:t>raksa</a:t>
            </a:r>
            <a:r>
              <a:rPr lang="en-US" dirty="0" smtClean="0"/>
              <a:t> ( Hg)</a:t>
            </a:r>
          </a:p>
          <a:p>
            <a:r>
              <a:rPr lang="en-US" dirty="0" smtClean="0"/>
              <a:t>Chromium (Cr)</a:t>
            </a:r>
          </a:p>
          <a:p>
            <a:r>
              <a:rPr lang="en-US" dirty="0" err="1" smtClean="0"/>
              <a:t>Kadmium</a:t>
            </a:r>
            <a:r>
              <a:rPr lang="en-US" dirty="0" smtClean="0"/>
              <a:t> (Cr)</a:t>
            </a:r>
          </a:p>
          <a:p>
            <a:r>
              <a:rPr lang="en-US" dirty="0" err="1" smtClean="0"/>
              <a:t>Nikel</a:t>
            </a:r>
            <a:r>
              <a:rPr lang="en-US" dirty="0" smtClean="0"/>
              <a:t> (Ni)</a:t>
            </a:r>
          </a:p>
          <a:p>
            <a:r>
              <a:rPr lang="en-US" dirty="0" err="1" smtClean="0"/>
              <a:t>Arsen</a:t>
            </a:r>
            <a:r>
              <a:rPr lang="en-US" dirty="0" smtClean="0"/>
              <a:t>(As)</a:t>
            </a:r>
          </a:p>
          <a:p>
            <a:r>
              <a:rPr lang="en-US" dirty="0" err="1" smtClean="0"/>
              <a:t>Aluminium</a:t>
            </a:r>
            <a:r>
              <a:rPr lang="en-US" dirty="0" smtClean="0"/>
              <a:t> (Al)</a:t>
            </a:r>
          </a:p>
          <a:p>
            <a:r>
              <a:rPr lang="en-US" dirty="0" err="1" smtClean="0"/>
              <a:t>Besi</a:t>
            </a:r>
            <a:r>
              <a:rPr lang="en-US" dirty="0" smtClean="0"/>
              <a:t> (Fe)</a:t>
            </a:r>
          </a:p>
          <a:p>
            <a:r>
              <a:rPr lang="en-US" dirty="0" smtClean="0"/>
              <a:t>Selenium (Se)</a:t>
            </a:r>
          </a:p>
          <a:p>
            <a:r>
              <a:rPr lang="en-US" dirty="0" smtClean="0"/>
              <a:t>Zink(Zn)</a:t>
            </a:r>
          </a:p>
          <a:p>
            <a:r>
              <a:rPr lang="en-US" dirty="0" smtClean="0"/>
              <a:t>Cobalt (Co)</a:t>
            </a:r>
          </a:p>
          <a:p>
            <a:r>
              <a:rPr lang="en-US" dirty="0" err="1" smtClean="0"/>
              <a:t>Timah</a:t>
            </a:r>
            <a:r>
              <a:rPr lang="en-US" dirty="0" smtClean="0"/>
              <a:t> (</a:t>
            </a:r>
            <a:r>
              <a:rPr lang="en-US" dirty="0" err="1" smtClean="0"/>
              <a:t>Sn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Tembaga</a:t>
            </a:r>
            <a:r>
              <a:rPr lang="en-US" dirty="0" smtClean="0"/>
              <a:t> (Cu)</a:t>
            </a:r>
          </a:p>
          <a:p>
            <a:r>
              <a:rPr lang="en-US" dirty="0" err="1" smtClean="0"/>
              <a:t>Zat</a:t>
            </a:r>
            <a:r>
              <a:rPr lang="en-US" dirty="0" smtClean="0"/>
              <a:t> –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ketubuh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,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935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patofisiologi</a:t>
            </a:r>
            <a:r>
              <a:rPr lang="en-US" dirty="0"/>
              <a:t> </a:t>
            </a:r>
            <a:r>
              <a:rPr lang="en-US" dirty="0" err="1" smtClean="0"/>
              <a:t>frosbite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6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BURNS; LUKA BAKAR 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/>
              <a:t>akibat</a:t>
            </a:r>
            <a:r>
              <a:rPr lang="id-ID" dirty="0"/>
              <a:t>: 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thermal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kimia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radiasi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4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Burns and corrosions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T20-T32)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Burn and corrosions of external body surface,</a:t>
            </a:r>
            <a:br>
              <a:rPr lang="en-US" b="1" i="1" dirty="0"/>
            </a:br>
            <a:r>
              <a:rPr lang="en-US" b="1" i="1" dirty="0"/>
              <a:t>specified by site (T20 – T25</a:t>
            </a:r>
            <a:r>
              <a:rPr lang="en-US" b="1" i="1" dirty="0" smtClean="0"/>
              <a:t>)</a:t>
            </a:r>
          </a:p>
          <a:p>
            <a:r>
              <a:rPr lang="en-US" b="1" i="1" dirty="0"/>
              <a:t>Burn and corrosions confirmed to eye</a:t>
            </a:r>
            <a:br>
              <a:rPr lang="en-US" b="1" i="1" dirty="0"/>
            </a:br>
            <a:r>
              <a:rPr lang="en-US" b="1" i="1" dirty="0"/>
              <a:t>and internal organs (T26 – T28</a:t>
            </a:r>
            <a:r>
              <a:rPr lang="en-US" b="1" i="1" dirty="0" smtClean="0"/>
              <a:t>)</a:t>
            </a:r>
          </a:p>
          <a:p>
            <a:r>
              <a:rPr lang="en-US" b="1" i="1" dirty="0"/>
              <a:t>Burn and corrosions of multiple body </a:t>
            </a:r>
            <a:r>
              <a:rPr lang="en-US" b="1" i="1" dirty="0" smtClean="0"/>
              <a:t>regions (T29-T32)</a:t>
            </a:r>
          </a:p>
          <a:p>
            <a:r>
              <a:rPr lang="en-US" b="1" i="1" dirty="0" smtClean="0"/>
              <a:t>Corrosions </a:t>
            </a:r>
            <a:r>
              <a:rPr lang="en-US" b="1" i="1" dirty="0"/>
              <a:t>classified according to extent </a:t>
            </a:r>
            <a:r>
              <a:rPr lang="en-US" b="1" i="1" dirty="0" smtClean="0"/>
              <a:t>of body </a:t>
            </a:r>
            <a:r>
              <a:rPr lang="en-US" b="1" i="1" dirty="0"/>
              <a:t>surface </a:t>
            </a:r>
            <a:r>
              <a:rPr lang="en-US" b="1" i="1" dirty="0" smtClean="0"/>
              <a:t>involved T32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805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FC34BF06-6188-4BB2-842B-C8E2C4993D02}" type="slidenum">
              <a:rPr lang="en-US" sz="1400" b="0" smtClean="0"/>
              <a:pPr eaLnBrk="1" hangingPunct="1"/>
              <a:t>5</a:t>
            </a:fld>
            <a:endParaRPr lang="en-US" sz="1400" b="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i="1" dirty="0" smtClean="0"/>
              <a:t>BURNS  </a:t>
            </a:r>
            <a:r>
              <a:rPr lang="en-US" sz="2800" b="1" dirty="0" smtClean="0"/>
              <a:t>(LUKA BAKAR)  </a:t>
            </a:r>
            <a:endParaRPr lang="en-US" sz="2800" b="1" i="1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9154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300" b="1" dirty="0" err="1" smtClean="0"/>
              <a:t>Cedera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akibat</a:t>
            </a:r>
            <a:r>
              <a:rPr lang="id-ID" sz="2300" b="1" dirty="0" smtClean="0"/>
              <a:t>: </a:t>
            </a:r>
            <a:r>
              <a:rPr lang="en-US" sz="2300" b="1" dirty="0" smtClean="0"/>
              <a:t> thermal, </a:t>
            </a:r>
            <a:r>
              <a:rPr lang="en-US" sz="2300" b="1" dirty="0" err="1" smtClean="0"/>
              <a:t>kimia</a:t>
            </a:r>
            <a:r>
              <a:rPr lang="en-US" sz="2300" b="1" dirty="0" smtClean="0"/>
              <a:t>, </a:t>
            </a:r>
            <a:r>
              <a:rPr lang="en-US" sz="2300" b="1" dirty="0" err="1" smtClean="0"/>
              <a:t>listrik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atau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radiasi</a:t>
            </a:r>
            <a:r>
              <a:rPr lang="en-US" sz="2300" b="1" dirty="0" smtClean="0"/>
              <a:t>.</a:t>
            </a:r>
            <a:endParaRPr lang="id-ID" sz="2300" b="1" dirty="0" smtClean="0"/>
          </a:p>
          <a:p>
            <a:pPr eaLnBrk="1" hangingPunct="1"/>
            <a:r>
              <a:rPr lang="en-US" sz="2300" dirty="0" smtClean="0"/>
              <a:t>Luka </a:t>
            </a:r>
            <a:r>
              <a:rPr lang="en-US" sz="2300" dirty="0" err="1" smtClean="0"/>
              <a:t>bakar</a:t>
            </a:r>
            <a:r>
              <a:rPr lang="en-US" sz="2300" dirty="0" smtClean="0"/>
              <a:t> </a:t>
            </a:r>
            <a:r>
              <a:rPr lang="en-US" sz="2300" dirty="0" err="1" smtClean="0"/>
              <a:t>terjadi</a:t>
            </a:r>
            <a:r>
              <a:rPr lang="en-US" sz="2300" dirty="0" smtClean="0"/>
              <a:t> </a:t>
            </a:r>
            <a:r>
              <a:rPr lang="en-US" sz="2300" dirty="0" err="1" smtClean="0"/>
              <a:t>bila</a:t>
            </a:r>
            <a:r>
              <a:rPr lang="en-US" sz="2300" dirty="0" smtClean="0"/>
              <a:t> </a:t>
            </a:r>
            <a:r>
              <a:rPr lang="en-US" sz="2300" dirty="0" err="1" smtClean="0"/>
              <a:t>energi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</a:t>
            </a:r>
            <a:r>
              <a:rPr lang="en-US" sz="2300" dirty="0" err="1" smtClean="0"/>
              <a:t>panas</a:t>
            </a:r>
            <a:r>
              <a:rPr lang="en-US" sz="2300" dirty="0" smtClean="0"/>
              <a:t> </a:t>
            </a:r>
            <a:r>
              <a:rPr lang="en-US" sz="2300" dirty="0" err="1" smtClean="0"/>
              <a:t>ditransfer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jaringan</a:t>
            </a:r>
            <a:r>
              <a:rPr lang="en-US" sz="2300" dirty="0" smtClean="0"/>
              <a:t> </a:t>
            </a:r>
            <a:r>
              <a:rPr lang="en-US" sz="2300" dirty="0" err="1" smtClean="0"/>
              <a:t>tubuh</a:t>
            </a:r>
            <a:r>
              <a:rPr lang="en-US" sz="2300" dirty="0" smtClean="0"/>
              <a:t>. </a:t>
            </a:r>
          </a:p>
          <a:p>
            <a:pPr eaLnBrk="1" hangingPunct="1"/>
            <a:r>
              <a:rPr lang="en-US" sz="2300" dirty="0" err="1" smtClean="0"/>
              <a:t>Berat</a:t>
            </a:r>
            <a:r>
              <a:rPr lang="en-US" sz="2300" dirty="0" smtClean="0"/>
              <a:t> </a:t>
            </a:r>
            <a:r>
              <a:rPr lang="en-US" sz="2300" dirty="0" err="1" smtClean="0"/>
              <a:t>luka</a:t>
            </a:r>
            <a:r>
              <a:rPr lang="en-US" sz="2300" dirty="0" smtClean="0"/>
              <a:t> </a:t>
            </a:r>
            <a:r>
              <a:rPr lang="en-US" sz="2300" dirty="0" err="1" smtClean="0"/>
              <a:t>bergantung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/ </a:t>
            </a:r>
            <a:r>
              <a:rPr lang="en-US" sz="2300" dirty="0" err="1" smtClean="0"/>
              <a:t>penyebab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</a:t>
            </a:r>
            <a:r>
              <a:rPr lang="en-US" sz="2300" dirty="0" err="1" smtClean="0"/>
              <a:t>energi</a:t>
            </a:r>
            <a:r>
              <a:rPr lang="en-US" sz="2300" dirty="0" smtClean="0"/>
              <a:t>  </a:t>
            </a:r>
            <a:r>
              <a:rPr lang="en-US" sz="2300" dirty="0" err="1" smtClean="0"/>
              <a:t>panas</a:t>
            </a:r>
            <a:r>
              <a:rPr lang="en-US" sz="2300" dirty="0" smtClean="0"/>
              <a:t> </a:t>
            </a:r>
            <a:r>
              <a:rPr lang="en-US" sz="2300" dirty="0" err="1" smtClean="0"/>
              <a:t>serta</a:t>
            </a:r>
            <a:r>
              <a:rPr lang="en-US" sz="2300" dirty="0" smtClean="0"/>
              <a:t> </a:t>
            </a:r>
            <a:r>
              <a:rPr lang="en-US" sz="2300" dirty="0" err="1" smtClean="0"/>
              <a:t>lamanya</a:t>
            </a:r>
            <a:r>
              <a:rPr lang="en-US" sz="2300" dirty="0" smtClean="0"/>
              <a:t> </a:t>
            </a:r>
            <a:r>
              <a:rPr lang="en-US" sz="2300" dirty="0" err="1" smtClean="0"/>
              <a:t>pajanan</a:t>
            </a:r>
            <a:r>
              <a:rPr lang="en-US" sz="2300" dirty="0" smtClean="0"/>
              <a:t>/ </a:t>
            </a:r>
            <a:r>
              <a:rPr lang="en-US" sz="2300" dirty="0" err="1" smtClean="0"/>
              <a:t>lamanya</a:t>
            </a:r>
            <a:r>
              <a:rPr lang="en-US" sz="2300" dirty="0" smtClean="0"/>
              <a:t> </a:t>
            </a:r>
            <a:r>
              <a:rPr lang="en-US" sz="2300" dirty="0" err="1" smtClean="0"/>
              <a:t>kontak</a:t>
            </a:r>
            <a:r>
              <a:rPr lang="en-US" sz="2300" dirty="0" smtClean="0"/>
              <a:t> .</a:t>
            </a:r>
            <a:r>
              <a:rPr lang="en-US" sz="2300" dirty="0" err="1" smtClean="0"/>
              <a:t>Berat</a:t>
            </a:r>
            <a:r>
              <a:rPr lang="en-US" sz="2300" dirty="0" smtClean="0"/>
              <a:t> </a:t>
            </a:r>
            <a:r>
              <a:rPr lang="en-US" sz="2300" dirty="0" err="1" smtClean="0"/>
              <a:t>cedera</a:t>
            </a:r>
            <a:r>
              <a:rPr lang="en-US" sz="2300" dirty="0" smtClean="0"/>
              <a:t> </a:t>
            </a:r>
            <a:r>
              <a:rPr lang="en-US" sz="2300" dirty="0" err="1" smtClean="0"/>
              <a:t>bisa</a:t>
            </a:r>
            <a:r>
              <a:rPr lang="en-US" sz="2300" dirty="0" smtClean="0"/>
              <a:t> </a:t>
            </a:r>
            <a:r>
              <a:rPr lang="en-US" sz="2300" dirty="0" err="1" smtClean="0"/>
              <a:t>menimbulkan</a:t>
            </a:r>
            <a:r>
              <a:rPr lang="en-US" sz="2300" dirty="0" smtClean="0"/>
              <a:t> </a:t>
            </a:r>
            <a:r>
              <a:rPr lang="en-US" sz="2300" dirty="0" err="1" smtClean="0"/>
              <a:t>mortalitas</a:t>
            </a:r>
            <a:r>
              <a:rPr lang="en-US" sz="2300" dirty="0" smtClean="0"/>
              <a:t>, </a:t>
            </a:r>
            <a:r>
              <a:rPr lang="en-US" sz="2300" dirty="0" err="1" smtClean="0"/>
              <a:t>gangguan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disabilitas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</a:t>
            </a:r>
            <a:r>
              <a:rPr lang="en-US" sz="2300" dirty="0" err="1" smtClean="0"/>
              <a:t>tubuh</a:t>
            </a:r>
            <a:r>
              <a:rPr lang="en-US" sz="2300" dirty="0" smtClean="0"/>
              <a:t>.</a:t>
            </a:r>
          </a:p>
          <a:p>
            <a:pPr eaLnBrk="1" hangingPunct="1"/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penentu</a:t>
            </a:r>
            <a:r>
              <a:rPr lang="en-US" sz="2300" dirty="0" smtClean="0"/>
              <a:t>  yang </a:t>
            </a:r>
            <a:r>
              <a:rPr lang="en-US" sz="2300" dirty="0" err="1" smtClean="0"/>
              <a:t>mempengaruhi</a:t>
            </a:r>
            <a:r>
              <a:rPr lang="en-US" sz="2300" dirty="0" smtClean="0"/>
              <a:t> </a:t>
            </a:r>
            <a:r>
              <a:rPr lang="en-US" sz="2300" dirty="0" err="1" smtClean="0"/>
              <a:t>berat</a:t>
            </a:r>
            <a:r>
              <a:rPr lang="en-US" sz="2300" dirty="0" smtClean="0"/>
              <a:t> </a:t>
            </a:r>
            <a:r>
              <a:rPr lang="en-US" sz="2300" dirty="0" err="1" smtClean="0"/>
              <a:t>ringannya</a:t>
            </a:r>
            <a:r>
              <a:rPr lang="en-US" sz="2300" dirty="0" smtClean="0"/>
              <a:t> </a:t>
            </a:r>
            <a:r>
              <a:rPr lang="en-US" sz="2300" dirty="0" err="1" smtClean="0"/>
              <a:t>luka</a:t>
            </a:r>
            <a:r>
              <a:rPr lang="en-US" sz="2300" dirty="0" smtClean="0"/>
              <a:t> </a:t>
            </a:r>
            <a:r>
              <a:rPr lang="en-US" sz="2300" dirty="0" err="1" smtClean="0"/>
              <a:t>bakar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: </a:t>
            </a:r>
            <a:r>
              <a:rPr lang="en-US" sz="2300" dirty="0" err="1" smtClean="0"/>
              <a:t>berat</a:t>
            </a:r>
            <a:r>
              <a:rPr lang="en-US" sz="2300" dirty="0" smtClean="0"/>
              <a:t> </a:t>
            </a:r>
            <a:r>
              <a:rPr lang="en-US" sz="2300" dirty="0" err="1" smtClean="0"/>
              <a:t>cedera</a:t>
            </a:r>
            <a:r>
              <a:rPr lang="en-US" sz="2300" dirty="0" smtClean="0"/>
              <a:t>, </a:t>
            </a:r>
            <a:r>
              <a:rPr lang="en-US" sz="2300" dirty="0" err="1" smtClean="0"/>
              <a:t>dalamnya</a:t>
            </a:r>
            <a:r>
              <a:rPr lang="en-US" sz="2300" dirty="0" smtClean="0"/>
              <a:t> </a:t>
            </a:r>
            <a:r>
              <a:rPr lang="en-US" sz="2300" dirty="0" err="1" smtClean="0"/>
              <a:t>cedera</a:t>
            </a:r>
            <a:r>
              <a:rPr lang="en-US" sz="2300" dirty="0" smtClean="0"/>
              <a:t>, </a:t>
            </a:r>
            <a:r>
              <a:rPr lang="en-US" sz="2300" dirty="0" err="1" smtClean="0"/>
              <a:t>luas</a:t>
            </a:r>
            <a:r>
              <a:rPr lang="en-US" sz="2300" dirty="0" smtClean="0"/>
              <a:t> / </a:t>
            </a:r>
            <a:r>
              <a:rPr lang="en-US" sz="2300" dirty="0" err="1" smtClean="0"/>
              <a:t>lokal</a:t>
            </a:r>
            <a:r>
              <a:rPr lang="en-US" sz="2300" dirty="0" smtClean="0"/>
              <a:t> </a:t>
            </a:r>
            <a:r>
              <a:rPr lang="en-US" sz="2300" dirty="0" err="1" smtClean="0"/>
              <a:t>lesi</a:t>
            </a:r>
            <a:r>
              <a:rPr lang="en-US" sz="2300" dirty="0" smtClean="0"/>
              <a:t> (% area </a:t>
            </a:r>
            <a:r>
              <a:rPr lang="en-US" sz="2300" dirty="0" err="1" smtClean="0"/>
              <a:t>tubuh</a:t>
            </a:r>
            <a:r>
              <a:rPr lang="en-US" sz="2300" dirty="0" smtClean="0"/>
              <a:t> </a:t>
            </a:r>
            <a:r>
              <a:rPr lang="en-US" sz="2300" dirty="0" err="1" smtClean="0"/>
              <a:t>terkena</a:t>
            </a:r>
            <a:r>
              <a:rPr lang="en-US" sz="2300" dirty="0" smtClean="0"/>
              <a:t> : TBSA: Total Body Surface Area), </a:t>
            </a:r>
            <a:r>
              <a:rPr lang="en-US" sz="2300" dirty="0" err="1" smtClean="0"/>
              <a:t>lokasi</a:t>
            </a:r>
            <a:r>
              <a:rPr lang="en-US" sz="2300" dirty="0" smtClean="0"/>
              <a:t> </a:t>
            </a:r>
            <a:r>
              <a:rPr lang="en-US" sz="2300" dirty="0" err="1" smtClean="0"/>
              <a:t>bagian</a:t>
            </a:r>
            <a:r>
              <a:rPr lang="en-US" sz="2300" dirty="0" smtClean="0"/>
              <a:t> </a:t>
            </a:r>
            <a:r>
              <a:rPr lang="en-US" sz="2300" dirty="0" err="1" smtClean="0"/>
              <a:t>terkena</a:t>
            </a:r>
            <a:r>
              <a:rPr lang="en-US" sz="2300" dirty="0" smtClean="0"/>
              <a:t>, </a:t>
            </a:r>
            <a:r>
              <a:rPr lang="en-US" sz="2300" dirty="0" err="1" smtClean="0"/>
              <a:t>usia</a:t>
            </a:r>
            <a:r>
              <a:rPr lang="en-US" sz="2300" dirty="0" smtClean="0"/>
              <a:t> </a:t>
            </a:r>
            <a:r>
              <a:rPr lang="en-US" sz="2300" dirty="0" err="1" smtClean="0"/>
              <a:t>penderita</a:t>
            </a:r>
            <a:r>
              <a:rPr lang="en-US" sz="2300" dirty="0" smtClean="0"/>
              <a:t>, </a:t>
            </a:r>
            <a:r>
              <a:rPr lang="en-US" sz="2300" dirty="0" err="1" smtClean="0"/>
              <a:t>kesehatan</a:t>
            </a:r>
            <a:r>
              <a:rPr lang="en-US" sz="2300" dirty="0" smtClean="0"/>
              <a:t> </a:t>
            </a:r>
            <a:r>
              <a:rPr lang="en-US" sz="2300" dirty="0" err="1" smtClean="0"/>
              <a:t>umum</a:t>
            </a:r>
            <a:r>
              <a:rPr lang="en-US" sz="2300" dirty="0" smtClean="0"/>
              <a:t>, </a:t>
            </a:r>
            <a:r>
              <a:rPr lang="en-US" sz="2300" dirty="0" err="1" smtClean="0"/>
              <a:t>mekanisme</a:t>
            </a:r>
            <a:r>
              <a:rPr lang="en-US" sz="2300" dirty="0" smtClean="0"/>
              <a:t> </a:t>
            </a:r>
            <a:r>
              <a:rPr lang="en-US" sz="2300" dirty="0" err="1" smtClean="0"/>
              <a:t>cedera.ada</a:t>
            </a:r>
            <a:r>
              <a:rPr lang="en-US" sz="2300" dirty="0" smtClean="0"/>
              <a:t> </a:t>
            </a:r>
            <a:r>
              <a:rPr lang="en-US" sz="2300" dirty="0" err="1" smtClean="0"/>
              <a:t>tidaknya</a:t>
            </a:r>
            <a:r>
              <a:rPr lang="en-US" sz="2300" dirty="0" smtClean="0"/>
              <a:t> trauma lain </a:t>
            </a:r>
            <a:r>
              <a:rPr lang="en-US" sz="2300" dirty="0" err="1" smtClean="0"/>
              <a:t>selain</a:t>
            </a:r>
            <a:r>
              <a:rPr lang="en-US" sz="2300" dirty="0" smtClean="0"/>
              <a:t> </a:t>
            </a:r>
            <a:r>
              <a:rPr lang="en-US" sz="2300" dirty="0" err="1" smtClean="0"/>
              <a:t>luka</a:t>
            </a:r>
            <a:r>
              <a:rPr lang="en-US" sz="2300" dirty="0" smtClean="0"/>
              <a:t> </a:t>
            </a:r>
            <a:r>
              <a:rPr lang="en-US" sz="2300" dirty="0" err="1" smtClean="0"/>
              <a:t>bakar</a:t>
            </a:r>
            <a:endParaRPr lang="en-US" sz="2300" dirty="0" smtClean="0"/>
          </a:p>
          <a:p>
            <a:pPr eaLnBrk="1" hangingPunct="1"/>
            <a:r>
              <a:rPr lang="en-US" sz="2300" dirty="0" err="1" smtClean="0"/>
              <a:t>Perawatannya</a:t>
            </a:r>
            <a:r>
              <a:rPr lang="en-US" sz="2300" dirty="0" smtClean="0"/>
              <a:t> </a:t>
            </a:r>
            <a:r>
              <a:rPr lang="en-US" sz="2300" dirty="0" err="1" smtClean="0"/>
              <a:t>sebenarnya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terlalu</a:t>
            </a:r>
            <a:r>
              <a:rPr lang="en-US" sz="2300" dirty="0" smtClean="0"/>
              <a:t> </a:t>
            </a:r>
            <a:r>
              <a:rPr lang="en-US" sz="2300" dirty="0" err="1" smtClean="0"/>
              <a:t>berbeda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luka</a:t>
            </a:r>
            <a:r>
              <a:rPr lang="en-US" sz="2300" dirty="0" smtClean="0"/>
              <a:t> </a:t>
            </a:r>
            <a:r>
              <a:rPr lang="en-US" sz="2300" dirty="0" err="1" smtClean="0"/>
              <a:t>biasa</a:t>
            </a:r>
            <a:r>
              <a:rPr lang="en-US" sz="2300" dirty="0" smtClean="0"/>
              <a:t> , </a:t>
            </a:r>
            <a:r>
              <a:rPr lang="en-US" sz="2300" dirty="0" err="1" smtClean="0"/>
              <a:t>bahkan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mulanya</a:t>
            </a:r>
            <a:r>
              <a:rPr lang="en-US" sz="2300" dirty="0" smtClean="0"/>
              <a:t> </a:t>
            </a:r>
            <a:r>
              <a:rPr lang="en-US" sz="2300" dirty="0" err="1" smtClean="0"/>
              <a:t>luka</a:t>
            </a:r>
            <a:r>
              <a:rPr lang="en-US" sz="2300" dirty="0" smtClean="0"/>
              <a:t> </a:t>
            </a:r>
            <a:r>
              <a:rPr lang="en-US" sz="2300" dirty="0" err="1" smtClean="0"/>
              <a:t>bakar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merupakan</a:t>
            </a:r>
            <a:r>
              <a:rPr lang="en-US" sz="2300" dirty="0" smtClean="0"/>
              <a:t> </a:t>
            </a:r>
            <a:r>
              <a:rPr lang="en-US" sz="2300" dirty="0" err="1" smtClean="0"/>
              <a:t>luka</a:t>
            </a:r>
            <a:r>
              <a:rPr lang="en-US" sz="2300" dirty="0" smtClean="0"/>
              <a:t> </a:t>
            </a:r>
            <a:r>
              <a:rPr lang="en-US" sz="2300" dirty="0" err="1" smtClean="0"/>
              <a:t>steril</a:t>
            </a:r>
            <a:r>
              <a:rPr lang="en-US" sz="2300" dirty="0" smtClean="0"/>
              <a:t> .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2422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Umumnya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luka</a:t>
            </a:r>
            <a:r>
              <a:rPr lang="en-US" b="1" dirty="0"/>
              <a:t> </a:t>
            </a:r>
            <a:r>
              <a:rPr lang="en-US" b="1" dirty="0" err="1"/>
              <a:t>dibagi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ICD, WHO)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/>
              <a:t>First degree</a:t>
            </a:r>
            <a:r>
              <a:rPr lang="en-US" sz="3000" dirty="0"/>
              <a:t>: </a:t>
            </a:r>
            <a:r>
              <a:rPr lang="en-US" sz="3000" dirty="0" smtClean="0"/>
              <a:t>erythema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 smtClean="0"/>
              <a:t>Second </a:t>
            </a:r>
            <a:r>
              <a:rPr lang="en-US" sz="3000" b="1" dirty="0"/>
              <a:t>degree: </a:t>
            </a:r>
            <a:r>
              <a:rPr lang="en-US" sz="3000" dirty="0" smtClean="0"/>
              <a:t>blister, epidermal loss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 err="1" smtClean="0"/>
              <a:t>Thrid</a:t>
            </a:r>
            <a:r>
              <a:rPr lang="en-US" sz="3000" b="1" dirty="0" smtClean="0"/>
              <a:t> </a:t>
            </a:r>
            <a:r>
              <a:rPr lang="en-US" sz="3000" b="1" dirty="0"/>
              <a:t>degree: </a:t>
            </a:r>
            <a:r>
              <a:rPr lang="en-US" sz="3000" dirty="0" smtClean="0"/>
              <a:t>deep </a:t>
            </a:r>
            <a:r>
              <a:rPr lang="en-US" sz="3000" dirty="0"/>
              <a:t>necrosis of underlying </a:t>
            </a:r>
            <a:r>
              <a:rPr lang="en-US" sz="3000" dirty="0" smtClean="0"/>
              <a:t>tissue, full-thickness </a:t>
            </a:r>
            <a:r>
              <a:rPr lang="en-US" sz="3000" dirty="0"/>
              <a:t>skin </a:t>
            </a:r>
            <a:r>
              <a:rPr lang="en-US" sz="3000" dirty="0" smtClean="0"/>
              <a:t>loss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 err="1" smtClean="0"/>
              <a:t>Faktor</a:t>
            </a:r>
            <a:r>
              <a:rPr lang="en-US" sz="3000" dirty="0" smtClean="0"/>
              <a:t> </a:t>
            </a:r>
            <a:r>
              <a:rPr lang="en-US" sz="3000" dirty="0" err="1"/>
              <a:t>risiko</a:t>
            </a:r>
            <a:r>
              <a:rPr lang="en-US" sz="3000" dirty="0"/>
              <a:t>: - 75% </a:t>
            </a:r>
            <a:r>
              <a:rPr lang="en-US" sz="3000" dirty="0" smtClean="0"/>
              <a:t> </a:t>
            </a:r>
            <a:r>
              <a:rPr lang="en-US" sz="3000" dirty="0" err="1" smtClean="0"/>
              <a:t>akibat</a:t>
            </a:r>
            <a:r>
              <a:rPr lang="id-ID" sz="3000" dirty="0"/>
              <a:t>:</a:t>
            </a:r>
            <a:r>
              <a:rPr lang="en-US" sz="3000" dirty="0"/>
              <a:t> </a:t>
            </a:r>
            <a:endParaRPr lang="en-US" sz="3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000" dirty="0" err="1" smtClean="0"/>
              <a:t>pribadi</a:t>
            </a:r>
            <a:r>
              <a:rPr lang="en-US" sz="3000" dirty="0"/>
              <a:t>, </a:t>
            </a:r>
            <a:endParaRPr lang="en-US" sz="3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banyak</a:t>
            </a:r>
            <a:r>
              <a:rPr lang="en-US" sz="3000" dirty="0" smtClean="0"/>
              <a:t> </a:t>
            </a:r>
            <a:r>
              <a:rPr lang="en-US" sz="3000" dirty="0" err="1" smtClean="0"/>
              <a:t>kejadian</a:t>
            </a:r>
            <a:r>
              <a:rPr lang="en-US" sz="3000" dirty="0" smtClean="0"/>
              <a:t> di </a:t>
            </a:r>
            <a:r>
              <a:rPr lang="en-US" sz="3000" dirty="0" err="1"/>
              <a:t>rumah</a:t>
            </a:r>
            <a:r>
              <a:rPr lang="en-US" sz="3000" dirty="0"/>
              <a:t>. </a:t>
            </a:r>
            <a:endParaRPr lang="en-US" sz="3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000" dirty="0" err="1" smtClean="0"/>
              <a:t>Usia</a:t>
            </a:r>
            <a:r>
              <a:rPr lang="en-US" sz="3000" dirty="0" smtClean="0"/>
              <a:t> </a:t>
            </a:r>
            <a:r>
              <a:rPr lang="en-US" sz="3000" dirty="0" err="1" smtClean="0"/>
              <a:t>Manula</a:t>
            </a:r>
            <a:r>
              <a:rPr lang="en-US" sz="3000" dirty="0" smtClean="0"/>
              <a:t> </a:t>
            </a:r>
            <a:r>
              <a:rPr lang="en-US" sz="3000" dirty="0"/>
              <a:t>&gt; 70 </a:t>
            </a:r>
            <a:r>
              <a:rPr lang="en-US" sz="3000" dirty="0" err="1"/>
              <a:t>th.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1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Etiologi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/>
          </a:bodyPr>
          <a:lstStyle/>
          <a:p>
            <a:pPr marL="274320" indent="-274320">
              <a:spcBef>
                <a:spcPts val="0"/>
              </a:spcBef>
            </a:pPr>
            <a:r>
              <a:rPr lang="en-US" sz="2800" b="1" dirty="0" smtClean="0"/>
              <a:t>Thermal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api</a:t>
            </a:r>
            <a:r>
              <a:rPr lang="en-US" sz="2800" dirty="0"/>
              <a:t>, </a:t>
            </a:r>
            <a:r>
              <a:rPr lang="en-US" sz="2800" dirty="0" err="1"/>
              <a:t>cairan</a:t>
            </a:r>
            <a:r>
              <a:rPr lang="en-US" sz="2800" dirty="0"/>
              <a:t> </a:t>
            </a:r>
            <a:r>
              <a:rPr lang="en-US" sz="2800" dirty="0" err="1"/>
              <a:t>panas</a:t>
            </a:r>
            <a:r>
              <a:rPr lang="en-US" sz="2800" dirty="0"/>
              <a:t>, </a:t>
            </a:r>
            <a:r>
              <a:rPr lang="en-US" sz="2800" dirty="0" err="1"/>
              <a:t>uap</a:t>
            </a:r>
            <a:r>
              <a:rPr lang="en-US" sz="2800" dirty="0"/>
              <a:t> </a:t>
            </a:r>
            <a:r>
              <a:rPr lang="en-US" sz="2800" dirty="0" err="1"/>
              <a:t>panas</a:t>
            </a:r>
            <a:r>
              <a:rPr lang="en-US" sz="2800" dirty="0"/>
              <a:t>, </a:t>
            </a:r>
            <a:r>
              <a:rPr lang="en-US" sz="2800" dirty="0" err="1"/>
              <a:t>cairan</a:t>
            </a:r>
            <a:r>
              <a:rPr lang="en-US" sz="2800" dirty="0"/>
              <a:t> </a:t>
            </a:r>
            <a:r>
              <a:rPr lang="en-US" sz="2800" dirty="0" err="1"/>
              <a:t>semicair</a:t>
            </a:r>
            <a:r>
              <a:rPr lang="en-US" sz="2800" dirty="0"/>
              <a:t> (tar)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panas</a:t>
            </a:r>
            <a:r>
              <a:rPr lang="en-US" sz="2800" dirty="0"/>
              <a:t> lain-2.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b="1" dirty="0" err="1"/>
              <a:t>Kimiawi</a:t>
            </a:r>
            <a:r>
              <a:rPr lang="en-US" sz="2800" dirty="0"/>
              <a:t>: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kontak</a:t>
            </a:r>
            <a:r>
              <a:rPr lang="en-US" sz="2800" dirty="0"/>
              <a:t> ,</a:t>
            </a:r>
            <a:r>
              <a:rPr lang="en-US" sz="2800" dirty="0" err="1"/>
              <a:t>tertelan</a:t>
            </a:r>
            <a:r>
              <a:rPr lang="en-US" sz="2800" dirty="0"/>
              <a:t>, </a:t>
            </a:r>
            <a:r>
              <a:rPr lang="en-US" sz="2800" dirty="0" err="1"/>
              <a:t>inhalasi</a:t>
            </a:r>
            <a:r>
              <a:rPr lang="en-US" sz="2800" dirty="0"/>
              <a:t>, </a:t>
            </a:r>
            <a:r>
              <a:rPr lang="en-US" sz="2800" dirty="0" err="1"/>
              <a:t>injeksi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 </a:t>
            </a:r>
            <a:r>
              <a:rPr lang="en-US" sz="2800" dirty="0" err="1"/>
              <a:t>keras</a:t>
            </a:r>
            <a:r>
              <a:rPr lang="en-US" sz="2800" dirty="0"/>
              <a:t>, alkalis,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senyawa</a:t>
            </a:r>
            <a:r>
              <a:rPr lang="en-US" sz="2800" dirty="0"/>
              <a:t> </a:t>
            </a:r>
            <a:r>
              <a:rPr lang="en-US" sz="2800" dirty="0" err="1"/>
              <a:t>kimia</a:t>
            </a:r>
            <a:r>
              <a:rPr lang="en-US" sz="2800" dirty="0"/>
              <a:t> lain.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kontak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zat-zat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tangga</a:t>
            </a:r>
            <a:r>
              <a:rPr lang="en-US" sz="2800" dirty="0"/>
              <a:t> (</a:t>
            </a:r>
            <a:r>
              <a:rPr lang="en-US" sz="2800" dirty="0" err="1"/>
              <a:t>pembersih</a:t>
            </a:r>
            <a:r>
              <a:rPr lang="en-US" sz="2800" dirty="0"/>
              <a:t>), </a:t>
            </a:r>
            <a:r>
              <a:rPr lang="en-US" sz="2800" dirty="0" err="1"/>
              <a:t>pabrik</a:t>
            </a:r>
            <a:r>
              <a:rPr lang="en-US" sz="2800" dirty="0"/>
              <a:t>, </a:t>
            </a:r>
            <a:r>
              <a:rPr lang="en-US" sz="2800" dirty="0" err="1"/>
              <a:t>pertanian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militer</a:t>
            </a:r>
            <a:r>
              <a:rPr lang="en-US" sz="2800" dirty="0"/>
              <a:t>.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b="1" dirty="0" err="1"/>
              <a:t>Listrik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, </a:t>
            </a:r>
            <a:r>
              <a:rPr lang="en-US" sz="2800" dirty="0" err="1"/>
              <a:t>arus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, </a:t>
            </a:r>
            <a:r>
              <a:rPr lang="en-US" sz="2800" dirty="0" err="1"/>
              <a:t>petir</a:t>
            </a:r>
            <a:r>
              <a:rPr lang="en-US" sz="2800" dirty="0"/>
              <a:t>.</a:t>
            </a:r>
            <a:endParaRPr lang="id-ID" sz="2800" dirty="0"/>
          </a:p>
          <a:p>
            <a:pPr marL="274320" indent="-274320">
              <a:spcBef>
                <a:spcPts val="0"/>
              </a:spcBef>
            </a:pPr>
            <a:r>
              <a:rPr lang="en-US" sz="2800" b="1" dirty="0" err="1"/>
              <a:t>Radiasi</a:t>
            </a:r>
            <a:r>
              <a:rPr lang="en-US" sz="2800" dirty="0"/>
              <a:t>: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zat</a:t>
            </a:r>
            <a:r>
              <a:rPr lang="en-US" sz="2800" dirty="0"/>
              <a:t> </a:t>
            </a:r>
            <a:r>
              <a:rPr lang="en-US" sz="2800" dirty="0" err="1"/>
              <a:t>radiasi</a:t>
            </a:r>
            <a:r>
              <a:rPr lang="en-US" sz="2800" dirty="0"/>
              <a:t> </a:t>
            </a:r>
            <a:r>
              <a:rPr lang="en-US" sz="2800" dirty="0" err="1"/>
              <a:t>industri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perang</a:t>
            </a:r>
            <a:r>
              <a:rPr lang="en-US" sz="2800" dirty="0"/>
              <a:t>.</a:t>
            </a:r>
          </a:p>
          <a:p>
            <a:pPr marL="274320" indent="-274320">
              <a:spcBef>
                <a:spcPts val="0"/>
              </a:spcBef>
            </a:pPr>
            <a:r>
              <a:rPr lang="en-US" sz="2800" b="1" dirty="0"/>
              <a:t>Sunburn</a:t>
            </a:r>
            <a:r>
              <a:rPr lang="en-US" sz="2800" dirty="0"/>
              <a:t>: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ekposure</a:t>
            </a:r>
            <a:r>
              <a:rPr lang="en-US" sz="2800" dirty="0"/>
              <a:t> UV (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</a:t>
            </a:r>
            <a:r>
              <a:rPr lang="en-US" sz="2800" dirty="0" err="1"/>
              <a:t>radiasi</a:t>
            </a:r>
            <a:r>
              <a:rPr lang="en-US" sz="28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–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ringannya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Ada </a:t>
            </a:r>
            <a:r>
              <a:rPr lang="en-US" dirty="0" err="1" smtClean="0"/>
              <a:t>tidaknya</a:t>
            </a:r>
            <a:r>
              <a:rPr lang="en-US" dirty="0" smtClean="0"/>
              <a:t> trauma lain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7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Derajat</a:t>
            </a:r>
            <a:r>
              <a:rPr lang="en-US" dirty="0" smtClean="0"/>
              <a:t>  </a:t>
            </a:r>
            <a:r>
              <a:rPr lang="en-US" dirty="0"/>
              <a:t>status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bakar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err="1"/>
              <a:t>Derajat</a:t>
            </a:r>
            <a:r>
              <a:rPr lang="en-US" dirty="0"/>
              <a:t> 0 </a:t>
            </a:r>
            <a:r>
              <a:rPr lang="en-US" dirty="0" err="1"/>
              <a:t>Unspecifeid</a:t>
            </a:r>
            <a:r>
              <a:rPr lang="en-US" dirty="0"/>
              <a:t> degree</a:t>
            </a:r>
          </a:p>
          <a:p>
            <a:r>
              <a:rPr lang="en-US" dirty="0" err="1"/>
              <a:t>Derajat</a:t>
            </a:r>
            <a:r>
              <a:rPr lang="en-US" dirty="0"/>
              <a:t> 1 First degree - erythema</a:t>
            </a:r>
          </a:p>
          <a:p>
            <a:r>
              <a:rPr lang="en-US" dirty="0" err="1"/>
              <a:t>Derajat</a:t>
            </a:r>
            <a:r>
              <a:rPr lang="en-US" dirty="0"/>
              <a:t> 2 Second degree - blister, epidermal loss</a:t>
            </a:r>
          </a:p>
          <a:p>
            <a:r>
              <a:rPr lang="en-US" dirty="0" err="1"/>
              <a:t>Derajat</a:t>
            </a:r>
            <a:r>
              <a:rPr lang="en-US" dirty="0"/>
              <a:t> 3 Third degree - deep necrosis of underlying tissue full-thickness skin loss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0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727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Kompetensi yang diharapkan </vt:lpstr>
      <vt:lpstr>PENDAHULUAN</vt:lpstr>
      <vt:lpstr>Burns and corrosions  (T20-T32)</vt:lpstr>
      <vt:lpstr>BURNS  (LUKA BAKAR)  </vt:lpstr>
      <vt:lpstr>Umumnya tingkat luka dibagi:  (ICD, WHO)</vt:lpstr>
      <vt:lpstr>Etiologi:</vt:lpstr>
      <vt:lpstr>Faktor – faktor yang mempengaruhi berat ringannya luka bakar</vt:lpstr>
      <vt:lpstr>Derajat  status luka bakar</vt:lpstr>
      <vt:lpstr>Burns and corrosions of : </vt:lpstr>
      <vt:lpstr>Patofisiologis luka bakar </vt:lpstr>
      <vt:lpstr>burns (thermal) from:</vt:lpstr>
      <vt:lpstr>Therapi luka bakar</vt:lpstr>
      <vt:lpstr>Prioritas perawatan luka bakar</vt:lpstr>
      <vt:lpstr>PowerPoint Presentation</vt:lpstr>
      <vt:lpstr>TRAUMA KARENA SUHU RENDAH</vt:lpstr>
      <vt:lpstr>Frosbite (T33-T35)</vt:lpstr>
      <vt:lpstr>Macam – macam logam beracun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Luka bakar</dc:title>
  <dc:creator>7</dc:creator>
  <cp:lastModifiedBy>7</cp:lastModifiedBy>
  <cp:revision>35</cp:revision>
  <dcterms:created xsi:type="dcterms:W3CDTF">2018-08-28T14:48:27Z</dcterms:created>
  <dcterms:modified xsi:type="dcterms:W3CDTF">2018-09-23T12:36:03Z</dcterms:modified>
</cp:coreProperties>
</file>