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0" r:id="rId9"/>
    <p:sldId id="272" r:id="rId10"/>
    <p:sldId id="262" r:id="rId11"/>
    <p:sldId id="273" r:id="rId12"/>
    <p:sldId id="271" r:id="rId13"/>
    <p:sldId id="260" r:id="rId14"/>
    <p:sldId id="261" r:id="rId15"/>
    <p:sldId id="274" r:id="rId16"/>
    <p:sldId id="275" r:id="rId17"/>
    <p:sldId id="264" r:id="rId18"/>
    <p:sldId id="277" r:id="rId19"/>
    <p:sldId id="276" r:id="rId20"/>
    <p:sldId id="278" r:id="rId21"/>
    <p:sldId id="279" r:id="rId22"/>
    <p:sldId id="280" r:id="rId23"/>
    <p:sldId id="281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97"/>
    <p:restoredTop sz="94671"/>
  </p:normalViewPr>
  <p:slideViewPr>
    <p:cSldViewPr snapToGrid="0" snapToObjects="1">
      <p:cViewPr>
        <p:scale>
          <a:sx n="53" d="100"/>
          <a:sy n="53" d="100"/>
        </p:scale>
        <p:origin x="-148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1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8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9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1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8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7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1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yalgia" TargetMode="External"/><Relationship Id="rId13" Type="http://schemas.openxmlformats.org/officeDocument/2006/relationships/hyperlink" Target="https://en.wikipedia.org/wiki/Bacterial_pneumonia" TargetMode="External"/><Relationship Id="rId3" Type="http://schemas.openxmlformats.org/officeDocument/2006/relationships/hyperlink" Target="https://en.wikipedia.org/wiki/Influenza_virus" TargetMode="External"/><Relationship Id="rId7" Type="http://schemas.openxmlformats.org/officeDocument/2006/relationships/hyperlink" Target="https://en.wikipedia.org/wiki/Sore_throat" TargetMode="External"/><Relationship Id="rId12" Type="http://schemas.openxmlformats.org/officeDocument/2006/relationships/hyperlink" Target="https://en.wikipedia.org/wiki/Viral_pneumonia" TargetMode="External"/><Relationship Id="rId2" Type="http://schemas.openxmlformats.org/officeDocument/2006/relationships/hyperlink" Target="https://en.wikipedia.org/wiki/Infectious_disease" TargetMode="External"/><Relationship Id="rId16" Type="http://schemas.openxmlformats.org/officeDocument/2006/relationships/hyperlink" Target="https://en.wikipedia.org/wiki/Heart_fail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hinorrhea" TargetMode="External"/><Relationship Id="rId11" Type="http://schemas.openxmlformats.org/officeDocument/2006/relationships/hyperlink" Target="https://en.wikipedia.org/wiki/Fatigue_(medical)" TargetMode="External"/><Relationship Id="rId5" Type="http://schemas.openxmlformats.org/officeDocument/2006/relationships/hyperlink" Target="https://en.wikipedia.org/wiki/Fever" TargetMode="External"/><Relationship Id="rId15" Type="http://schemas.openxmlformats.org/officeDocument/2006/relationships/hyperlink" Target="https://en.wikipedia.org/wiki/Asthma" TargetMode="External"/><Relationship Id="rId10" Type="http://schemas.openxmlformats.org/officeDocument/2006/relationships/hyperlink" Target="https://en.wikipedia.org/wiki/Cough" TargetMode="External"/><Relationship Id="rId4" Type="http://schemas.openxmlformats.org/officeDocument/2006/relationships/hyperlink" Target="https://en.wikipedia.org/wiki/Symptom" TargetMode="External"/><Relationship Id="rId9" Type="http://schemas.openxmlformats.org/officeDocument/2006/relationships/hyperlink" Target="https://en.wikipedia.org/wiki/Headache" TargetMode="External"/><Relationship Id="rId14" Type="http://schemas.openxmlformats.org/officeDocument/2006/relationships/hyperlink" Target="https://en.wikipedia.org/wiki/Sinus_infe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raminidase_inhibitor" TargetMode="External"/><Relationship Id="rId7" Type="http://schemas.openxmlformats.org/officeDocument/2006/relationships/hyperlink" Target="https://en.wikipedia.org/wiki/Adamantane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2_protein" TargetMode="External"/><Relationship Id="rId5" Type="http://schemas.openxmlformats.org/officeDocument/2006/relationships/hyperlink" Target="https://en.wikipedia.org/wiki/Zanamivir" TargetMode="External"/><Relationship Id="rId4" Type="http://schemas.openxmlformats.org/officeDocument/2006/relationships/hyperlink" Target="https://en.wikipedia.org/wiki/Oseltamivi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teeple_(architecture)" TargetMode="External"/><Relationship Id="rId3" Type="http://schemas.openxmlformats.org/officeDocument/2006/relationships/hyperlink" Target="https://en.wikipedia.org/wiki/Trachea" TargetMode="External"/><Relationship Id="rId7" Type="http://schemas.openxmlformats.org/officeDocument/2006/relationships/hyperlink" Target="https://en.wikipedia.org/wiki/Steeple_sign" TargetMode="External"/><Relationship Id="rId2" Type="http://schemas.openxmlformats.org/officeDocument/2006/relationships/hyperlink" Target="http://www.icd10data.com/ICD10CM/Codes/J00-J99/J00-J06/J05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arseness" TargetMode="External"/><Relationship Id="rId11" Type="http://schemas.openxmlformats.org/officeDocument/2006/relationships/image" Target="../media/image13.tiff"/><Relationship Id="rId5" Type="http://schemas.openxmlformats.org/officeDocument/2006/relationships/hyperlink" Target="https://en.wikipedia.org/wiki/Stridor" TargetMode="External"/><Relationship Id="rId10" Type="http://schemas.openxmlformats.org/officeDocument/2006/relationships/hyperlink" Target="https://en.wikipedia.org/wiki/Oxygen_saturation" TargetMode="External"/><Relationship Id="rId4" Type="http://schemas.openxmlformats.org/officeDocument/2006/relationships/hyperlink" Target="https://en.wikipedia.org/wiki/Cough" TargetMode="External"/><Relationship Id="rId9" Type="http://schemas.openxmlformats.org/officeDocument/2006/relationships/hyperlink" Target="https://en.wikipedia.org/wiki/Epinephrin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ysical_examination" TargetMode="External"/><Relationship Id="rId3" Type="http://schemas.openxmlformats.org/officeDocument/2006/relationships/hyperlink" Target="https://en.wikipedia.org/wiki/Cough" TargetMode="External"/><Relationship Id="rId7" Type="http://schemas.openxmlformats.org/officeDocument/2006/relationships/hyperlink" Target="https://en.wikipedia.org/wiki/Respiratory_rate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en.wikipedia.org/wiki/Phleg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ortness_of_breath" TargetMode="External"/><Relationship Id="rId11" Type="http://schemas.openxmlformats.org/officeDocument/2006/relationships/hyperlink" Target="https://en.wikipedia.org/wiki/Sputum" TargetMode="External"/><Relationship Id="rId5" Type="http://schemas.openxmlformats.org/officeDocument/2006/relationships/hyperlink" Target="https://en.wikipedia.org/wiki/Fever" TargetMode="External"/><Relationship Id="rId10" Type="http://schemas.openxmlformats.org/officeDocument/2006/relationships/hyperlink" Target="https://en.wikipedia.org/wiki/Microbial_culture" TargetMode="External"/><Relationship Id="rId4" Type="http://schemas.openxmlformats.org/officeDocument/2006/relationships/hyperlink" Target="https://en.wikipedia.org/wiki/Chest_pain" TargetMode="External"/><Relationship Id="rId9" Type="http://schemas.openxmlformats.org/officeDocument/2006/relationships/hyperlink" Target="https://en.wikipedia.org/wiki/Chest_X-ra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10data.com/ICD10CM/Codes/J00-J99/J20-J22/J21-" TargetMode="External"/><Relationship Id="rId2" Type="http://schemas.openxmlformats.org/officeDocument/2006/relationships/hyperlink" Target="http://www.icd10data.com/ICD10CM/Codes/J00-J99/J20-J22/J20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d10data.com/ICD10CM/Codes/J00-J99/J20-J22/J22-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treptococcus_pneumoniae" TargetMode="External"/><Relationship Id="rId3" Type="http://schemas.openxmlformats.org/officeDocument/2006/relationships/hyperlink" Target="https://en.wikipedia.org/wiki/Inflammation" TargetMode="External"/><Relationship Id="rId7" Type="http://schemas.openxmlformats.org/officeDocument/2006/relationships/hyperlink" Target="https://en.wikipedia.org/wiki/Bordetella_pertussis" TargetMode="External"/><Relationship Id="rId2" Type="http://schemas.openxmlformats.org/officeDocument/2006/relationships/hyperlink" Target="http://www.icd10data.com/ICD10CM/Codes/J00-J99/J20-J22/J20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lamydophila_pneumoniae" TargetMode="External"/><Relationship Id="rId5" Type="http://schemas.openxmlformats.org/officeDocument/2006/relationships/hyperlink" Target="https://en.wikipedia.org/wiki/Mycoplasma_pneumoniae" TargetMode="External"/><Relationship Id="rId10" Type="http://schemas.openxmlformats.org/officeDocument/2006/relationships/image" Target="../media/image15.tiff"/><Relationship Id="rId4" Type="http://schemas.openxmlformats.org/officeDocument/2006/relationships/hyperlink" Target="https://en.wikipedia.org/wiki/Bronchus" TargetMode="External"/><Relationship Id="rId9" Type="http://schemas.openxmlformats.org/officeDocument/2006/relationships/hyperlink" Target="https://en.wikipedia.org/wiki/Haemophilus_influenza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onchiole" TargetMode="External"/><Relationship Id="rId2" Type="http://schemas.openxmlformats.org/officeDocument/2006/relationships/hyperlink" Target="http://www.icd10data.com/ICD10CM/Codes/J00-J99/J20-J22/J21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heezing" TargetMode="External"/><Relationship Id="rId5" Type="http://schemas.openxmlformats.org/officeDocument/2006/relationships/hyperlink" Target="https://en.wikipedia.org/wiki/Fever" TargetMode="External"/><Relationship Id="rId4" Type="http://schemas.openxmlformats.org/officeDocument/2006/relationships/hyperlink" Target="https://en.wikipedia.org/wiki/Viral_infection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d10data.com/ICD10CM/Codes/J00-J99/J40-J47/J47-" TargetMode="External"/><Relationship Id="rId3" Type="http://schemas.openxmlformats.org/officeDocument/2006/relationships/hyperlink" Target="http://www.icd10data.com/ICD10CM/Codes/J00-J99/J40-J47/J41-" TargetMode="External"/><Relationship Id="rId7" Type="http://schemas.openxmlformats.org/officeDocument/2006/relationships/hyperlink" Target="http://www.icd10data.com/ICD10CM/Codes/J00-J99/J40-J47/J45-" TargetMode="External"/><Relationship Id="rId2" Type="http://schemas.openxmlformats.org/officeDocument/2006/relationships/hyperlink" Target="http://www.icd10data.com/ICD10CM/Codes/J00-J99/J40-J47/J40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d10data.com/ICD10CM/Codes/J00-J99/J40-J47/J44-" TargetMode="External"/><Relationship Id="rId5" Type="http://schemas.openxmlformats.org/officeDocument/2006/relationships/hyperlink" Target="http://www.icd10data.com/ICD10CM/Codes/J00-J99/J40-J47/J43-" TargetMode="External"/><Relationship Id="rId4" Type="http://schemas.openxmlformats.org/officeDocument/2006/relationships/hyperlink" Target="http://www.icd10data.com/ICD10CM/Codes/J00-J99/J40-J47/J42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r_pulmonale" TargetMode="External"/><Relationship Id="rId3" Type="http://schemas.openxmlformats.org/officeDocument/2006/relationships/hyperlink" Target="https://en.wikipedia.org/wiki/Pulmonary_interstitial_emphysema" TargetMode="External"/><Relationship Id="rId7" Type="http://schemas.openxmlformats.org/officeDocument/2006/relationships/hyperlink" Target="https://en.wikipedia.org/wiki/Right-sided_heart_failure" TargetMode="External"/><Relationship Id="rId2" Type="http://schemas.openxmlformats.org/officeDocument/2006/relationships/hyperlink" Target="http://www.icd10data.com/ICD10CM/Codes/J00-J99/J40-J47/J43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ulmonary_hypertension" TargetMode="External"/><Relationship Id="rId5" Type="http://schemas.openxmlformats.org/officeDocument/2006/relationships/hyperlink" Target="https://en.wikipedia.org/wiki/Dyspnea" TargetMode="External"/><Relationship Id="rId10" Type="http://schemas.openxmlformats.org/officeDocument/2006/relationships/hyperlink" Target="https://en.wikipedia.org/wiki/Jugular_venous_distension" TargetMode="External"/><Relationship Id="rId4" Type="http://schemas.openxmlformats.org/officeDocument/2006/relationships/hyperlink" Target="https://en.wikipedia.org/wiki/Subcutaneous_emphysema" TargetMode="External"/><Relationship Id="rId9" Type="http://schemas.openxmlformats.org/officeDocument/2006/relationships/hyperlink" Target="https://en.wikipedia.org/wiki/Peripheral_edem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netics" TargetMode="External"/><Relationship Id="rId13" Type="http://schemas.openxmlformats.org/officeDocument/2006/relationships/hyperlink" Target="https://en.wikipedia.org/wiki/Beta_blockers" TargetMode="External"/><Relationship Id="rId3" Type="http://schemas.openxmlformats.org/officeDocument/2006/relationships/hyperlink" Target="https://en.wikipedia.org/wiki/Airway_obstruction" TargetMode="External"/><Relationship Id="rId7" Type="http://schemas.openxmlformats.org/officeDocument/2006/relationships/hyperlink" Target="https://en.wikipedia.org/wiki/Shortness_of_breath" TargetMode="External"/><Relationship Id="rId12" Type="http://schemas.openxmlformats.org/officeDocument/2006/relationships/hyperlink" Target="https://en.wikipedia.org/wiki/Aspirin" TargetMode="External"/><Relationship Id="rId2" Type="http://schemas.openxmlformats.org/officeDocument/2006/relationships/hyperlink" Target="http://www.icd10data.com/ICD10CM/Codes/J00-J99/J40-J47/J45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ughing" TargetMode="External"/><Relationship Id="rId11" Type="http://schemas.openxmlformats.org/officeDocument/2006/relationships/hyperlink" Target="https://en.wikipedia.org/wiki/Allergen" TargetMode="External"/><Relationship Id="rId5" Type="http://schemas.openxmlformats.org/officeDocument/2006/relationships/hyperlink" Target="https://en.wikipedia.org/wiki/Wheezing" TargetMode="External"/><Relationship Id="rId15" Type="http://schemas.openxmlformats.org/officeDocument/2006/relationships/hyperlink" Target="https://en.wikipedia.org/wiki/Allergic_rhinitis" TargetMode="External"/><Relationship Id="rId10" Type="http://schemas.openxmlformats.org/officeDocument/2006/relationships/hyperlink" Target="https://en.wikipedia.org/wiki/Air_pollution" TargetMode="External"/><Relationship Id="rId4" Type="http://schemas.openxmlformats.org/officeDocument/2006/relationships/hyperlink" Target="https://en.wikipedia.org/wiki/Bronchospasm" TargetMode="External"/><Relationship Id="rId9" Type="http://schemas.openxmlformats.org/officeDocument/2006/relationships/hyperlink" Target="https://en.wikipedia.org/wiki/Environmental_factor" TargetMode="External"/><Relationship Id="rId14" Type="http://schemas.openxmlformats.org/officeDocument/2006/relationships/hyperlink" Target="https://en.wikipedia.org/wiki/Atopic_eczem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://www.icd10data.com/ICD10CM/Codes/J00-J99/J40-J47/J47-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d10data.com/ICD10CM/Codes/A00-B99/A15-A19/A15-/A15.9" TargetMode="External"/><Relationship Id="rId3" Type="http://schemas.openxmlformats.org/officeDocument/2006/relationships/hyperlink" Target="http://www.icd10data.com/ICD10CM/Codes/A00-B99/A15-A19/A15-/A15.4" TargetMode="External"/><Relationship Id="rId7" Type="http://schemas.openxmlformats.org/officeDocument/2006/relationships/hyperlink" Target="http://www.icd10data.com/ICD10CM/Codes/A00-B99/A15-A19/A15-/A15.8" TargetMode="External"/><Relationship Id="rId2" Type="http://schemas.openxmlformats.org/officeDocument/2006/relationships/hyperlink" Target="http://www.icd10data.com/ICD10CM/Codes/A00-B99/A15-A19/A15-/A15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d10data.com/ICD10CM/Codes/A00-B99/A15-A19/A15-/A15.7" TargetMode="External"/><Relationship Id="rId5" Type="http://schemas.openxmlformats.org/officeDocument/2006/relationships/hyperlink" Target="http://www.icd10data.com/ICD10CM/Codes/A00-B99/A15-A19/A15-/A15.6" TargetMode="External"/><Relationship Id="rId4" Type="http://schemas.openxmlformats.org/officeDocument/2006/relationships/hyperlink" Target="http://www.icd10data.com/ICD10CM/Codes/A00-B99/A15-A19/A15-/A15.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s://en.wikipedia.org/wiki/Acid-fastness" TargetMode="External"/><Relationship Id="rId7" Type="http://schemas.openxmlformats.org/officeDocument/2006/relationships/hyperlink" Target="https://en.wikipedia.org/wiki/Langhans_giant_cell" TargetMode="External"/><Relationship Id="rId2" Type="http://schemas.openxmlformats.org/officeDocument/2006/relationships/hyperlink" Target="https://en.wikipedia.org/wiki/Mycolic_aci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ranulomas" TargetMode="External"/><Relationship Id="rId5" Type="http://schemas.openxmlformats.org/officeDocument/2006/relationships/hyperlink" Target="https://en.wikipedia.org/wiki/Aerobic_organism" TargetMode="External"/><Relationship Id="rId4" Type="http://schemas.openxmlformats.org/officeDocument/2006/relationships/hyperlink" Target="https://en.wikipedia.org/wiki/Ziehl%E2%80%93Neelsen_stain" TargetMode="External"/><Relationship Id="rId9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d10data.com/ICD10CM/Codes/J00-J99/J00-J06/J06-" TargetMode="External"/><Relationship Id="rId3" Type="http://schemas.openxmlformats.org/officeDocument/2006/relationships/hyperlink" Target="http://www.icd10data.com/ICD10CM/Codes/J00-J99/J00-J06/J01-" TargetMode="External"/><Relationship Id="rId7" Type="http://schemas.openxmlformats.org/officeDocument/2006/relationships/hyperlink" Target="http://www.icd10data.com/ICD10CM/Codes/J00-J99/J00-J06/J05-" TargetMode="External"/><Relationship Id="rId2" Type="http://schemas.openxmlformats.org/officeDocument/2006/relationships/hyperlink" Target="http://www.icd10data.com/ICD10CM/Codes/J00-J99/J00-J06/J00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d10data.com/ICD10CM/Codes/J00-J99/J00-J06/J04-" TargetMode="External"/><Relationship Id="rId5" Type="http://schemas.openxmlformats.org/officeDocument/2006/relationships/hyperlink" Target="http://www.icd10data.com/ICD10CM/Codes/J00-J99/J00-J06/J03-" TargetMode="External"/><Relationship Id="rId4" Type="http://schemas.openxmlformats.org/officeDocument/2006/relationships/hyperlink" Target="http://www.icd10data.com/ICD10CM/Codes/J00-J99/J00-J06/J02-" TargetMode="External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d10data.com/ICD10CM/Codes/J00-J99/J00-J06/J00-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d10data.com/ICD10CM/Codes/J00-J99/J00-J06/J00-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</a:t>
            </a:r>
            <a:r>
              <a:rPr lang="en-US" dirty="0" err="1" smtClean="0"/>
              <a:t>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cap="none" dirty="0" smtClean="0"/>
              <a:t>r</a:t>
            </a:r>
            <a:r>
              <a:rPr lang="en-US" dirty="0" smtClean="0"/>
              <a:t>. Kartika LILISANTOSA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J09-J11 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08" y="1292087"/>
            <a:ext cx="8915400" cy="51061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is an </a:t>
            </a:r>
            <a:r>
              <a:rPr lang="en-US" dirty="0">
                <a:hlinkClick r:id="rId2"/>
              </a:rPr>
              <a:t>infectious disease caused by an </a:t>
            </a:r>
            <a:r>
              <a:rPr lang="en-US" dirty="0" smtClean="0">
                <a:hlinkClick r:id="rId3"/>
              </a:rPr>
              <a:t>influenza virus</a:t>
            </a:r>
            <a:r>
              <a:rPr lang="en-US" dirty="0" smtClean="0"/>
              <a:t> </a:t>
            </a:r>
            <a:r>
              <a:rPr lang="en-US" dirty="0"/>
              <a:t>Type A, Type B, and Type </a:t>
            </a:r>
            <a:r>
              <a:rPr lang="en-US" dirty="0" smtClean="0"/>
              <a:t>C (family </a:t>
            </a:r>
            <a:r>
              <a:rPr lang="en-US" dirty="0" err="1" smtClean="0"/>
              <a:t>Orthomyxoviridae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The most common </a:t>
            </a:r>
            <a:r>
              <a:rPr lang="en-US" dirty="0">
                <a:hlinkClick r:id="rId4"/>
              </a:rPr>
              <a:t>symptoms include: a high </a:t>
            </a:r>
            <a:r>
              <a:rPr lang="en-US" dirty="0">
                <a:hlinkClick r:id="rId5"/>
              </a:rPr>
              <a:t>fever, </a:t>
            </a:r>
            <a:r>
              <a:rPr lang="en-US" dirty="0">
                <a:hlinkClick r:id="rId6"/>
              </a:rPr>
              <a:t>runny nose, </a:t>
            </a:r>
            <a:r>
              <a:rPr lang="en-US" dirty="0">
                <a:hlinkClick r:id="rId7"/>
              </a:rPr>
              <a:t>sore throat, </a:t>
            </a:r>
            <a:r>
              <a:rPr lang="en-US" dirty="0">
                <a:hlinkClick r:id="rId8"/>
              </a:rPr>
              <a:t>muscle pains, </a:t>
            </a:r>
            <a:r>
              <a:rPr lang="en-US" dirty="0">
                <a:hlinkClick r:id="rId9"/>
              </a:rPr>
              <a:t>headache, </a:t>
            </a:r>
            <a:r>
              <a:rPr lang="en-US" dirty="0">
                <a:hlinkClick r:id="rId10"/>
              </a:rPr>
              <a:t>coughing, and </a:t>
            </a:r>
            <a:r>
              <a:rPr lang="en-US" dirty="0">
                <a:hlinkClick r:id="rId11"/>
              </a:rPr>
              <a:t>feeling tired</a:t>
            </a:r>
            <a:r>
              <a:rPr lang="en-US" dirty="0" smtClean="0">
                <a:hlinkClick r:id="rId11"/>
              </a:rPr>
              <a:t>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These symptoms typically begin two days after exposure to the virus and most last less than a </a:t>
            </a:r>
            <a:r>
              <a:rPr lang="en-US" dirty="0" smtClean="0"/>
              <a:t>week. </a:t>
            </a:r>
            <a:r>
              <a:rPr lang="en-US" dirty="0"/>
              <a:t>The cough, however, may last for more than two </a:t>
            </a:r>
            <a:r>
              <a:rPr lang="en-US" dirty="0" smtClean="0"/>
              <a:t>weeks.</a:t>
            </a:r>
          </a:p>
          <a:p>
            <a:pPr>
              <a:spcAft>
                <a:spcPts val="600"/>
              </a:spcAft>
            </a:pPr>
            <a:r>
              <a:rPr lang="en-US" dirty="0"/>
              <a:t>Complications of influenza may include </a:t>
            </a:r>
            <a:r>
              <a:rPr lang="en-US" dirty="0">
                <a:hlinkClick r:id="rId12"/>
              </a:rPr>
              <a:t>viral pneumonia, secondary </a:t>
            </a:r>
            <a:r>
              <a:rPr lang="en-US" dirty="0">
                <a:hlinkClick r:id="rId13"/>
              </a:rPr>
              <a:t>bacterial pneumonia, </a:t>
            </a:r>
            <a:r>
              <a:rPr lang="en-US" dirty="0">
                <a:hlinkClick r:id="rId14"/>
              </a:rPr>
              <a:t>sinus infections, and worsening of previous health problems such as </a:t>
            </a:r>
            <a:r>
              <a:rPr lang="en-US" dirty="0">
                <a:hlinkClick r:id="rId15"/>
              </a:rPr>
              <a:t>asthma or </a:t>
            </a:r>
            <a:r>
              <a:rPr lang="en-US" dirty="0">
                <a:hlinkClick r:id="rId16"/>
              </a:rPr>
              <a:t>heart </a:t>
            </a:r>
            <a:r>
              <a:rPr lang="en-US" dirty="0" smtClean="0">
                <a:hlinkClick r:id="rId16"/>
              </a:rPr>
              <a:t>failure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A vaccine made for one year may not be useful in the following year, since the virus evolves rapidly</a:t>
            </a:r>
          </a:p>
        </p:txBody>
      </p:sp>
    </p:spTree>
    <p:extLst>
      <p:ext uri="{BB962C8B-B14F-4D97-AF65-F5344CB8AC3E}">
        <p14:creationId xmlns:p14="http://schemas.microsoft.com/office/powerpoint/2010/main" val="206038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304" y="1"/>
            <a:ext cx="5707450" cy="4343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3635" y="4343557"/>
            <a:ext cx="10171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1A1A1A"/>
                </a:solidFill>
                <a:latin typeface="+mj-lt"/>
              </a:rPr>
              <a:t>In </a:t>
            </a:r>
            <a:r>
              <a:rPr lang="en-US" dirty="0">
                <a:solidFill>
                  <a:srgbClr val="1A1A1A"/>
                </a:solidFill>
                <a:latin typeface="+mj-lt"/>
              </a:rPr>
              <a:t>highly virulent strains, such as H5N1, the hemagglutinin can be cleaved by a wide variety of proteases, allowing the virus to spread throughout the </a:t>
            </a:r>
            <a:r>
              <a:rPr lang="en-US" dirty="0" smtClean="0">
                <a:solidFill>
                  <a:srgbClr val="1A1A1A"/>
                </a:solidFill>
                <a:latin typeface="+mj-lt"/>
              </a:rPr>
              <a:t>body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influenza does cause tissue </a:t>
            </a:r>
            <a:r>
              <a:rPr lang="en-US" dirty="0" smtClean="0"/>
              <a:t>damage (H5N1 strain causes severe viral pneumonia in the lugs)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The two classes of antiviral drugs used against influenza are </a:t>
            </a:r>
            <a:r>
              <a:rPr lang="en-US" dirty="0">
                <a:hlinkClick r:id="rId3"/>
              </a:rPr>
              <a:t>neuraminidase inhibitors (</a:t>
            </a:r>
            <a:r>
              <a:rPr lang="en-US" dirty="0">
                <a:hlinkClick r:id="rId4"/>
              </a:rPr>
              <a:t>oseltamivir and </a:t>
            </a:r>
            <a:r>
              <a:rPr lang="en-US" dirty="0">
                <a:hlinkClick r:id="rId5"/>
              </a:rPr>
              <a:t>zanamivir) and </a:t>
            </a:r>
            <a:r>
              <a:rPr lang="en-US" dirty="0">
                <a:hlinkClick r:id="rId6"/>
              </a:rPr>
              <a:t>M2 protein inhibitors (</a:t>
            </a:r>
            <a:r>
              <a:rPr lang="en-US" dirty="0">
                <a:hlinkClick r:id="rId7"/>
              </a:rPr>
              <a:t>adamantane derivatives).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10227298" cy="1400530"/>
          </a:xfrm>
        </p:spPr>
        <p:txBody>
          <a:bodyPr/>
          <a:lstStyle/>
          <a:p>
            <a:r>
              <a:rPr lang="en-US" dirty="0">
                <a:hlinkClick r:id="rId2"/>
              </a:rPr>
              <a:t>J05 Acute obstructive laryngitis [croup] and epiglottitis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1570383"/>
            <a:ext cx="6778487" cy="50148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laryngotracheobronchitis</a:t>
            </a:r>
            <a:endParaRPr lang="en-US" dirty="0" smtClean="0"/>
          </a:p>
          <a:p>
            <a:r>
              <a:rPr lang="en-US" dirty="0" smtClean="0"/>
              <a:t>Usually caused by virus parainfluenza and influenza, rarely by bacterial infection like </a:t>
            </a:r>
            <a:r>
              <a:rPr lang="en-US" dirty="0" err="1" smtClean="0"/>
              <a:t>diphtheriae</a:t>
            </a:r>
            <a:endParaRPr lang="en-US" dirty="0" smtClean="0"/>
          </a:p>
          <a:p>
            <a:r>
              <a:rPr lang="en-US" dirty="0"/>
              <a:t>The infection leads to swelling inside the </a:t>
            </a:r>
            <a:r>
              <a:rPr lang="en-US" dirty="0">
                <a:hlinkClick r:id="rId3"/>
              </a:rPr>
              <a:t>trachea, which interferes with normal breathing and produces the classic symptoms of "barking" </a:t>
            </a:r>
            <a:r>
              <a:rPr lang="en-US" dirty="0">
                <a:hlinkClick r:id="rId4"/>
              </a:rPr>
              <a:t>cough, </a:t>
            </a:r>
            <a:r>
              <a:rPr lang="en-US" dirty="0">
                <a:hlinkClick r:id="rId5"/>
              </a:rPr>
              <a:t>stridor, and a </a:t>
            </a:r>
            <a:r>
              <a:rPr lang="en-US" dirty="0">
                <a:hlinkClick r:id="rId6"/>
              </a:rPr>
              <a:t>hoarse </a:t>
            </a:r>
            <a:r>
              <a:rPr lang="en-US" dirty="0" smtClean="0">
                <a:hlinkClick r:id="rId6"/>
              </a:rPr>
              <a:t>voice</a:t>
            </a:r>
            <a:endParaRPr lang="en-US" dirty="0" smtClean="0"/>
          </a:p>
          <a:p>
            <a:r>
              <a:rPr lang="en-US" dirty="0"/>
              <a:t>narrowing of the trachea, called the </a:t>
            </a:r>
            <a:r>
              <a:rPr lang="en-US" dirty="0">
                <a:hlinkClick r:id="rId7"/>
              </a:rPr>
              <a:t>steeple sign, because of the subglottic stenosis, which resembles a </a:t>
            </a:r>
            <a:r>
              <a:rPr lang="en-US" dirty="0">
                <a:hlinkClick r:id="rId8"/>
              </a:rPr>
              <a:t>steeple in shape. The steeple sign is suggestive of the diagnosis, but is absent in half of </a:t>
            </a:r>
            <a:r>
              <a:rPr lang="en-US" dirty="0" smtClean="0">
                <a:hlinkClick r:id="rId8"/>
              </a:rPr>
              <a:t>cases</a:t>
            </a:r>
            <a:endParaRPr lang="en-US" dirty="0" smtClean="0"/>
          </a:p>
          <a:p>
            <a:r>
              <a:rPr lang="en-US" dirty="0"/>
              <a:t>Steroids are given routinely, with </a:t>
            </a:r>
            <a:r>
              <a:rPr lang="en-US" dirty="0">
                <a:hlinkClick r:id="rId9"/>
              </a:rPr>
              <a:t>epinephrine used in severe cases.</a:t>
            </a:r>
            <a:r>
              <a:rPr lang="en-US" baseline="30000" dirty="0">
                <a:hlinkClick r:id="rId9"/>
              </a:rPr>
              <a:t>[3]</a:t>
            </a:r>
            <a:r>
              <a:rPr lang="en-US" dirty="0">
                <a:hlinkClick r:id="rId9"/>
              </a:rPr>
              <a:t> Children with </a:t>
            </a:r>
            <a:r>
              <a:rPr lang="en-US" dirty="0">
                <a:hlinkClick r:id="rId10"/>
              </a:rPr>
              <a:t>oxygen saturations under 92% should receive oxygen,</a:t>
            </a:r>
            <a:r>
              <a:rPr lang="en-US" baseline="30000" dirty="0">
                <a:hlinkClick r:id="rId10"/>
              </a:rPr>
              <a:t>[4]</a:t>
            </a:r>
            <a:r>
              <a:rPr lang="en-US" dirty="0">
                <a:hlinkClick r:id="rId10"/>
              </a:rPr>
              <a:t> and those with severe croup may be hospitalized for observation.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5078" y="1729409"/>
            <a:ext cx="4647482" cy="48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 12-18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80053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= IS AN INFLAMMATORY IN THE LUNG AFFECTING ALVEOLI</a:t>
            </a:r>
          </a:p>
          <a:p>
            <a:r>
              <a:rPr lang="en-US" dirty="0" smtClean="0"/>
              <a:t>CAUSED BY BACTERIA,  VIRUS, FUNGI</a:t>
            </a:r>
          </a:p>
          <a:p>
            <a:r>
              <a:rPr lang="en-US" dirty="0"/>
              <a:t>symptoms 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productive </a:t>
            </a:r>
            <a:r>
              <a:rPr lang="en-US" dirty="0">
                <a:hlinkClick r:id="rId2"/>
              </a:rPr>
              <a:t>or dry </a:t>
            </a:r>
            <a:r>
              <a:rPr lang="en-US" dirty="0">
                <a:hlinkClick r:id="rId3"/>
              </a:rPr>
              <a:t>cough, </a:t>
            </a:r>
            <a:r>
              <a:rPr lang="en-US" dirty="0">
                <a:hlinkClick r:id="rId4"/>
              </a:rPr>
              <a:t>chest pain, </a:t>
            </a:r>
            <a:r>
              <a:rPr lang="en-US" dirty="0">
                <a:hlinkClick r:id="rId5"/>
              </a:rPr>
              <a:t>fever, and </a:t>
            </a:r>
            <a:r>
              <a:rPr lang="en-US" dirty="0">
                <a:hlinkClick r:id="rId6"/>
              </a:rPr>
              <a:t>shortness of breath, sharp or stabbing </a:t>
            </a:r>
            <a:r>
              <a:rPr lang="en-US" dirty="0">
                <a:hlinkClick r:id="rId4"/>
              </a:rPr>
              <a:t>chest pain during deep breaths, and an increased </a:t>
            </a:r>
            <a:r>
              <a:rPr lang="en-US" dirty="0">
                <a:hlinkClick r:id="rId7"/>
              </a:rPr>
              <a:t>rate of </a:t>
            </a:r>
            <a:r>
              <a:rPr lang="en-US" dirty="0" smtClean="0">
                <a:hlinkClick r:id="rId7"/>
              </a:rPr>
              <a:t>breathing</a:t>
            </a:r>
            <a:endParaRPr lang="en-US" dirty="0" smtClean="0"/>
          </a:p>
          <a:p>
            <a:r>
              <a:rPr lang="en-US" dirty="0" smtClean="0"/>
              <a:t>Diagnosis </a:t>
            </a:r>
            <a:r>
              <a:rPr lang="en-US" dirty="0"/>
              <a:t>is often based on the symptoms and </a:t>
            </a:r>
            <a:r>
              <a:rPr lang="en-US" dirty="0">
                <a:hlinkClick r:id="rId8"/>
              </a:rPr>
              <a:t>physical examination.</a:t>
            </a:r>
            <a:r>
              <a:rPr lang="en-US" baseline="30000" dirty="0">
                <a:hlinkClick r:id="rId8"/>
              </a:rPr>
              <a:t>[7]</a:t>
            </a:r>
            <a:r>
              <a:rPr lang="en-US" dirty="0">
                <a:hlinkClick r:id="rId8"/>
              </a:rPr>
              <a:t> </a:t>
            </a:r>
            <a:r>
              <a:rPr lang="en-US" dirty="0">
                <a:hlinkClick r:id="rId9"/>
              </a:rPr>
              <a:t>Chest X-ray, blood tests, and </a:t>
            </a:r>
            <a:r>
              <a:rPr lang="en-US" dirty="0">
                <a:hlinkClick r:id="rId10"/>
              </a:rPr>
              <a:t>culture of the </a:t>
            </a:r>
            <a:r>
              <a:rPr lang="en-US" dirty="0">
                <a:hlinkClick r:id="rId11"/>
              </a:rPr>
              <a:t>sputum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43" y="2392017"/>
            <a:ext cx="5141843" cy="38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20-J22 OTHER ACUTE LOWER RESPIRATORYINFECTIONS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J20 Acute bronchitis</a:t>
            </a:r>
          </a:p>
          <a:p>
            <a:r>
              <a:rPr lang="en-US" dirty="0">
                <a:hlinkClick r:id="rId3"/>
              </a:rPr>
              <a:t>J21 Acute bronchiolitis</a:t>
            </a:r>
          </a:p>
          <a:p>
            <a:r>
              <a:rPr lang="en-US" dirty="0">
                <a:hlinkClick r:id="rId4"/>
              </a:rPr>
              <a:t>J22 Unspecified acute lower respiratory </a:t>
            </a:r>
            <a:r>
              <a:rPr lang="en-US" dirty="0" smtClean="0">
                <a:hlinkClick r:id="rId4"/>
              </a:rPr>
              <a:t>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4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J20 Acute bronchitis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82" y="1357179"/>
            <a:ext cx="6370914" cy="4195481"/>
          </a:xfrm>
        </p:spPr>
        <p:txBody>
          <a:bodyPr/>
          <a:lstStyle/>
          <a:p>
            <a:r>
              <a:rPr lang="en-US" dirty="0" smtClean="0"/>
              <a:t>= </a:t>
            </a:r>
            <a:r>
              <a:rPr lang="en-US" dirty="0"/>
              <a:t>short-term </a:t>
            </a:r>
            <a:r>
              <a:rPr lang="en-US" dirty="0">
                <a:hlinkClick r:id="rId3"/>
              </a:rPr>
              <a:t>inflammation of the </a:t>
            </a:r>
            <a:r>
              <a:rPr lang="en-US" dirty="0">
                <a:hlinkClick r:id="rId4"/>
              </a:rPr>
              <a:t>bronchi (large and medium-sized airways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r>
              <a:rPr lang="en-US" dirty="0" smtClean="0"/>
              <a:t>90% caused by virus, small number by bacteria (</a:t>
            </a:r>
            <a:r>
              <a:rPr lang="en-US" i="1" dirty="0">
                <a:hlinkClick r:id="rId5"/>
              </a:rPr>
              <a:t>Mycoplasma pneumoniae, </a:t>
            </a:r>
            <a:r>
              <a:rPr lang="en-US" i="1" dirty="0">
                <a:hlinkClick r:id="rId6"/>
              </a:rPr>
              <a:t>Chlamydophila pneumoniae, </a:t>
            </a:r>
            <a:r>
              <a:rPr lang="en-US" i="1" dirty="0">
                <a:hlinkClick r:id="rId7"/>
              </a:rPr>
              <a:t>Bordetella pertussis, </a:t>
            </a:r>
            <a:r>
              <a:rPr lang="en-US" i="1" dirty="0">
                <a:hlinkClick r:id="rId8"/>
              </a:rPr>
              <a:t>Streptococcus pneumoniae, and </a:t>
            </a:r>
            <a:r>
              <a:rPr lang="en-US" i="1" dirty="0">
                <a:hlinkClick r:id="rId9"/>
              </a:rPr>
              <a:t>Haemophilus influenzae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Symptoms : cough with mucus, wheezing, shortness of breath (dyspnea), fever, and chest discomfort</a:t>
            </a:r>
          </a:p>
          <a:p>
            <a:r>
              <a:rPr lang="en-US" dirty="0" smtClean="0"/>
              <a:t>Diagnosis : symptoms and chest x-ray , sputum and blood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117" y="1630017"/>
            <a:ext cx="4929733" cy="46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J21 Acute bronchiolitis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Bronchiolitis</a:t>
            </a:r>
            <a:r>
              <a:rPr lang="en-US" dirty="0"/>
              <a:t> is blockage of the </a:t>
            </a:r>
            <a:r>
              <a:rPr lang="en-US" dirty="0">
                <a:hlinkClick r:id="rId3"/>
              </a:rPr>
              <a:t>small airway in the lungs due to a </a:t>
            </a:r>
            <a:r>
              <a:rPr lang="en-US" dirty="0">
                <a:hlinkClick r:id="rId4"/>
              </a:rPr>
              <a:t>viral </a:t>
            </a:r>
            <a:r>
              <a:rPr lang="en-US" dirty="0" smtClean="0">
                <a:hlinkClick r:id="rId4"/>
              </a:rPr>
              <a:t>infection</a:t>
            </a:r>
            <a:r>
              <a:rPr lang="en-US" dirty="0" smtClean="0"/>
              <a:t> (rhinovirus)</a:t>
            </a:r>
          </a:p>
          <a:p>
            <a:r>
              <a:rPr lang="en-US" dirty="0"/>
              <a:t>usually only occurs in children less than two years of </a:t>
            </a:r>
            <a:r>
              <a:rPr lang="en-US" dirty="0" smtClean="0"/>
              <a:t>age</a:t>
            </a:r>
          </a:p>
          <a:p>
            <a:r>
              <a:rPr lang="en-US" dirty="0"/>
              <a:t>Symptoms may include </a:t>
            </a:r>
            <a:r>
              <a:rPr lang="en-US" dirty="0">
                <a:hlinkClick r:id="rId5"/>
              </a:rPr>
              <a:t>fever, cough, runny nose, </a:t>
            </a:r>
            <a:r>
              <a:rPr lang="en-US" dirty="0">
                <a:hlinkClick r:id="rId6"/>
              </a:rPr>
              <a:t>wheezing, and breathing </a:t>
            </a:r>
            <a:r>
              <a:rPr lang="en-US" dirty="0" smtClean="0">
                <a:hlinkClick r:id="rId6"/>
              </a:rPr>
              <a:t>problems</a:t>
            </a:r>
            <a:r>
              <a:rPr lang="en-US" dirty="0" smtClean="0"/>
              <a:t>, nasal flaring, and </a:t>
            </a:r>
            <a:r>
              <a:rPr lang="en-US" dirty="0"/>
              <a:t>or the skin between the ribs pulling in with </a:t>
            </a:r>
            <a:r>
              <a:rPr lang="en-US" dirty="0" smtClean="0"/>
              <a:t>breathing</a:t>
            </a:r>
          </a:p>
          <a:p>
            <a:r>
              <a:rPr lang="en-US" dirty="0" smtClean="0"/>
              <a:t>Diagnosis based on symptoms, chest x ray</a:t>
            </a:r>
          </a:p>
          <a:p>
            <a:r>
              <a:rPr lang="en-US" dirty="0"/>
              <a:t>The risk of death among those who are admitted to hospital is about 1%.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J40-J47 CHRONIC LOWER RESPIRATORY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J40 Bronchitis, not specified as acute or chronic</a:t>
            </a:r>
          </a:p>
          <a:p>
            <a:r>
              <a:rPr lang="en-US" dirty="0">
                <a:hlinkClick r:id="rId3"/>
              </a:rPr>
              <a:t>J41 Simple and mucopurulent chronic bronchitis</a:t>
            </a:r>
          </a:p>
          <a:p>
            <a:r>
              <a:rPr lang="en-US" dirty="0">
                <a:hlinkClick r:id="rId4"/>
              </a:rPr>
              <a:t>J42 Unspecified chronic bronchitis</a:t>
            </a:r>
          </a:p>
          <a:p>
            <a:r>
              <a:rPr lang="en-US" dirty="0">
                <a:hlinkClick r:id="rId5"/>
              </a:rPr>
              <a:t>J43 Emphysema</a:t>
            </a:r>
          </a:p>
          <a:p>
            <a:r>
              <a:rPr lang="en-US" dirty="0">
                <a:hlinkClick r:id="rId6"/>
              </a:rPr>
              <a:t>J44 Other chronic obstructive pulmonary disease</a:t>
            </a:r>
          </a:p>
          <a:p>
            <a:r>
              <a:rPr lang="en-US" dirty="0">
                <a:hlinkClick r:id="rId7"/>
              </a:rPr>
              <a:t>J45 Asthma</a:t>
            </a:r>
          </a:p>
          <a:p>
            <a:r>
              <a:rPr lang="en-US" dirty="0">
                <a:hlinkClick r:id="rId8"/>
              </a:rPr>
              <a:t>J47 Bronchiectasis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0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18"/>
            <a:ext cx="7305193" cy="1400530"/>
          </a:xfrm>
        </p:spPr>
        <p:txBody>
          <a:bodyPr/>
          <a:lstStyle/>
          <a:p>
            <a:r>
              <a:rPr lang="en-US" dirty="0"/>
              <a:t>Chronic Obstructive Pulmonary Disease (COPD)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754438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when the airways become inflamed and the air sacs in your </a:t>
            </a:r>
            <a:r>
              <a:rPr lang="en-US" dirty="0" err="1" smtClean="0"/>
              <a:t>ungs</a:t>
            </a:r>
            <a:r>
              <a:rPr lang="en-US" dirty="0" smtClean="0"/>
              <a:t> </a:t>
            </a:r>
            <a:r>
              <a:rPr lang="en-US" dirty="0"/>
              <a:t>are damaged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Chronic bronchitis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Emphysema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52" y="3872809"/>
            <a:ext cx="8303948" cy="3062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04" y="1814"/>
            <a:ext cx="4240696" cy="38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6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J40-42 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8" y="1331844"/>
            <a:ext cx="7017026" cy="46117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 chronic cough and sputum production for at least 3 months a year for 2 consecutive </a:t>
            </a:r>
            <a:r>
              <a:rPr lang="en-US" sz="2800" dirty="0" smtClean="0"/>
              <a:t>years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is caused by overproduction and hypersecretion of mucus by goblet cells, increasing airflow obstruction</a:t>
            </a:r>
            <a:r>
              <a:rPr lang="en-US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can be due to smoke inhalation, a viral or bacterial </a:t>
            </a:r>
            <a:r>
              <a:rPr lang="en-US" sz="2800" dirty="0" smtClean="0"/>
              <a:t>infection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060" y="2441436"/>
            <a:ext cx="3810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86789"/>
            <a:ext cx="8911687" cy="648099"/>
          </a:xfrm>
        </p:spPr>
        <p:txBody>
          <a:bodyPr/>
          <a:lstStyle/>
          <a:p>
            <a:r>
              <a:rPr lang="en-US" dirty="0" smtClean="0"/>
              <a:t>ICD-10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6" y="995493"/>
            <a:ext cx="10363826" cy="4252369"/>
          </a:xfrm>
        </p:spPr>
        <p:txBody>
          <a:bodyPr>
            <a:noAutofit/>
          </a:bodyPr>
          <a:lstStyle/>
          <a:p>
            <a:r>
              <a:rPr lang="en-US" dirty="0" smtClean="0"/>
              <a:t>A15 Respiratory Tuberculosis</a:t>
            </a:r>
          </a:p>
          <a:p>
            <a:r>
              <a:rPr lang="en-US" dirty="0" smtClean="0"/>
              <a:t>J00-J99 Diseases of the respiratory system</a:t>
            </a:r>
          </a:p>
          <a:p>
            <a:pPr lvl="1"/>
            <a:r>
              <a:rPr lang="en-US" sz="1800" dirty="0" smtClean="0"/>
              <a:t>J00-J06 </a:t>
            </a:r>
            <a:r>
              <a:rPr lang="en-US" sz="1800" dirty="0"/>
              <a:t>Acute upper respiratory </a:t>
            </a:r>
            <a:r>
              <a:rPr lang="en-US" sz="1800" dirty="0" smtClean="0"/>
              <a:t>infections</a:t>
            </a:r>
          </a:p>
          <a:p>
            <a:pPr lvl="1"/>
            <a:r>
              <a:rPr lang="en-US" sz="1800" dirty="0" smtClean="0"/>
              <a:t>J09-J18 Influenza and pneumonia</a:t>
            </a:r>
          </a:p>
          <a:p>
            <a:pPr lvl="1"/>
            <a:r>
              <a:rPr lang="en-US" sz="1800" dirty="0" smtClean="0"/>
              <a:t>J20-j22 </a:t>
            </a:r>
            <a:r>
              <a:rPr lang="en-US" sz="1800" dirty="0"/>
              <a:t>Other acute lower respiratory </a:t>
            </a:r>
            <a:r>
              <a:rPr lang="en-US" sz="1800" dirty="0" smtClean="0"/>
              <a:t>infections</a:t>
            </a:r>
          </a:p>
          <a:p>
            <a:pPr lvl="1"/>
            <a:r>
              <a:rPr lang="en-US" sz="1800" dirty="0" smtClean="0"/>
              <a:t>J30-J39 </a:t>
            </a:r>
            <a:r>
              <a:rPr lang="en-US" sz="1800" dirty="0"/>
              <a:t>Other diseases of upper respiratory </a:t>
            </a:r>
            <a:r>
              <a:rPr lang="en-US" sz="1800" dirty="0" smtClean="0"/>
              <a:t>tract</a:t>
            </a:r>
          </a:p>
          <a:p>
            <a:pPr lvl="1"/>
            <a:r>
              <a:rPr lang="en-US" sz="1800" dirty="0" smtClean="0"/>
              <a:t>J40-J47 </a:t>
            </a:r>
            <a:r>
              <a:rPr lang="en-US" sz="1800" dirty="0"/>
              <a:t>Chronic lower respiratory </a:t>
            </a:r>
            <a:r>
              <a:rPr lang="en-US" sz="1800" dirty="0" smtClean="0"/>
              <a:t>diseases</a:t>
            </a:r>
          </a:p>
          <a:p>
            <a:pPr lvl="1"/>
            <a:r>
              <a:rPr lang="en-US" sz="1800" dirty="0" smtClean="0"/>
              <a:t>J60-J70 </a:t>
            </a:r>
            <a:r>
              <a:rPr lang="en-US" sz="1800" dirty="0"/>
              <a:t>Lung diseases due to external </a:t>
            </a:r>
            <a:r>
              <a:rPr lang="en-US" sz="1800" dirty="0" smtClean="0"/>
              <a:t>agents</a:t>
            </a:r>
          </a:p>
          <a:p>
            <a:pPr lvl="1"/>
            <a:r>
              <a:rPr lang="en-US" sz="1800" dirty="0" smtClean="0"/>
              <a:t>J80-J84 </a:t>
            </a:r>
            <a:r>
              <a:rPr lang="en-US" sz="1800" dirty="0"/>
              <a:t>Other respiratory diseases principally affecting the </a:t>
            </a:r>
            <a:r>
              <a:rPr lang="en-US" sz="1800" dirty="0" err="1" smtClean="0"/>
              <a:t>interstitium</a:t>
            </a:r>
            <a:endParaRPr lang="en-US" sz="1800" dirty="0" smtClean="0"/>
          </a:p>
          <a:p>
            <a:pPr lvl="1"/>
            <a:r>
              <a:rPr lang="en-US" sz="1800" dirty="0" smtClean="0"/>
              <a:t>J85-J86 </a:t>
            </a:r>
            <a:r>
              <a:rPr lang="en-US" sz="1800" dirty="0" err="1"/>
              <a:t>Suppurative</a:t>
            </a:r>
            <a:r>
              <a:rPr lang="en-US" sz="1800" dirty="0"/>
              <a:t> and necrotic conditions of the lower respiratory </a:t>
            </a:r>
            <a:r>
              <a:rPr lang="en-US" sz="1800" dirty="0" smtClean="0"/>
              <a:t>tract</a:t>
            </a:r>
          </a:p>
          <a:p>
            <a:pPr lvl="1"/>
            <a:r>
              <a:rPr lang="en-US" sz="1800" dirty="0" smtClean="0"/>
              <a:t>J90-J94 </a:t>
            </a:r>
            <a:r>
              <a:rPr lang="en-US" sz="1800" dirty="0"/>
              <a:t>Other diseases of the pleura</a:t>
            </a:r>
          </a:p>
          <a:p>
            <a:pPr lvl="1"/>
            <a:r>
              <a:rPr lang="en-US" sz="1800" dirty="0" smtClean="0"/>
              <a:t>J95 </a:t>
            </a:r>
            <a:r>
              <a:rPr lang="en-US" sz="1800" dirty="0"/>
              <a:t>Intraoperative and </a:t>
            </a:r>
            <a:r>
              <a:rPr lang="en-US" sz="1800" dirty="0" err="1"/>
              <a:t>postprocedural</a:t>
            </a:r>
            <a:r>
              <a:rPr lang="en-US" sz="1800" dirty="0"/>
              <a:t> complications and disorders of respiratory system, not elsewhere </a:t>
            </a:r>
            <a:r>
              <a:rPr lang="en-US" sz="1800" dirty="0" smtClean="0"/>
              <a:t>classified</a:t>
            </a:r>
          </a:p>
          <a:p>
            <a:pPr lvl="1"/>
            <a:r>
              <a:rPr lang="en-US" sz="1800" dirty="0" smtClean="0"/>
              <a:t>J96-J99 </a:t>
            </a:r>
            <a:r>
              <a:rPr lang="en-US" sz="1800" dirty="0"/>
              <a:t>Other diseases of the respiratory system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312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Mucus metaplasia causes airflow obstruction -&gt;it causes luminal occlusion; the thickening of the epithelial layer intrudes on the airway lumen, and the mucus alters the airway surface tension -&gt; the airway at a greater risk for collapsing and decreases the capacity for airflow and gas exchange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Diagnostic: Chest x ray, spirometry test (lung </a:t>
            </a:r>
            <a:r>
              <a:rPr lang="en-US" sz="2400" dirty="0" err="1" smtClean="0"/>
              <a:t>finction</a:t>
            </a:r>
            <a:r>
              <a:rPr lang="en-US" sz="2400" dirty="0" smtClean="0"/>
              <a:t> test), sputum, CT scan thorax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1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J43 Emphysema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abnormal accumulation of air or other </a:t>
            </a:r>
            <a:r>
              <a:rPr lang="en-US" dirty="0" smtClean="0"/>
              <a:t>gas WITHIN TISSUE</a:t>
            </a:r>
          </a:p>
          <a:p>
            <a:r>
              <a:rPr lang="en-US" dirty="0">
                <a:hlinkClick r:id="rId3"/>
              </a:rPr>
              <a:t>Pulmonary interstitial emphysema, air trapped in the stroma (interstitium) of the lung</a:t>
            </a:r>
          </a:p>
          <a:p>
            <a:r>
              <a:rPr lang="en-US" dirty="0">
                <a:hlinkClick r:id="rId4"/>
              </a:rPr>
              <a:t>Subcutaneous emphysema, gas or air trapped in the subcutaneous layer (that is, under the skin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PULMONARY EMPHYSEMA</a:t>
            </a:r>
          </a:p>
          <a:p>
            <a:r>
              <a:rPr lang="en-US" dirty="0" smtClean="0"/>
              <a:t>CAUSED BY SMOKING, EXPOSURE POLLUTION, GENETICS  (ALPHA 1-ANTITRYPSIN DEFICIENCY)</a:t>
            </a:r>
          </a:p>
          <a:p>
            <a:r>
              <a:rPr lang="en-US" dirty="0"/>
              <a:t>The most common symptoms of COPD are sputum production, </a:t>
            </a:r>
            <a:r>
              <a:rPr lang="en-US" dirty="0">
                <a:hlinkClick r:id="rId5"/>
              </a:rPr>
              <a:t>shortness of </a:t>
            </a:r>
            <a:r>
              <a:rPr lang="en-US" dirty="0" smtClean="0">
                <a:hlinkClick r:id="rId5"/>
              </a:rPr>
              <a:t>breath (DYSPNEA), </a:t>
            </a:r>
            <a:r>
              <a:rPr lang="en-US" dirty="0">
                <a:hlinkClick r:id="rId5"/>
              </a:rPr>
              <a:t>and a productive </a:t>
            </a:r>
            <a:r>
              <a:rPr lang="en-US" dirty="0" smtClean="0">
                <a:hlinkClick r:id="rId5"/>
              </a:rPr>
              <a:t>cough</a:t>
            </a:r>
            <a:endParaRPr lang="en-US" dirty="0" smtClean="0"/>
          </a:p>
          <a:p>
            <a:r>
              <a:rPr lang="en-US" dirty="0"/>
              <a:t>Advanced COPD leads to </a:t>
            </a:r>
            <a:r>
              <a:rPr lang="en-US" dirty="0">
                <a:hlinkClick r:id="rId6"/>
              </a:rPr>
              <a:t>high pressure on the lung arteries, which strains the </a:t>
            </a:r>
            <a:r>
              <a:rPr lang="en-US" dirty="0">
                <a:hlinkClick r:id="rId7"/>
              </a:rPr>
              <a:t>right ventricle of the heart.</a:t>
            </a:r>
            <a:r>
              <a:rPr lang="en-US" baseline="30000" dirty="0">
                <a:hlinkClick r:id="rId7"/>
              </a:rPr>
              <a:t>[5][24][25]</a:t>
            </a:r>
            <a:r>
              <a:rPr lang="en-US" dirty="0">
                <a:hlinkClick r:id="rId7"/>
              </a:rPr>
              <a:t> This situation is referred to as </a:t>
            </a:r>
            <a:r>
              <a:rPr lang="en-US" dirty="0">
                <a:hlinkClick r:id="rId8"/>
              </a:rPr>
              <a:t>cor pulmonale, and leads to symptoms of </a:t>
            </a:r>
            <a:r>
              <a:rPr lang="en-US" dirty="0">
                <a:hlinkClick r:id="rId9"/>
              </a:rPr>
              <a:t>leg swelling</a:t>
            </a:r>
            <a:r>
              <a:rPr lang="en-US" baseline="30000" dirty="0">
                <a:hlinkClick r:id="rId9"/>
              </a:rPr>
              <a:t>[15]</a:t>
            </a:r>
            <a:r>
              <a:rPr lang="en-US" dirty="0">
                <a:hlinkClick r:id="rId9"/>
              </a:rPr>
              <a:t> and </a:t>
            </a:r>
            <a:r>
              <a:rPr lang="en-US" dirty="0">
                <a:hlinkClick r:id="rId10"/>
              </a:rPr>
              <a:t>bulging neck veins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J45 Asthma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reversible </a:t>
            </a:r>
            <a:r>
              <a:rPr lang="en-US" dirty="0">
                <a:hlinkClick r:id="rId3"/>
              </a:rPr>
              <a:t>airflow obstruction, and </a:t>
            </a:r>
            <a:r>
              <a:rPr lang="en-US" dirty="0" smtClean="0">
                <a:hlinkClick r:id="rId4"/>
              </a:rPr>
              <a:t>bronchospasm</a:t>
            </a:r>
            <a:endParaRPr lang="en-US" dirty="0" smtClean="0"/>
          </a:p>
          <a:p>
            <a:r>
              <a:rPr lang="en-US" dirty="0"/>
              <a:t>Symptoms include episodes of </a:t>
            </a:r>
            <a:r>
              <a:rPr lang="en-US" dirty="0">
                <a:hlinkClick r:id="rId5"/>
              </a:rPr>
              <a:t>wheezing, </a:t>
            </a:r>
            <a:r>
              <a:rPr lang="en-US" dirty="0">
                <a:hlinkClick r:id="rId6"/>
              </a:rPr>
              <a:t>coughing, chest tightness, and </a:t>
            </a:r>
            <a:r>
              <a:rPr lang="en-US" dirty="0">
                <a:hlinkClick r:id="rId7"/>
              </a:rPr>
              <a:t>shortness of </a:t>
            </a:r>
            <a:r>
              <a:rPr lang="en-US" dirty="0" smtClean="0">
                <a:hlinkClick r:id="rId7"/>
              </a:rPr>
              <a:t>breath</a:t>
            </a:r>
            <a:endParaRPr lang="en-US" dirty="0" smtClean="0"/>
          </a:p>
          <a:p>
            <a:r>
              <a:rPr lang="en-US" dirty="0"/>
              <a:t>caused by a combination of </a:t>
            </a:r>
            <a:r>
              <a:rPr lang="en-US" dirty="0">
                <a:hlinkClick r:id="rId8"/>
              </a:rPr>
              <a:t>genetic and </a:t>
            </a:r>
            <a:r>
              <a:rPr lang="en-US" dirty="0">
                <a:hlinkClick r:id="rId9"/>
              </a:rPr>
              <a:t>environmental factors.</a:t>
            </a:r>
            <a:r>
              <a:rPr lang="en-US" baseline="30000" dirty="0">
                <a:hlinkClick r:id="rId9"/>
              </a:rPr>
              <a:t>[4]</a:t>
            </a:r>
            <a:r>
              <a:rPr lang="en-US" dirty="0">
                <a:hlinkClick r:id="rId9"/>
              </a:rPr>
              <a:t> Environmental factors include exposure to </a:t>
            </a:r>
            <a:r>
              <a:rPr lang="en-US" dirty="0">
                <a:hlinkClick r:id="rId10"/>
              </a:rPr>
              <a:t>air pollution and </a:t>
            </a:r>
            <a:r>
              <a:rPr lang="en-US" dirty="0" smtClean="0">
                <a:hlinkClick r:id="rId11"/>
              </a:rPr>
              <a:t>allergens.</a:t>
            </a:r>
            <a:r>
              <a:rPr lang="en-US" baseline="30000" dirty="0">
                <a:hlinkClick r:id="rId11"/>
              </a:rPr>
              <a:t> </a:t>
            </a:r>
            <a:r>
              <a:rPr lang="en-US" dirty="0" smtClean="0">
                <a:hlinkClick r:id="rId11"/>
              </a:rPr>
              <a:t>Other </a:t>
            </a:r>
            <a:r>
              <a:rPr lang="en-US" dirty="0">
                <a:hlinkClick r:id="rId11"/>
              </a:rPr>
              <a:t>potential triggers include medications such as </a:t>
            </a:r>
            <a:r>
              <a:rPr lang="en-US" dirty="0">
                <a:hlinkClick r:id="rId12"/>
              </a:rPr>
              <a:t>aspirin and </a:t>
            </a:r>
            <a:r>
              <a:rPr lang="en-US" dirty="0">
                <a:hlinkClick r:id="rId13"/>
              </a:rPr>
              <a:t>beta </a:t>
            </a:r>
            <a:r>
              <a:rPr lang="en-US" dirty="0" smtClean="0">
                <a:hlinkClick r:id="rId13"/>
              </a:rPr>
              <a:t>blockers</a:t>
            </a:r>
            <a:endParaRPr lang="en-US" dirty="0" smtClean="0"/>
          </a:p>
          <a:p>
            <a:r>
              <a:rPr lang="en-US" dirty="0" smtClean="0"/>
              <a:t>Diagnostic : pattern of symptoms, spirometry</a:t>
            </a:r>
          </a:p>
          <a:p>
            <a:r>
              <a:rPr lang="en-US" dirty="0"/>
              <a:t>A triad of </a:t>
            </a:r>
            <a:r>
              <a:rPr lang="en-US" dirty="0">
                <a:hlinkClick r:id="rId14"/>
              </a:rPr>
              <a:t>atopic eczema, </a:t>
            </a:r>
            <a:r>
              <a:rPr lang="en-US" dirty="0">
                <a:hlinkClick r:id="rId15"/>
              </a:rPr>
              <a:t>allergic rhinitis and asthma is called atopy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3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J47 Bronchiectasis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Bronchiectasis is an abnormal, chronic enlargement of the bronchi, the pas- </a:t>
            </a:r>
            <a:r>
              <a:rPr lang="en-US" dirty="0" err="1"/>
              <a:t>sageways</a:t>
            </a:r>
            <a:r>
              <a:rPr lang="en-US" dirty="0"/>
              <a:t> from the trachea to the alveoli that are the air-exchanging parts of the lungs </a:t>
            </a:r>
          </a:p>
          <a:p>
            <a:r>
              <a:rPr lang="en-US" dirty="0"/>
              <a:t>Failure to clear secretions allows microbes and particles to collect in them, which leads to more secretions and inflammation that further damage the airways, causing more dilation in a vicious cycle </a:t>
            </a:r>
          </a:p>
          <a:p>
            <a:r>
              <a:rPr lang="en-US" dirty="0" smtClean="0"/>
              <a:t>Can be</a:t>
            </a:r>
          </a:p>
          <a:p>
            <a:pPr lvl="1"/>
            <a:r>
              <a:rPr lang="en-US" dirty="0" smtClean="0"/>
              <a:t>Localized</a:t>
            </a:r>
          </a:p>
          <a:p>
            <a:pPr lvl="1"/>
            <a:r>
              <a:rPr lang="en-US" dirty="0" smtClean="0"/>
              <a:t>diffuse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20918"/>
            <a:ext cx="2933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60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THANK 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0427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A15 </a:t>
            </a:r>
            <a:r>
              <a:rPr lang="en-US" dirty="0" err="1" smtClean="0"/>
              <a:t>Respratory</a:t>
            </a:r>
            <a:r>
              <a:rPr lang="en-US" dirty="0" smtClean="0"/>
              <a:t> </a:t>
            </a:r>
            <a:r>
              <a:rPr lang="en-US" dirty="0"/>
              <a:t>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2"/>
              </a:rPr>
              <a:t>A15.0 Tuberculosis of lung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A15.4 Tuberculosis of intrathoracic lymph nodes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4"/>
              </a:rPr>
              <a:t>A15.5 Tuberculosis of larynx, trachea and bronchus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5"/>
              </a:rPr>
              <a:t>A15.6 Tuberculous pleurisy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6"/>
              </a:rPr>
              <a:t>A15.7 Primary respiratory tuberculosis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7"/>
              </a:rPr>
              <a:t>A15.8 Other respiratory tuberculosis</a:t>
            </a:r>
          </a:p>
          <a:p>
            <a:pPr>
              <a:tabLst>
                <a:tab pos="350838" algn="l"/>
                <a:tab pos="390525" algn="l"/>
                <a:tab pos="1190625" algn="l"/>
              </a:tabLst>
            </a:pPr>
            <a:r>
              <a:rPr lang="en-US" dirty="0"/>
              <a:t>		</a:t>
            </a:r>
            <a:r>
              <a:rPr lang="en-US" dirty="0">
                <a:hlinkClick r:id="rId8"/>
              </a:rPr>
              <a:t>A15.9 Respiratory tuberculosis unspecified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4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Infectious disease by Mycobacterium tuberculosis</a:t>
            </a:r>
          </a:p>
          <a:p>
            <a:r>
              <a:rPr lang="en-US" dirty="0" smtClean="0"/>
              <a:t>Infected Lung but  can also affect the lungs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82" y="3061252"/>
            <a:ext cx="3498574" cy="349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30" y="3061252"/>
            <a:ext cx="7095355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653" y="309372"/>
            <a:ext cx="4810538" cy="1280890"/>
          </a:xfrm>
        </p:spPr>
        <p:txBody>
          <a:bodyPr/>
          <a:lstStyle/>
          <a:p>
            <a:r>
              <a:rPr lang="en-US" dirty="0" smtClean="0"/>
              <a:t>Mycobacterium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653" y="1590262"/>
            <a:ext cx="4810538" cy="5267738"/>
          </a:xfrm>
        </p:spPr>
        <p:txBody>
          <a:bodyPr>
            <a:normAutofit/>
          </a:bodyPr>
          <a:lstStyle/>
          <a:p>
            <a:r>
              <a:rPr lang="en-US" i="1" dirty="0"/>
              <a:t>M. tuberculosis</a:t>
            </a:r>
            <a:r>
              <a:rPr lang="en-US" dirty="0"/>
              <a:t> </a:t>
            </a:r>
            <a:r>
              <a:rPr lang="en-US" dirty="0" smtClean="0"/>
              <a:t>is a bacillus has </a:t>
            </a:r>
            <a:r>
              <a:rPr lang="en-US" dirty="0"/>
              <a:t>an unusual, waxy coating on its cell surface primarily due to the presence of </a:t>
            </a:r>
            <a:r>
              <a:rPr lang="en-US" dirty="0">
                <a:hlinkClick r:id="rId2"/>
              </a:rPr>
              <a:t>mycolic acid. This coating makes the </a:t>
            </a:r>
            <a:r>
              <a:rPr lang="en-US" dirty="0" smtClean="0">
                <a:hlinkClick r:id="rId2"/>
              </a:rPr>
              <a:t>cells</a:t>
            </a:r>
            <a:endParaRPr lang="en-US" dirty="0" smtClean="0"/>
          </a:p>
          <a:p>
            <a:r>
              <a:rPr lang="en-US" dirty="0">
                <a:hlinkClick r:id="rId3"/>
              </a:rPr>
              <a:t>Acid-fast stains such as </a:t>
            </a:r>
            <a:r>
              <a:rPr lang="en-US" dirty="0" smtClean="0">
                <a:hlinkClick r:id="rId4"/>
              </a:rPr>
              <a:t>Ziehl-Neelsen</a:t>
            </a:r>
            <a:endParaRPr lang="en-US" dirty="0" smtClean="0"/>
          </a:p>
          <a:p>
            <a:r>
              <a:rPr lang="en-US" dirty="0"/>
              <a:t>The physiology of </a:t>
            </a:r>
            <a:r>
              <a:rPr lang="en-US" i="1" dirty="0"/>
              <a:t>M. tuberculosis</a:t>
            </a:r>
            <a:r>
              <a:rPr lang="en-US" dirty="0"/>
              <a:t> is highly </a:t>
            </a:r>
            <a:r>
              <a:rPr lang="en-US" dirty="0">
                <a:hlinkClick r:id="rId5"/>
              </a:rPr>
              <a:t>aerobic and requires high levels of </a:t>
            </a:r>
            <a:r>
              <a:rPr lang="en-US" dirty="0" smtClean="0">
                <a:hlinkClick r:id="rId5"/>
              </a:rPr>
              <a:t>oxygen</a:t>
            </a:r>
            <a:endParaRPr lang="en-US" dirty="0" smtClean="0"/>
          </a:p>
          <a:p>
            <a:r>
              <a:rPr lang="en-US" i="1" dirty="0"/>
              <a:t>M. tuberculosis</a:t>
            </a:r>
            <a:r>
              <a:rPr lang="en-US" dirty="0"/>
              <a:t> is characterized in tissue by </a:t>
            </a:r>
            <a:r>
              <a:rPr lang="en-US" dirty="0" err="1"/>
              <a:t>caseating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granulomas containing </a:t>
            </a:r>
            <a:r>
              <a:rPr lang="en-US" dirty="0">
                <a:hlinkClick r:id="rId7"/>
              </a:rPr>
              <a:t>Langhans giant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085" y="0"/>
            <a:ext cx="4564916" cy="294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531" y="2941983"/>
            <a:ext cx="4651468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84" y="2133600"/>
            <a:ext cx="6858000" cy="37776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Spread through air from active TB (when the patient cough, spit, speak, or sneeze)</a:t>
            </a:r>
          </a:p>
          <a:p>
            <a:r>
              <a:rPr lang="en-US" dirty="0" smtClean="0"/>
              <a:t>Symptoms : </a:t>
            </a:r>
          </a:p>
          <a:p>
            <a:pPr lvl="1"/>
            <a:r>
              <a:rPr lang="en-US" dirty="0" smtClean="0"/>
              <a:t>Chronic cough with blood containing sputum (hemoptysis)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Night sweats</a:t>
            </a:r>
          </a:p>
          <a:p>
            <a:pPr lvl="1"/>
            <a:r>
              <a:rPr lang="en-US" dirty="0" smtClean="0"/>
              <a:t>Weight loss</a:t>
            </a:r>
          </a:p>
          <a:p>
            <a:pPr marL="19050" lvl="1" indent="0"/>
            <a:r>
              <a:rPr lang="en-US" dirty="0"/>
              <a:t> </a:t>
            </a:r>
            <a:r>
              <a:rPr lang="en-US" dirty="0" smtClean="0"/>
              <a:t>Diagnostic: </a:t>
            </a:r>
          </a:p>
          <a:p>
            <a:pPr marL="419100" lvl="2" indent="0"/>
            <a:r>
              <a:rPr lang="en-US" dirty="0" smtClean="0"/>
              <a:t>Chest X-ray</a:t>
            </a:r>
          </a:p>
          <a:p>
            <a:pPr marL="419100" lvl="2" indent="0"/>
            <a:r>
              <a:rPr lang="en-US" dirty="0" smtClean="0"/>
              <a:t>Microscopic examination and culture of body fluids (sputum BTA 3x)</a:t>
            </a:r>
          </a:p>
          <a:p>
            <a:pPr marL="419100" lvl="2" indent="0"/>
            <a:r>
              <a:rPr lang="en-US" dirty="0" smtClean="0"/>
              <a:t>Tuberculin skin test</a:t>
            </a:r>
          </a:p>
          <a:p>
            <a:pPr marL="419100" lvl="2" indent="0"/>
            <a:r>
              <a:rPr lang="en-US" dirty="0" smtClean="0"/>
              <a:t>Interferon gamma release assays   (IGRA)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184" y="2316335"/>
            <a:ext cx="4198730" cy="27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832" y="345813"/>
            <a:ext cx="8911687" cy="747490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3200" b="1" dirty="0"/>
              <a:t>J00-J06 Acute upper respiratory infections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60" y="1716157"/>
            <a:ext cx="5203066" cy="377762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J00 Acute nasopharyngitis [common cold]</a:t>
            </a:r>
          </a:p>
          <a:p>
            <a:r>
              <a:rPr lang="en-US" dirty="0">
                <a:hlinkClick r:id="rId3"/>
              </a:rPr>
              <a:t>J01 Acute sinusitis</a:t>
            </a:r>
          </a:p>
          <a:p>
            <a:r>
              <a:rPr lang="en-US" dirty="0">
                <a:hlinkClick r:id="rId4"/>
              </a:rPr>
              <a:t>J02 Acute pharyngitis</a:t>
            </a:r>
          </a:p>
          <a:p>
            <a:r>
              <a:rPr lang="en-US" dirty="0">
                <a:hlinkClick r:id="rId5"/>
              </a:rPr>
              <a:t>J03 Acute tonsillitis</a:t>
            </a:r>
          </a:p>
          <a:p>
            <a:r>
              <a:rPr lang="en-US" dirty="0">
                <a:hlinkClick r:id="rId6"/>
              </a:rPr>
              <a:t>J04 Acute laryngitis and tracheitis</a:t>
            </a:r>
          </a:p>
          <a:p>
            <a:r>
              <a:rPr lang="en-US" dirty="0">
                <a:hlinkClick r:id="rId7"/>
              </a:rPr>
              <a:t>J05 Acute obstructive laryngitis [croup] and epiglottitis</a:t>
            </a:r>
          </a:p>
          <a:p>
            <a:r>
              <a:rPr lang="en-US" dirty="0">
                <a:hlinkClick r:id="rId8"/>
              </a:rPr>
              <a:t>J06 Acute upper respiratory infections of multiple and unspecified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6676" y="1093303"/>
            <a:ext cx="5865323" cy="57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J00 Acute nasopharyngitis 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[</a:t>
            </a:r>
            <a:r>
              <a:rPr lang="en-US" dirty="0">
                <a:hlinkClick r:id="rId2"/>
              </a:rPr>
              <a:t>common cold]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 mild upper respiratory viral illness except influenza</a:t>
            </a:r>
            <a:endParaRPr lang="en-US" dirty="0"/>
          </a:p>
          <a:p>
            <a:r>
              <a:rPr lang="en-US" dirty="0" smtClean="0"/>
              <a:t>Common </a:t>
            </a:r>
            <a:r>
              <a:rPr lang="en-US" dirty="0"/>
              <a:t>cold viruses can be spread by three </a:t>
            </a:r>
            <a:r>
              <a:rPr lang="en-US" dirty="0" smtClean="0"/>
              <a:t>mechanisms:</a:t>
            </a:r>
            <a:endParaRPr lang="en-US" dirty="0"/>
          </a:p>
          <a:p>
            <a:pPr lvl="1"/>
            <a:r>
              <a:rPr lang="en-US" dirty="0" smtClean="0"/>
              <a:t>Direct </a:t>
            </a:r>
            <a:r>
              <a:rPr lang="en-US" dirty="0"/>
              <a:t>contact </a:t>
            </a:r>
            <a:r>
              <a:rPr lang="en-US" dirty="0" smtClean="0"/>
              <a:t>–via </a:t>
            </a:r>
            <a:r>
              <a:rPr lang="en-US" dirty="0"/>
              <a:t>hands. </a:t>
            </a:r>
          </a:p>
          <a:p>
            <a:pPr lvl="1"/>
            <a:r>
              <a:rPr lang="en-US" dirty="0" smtClean="0"/>
              <a:t>o </a:t>
            </a:r>
            <a:r>
              <a:rPr lang="en-US" dirty="0"/>
              <a:t>Indirect contact – viruses may survive on surfaces such as countertops for several hours thus can be transmitted from touching that surface and then touching the mouth, nose, or eyes. </a:t>
            </a:r>
          </a:p>
          <a:p>
            <a:pPr lvl="1"/>
            <a:r>
              <a:rPr lang="en-US" dirty="0"/>
              <a:t>o Inhaling viral particles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Persons with colds shed viruses the most on the second day of illness, however, low levels of viral shedding may persist for up to two weeks.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J00 Acute nasopharyngitis 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[</a:t>
            </a:r>
            <a:r>
              <a:rPr lang="en-US" dirty="0">
                <a:hlinkClick r:id="rId2"/>
              </a:rPr>
              <a:t>common cold]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670313"/>
            <a:ext cx="8915400" cy="2955235"/>
          </a:xfrm>
        </p:spPr>
        <p:txBody>
          <a:bodyPr>
            <a:normAutofit/>
          </a:bodyPr>
          <a:lstStyle/>
          <a:p>
            <a:r>
              <a:rPr lang="en-US" dirty="0"/>
              <a:t>The diagnosis is based on symptoms and observed signs. </a:t>
            </a:r>
          </a:p>
          <a:p>
            <a:pPr lvl="1"/>
            <a:r>
              <a:rPr lang="en-US" dirty="0"/>
              <a:t>Swelling and congestion of nasal passages </a:t>
            </a:r>
          </a:p>
          <a:p>
            <a:pPr lvl="1"/>
            <a:r>
              <a:rPr lang="en-US" dirty="0"/>
              <a:t>Redness of the throat </a:t>
            </a:r>
          </a:p>
          <a:p>
            <a:pPr lvl="1"/>
            <a:r>
              <a:rPr lang="en-US" dirty="0"/>
              <a:t>Enlarged lymph nodes in the neck </a:t>
            </a:r>
          </a:p>
          <a:p>
            <a:pPr lvl="1"/>
            <a:r>
              <a:rPr lang="en-US" dirty="0"/>
              <a:t>Normal lung exam </a:t>
            </a:r>
            <a:endParaRPr lang="en-US" dirty="0" smtClean="0"/>
          </a:p>
          <a:p>
            <a:pPr marL="369888" lvl="1" indent="-312738"/>
            <a:r>
              <a:rPr lang="en-US" dirty="0"/>
              <a:t>Symptomatic therapy is the only thing necessary for treating the common cold as it is a self-limited infection (meaning it will go away with time). Antibiotics are not effective </a:t>
            </a:r>
          </a:p>
        </p:txBody>
      </p:sp>
    </p:spTree>
    <p:extLst>
      <p:ext uri="{BB962C8B-B14F-4D97-AF65-F5344CB8AC3E}">
        <p14:creationId xmlns:p14="http://schemas.microsoft.com/office/powerpoint/2010/main" val="631401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1617</TotalTime>
  <Words>1479</Words>
  <Application>Microsoft Office PowerPoint</Application>
  <PresentationFormat>Custom</PresentationFormat>
  <Paragraphs>142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RESPIRATORY SYstem</vt:lpstr>
      <vt:lpstr>ICD-10</vt:lpstr>
      <vt:lpstr>A15 Respratory Tuberculosis</vt:lpstr>
      <vt:lpstr>Tuberculosis</vt:lpstr>
      <vt:lpstr>Mycobacterium tuberculosis</vt:lpstr>
      <vt:lpstr>RESPIRATORY TUBERCULOSIS</vt:lpstr>
      <vt:lpstr>J00-J06 Acute upper respiratory infections </vt:lpstr>
      <vt:lpstr>J00 Acute nasopharyngitis  [common cold]</vt:lpstr>
      <vt:lpstr>J00 Acute nasopharyngitis  [common cold]</vt:lpstr>
      <vt:lpstr>J09-J11 INFLUENZA</vt:lpstr>
      <vt:lpstr>PowerPoint Presentation</vt:lpstr>
      <vt:lpstr>J05 Acute obstructive laryngitis [croup] and epiglottitis</vt:lpstr>
      <vt:lpstr>J 12-18 Pneumonia</vt:lpstr>
      <vt:lpstr>J 20-J22 OTHER ACUTE LOWER RESPIRATORYINFECTIONS</vt:lpstr>
      <vt:lpstr>J20 Acute bronchitis</vt:lpstr>
      <vt:lpstr>J21 Acute bronchiolitis</vt:lpstr>
      <vt:lpstr>J40-J47 CHRONIC LOWER RESPIRATORY DISEASES</vt:lpstr>
      <vt:lpstr>Chronic Obstructive Pulmonary Disease (COPD)</vt:lpstr>
      <vt:lpstr>J40-42 Chronic Bronchitis</vt:lpstr>
      <vt:lpstr>CHRONIC BRONCHITIS</vt:lpstr>
      <vt:lpstr>J43 Emphysema</vt:lpstr>
      <vt:lpstr>J45 Asthma </vt:lpstr>
      <vt:lpstr>J47 Bronchiectasis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Microsoft Office User</dc:creator>
  <cp:lastModifiedBy>Staff</cp:lastModifiedBy>
  <cp:revision>36</cp:revision>
  <dcterms:created xsi:type="dcterms:W3CDTF">2018-01-22T11:44:27Z</dcterms:created>
  <dcterms:modified xsi:type="dcterms:W3CDTF">2018-05-13T01:22:50Z</dcterms:modified>
</cp:coreProperties>
</file>