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8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77" r:id="rId9"/>
    <p:sldId id="278" r:id="rId10"/>
    <p:sldId id="262" r:id="rId11"/>
    <p:sldId id="263" r:id="rId12"/>
    <p:sldId id="266" r:id="rId13"/>
    <p:sldId id="267" r:id="rId14"/>
    <p:sldId id="269" r:id="rId15"/>
    <p:sldId id="273" r:id="rId16"/>
    <p:sldId id="275" r:id="rId17"/>
    <p:sldId id="270" r:id="rId18"/>
    <p:sldId id="276" r:id="rId19"/>
    <p:sldId id="279" r:id="rId20"/>
    <p:sldId id="280" r:id="rId21"/>
    <p:sldId id="274" r:id="rId22"/>
    <p:sldId id="271" r:id="rId23"/>
    <p:sldId id="272" r:id="rId24"/>
    <p:sldId id="281" r:id="rId25"/>
    <p:sldId id="283" r:id="rId26"/>
    <p:sldId id="284" r:id="rId27"/>
    <p:sldId id="285" r:id="rId28"/>
    <p:sldId id="286" r:id="rId29"/>
    <p:sldId id="288" r:id="rId30"/>
    <p:sldId id="287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8"/>
    <p:restoredTop sz="94590"/>
  </p:normalViewPr>
  <p:slideViewPr>
    <p:cSldViewPr snapToGrid="0" snapToObjects="1">
      <p:cViewPr>
        <p:scale>
          <a:sx n="65" d="100"/>
          <a:sy n="65" d="100"/>
        </p:scale>
        <p:origin x="14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9679-8A70-7146-BCB0-C89FDA2723AC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F7149-D6A5-9948-9D3F-B88E59A4A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MCV (mean corpuscular volume) =</a:t>
            </a:r>
            <a:r>
              <a:rPr lang="en-US" baseline="0" dirty="0" smtClean="0"/>
              <a:t> hematocrit/ RBC count</a:t>
            </a:r>
          </a:p>
          <a:p>
            <a:r>
              <a:rPr lang="en-US" baseline="0" dirty="0" smtClean="0"/>
              <a:t>MCH (Mean corpuscular hemoglobin) = hemoglobin / RBC count</a:t>
            </a:r>
          </a:p>
          <a:p>
            <a:r>
              <a:rPr lang="en-US" baseline="0" dirty="0" smtClean="0"/>
              <a:t>MCHC (mean corpuscular hemoglobin concentration) = hemoglobin/hematocrit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F7149-D6A5-9948-9D3F-B88E59A4A1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8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0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3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98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7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73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62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6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03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7918-4CC2-DE4A-806C-A0AF8FA9218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EF174-FE01-EE44-AEED-CF1A5FDA5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moglobin" TargetMode="External"/><Relationship Id="rId4" Type="http://schemas.openxmlformats.org/officeDocument/2006/relationships/hyperlink" Target="https://en.wikipedia.org/wiki/Blood" TargetMode="External"/><Relationship Id="rId5" Type="http://schemas.openxmlformats.org/officeDocument/2006/relationships/hyperlink" Target="https://en.wikipedia.org/wiki/Oxygen" TargetMode="External"/><Relationship Id="rId6" Type="http://schemas.openxmlformats.org/officeDocument/2006/relationships/hyperlink" Target="https://en.wikipedia.org/wiki/Iron-deficiency_anemi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Red_blood_ce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rtikalilisantosa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49705"/>
            <a:ext cx="9144000" cy="4183732"/>
          </a:xfrm>
        </p:spPr>
        <p:txBody>
          <a:bodyPr>
            <a:normAutofit/>
          </a:bodyPr>
          <a:lstStyle/>
          <a:p>
            <a:r>
              <a:rPr lang="en-US" dirty="0" smtClean="0"/>
              <a:t>PENGANTAR SISTEM SIRKULASI DARAH 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MATA KULIAH PATOLOGI</a:t>
            </a:r>
            <a:br>
              <a:rPr lang="en-US" sz="3600" dirty="0" smtClean="0"/>
            </a:br>
            <a:r>
              <a:rPr lang="en-US" sz="3600" dirty="0" smtClean="0"/>
              <a:t>REKAM MEDIS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51154"/>
            <a:ext cx="9144000" cy="5849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</a:t>
            </a:r>
            <a:r>
              <a:rPr lang="en-US" sz="3200" cap="none" dirty="0" smtClean="0"/>
              <a:t>r</a:t>
            </a:r>
            <a:r>
              <a:rPr lang="en-US" sz="3200" dirty="0" smtClean="0"/>
              <a:t>. Kartika </a:t>
            </a:r>
            <a:r>
              <a:rPr lang="en-US" sz="3200" dirty="0" err="1" smtClean="0"/>
              <a:t>Lilisantosa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9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60" y="1715671"/>
            <a:ext cx="313237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D50-D53 Nutritional anemias</a:t>
            </a:r>
          </a:p>
          <a:p>
            <a:r>
              <a:rPr lang="en-US" dirty="0" smtClean="0"/>
              <a:t>D50 Iron deficiency anemia</a:t>
            </a:r>
          </a:p>
          <a:p>
            <a:r>
              <a:rPr lang="en-US" dirty="0" smtClean="0"/>
              <a:t>D51 Vitamin B12 deficiency anemia</a:t>
            </a:r>
          </a:p>
          <a:p>
            <a:r>
              <a:rPr lang="en-US" dirty="0" smtClean="0"/>
              <a:t>D52 Folate deficiency anemia</a:t>
            </a:r>
          </a:p>
          <a:p>
            <a:r>
              <a:rPr lang="en-US" dirty="0" smtClean="0"/>
              <a:t>D53 Other nutritional anemias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9487" y="1031133"/>
            <a:ext cx="4336104" cy="4783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D55 – D59 Hemolytic anemias</a:t>
            </a:r>
          </a:p>
          <a:p>
            <a:r>
              <a:rPr lang="en-US" dirty="0" smtClean="0"/>
              <a:t>D55 Anemia due to enzyme disorders</a:t>
            </a:r>
          </a:p>
          <a:p>
            <a:r>
              <a:rPr lang="en-US" dirty="0" smtClean="0"/>
              <a:t>D56 Thalassemia</a:t>
            </a:r>
          </a:p>
          <a:p>
            <a:r>
              <a:rPr lang="en-US" dirty="0" smtClean="0"/>
              <a:t>D57 Sickle-cell disorders</a:t>
            </a:r>
          </a:p>
          <a:p>
            <a:r>
              <a:rPr lang="en-US" dirty="0" smtClean="0"/>
              <a:t>D58 Other hereditary hemolytic anemias</a:t>
            </a:r>
          </a:p>
          <a:p>
            <a:r>
              <a:rPr lang="en-US" dirty="0" smtClean="0"/>
              <a:t>D59 Acquired hemolytic anemia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015591" y="2142067"/>
            <a:ext cx="3696511" cy="4375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D60-D64 Aplastic and other anemias and other bone marrow failure syndromes</a:t>
            </a:r>
          </a:p>
          <a:p>
            <a:r>
              <a:rPr lang="en-US" dirty="0" smtClean="0"/>
              <a:t>D60 Acquired pure red cell aplasia (</a:t>
            </a:r>
            <a:r>
              <a:rPr lang="en-US" dirty="0" err="1" smtClean="0"/>
              <a:t>erythroblastopenia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D61 Other aplastic anemias and other bone marrow failure syndromes</a:t>
            </a:r>
          </a:p>
          <a:p>
            <a:r>
              <a:rPr lang="en-US" dirty="0" smtClean="0"/>
              <a:t>D62 Acute </a:t>
            </a:r>
            <a:r>
              <a:rPr lang="en-US" dirty="0" err="1" smtClean="0"/>
              <a:t>posthemorrhagic</a:t>
            </a:r>
            <a:r>
              <a:rPr lang="en-US" dirty="0" smtClean="0"/>
              <a:t> anemia</a:t>
            </a:r>
          </a:p>
          <a:p>
            <a:r>
              <a:rPr lang="en-US" dirty="0" smtClean="0"/>
              <a:t>D63 Anemia in chronic diseases classified elsewhere</a:t>
            </a:r>
          </a:p>
          <a:p>
            <a:r>
              <a:rPr lang="en-US" dirty="0" smtClean="0"/>
              <a:t>D64 Other anemias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in red blood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in platelet and 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D65-D69 Coagulation defects, purpura, and other hemorrhagic conditions</a:t>
            </a:r>
          </a:p>
          <a:p>
            <a:r>
              <a:rPr lang="en-US" dirty="0" smtClean="0"/>
              <a:t>D65 Disseminated intravascular coagulation (</a:t>
            </a:r>
            <a:r>
              <a:rPr lang="en-US" dirty="0" err="1" smtClean="0"/>
              <a:t>defibrination</a:t>
            </a:r>
            <a:r>
              <a:rPr lang="en-US" dirty="0" smtClean="0"/>
              <a:t> syndrome)</a:t>
            </a:r>
          </a:p>
          <a:p>
            <a:r>
              <a:rPr lang="en-US" dirty="0" smtClean="0"/>
              <a:t>D66 Hereditary factor VIII deficiency</a:t>
            </a:r>
          </a:p>
          <a:p>
            <a:r>
              <a:rPr lang="en-US" dirty="0" smtClean="0"/>
              <a:t>D67 Hereditary factor IX deficiency</a:t>
            </a:r>
          </a:p>
          <a:p>
            <a:r>
              <a:rPr lang="en-US" dirty="0" smtClean="0"/>
              <a:t>D68 Other coagulation defects</a:t>
            </a:r>
          </a:p>
          <a:p>
            <a:pPr marL="0" indent="0">
              <a:buNone/>
            </a:pPr>
            <a:r>
              <a:rPr lang="en-US" dirty="0" smtClean="0"/>
              <a:t>D69 Purpura and other hemorrhagic conditions</a:t>
            </a:r>
          </a:p>
        </p:txBody>
      </p:sp>
    </p:spTree>
    <p:extLst>
      <p:ext uri="{BB962C8B-B14F-4D97-AF65-F5344CB8AC3E}">
        <p14:creationId xmlns:p14="http://schemas.microsoft.com/office/powerpoint/2010/main" val="141875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02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PATHOLOGY in white blood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D70-D77 Other disorders of blood and  blood-forming </a:t>
            </a:r>
          </a:p>
          <a:p>
            <a:r>
              <a:rPr lang="en-US" sz="2000" dirty="0" smtClean="0"/>
              <a:t>D70 Neutropenia</a:t>
            </a:r>
          </a:p>
          <a:p>
            <a:r>
              <a:rPr lang="en-US" sz="2000" dirty="0" smtClean="0"/>
              <a:t>D71 Functional disorders of </a:t>
            </a:r>
            <a:r>
              <a:rPr lang="en-US" sz="2000" dirty="0" err="1" smtClean="0"/>
              <a:t>polymorphonuclear</a:t>
            </a:r>
            <a:r>
              <a:rPr lang="en-US" sz="2000" dirty="0" smtClean="0"/>
              <a:t> neutrophils</a:t>
            </a:r>
          </a:p>
          <a:p>
            <a:r>
              <a:rPr lang="en-US" sz="2000" dirty="0" smtClean="0"/>
              <a:t>D72 Other disorders of white blood cells</a:t>
            </a:r>
          </a:p>
          <a:p>
            <a:r>
              <a:rPr lang="en-US" sz="2000" dirty="0" smtClean="0"/>
              <a:t>D73 Diseases of spleen</a:t>
            </a:r>
          </a:p>
          <a:p>
            <a:r>
              <a:rPr lang="en-US" sz="2000" dirty="0" smtClean="0"/>
              <a:t>D74 </a:t>
            </a:r>
            <a:r>
              <a:rPr lang="en-US" sz="2000" dirty="0" err="1" smtClean="0"/>
              <a:t>Methemoglobinemia</a:t>
            </a:r>
            <a:endParaRPr lang="en-US" sz="2000" dirty="0" smtClean="0"/>
          </a:p>
          <a:p>
            <a:r>
              <a:rPr lang="en-US" sz="2000" dirty="0" smtClean="0"/>
              <a:t>D75 Other and unspecified of blood and blood-forming organs</a:t>
            </a:r>
          </a:p>
          <a:p>
            <a:r>
              <a:rPr lang="en-US" sz="2000" dirty="0" smtClean="0"/>
              <a:t>D76 Other specified diseases with participation of </a:t>
            </a:r>
            <a:r>
              <a:rPr lang="en-US" sz="2000" dirty="0" err="1" smtClean="0"/>
              <a:t>lymphoreticular</a:t>
            </a:r>
            <a:r>
              <a:rPr lang="en-US" sz="2000" dirty="0" smtClean="0"/>
              <a:t> and </a:t>
            </a:r>
            <a:r>
              <a:rPr lang="en-US" sz="2000" dirty="0" err="1" smtClean="0"/>
              <a:t>reticulohistiocytic</a:t>
            </a:r>
            <a:r>
              <a:rPr lang="en-US" sz="2000" dirty="0" smtClean="0"/>
              <a:t> tissue</a:t>
            </a:r>
          </a:p>
          <a:p>
            <a:r>
              <a:rPr lang="en-US" sz="2000" dirty="0" smtClean="0"/>
              <a:t>D77 Other disorders of blood and blood forming organs in </a:t>
            </a:r>
            <a:r>
              <a:rPr lang="en-US" sz="2000" dirty="0" err="1" smtClean="0"/>
              <a:t>diseaseclassified</a:t>
            </a:r>
            <a:r>
              <a:rPr lang="en-US" sz="2000" dirty="0" smtClean="0"/>
              <a:t> elsewhere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394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in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D80-D89 Certain disorders involving the immune mechanism</a:t>
            </a:r>
          </a:p>
          <a:p>
            <a:r>
              <a:rPr lang="en-US" dirty="0" smtClean="0"/>
              <a:t>D80 Immunodeficiency with predominantly antibody defects</a:t>
            </a:r>
          </a:p>
          <a:p>
            <a:r>
              <a:rPr lang="en-US" dirty="0" smtClean="0"/>
              <a:t>D81 Combined </a:t>
            </a:r>
            <a:r>
              <a:rPr lang="en-US" dirty="0" err="1" smtClean="0"/>
              <a:t>immunodeficiencies</a:t>
            </a:r>
            <a:endParaRPr lang="en-US" dirty="0" smtClean="0"/>
          </a:p>
          <a:p>
            <a:r>
              <a:rPr lang="en-US" dirty="0" smtClean="0"/>
              <a:t>Immunodeficiency associated with other major defects</a:t>
            </a:r>
          </a:p>
          <a:p>
            <a:r>
              <a:rPr lang="en-US" dirty="0" smtClean="0"/>
              <a:t>D83 Common variable immunodeficiency</a:t>
            </a:r>
          </a:p>
          <a:p>
            <a:r>
              <a:rPr lang="en-US" dirty="0" smtClean="0"/>
              <a:t>D84 Other </a:t>
            </a:r>
            <a:r>
              <a:rPr lang="en-US" dirty="0" err="1" smtClean="0"/>
              <a:t>immunodeficiencies</a:t>
            </a:r>
            <a:endParaRPr lang="en-US" dirty="0" smtClean="0"/>
          </a:p>
          <a:p>
            <a:r>
              <a:rPr lang="en-US" dirty="0" smtClean="0"/>
              <a:t>D86 Sarcoidosis</a:t>
            </a:r>
          </a:p>
          <a:p>
            <a:r>
              <a:rPr lang="en-US" dirty="0" smtClean="0"/>
              <a:t>D89 Other disorders involving the immune mechanism, not elsewhere classified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7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erythr</a:t>
            </a:r>
            <a:r>
              <a:rPr lang="en-US" dirty="0"/>
              <a:t>/o- = </a:t>
            </a:r>
            <a:r>
              <a:rPr lang="en-US" dirty="0" err="1"/>
              <a:t>merah</a:t>
            </a:r>
            <a:endParaRPr lang="en-US" dirty="0"/>
          </a:p>
          <a:p>
            <a:r>
              <a:rPr lang="en-US" dirty="0" err="1"/>
              <a:t>leuk</a:t>
            </a:r>
            <a:r>
              <a:rPr lang="en-US" dirty="0"/>
              <a:t>/o- = </a:t>
            </a:r>
            <a:r>
              <a:rPr lang="en-US" dirty="0" err="1" smtClean="0"/>
              <a:t>putih</a:t>
            </a:r>
            <a:endParaRPr lang="en-US" dirty="0" smtClean="0"/>
          </a:p>
          <a:p>
            <a:r>
              <a:rPr lang="en-US" dirty="0" err="1" smtClean="0"/>
              <a:t>Thromb</a:t>
            </a:r>
            <a:r>
              <a:rPr lang="en-US" dirty="0" smtClean="0"/>
              <a:t>(o) =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bekuan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A- =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endParaRPr lang="en-US" dirty="0" smtClean="0"/>
          </a:p>
          <a:p>
            <a:r>
              <a:rPr lang="en-US" dirty="0" smtClean="0"/>
              <a:t>Suffixes (</a:t>
            </a:r>
            <a:r>
              <a:rPr lang="en-US" dirty="0" err="1" smtClean="0"/>
              <a:t>akhiran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Aemia</a:t>
            </a:r>
            <a:r>
              <a:rPr lang="en-US" dirty="0" smtClean="0"/>
              <a:t>=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smtClean="0"/>
              <a:t>-blast= </a:t>
            </a:r>
            <a:r>
              <a:rPr lang="en-US" dirty="0" err="1" smtClean="0"/>
              <a:t>embrionik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Cytosis</a:t>
            </a:r>
            <a:r>
              <a:rPr lang="en-US" dirty="0" smtClean="0"/>
              <a:t> =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02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757" y="1867712"/>
            <a:ext cx="5486469" cy="4299624"/>
          </a:xfrm>
        </p:spPr>
        <p:txBody>
          <a:bodyPr>
            <a:normAutofit/>
          </a:bodyPr>
          <a:lstStyle/>
          <a:p>
            <a:r>
              <a:rPr lang="en-US" b="1" dirty="0" smtClean="0"/>
              <a:t>Anemia from the Greek word</a:t>
            </a:r>
            <a:r>
              <a:rPr lang="en-US" b="1" dirty="0"/>
              <a:t>( </a:t>
            </a:r>
            <a:r>
              <a:rPr lang="en-US" b="1" dirty="0" err="1"/>
              <a:t>ν</a:t>
            </a:r>
            <a:r>
              <a:rPr lang="en-US" b="1" dirty="0"/>
              <a:t>α</a:t>
            </a:r>
            <a:r>
              <a:rPr lang="en-US" b="1" dirty="0" err="1"/>
              <a:t>ιμι</a:t>
            </a:r>
            <a:r>
              <a:rPr lang="en-US" b="1" dirty="0"/>
              <a:t>́α)(</a:t>
            </a:r>
            <a:r>
              <a:rPr lang="en-US" b="1" dirty="0" err="1"/>
              <a:t>an-haîma</a:t>
            </a:r>
            <a:r>
              <a:rPr lang="en-US" b="1" dirty="0"/>
              <a:t>) meaning "without blood", is a deficiency of red blood cells (RBCs) and/or hemoglobin. </a:t>
            </a:r>
            <a:endParaRPr lang="en-US" b="1" dirty="0" smtClean="0"/>
          </a:p>
          <a:p>
            <a:pPr lvl="1"/>
            <a:r>
              <a:rPr lang="en-US" sz="2000" dirty="0"/>
              <a:t>A (prefix, not,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), </a:t>
            </a:r>
            <a:r>
              <a:rPr lang="en-US" sz="2000" dirty="0" err="1"/>
              <a:t>emia</a:t>
            </a:r>
            <a:r>
              <a:rPr lang="en-US" sz="2000" dirty="0"/>
              <a:t> (G, </a:t>
            </a:r>
            <a:r>
              <a:rPr lang="en-US" sz="2000" dirty="0" err="1"/>
              <a:t>halma</a:t>
            </a:r>
            <a:r>
              <a:rPr lang="en-US" sz="2000" dirty="0"/>
              <a:t>, </a:t>
            </a:r>
            <a:r>
              <a:rPr lang="en-US" sz="2000" dirty="0" err="1"/>
              <a:t>darah</a:t>
            </a:r>
            <a:r>
              <a:rPr lang="en-US" sz="2000" dirty="0"/>
              <a:t>)</a:t>
            </a:r>
          </a:p>
          <a:p>
            <a:pPr lvl="1"/>
            <a:r>
              <a:rPr lang="en-US" sz="2000" b="1" dirty="0"/>
              <a:t>Anemia = </a:t>
            </a:r>
            <a:r>
              <a:rPr lang="en-US" sz="2000" b="1" dirty="0" err="1"/>
              <a:t>kurang</a:t>
            </a:r>
            <a:r>
              <a:rPr lang="en-US" sz="2000" b="1" dirty="0"/>
              <a:t> </a:t>
            </a:r>
            <a:r>
              <a:rPr lang="en-US" sz="2000" b="1" dirty="0" err="1"/>
              <a:t>darah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68" y="222151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40" y="291548"/>
            <a:ext cx="10131425" cy="841513"/>
          </a:xfrm>
        </p:spPr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133061"/>
            <a:ext cx="10131425" cy="4658139"/>
          </a:xfrm>
        </p:spPr>
        <p:txBody>
          <a:bodyPr>
            <a:noAutofit/>
          </a:bodyPr>
          <a:lstStyle/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Anemia</a:t>
            </a:r>
            <a:r>
              <a:rPr lang="en-US" sz="2800" dirty="0" smtClean="0"/>
              <a:t> </a:t>
            </a:r>
            <a:r>
              <a:rPr lang="en-US" sz="2800" dirty="0"/>
              <a:t>is a decrease in the total amount of </a:t>
            </a:r>
            <a:r>
              <a:rPr lang="en-US" sz="2800" dirty="0">
                <a:hlinkClick r:id="rId2"/>
              </a:rPr>
              <a:t>red blood cells (RBCs) or </a:t>
            </a:r>
            <a:r>
              <a:rPr lang="en-US" sz="2800" dirty="0">
                <a:hlinkClick r:id="rId3"/>
              </a:rPr>
              <a:t>hemoglobin in the </a:t>
            </a:r>
            <a:r>
              <a:rPr lang="en-US" sz="2800" dirty="0" smtClean="0">
                <a:hlinkClick r:id="rId4"/>
              </a:rPr>
              <a:t>blood </a:t>
            </a:r>
            <a:r>
              <a:rPr lang="en-US" sz="2800" dirty="0">
                <a:hlinkClick r:id="rId4"/>
              </a:rPr>
              <a:t>or a lowered ability of the blood to carry </a:t>
            </a:r>
            <a:r>
              <a:rPr lang="en-US" sz="2800" dirty="0" smtClean="0">
                <a:hlinkClick r:id="rId5"/>
              </a:rPr>
              <a:t>oxygen</a:t>
            </a:r>
            <a:endParaRPr lang="en-US" sz="2800" dirty="0" smtClean="0"/>
          </a:p>
          <a:p>
            <a:pPr lvl="1"/>
            <a:r>
              <a:rPr lang="en-US" sz="2800" dirty="0" smtClean="0"/>
              <a:t>Diagnosis  </a:t>
            </a:r>
            <a:r>
              <a:rPr lang="en-US" sz="2800" dirty="0"/>
              <a:t>is based on a hemoglobin of less than </a:t>
            </a:r>
            <a:r>
              <a:rPr lang="en-US" sz="2800" dirty="0" smtClean="0"/>
              <a:t>12 g/dl or the hematocrit is less than 37%</a:t>
            </a:r>
          </a:p>
          <a:p>
            <a:pPr lvl="1"/>
            <a:r>
              <a:rPr lang="en-US" sz="2800" dirty="0"/>
              <a:t>Anemia is the most common blood disorder, affecting about a third of the global population</a:t>
            </a:r>
            <a:r>
              <a:rPr lang="en-US" sz="2800" dirty="0" smtClean="0"/>
              <a:t>. </a:t>
            </a:r>
            <a:r>
              <a:rPr lang="en-US" sz="2800" dirty="0">
                <a:hlinkClick r:id="rId6"/>
              </a:rPr>
              <a:t>Iron-deficiency anemia affects nearly 1 billion people</a:t>
            </a:r>
            <a:r>
              <a:rPr lang="en-US" sz="2800" dirty="0" smtClean="0">
                <a:hlinkClick r:id="rId6"/>
              </a:rPr>
              <a:t>. </a:t>
            </a:r>
            <a:r>
              <a:rPr lang="en-US" sz="2800" dirty="0">
                <a:hlinkClick r:id="rId6"/>
              </a:rPr>
              <a:t>In 2013, anemia due to iron deficiency resulted in about 183,000 deaths – down from 213,000 deaths in 1990</a:t>
            </a:r>
            <a:r>
              <a:rPr lang="en-US" sz="2800" dirty="0" smtClean="0">
                <a:hlinkClick r:id="rId6"/>
              </a:rPr>
              <a:t>. </a:t>
            </a:r>
            <a:r>
              <a:rPr lang="en-US" sz="2800" dirty="0">
                <a:hlinkClick r:id="rId6"/>
              </a:rPr>
              <a:t>It is more common in women than </a:t>
            </a:r>
            <a:r>
              <a:rPr lang="en-US" sz="2800" smtClean="0">
                <a:hlinkClick r:id="rId6"/>
              </a:rPr>
              <a:t>men,</a:t>
            </a:r>
            <a:r>
              <a:rPr lang="en-US" sz="2800" baseline="30000">
                <a:hlinkClick r:id="rId6"/>
              </a:rPr>
              <a:t> </a:t>
            </a:r>
            <a:r>
              <a:rPr lang="en-US" sz="2800" smtClean="0">
                <a:hlinkClick r:id="rId6"/>
              </a:rPr>
              <a:t>during </a:t>
            </a:r>
            <a:r>
              <a:rPr lang="en-US" sz="2800" dirty="0">
                <a:hlinkClick r:id="rId6"/>
              </a:rPr>
              <a:t>pregnancy, and in children and the elderly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456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10131425" cy="702365"/>
          </a:xfrm>
        </p:spPr>
        <p:txBody>
          <a:bodyPr/>
          <a:lstStyle/>
          <a:p>
            <a:r>
              <a:rPr lang="en-US" dirty="0" smtClean="0"/>
              <a:t>How to classify anemias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854765"/>
            <a:ext cx="6370982" cy="5399299"/>
          </a:xfrm>
        </p:spPr>
        <p:txBody>
          <a:bodyPr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 smtClean="0"/>
              <a:t>Decreased production</a:t>
            </a:r>
          </a:p>
          <a:p>
            <a:pPr marL="457200" lvl="1" indent="0" defTabSz="914400">
              <a:spcAft>
                <a:spcPts val="0"/>
              </a:spcAft>
              <a:buClrTx/>
              <a:buSzTx/>
              <a:buNone/>
            </a:pPr>
            <a:r>
              <a:rPr lang="en-US" sz="2000" dirty="0" smtClean="0"/>
              <a:t>Vs RBC loss (</a:t>
            </a:r>
            <a:r>
              <a:rPr lang="en-US" sz="2000" dirty="0" err="1" smtClean="0"/>
              <a:t>increaed</a:t>
            </a:r>
            <a:r>
              <a:rPr lang="en-US" sz="2000" dirty="0" smtClean="0"/>
              <a:t> destruction or bleeding)</a:t>
            </a:r>
          </a:p>
          <a:p>
            <a:pPr marL="457200" lvl="1" indent="0" defTabSz="914400">
              <a:spcAft>
                <a:spcPts val="0"/>
              </a:spcAft>
              <a:buClrTx/>
              <a:buSzTx/>
              <a:buNone/>
            </a:pPr>
            <a:endParaRPr lang="en-US" sz="2000" dirty="0" smtClean="0"/>
          </a:p>
          <a:p>
            <a:pPr marL="323850" marR="0" lvl="0" indent="-3238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309563" algn="l"/>
              </a:tabLst>
              <a:defRPr/>
            </a:pPr>
            <a:r>
              <a:rPr lang="en-US" sz="2000" dirty="0" smtClean="0"/>
              <a:t>RBC Size</a:t>
            </a:r>
          </a:p>
          <a:p>
            <a:pPr marL="447675" marR="0" lvl="0" indent="-4476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Macrocytic (the RBC is large MCV&gt;94fL) vs microcytic (the RBC is small MCV &lt; 80fL) vs normocytic (the RBC has normal size)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/>
              <a:t>3. Hemoglobin Content</a:t>
            </a:r>
          </a:p>
          <a:p>
            <a:pPr marL="273050" marR="0" lvl="0" indent="-2730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433388" algn="l"/>
                <a:tab pos="1455738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Hypochromic (low MCHC) vs normochromic (normal MCHC)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0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000" dirty="0" smtClean="0"/>
              <a:t>4. Shape: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85763" algn="l"/>
              </a:tabLst>
              <a:defRPr/>
            </a:pPr>
            <a:r>
              <a:rPr lang="en-US" sz="2000" dirty="0"/>
              <a:t>	</a:t>
            </a:r>
            <a:r>
              <a:rPr lang="en-US" sz="2000" dirty="0" smtClean="0"/>
              <a:t>Normal or abnormal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8" y="1461972"/>
            <a:ext cx="3737975" cy="37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61261"/>
          </a:xfrm>
        </p:spPr>
        <p:txBody>
          <a:bodyPr/>
          <a:lstStyle/>
          <a:p>
            <a:r>
              <a:rPr lang="en-US" dirty="0" smtClean="0"/>
              <a:t>BLOOD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586" y="1399800"/>
            <a:ext cx="5967639" cy="45927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Hematocrit (</a:t>
            </a:r>
            <a:r>
              <a:rPr lang="en-US" sz="2800" dirty="0" err="1" smtClean="0"/>
              <a:t>Hct</a:t>
            </a:r>
            <a:r>
              <a:rPr lang="en-US" sz="2800" dirty="0" smtClean="0"/>
              <a:t>) or packed cell volume (PCV): Volume of packed red blood cells per unit of blood expressed as a percentage</a:t>
            </a:r>
          </a:p>
          <a:p>
            <a:r>
              <a:rPr lang="en-US" sz="2800" dirty="0" smtClean="0"/>
              <a:t>Hemoglobin is the red blood cells that gives them their red color and serves to convey oxygen in arterial blood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7" y="1731397"/>
            <a:ext cx="3192651" cy="36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06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636815"/>
            <a:ext cx="10131425" cy="5388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Reticulocyte = young RBC</a:t>
            </a:r>
          </a:p>
          <a:p>
            <a:r>
              <a:rPr lang="en-US" sz="2800" dirty="0" smtClean="0"/>
              <a:t>Anemia due to hemolysis or bleeding is characterized by the presence of a </a:t>
            </a:r>
            <a:r>
              <a:rPr lang="en-US" sz="2800" dirty="0" err="1" smtClean="0"/>
              <a:t>reticulocytosis</a:t>
            </a:r>
            <a:endParaRPr lang="en-US" sz="2800" dirty="0" smtClean="0"/>
          </a:p>
          <a:p>
            <a:r>
              <a:rPr lang="en-US" sz="2800" dirty="0" smtClean="0"/>
              <a:t>The reticulocyte count is used to assess the appropriateness of the bone marrow response to anemia</a:t>
            </a:r>
          </a:p>
          <a:p>
            <a:r>
              <a:rPr lang="en-US" sz="2800" dirty="0" smtClean="0"/>
              <a:t>The normal reticulocyte count in a patient with a normal </a:t>
            </a:r>
            <a:r>
              <a:rPr lang="en-US" sz="2800" dirty="0" err="1" smtClean="0"/>
              <a:t>Hb</a:t>
            </a:r>
            <a:r>
              <a:rPr lang="en-US" sz="2800" dirty="0" smtClean="0"/>
              <a:t> and </a:t>
            </a:r>
            <a:r>
              <a:rPr lang="en-US" sz="2800" dirty="0" err="1" smtClean="0"/>
              <a:t>Hct</a:t>
            </a:r>
            <a:r>
              <a:rPr lang="en-US" sz="2800" dirty="0" smtClean="0"/>
              <a:t> is about 1%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314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3201"/>
            <a:ext cx="10131425" cy="685800"/>
          </a:xfrm>
        </p:spPr>
        <p:txBody>
          <a:bodyPr/>
          <a:lstStyle/>
          <a:p>
            <a:r>
              <a:rPr lang="en-US" dirty="0" smtClean="0"/>
              <a:t>CURRICULUM VITAE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97001"/>
            <a:ext cx="10131425" cy="441959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Nama				: dr. Kartika </a:t>
            </a:r>
            <a:r>
              <a:rPr lang="en-US" dirty="0" err="1" smtClean="0"/>
              <a:t>Lilisantosa</a:t>
            </a:r>
            <a:endParaRPr lang="en-US" dirty="0" smtClean="0"/>
          </a:p>
          <a:p>
            <a:r>
              <a:rPr lang="en-US" dirty="0" err="1" smtClean="0"/>
              <a:t>Tempat</a:t>
            </a:r>
            <a:r>
              <a:rPr lang="en-US" dirty="0" smtClean="0"/>
              <a:t>/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	: Ujung Pandang, 18 </a:t>
            </a:r>
            <a:r>
              <a:rPr lang="en-US" dirty="0" err="1" smtClean="0"/>
              <a:t>Januari</a:t>
            </a:r>
            <a:r>
              <a:rPr lang="en-US" dirty="0" smtClean="0"/>
              <a:t> 1986</a:t>
            </a:r>
          </a:p>
          <a:p>
            <a:r>
              <a:rPr lang="en-US" dirty="0" smtClean="0"/>
              <a:t>Agama			: </a:t>
            </a:r>
            <a:r>
              <a:rPr lang="en-US" dirty="0" err="1" smtClean="0"/>
              <a:t>Katolik</a:t>
            </a:r>
            <a:endParaRPr lang="en-US" dirty="0" smtClean="0"/>
          </a:p>
          <a:p>
            <a:r>
              <a:rPr lang="en-US" sz="2400" dirty="0" smtClean="0"/>
              <a:t>HP				: 081345277388</a:t>
            </a:r>
          </a:p>
          <a:p>
            <a:r>
              <a:rPr lang="en-US" sz="2400" dirty="0" smtClean="0"/>
              <a:t>E-mail			: </a:t>
            </a:r>
            <a:r>
              <a:rPr lang="en-US" sz="2400" dirty="0" smtClean="0">
                <a:hlinkClick r:id="rId2"/>
              </a:rPr>
              <a:t>kartikalilisantosa@gmail.com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RIWAYAT PENDIDIKAN</a:t>
            </a:r>
          </a:p>
          <a:p>
            <a:pPr marL="1066800" indent="-279400"/>
            <a:r>
              <a:rPr lang="en-US" dirty="0"/>
              <a:t>S1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Hasanuddin</a:t>
            </a:r>
            <a:r>
              <a:rPr lang="en-US" dirty="0"/>
              <a:t>, Makassar </a:t>
            </a:r>
            <a:r>
              <a:rPr lang="en-US" dirty="0" err="1"/>
              <a:t>tahun</a:t>
            </a:r>
            <a:r>
              <a:rPr lang="en-US" dirty="0"/>
              <a:t> 2003-2006</a:t>
            </a:r>
          </a:p>
          <a:p>
            <a:pPr marL="1066800" indent="-279400"/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</a:t>
            </a:r>
            <a:r>
              <a:rPr lang="en-US" dirty="0" err="1"/>
              <a:t>Hasanuddin</a:t>
            </a:r>
            <a:r>
              <a:rPr lang="en-US" dirty="0"/>
              <a:t>, Makassar 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smtClean="0"/>
              <a:t>2007-2009</a:t>
            </a:r>
          </a:p>
          <a:p>
            <a:pPr marL="1066800" indent="-279400"/>
            <a:r>
              <a:rPr lang="en-US" dirty="0" smtClean="0"/>
              <a:t>Ophthalmology Residency Training di Rizal Medical Center, Pasig City, Philippines, </a:t>
            </a:r>
            <a:r>
              <a:rPr lang="en-US" dirty="0" err="1" smtClean="0"/>
              <a:t>tahun</a:t>
            </a:r>
            <a:r>
              <a:rPr lang="en-US" dirty="0" smtClean="0"/>
              <a:t> 2013-2017</a:t>
            </a:r>
          </a:p>
          <a:p>
            <a:pPr marL="304800" indent="-3048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71" y="609600"/>
            <a:ext cx="5874874" cy="55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Causes </a:t>
            </a:r>
            <a:r>
              <a:rPr lang="en-US" sz="2800" dirty="0"/>
              <a:t>of blood loss include </a:t>
            </a:r>
            <a:r>
              <a:rPr lang="en-US" sz="2800" dirty="0" smtClean="0"/>
              <a:t>trauma and gastrointestinal bleeding, among others </a:t>
            </a:r>
          </a:p>
          <a:p>
            <a:r>
              <a:rPr lang="en-US" sz="2800" dirty="0" smtClean="0"/>
              <a:t>Causes of decreased production include iron deficiency, a lack of vitamin B12, thalassemia, and a number of neoplasms of the bone marrow</a:t>
            </a:r>
          </a:p>
          <a:p>
            <a:r>
              <a:rPr lang="en-US" sz="2800" dirty="0" smtClean="0"/>
              <a:t>Causes of increased breakdown include a number of genetic conditions such as sickle cell anemia, infections like malaria, and certain autoimmune 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50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17714"/>
            <a:ext cx="10131425" cy="892629"/>
          </a:xfrm>
        </p:spPr>
        <p:txBody>
          <a:bodyPr/>
          <a:lstStyle/>
          <a:p>
            <a:r>
              <a:rPr lang="en-US" dirty="0" smtClean="0"/>
              <a:t>Common causes for various types of anemia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2" y="1110343"/>
            <a:ext cx="5502348" cy="53721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Hypochromic, microcytic</a:t>
            </a:r>
          </a:p>
          <a:p>
            <a:pPr lvl="1"/>
            <a:r>
              <a:rPr lang="en-US" sz="1800" dirty="0" smtClean="0"/>
              <a:t>Iron deficiency</a:t>
            </a:r>
          </a:p>
          <a:p>
            <a:pPr lvl="1"/>
            <a:r>
              <a:rPr lang="en-US" sz="1800" dirty="0" smtClean="0"/>
              <a:t>Thalassemia syndromes</a:t>
            </a:r>
          </a:p>
          <a:p>
            <a:pPr lvl="1"/>
            <a:r>
              <a:rPr lang="en-US" sz="1800" dirty="0" err="1" smtClean="0"/>
              <a:t>Sideroblastic</a:t>
            </a:r>
            <a:r>
              <a:rPr lang="en-US" sz="1800" dirty="0" smtClean="0"/>
              <a:t> anemia</a:t>
            </a:r>
          </a:p>
          <a:p>
            <a:pPr lvl="1"/>
            <a:r>
              <a:rPr lang="en-US" sz="1800" dirty="0" err="1" smtClean="0"/>
              <a:t>Transferin</a:t>
            </a:r>
            <a:r>
              <a:rPr lang="en-US" sz="1800" dirty="0" smtClean="0"/>
              <a:t> deficiency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Macrocytic</a:t>
            </a:r>
          </a:p>
          <a:p>
            <a:pPr lvl="1"/>
            <a:r>
              <a:rPr lang="en-US" sz="1800" dirty="0" smtClean="0"/>
              <a:t>Megaloblastic anemias (Folic acid/ B12 deficiencies)</a:t>
            </a:r>
          </a:p>
          <a:p>
            <a:pPr lvl="1"/>
            <a:r>
              <a:rPr lang="en-US" sz="1800" dirty="0" smtClean="0"/>
              <a:t>Liver Disease</a:t>
            </a:r>
          </a:p>
          <a:p>
            <a:pPr lvl="1"/>
            <a:r>
              <a:rPr lang="en-US" sz="1800" dirty="0" err="1" smtClean="0"/>
              <a:t>Reticulocytosis</a:t>
            </a:r>
            <a:endParaRPr lang="en-US" sz="1800" dirty="0" smtClean="0"/>
          </a:p>
          <a:p>
            <a:pPr lvl="1"/>
            <a:r>
              <a:rPr lang="en-US" sz="1800" dirty="0" smtClean="0"/>
              <a:t>Normal Newborn</a:t>
            </a:r>
          </a:p>
          <a:p>
            <a:pPr lvl="1"/>
            <a:r>
              <a:rPr lang="en-US" sz="1800" dirty="0" smtClean="0"/>
              <a:t>Bone marrow failure  syndromes</a:t>
            </a:r>
          </a:p>
          <a:p>
            <a:pPr lvl="1"/>
            <a:r>
              <a:rPr lang="en-US" sz="1800" dirty="0" smtClean="0"/>
              <a:t>Drugs (AZT, Trimethoprim sulfate)</a:t>
            </a:r>
          </a:p>
          <a:p>
            <a:pPr lvl="1"/>
            <a:endParaRPr lang="en-US" sz="1800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188150" y="1110343"/>
            <a:ext cx="5502348" cy="5671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3"/>
            </a:pPr>
            <a:r>
              <a:rPr lang="en-US" sz="1800" dirty="0" smtClean="0"/>
              <a:t>Normocytic, normal morphology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Hemorrhage or blood loss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Unstable </a:t>
            </a:r>
            <a:r>
              <a:rPr lang="en-US" sz="1800" dirty="0" err="1" smtClean="0"/>
              <a:t>hemoglobins</a:t>
            </a:r>
            <a:endParaRPr lang="en-US" sz="1800" dirty="0" smtClean="0"/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Infections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Chronic Disease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800" dirty="0" smtClean="0"/>
              <a:t>Normocytic, abnormal morphology</a:t>
            </a:r>
          </a:p>
          <a:p>
            <a:pPr lvl="2">
              <a:buFont typeface="Arial" charset="0"/>
              <a:buChar char="•"/>
            </a:pPr>
            <a:r>
              <a:rPr lang="en-US" sz="1800" dirty="0" err="1" smtClean="0"/>
              <a:t>Hemoglobinopathies</a:t>
            </a:r>
            <a:endParaRPr lang="en-US" sz="1800" dirty="0" smtClean="0"/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Hereditary Spherocytosis</a:t>
            </a:r>
          </a:p>
          <a:p>
            <a:pPr lvl="2">
              <a:buFont typeface="Arial" charset="0"/>
              <a:buChar char="•"/>
            </a:pPr>
            <a:r>
              <a:rPr lang="en-US" sz="1800" dirty="0" smtClean="0"/>
              <a:t>Autoimmune hemolytic  anemia</a:t>
            </a:r>
          </a:p>
          <a:p>
            <a:pPr lvl="2">
              <a:buFont typeface="Arial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81708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296340"/>
            <a:ext cx="10131425" cy="74567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Iron deficiency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6" y="1322614"/>
            <a:ext cx="3951514" cy="50569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most common type of anemia</a:t>
            </a:r>
          </a:p>
          <a:p>
            <a:r>
              <a:rPr lang="en-US" sz="2000" dirty="0" smtClean="0"/>
              <a:t>Causes</a:t>
            </a:r>
          </a:p>
          <a:p>
            <a:pPr lvl="1"/>
            <a:r>
              <a:rPr lang="en-US" sz="2000" dirty="0" smtClean="0"/>
              <a:t>Decrease consumption</a:t>
            </a:r>
          </a:p>
          <a:p>
            <a:pPr lvl="1"/>
            <a:r>
              <a:rPr lang="en-US" sz="2000" dirty="0" smtClean="0"/>
              <a:t>Hookworm infestation</a:t>
            </a:r>
          </a:p>
          <a:p>
            <a:pPr lvl="1"/>
            <a:r>
              <a:rPr lang="en-US" sz="2000" dirty="0" smtClean="0"/>
              <a:t>Hemorrhage</a:t>
            </a:r>
          </a:p>
          <a:p>
            <a:pPr marL="274638" lvl="1" indent="-254000"/>
            <a:r>
              <a:rPr lang="en-US" sz="2000" dirty="0" smtClean="0"/>
              <a:t>Laboratory:</a:t>
            </a:r>
          </a:p>
          <a:p>
            <a:pPr marL="731838" lvl="2" indent="-254000"/>
            <a:r>
              <a:rPr lang="en-US" sz="2000" dirty="0" smtClean="0"/>
              <a:t>Anemia microcytic hypochromic (MCV</a:t>
            </a:r>
          </a:p>
          <a:p>
            <a:pPr marL="731838" lvl="2" indent="-254000"/>
            <a:r>
              <a:rPr lang="en-US" sz="2000" dirty="0" smtClean="0"/>
              <a:t>Serum ferritin &lt;15 mg/L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27" y="1826289"/>
            <a:ext cx="6667933" cy="45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76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5" y="0"/>
            <a:ext cx="4970720" cy="1456267"/>
          </a:xfrm>
        </p:spPr>
        <p:txBody>
          <a:bodyPr>
            <a:normAutofit fontScale="90000"/>
          </a:bodyPr>
          <a:lstStyle/>
          <a:p>
            <a:r>
              <a:rPr lang="en-US" dirty="0"/>
              <a:t>Vitamin B12 deficiency anemia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35" y="1294514"/>
            <a:ext cx="6076506" cy="55634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Vitamin B12 is an essential cofactor in DNA and cell metabolism</a:t>
            </a:r>
          </a:p>
          <a:p>
            <a:r>
              <a:rPr lang="en-US" sz="2000" dirty="0" smtClean="0"/>
              <a:t>Causes</a:t>
            </a:r>
          </a:p>
          <a:p>
            <a:pPr lvl="1"/>
            <a:r>
              <a:rPr lang="en-US" sz="2000" dirty="0" smtClean="0"/>
              <a:t>Age</a:t>
            </a:r>
          </a:p>
          <a:p>
            <a:pPr lvl="1"/>
            <a:r>
              <a:rPr lang="en-US" sz="2000" dirty="0" smtClean="0"/>
              <a:t>Atrophic gastritis</a:t>
            </a:r>
          </a:p>
          <a:p>
            <a:pPr lvl="1"/>
            <a:r>
              <a:rPr lang="en-US" sz="2000" dirty="0" smtClean="0"/>
              <a:t>Pernicious anemia</a:t>
            </a:r>
          </a:p>
          <a:p>
            <a:pPr lvl="1"/>
            <a:r>
              <a:rPr lang="en-US" sz="2000" dirty="0" smtClean="0"/>
              <a:t>Small intestine disease : Crohn’s disease, celiac disease</a:t>
            </a:r>
          </a:p>
          <a:p>
            <a:pPr lvl="1"/>
            <a:r>
              <a:rPr lang="en-US" sz="2000" dirty="0" smtClean="0"/>
              <a:t>Immune system disorders : Graves’ disease or lupus</a:t>
            </a:r>
          </a:p>
          <a:p>
            <a:pPr marL="190500" lvl="1" indent="-169863"/>
            <a:r>
              <a:rPr lang="en-US" sz="2000" dirty="0" smtClean="0"/>
              <a:t>Laboratory</a:t>
            </a:r>
          </a:p>
          <a:p>
            <a:pPr marL="647700" lvl="2" indent="-169863"/>
            <a:r>
              <a:rPr lang="en-US" sz="2000" dirty="0" smtClean="0"/>
              <a:t>Anemia macrocytic (MCV&gt;&gt;) </a:t>
            </a:r>
          </a:p>
          <a:p>
            <a:pPr marL="647700" lvl="2" indent="-169863"/>
            <a:r>
              <a:rPr lang="en-US" sz="2000" dirty="0" smtClean="0"/>
              <a:t>Serum Cobalamin low (&lt;150 ng/L)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0" y="338470"/>
            <a:ext cx="6159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4419"/>
            <a:ext cx="10131425" cy="708837"/>
          </a:xfrm>
        </p:spPr>
        <p:txBody>
          <a:bodyPr/>
          <a:lstStyle/>
          <a:p>
            <a:r>
              <a:rPr lang="en-US" dirty="0"/>
              <a:t>Folate deficiency </a:t>
            </a:r>
            <a:r>
              <a:rPr lang="en-US" dirty="0" smtClean="0"/>
              <a:t>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63257"/>
            <a:ext cx="10131425" cy="50926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Megaloblastic anemia without neuropathy </a:t>
            </a:r>
          </a:p>
          <a:p>
            <a:r>
              <a:rPr lang="en-US" sz="2400" dirty="0" err="1" smtClean="0"/>
              <a:t>Deciency</a:t>
            </a:r>
            <a:r>
              <a:rPr lang="en-US" sz="2400" dirty="0" smtClean="0"/>
              <a:t> arises due to 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alabsorption </a:t>
            </a:r>
          </a:p>
          <a:p>
            <a:pPr lvl="1"/>
            <a:r>
              <a:rPr lang="en-US" sz="2400" dirty="0" smtClean="0"/>
              <a:t>Drugs and toxins (methotrexate, oral contraceptive, </a:t>
            </a:r>
            <a:r>
              <a:rPr lang="en-US" sz="2400" dirty="0" err="1" smtClean="0"/>
              <a:t>pyrimethamine</a:t>
            </a:r>
            <a:r>
              <a:rPr lang="en-US" sz="2400" dirty="0" smtClean="0"/>
              <a:t>, sulfasalazine, &amp; trimethoprim)</a:t>
            </a:r>
          </a:p>
          <a:p>
            <a:pPr lvl="1"/>
            <a:r>
              <a:rPr lang="en-US" sz="2400" dirty="0" smtClean="0"/>
              <a:t>Dietary deficiency (vegetables, fruit, dairy products)</a:t>
            </a:r>
            <a:endParaRPr lang="en-US" sz="2400" dirty="0"/>
          </a:p>
          <a:p>
            <a:pPr lvl="1"/>
            <a:r>
              <a:rPr lang="en-US" sz="2400" dirty="0" smtClean="0"/>
              <a:t>Prolonged diarrhea</a:t>
            </a:r>
          </a:p>
          <a:p>
            <a:pPr lvl="1"/>
            <a:r>
              <a:rPr lang="en-US" sz="2400" dirty="0" smtClean="0"/>
              <a:t>Alcoholism</a:t>
            </a:r>
          </a:p>
          <a:p>
            <a:pPr marL="274638" lvl="1" indent="-211138"/>
            <a:r>
              <a:rPr lang="en-US" sz="2400" dirty="0" smtClean="0"/>
              <a:t>Laboratory</a:t>
            </a:r>
          </a:p>
          <a:p>
            <a:pPr marL="731838" lvl="2" indent="-211138"/>
            <a:r>
              <a:rPr lang="en-US" sz="2400" dirty="0" smtClean="0"/>
              <a:t>Macrocytic anemia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4164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51367"/>
          </a:xfrm>
        </p:spPr>
        <p:txBody>
          <a:bodyPr/>
          <a:lstStyle/>
          <a:p>
            <a:r>
              <a:rPr lang="en-US" dirty="0" smtClean="0"/>
              <a:t>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60967"/>
            <a:ext cx="10131425" cy="52737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Hemolysis is the destruction or removal of red blood cells from the circulation before their normal life span of 120 days</a:t>
            </a:r>
          </a:p>
          <a:p>
            <a:r>
              <a:rPr lang="en-US" sz="2800" dirty="0" smtClean="0"/>
              <a:t>Symptoms and signs : anemia </a:t>
            </a:r>
            <a:r>
              <a:rPr lang="en-US" sz="2800" u="sng" dirty="0" smtClean="0"/>
              <a:t>+</a:t>
            </a:r>
            <a:r>
              <a:rPr lang="en-US" sz="2800" dirty="0" smtClean="0"/>
              <a:t> jaundice (</a:t>
            </a:r>
            <a:r>
              <a:rPr lang="en-US" sz="2800" dirty="0" err="1" smtClean="0"/>
              <a:t>ikterus</a:t>
            </a:r>
            <a:r>
              <a:rPr lang="en-US" sz="2800" dirty="0" smtClean="0"/>
              <a:t>/</a:t>
            </a:r>
            <a:r>
              <a:rPr lang="en-US" sz="2800" dirty="0" err="1" smtClean="0"/>
              <a:t>kuning</a:t>
            </a:r>
            <a:r>
              <a:rPr lang="en-US" sz="2800" dirty="0" smtClean="0"/>
              <a:t>), </a:t>
            </a:r>
            <a:r>
              <a:rPr lang="en-US" sz="2800" dirty="0" err="1" smtClean="0"/>
              <a:t>cholelithiasis</a:t>
            </a:r>
            <a:r>
              <a:rPr lang="en-US" sz="2800" dirty="0" smtClean="0"/>
              <a:t> (</a:t>
            </a:r>
            <a:r>
              <a:rPr lang="en-US" sz="2800" dirty="0" err="1" smtClean="0"/>
              <a:t>Chole</a:t>
            </a:r>
            <a:r>
              <a:rPr lang="en-US" sz="2800" dirty="0" smtClean="0"/>
              <a:t>= </a:t>
            </a:r>
            <a:r>
              <a:rPr lang="en-US" sz="2800" dirty="0" err="1" smtClean="0"/>
              <a:t>kantung</a:t>
            </a:r>
            <a:r>
              <a:rPr lang="en-US" sz="2800" dirty="0" smtClean="0"/>
              <a:t> </a:t>
            </a:r>
            <a:r>
              <a:rPr lang="en-US" sz="2800" dirty="0" err="1" smtClean="0"/>
              <a:t>empedu</a:t>
            </a:r>
            <a:r>
              <a:rPr lang="en-US" sz="2800" dirty="0" smtClean="0"/>
              <a:t>, </a:t>
            </a:r>
            <a:r>
              <a:rPr lang="en-US" sz="2800" dirty="0" err="1" smtClean="0"/>
              <a:t>lythiasis</a:t>
            </a:r>
            <a:r>
              <a:rPr lang="en-US" sz="2800" dirty="0" smtClean="0"/>
              <a:t> = </a:t>
            </a:r>
            <a:r>
              <a:rPr lang="en-US" sz="2800" dirty="0" err="1" smtClean="0"/>
              <a:t>batu</a:t>
            </a:r>
            <a:r>
              <a:rPr lang="en-US" sz="2800" dirty="0" smtClean="0"/>
              <a:t>), or isolated </a:t>
            </a:r>
            <a:r>
              <a:rPr lang="en-US" sz="2800" dirty="0" err="1" smtClean="0"/>
              <a:t>reticulocytosis</a:t>
            </a:r>
            <a:r>
              <a:rPr lang="en-US" sz="2800" dirty="0" smtClean="0"/>
              <a:t> (</a:t>
            </a:r>
            <a:r>
              <a:rPr lang="en-US" sz="2800" dirty="0" err="1" smtClean="0"/>
              <a:t>peningkatan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retikulosit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Can be </a:t>
            </a:r>
          </a:p>
          <a:p>
            <a:pPr lvl="1"/>
            <a:r>
              <a:rPr lang="en-US" sz="2800" dirty="0" smtClean="0"/>
              <a:t>Hereditary</a:t>
            </a:r>
          </a:p>
          <a:p>
            <a:pPr lvl="1"/>
            <a:r>
              <a:rPr lang="en-US" sz="2800" dirty="0" err="1" smtClean="0"/>
              <a:t>Acquaired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15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64"/>
            <a:ext cx="10131425" cy="728134"/>
          </a:xfrm>
        </p:spPr>
        <p:txBody>
          <a:bodyPr/>
          <a:lstStyle/>
          <a:p>
            <a:r>
              <a:rPr lang="en-US" dirty="0" smtClean="0"/>
              <a:t>Hereditary 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03496"/>
            <a:ext cx="10131425" cy="56610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Enzymopathies : </a:t>
            </a:r>
          </a:p>
          <a:p>
            <a:pPr lvl="1"/>
            <a:r>
              <a:rPr lang="en-US" sz="2000" dirty="0" smtClean="0"/>
              <a:t>G6PD deficiency (critical enzyme in the production of glutathione)</a:t>
            </a:r>
          </a:p>
          <a:p>
            <a:pPr marL="676275" lvl="1" indent="42863">
              <a:buNone/>
            </a:pPr>
            <a:r>
              <a:rPr lang="en-US" sz="2000" dirty="0" smtClean="0"/>
              <a:t>Laboratory : Heinz bodies in the peripheral smear</a:t>
            </a:r>
          </a:p>
          <a:p>
            <a:r>
              <a:rPr lang="en-US" sz="2000" dirty="0" err="1" smtClean="0"/>
              <a:t>Membranopathies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Hereditary  spherocytosis (mutations in the red blood cell membrane skeleton protein genes)</a:t>
            </a:r>
          </a:p>
          <a:p>
            <a:r>
              <a:rPr lang="en-US" sz="2000" dirty="0" err="1" smtClean="0"/>
              <a:t>Hemoglobinopathies</a:t>
            </a:r>
            <a:endParaRPr lang="en-US" sz="2000" dirty="0" smtClean="0"/>
          </a:p>
          <a:p>
            <a:pPr lvl="1"/>
            <a:r>
              <a:rPr lang="en-US" sz="2000" dirty="0" smtClean="0"/>
              <a:t>Sickle cell anemia</a:t>
            </a:r>
          </a:p>
          <a:p>
            <a:pPr marL="676275" lvl="1" indent="42863">
              <a:buNone/>
            </a:pPr>
            <a:r>
              <a:rPr lang="en-US" sz="2000" dirty="0" smtClean="0"/>
              <a:t>Mutation leading to substitution of valine for </a:t>
            </a:r>
            <a:r>
              <a:rPr lang="en-US" sz="2000" dirty="0" err="1" smtClean="0"/>
              <a:t>glutsmic</a:t>
            </a:r>
            <a:r>
              <a:rPr lang="en-US" sz="2000" dirty="0" smtClean="0"/>
              <a:t> acid of hemoglobin</a:t>
            </a:r>
          </a:p>
          <a:p>
            <a:pPr lvl="1"/>
            <a:r>
              <a:rPr lang="en-US" sz="2000" dirty="0" smtClean="0"/>
              <a:t>Thalassemia</a:t>
            </a:r>
          </a:p>
          <a:p>
            <a:pPr marL="676275" lvl="1" indent="0">
              <a:buNone/>
            </a:pPr>
            <a:r>
              <a:rPr lang="en-US" sz="2000" dirty="0" smtClean="0"/>
              <a:t>Defect in synthesis of the alpha or beta subunit of the hemoglobin tetramer</a:t>
            </a:r>
          </a:p>
          <a:p>
            <a:pPr marL="676275" lvl="1" indent="-41275">
              <a:buNone/>
            </a:pPr>
            <a:r>
              <a:rPr lang="en-US" sz="2000" dirty="0" smtClean="0"/>
              <a:t>Anemia </a:t>
            </a:r>
            <a:r>
              <a:rPr lang="en-US" sz="2000" dirty="0" err="1" smtClean="0"/>
              <a:t>hypochromia</a:t>
            </a:r>
            <a:r>
              <a:rPr lang="en-US" sz="2000" dirty="0" smtClean="0"/>
              <a:t> and </a:t>
            </a:r>
            <a:r>
              <a:rPr lang="en-US" sz="2000" dirty="0" err="1" smtClean="0"/>
              <a:t>microcytosis</a:t>
            </a:r>
            <a:r>
              <a:rPr lang="en-US" sz="2000" dirty="0" smtClean="0"/>
              <a:t>, </a:t>
            </a:r>
            <a:r>
              <a:rPr lang="en-US" sz="2000" u="sng" dirty="0" smtClean="0"/>
              <a:t>+ </a:t>
            </a:r>
            <a:r>
              <a:rPr lang="en-US" sz="2000" dirty="0" smtClean="0"/>
              <a:t>target cells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432" y="803497"/>
            <a:ext cx="3302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3154"/>
            <a:ext cx="10131425" cy="878958"/>
          </a:xfrm>
        </p:spPr>
        <p:txBody>
          <a:bodyPr/>
          <a:lstStyle/>
          <a:p>
            <a:r>
              <a:rPr lang="en-US" dirty="0" smtClean="0"/>
              <a:t>Acquired hemolytic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12112"/>
            <a:ext cx="10131425" cy="52312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Immune hemolytic anemia</a:t>
            </a:r>
          </a:p>
          <a:p>
            <a:pPr marL="457200" lvl="1" indent="0">
              <a:buNone/>
            </a:pPr>
            <a:r>
              <a:rPr lang="en-US" sz="2400" dirty="0" smtClean="0"/>
              <a:t>Antibodies to red blood cell surface </a:t>
            </a:r>
            <a:r>
              <a:rPr lang="en-US" sz="2400" dirty="0" err="1" smtClean="0"/>
              <a:t>antifens</a:t>
            </a:r>
            <a:endParaRPr lang="en-US" sz="2400" dirty="0" smtClean="0"/>
          </a:p>
          <a:p>
            <a:r>
              <a:rPr lang="en-US" sz="2400" dirty="0" err="1" smtClean="0"/>
              <a:t>Microangiopathic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Mechanical disruption of red blood cell in circulation</a:t>
            </a:r>
          </a:p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Transfusion hemolytic </a:t>
            </a:r>
          </a:p>
          <a:p>
            <a:r>
              <a:rPr lang="en-US" sz="2400" dirty="0" smtClean="0"/>
              <a:t>Infection</a:t>
            </a:r>
          </a:p>
          <a:p>
            <a:pPr lvl="1"/>
            <a:r>
              <a:rPr lang="en-US" sz="2400" dirty="0" smtClean="0"/>
              <a:t>Malaria</a:t>
            </a:r>
          </a:p>
          <a:p>
            <a:pPr lvl="1"/>
            <a:r>
              <a:rPr lang="en-US" sz="2400" dirty="0" smtClean="0"/>
              <a:t>Clostridium perfringens (intra-abdominal and septic infection)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407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Aplastic and other anemias and other bone marrow failure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Aplastic  anemia is a form of anemia resulting from a failure of the bone marrow to produce adequate quantities of the essential blood components, including leukocytes and platelets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128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076858"/>
              </p:ext>
            </p:extLst>
          </p:nvPr>
        </p:nvGraphicFramePr>
        <p:xfrm>
          <a:off x="316992" y="362284"/>
          <a:ext cx="11582400" cy="5961300"/>
        </p:xfrm>
        <a:graphic>
          <a:graphicData uri="http://schemas.openxmlformats.org/drawingml/2006/table">
            <a:tbl>
              <a:tblPr/>
              <a:tblGrid>
                <a:gridCol w="7437120"/>
                <a:gridCol w="2328672"/>
                <a:gridCol w="181660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KURSUS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TEMPAT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TANGGAL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5072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Workshop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Pulmonologi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Makassar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30 Mei 2009</a:t>
                      </a:r>
                      <a:endParaRPr lang="de-DE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 New Management in Diabetes Mellitus &amp; Metabolic Polyneuropathy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Makassar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13 Juni 2009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Deteksi dan Pelaksanaan Dini Gangguan Psikiatri dalam Praktek sehari-hari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Manado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 November 2009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Emergency Doctor Course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8-19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Advanced Trauma Life Support (ATLS)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Jakarta/ FKUI RSCM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9-11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Internal Medicine Emergency Life Support (IMELS) Course 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Jakarta/ FKUI RSCM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12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0726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In The Pediatric Consideration Course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Jakarta/ FKUI-RSCM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13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Manajemen Bencana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Jakarta/ FKUI RSCM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14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Pelatihan Advanced Neurology Life Support (ANLS)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 FKUI RSCM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15-16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95072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Advanced Cardiac Life Support (ACLS)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 RSCM 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17-19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Improving Physician Competency to Achieve Patient Safety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20-21 Maret 2010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Dermatologi Kosmetik Perawatan Kulit dan Rambut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Manado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24 Juli 2010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Workshop Knot and Tying Skill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Surabaya RSUD Dr.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Soetomo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23 Oktober 2010</a:t>
                      </a:r>
                      <a:endParaRPr lang="de-DE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Workshop Wound Management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Bandung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5-7 November 2010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Workshop Management luka bakar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Bandung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5-7 November 2010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Updating Skills and Knowledge in Diagnosis and Management of Emergency Cases: Dressing for Burns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Jakarta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10 Maret 2011</a:t>
                      </a:r>
                      <a:endParaRPr lang="ro-RO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Basic Course Lectures in Ophthalmology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UP-Philippine General Hospital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2-27 September 2013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Basic Life Support Training - Healthcare Providers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Pasig City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17 - 18 Februari 2015</a:t>
                      </a:r>
                      <a:endParaRPr lang="nl-NL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The 2015 DOH Eye Centre Instructional Course on Retina &amp; Glaucoma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Quezon City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17-18 Juli 2015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Research Protocol Development and Basic Statistics in Health Research Workshop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Makati City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3 November 2015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80416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Basic Course in Phacoemulsification 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UP- Philippine General Hospital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27-28 Februari 2016</a:t>
                      </a:r>
                      <a:endParaRPr lang="nl-NL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Basic Course in Clinical Diagnostics and Instrumentation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UP- Philippine General Hospital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21-22 MEI 2016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Good Clinical Practice Workshop and Training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Pasig City, Rizal Medical Center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10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13 Agustus 2016</a:t>
                      </a:r>
                      <a:endParaRPr lang="fi-FI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2608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A Case Oriented Approach to Managing Paediatric Eyes</a:t>
                      </a:r>
                      <a:endParaRPr lang="en-US" sz="110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UP- Philippine General Hospital</a:t>
                      </a:r>
                      <a:endParaRPr lang="en-US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100" dirty="0">
                          <a:solidFill>
                            <a:srgbClr val="000000"/>
                          </a:solidFill>
                          <a:effectLst/>
                          <a:latin typeface="Helvetica" charset="0"/>
                        </a:rPr>
                        <a:t>7 Mei 2017</a:t>
                      </a:r>
                      <a:endParaRPr lang="ro-RO" sz="1100" dirty="0">
                        <a:effectLst/>
                      </a:endParaRPr>
                    </a:p>
                  </a:txBody>
                  <a:tcPr marL="7326" marR="7326" marT="7326" marB="732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737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, </a:t>
            </a:r>
            <a:r>
              <a:rPr lang="en-US" dirty="0" err="1" smtClean="0"/>
              <a:t>Kodifikasi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: </a:t>
            </a:r>
            <a:r>
              <a:rPr lang="en-US" dirty="0" err="1" smtClean="0"/>
              <a:t>Anatomi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Patologi</a:t>
            </a:r>
            <a:r>
              <a:rPr lang="en-US" dirty="0" smtClean="0"/>
              <a:t>, </a:t>
            </a:r>
            <a:r>
              <a:rPr lang="en-US" dirty="0" err="1" smtClean="0"/>
              <a:t>Terminologi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Kardiovaskuler</a:t>
            </a:r>
            <a:r>
              <a:rPr lang="en-US" dirty="0" smtClean="0"/>
              <a:t>, </a:t>
            </a:r>
            <a:r>
              <a:rPr lang="en-US" dirty="0" err="1" smtClean="0"/>
              <a:t>Respirasi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Muskuloskeletal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Bahan</a:t>
            </a:r>
            <a:r>
              <a:rPr lang="en-US" dirty="0" smtClean="0"/>
              <a:t> Ajar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).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. </a:t>
            </a:r>
            <a:r>
              <a:rPr lang="en-US" dirty="0" err="1" smtClean="0"/>
              <a:t>Edisi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2017</a:t>
            </a:r>
          </a:p>
          <a:p>
            <a:r>
              <a:rPr lang="en-US" dirty="0" err="1" smtClean="0"/>
              <a:t>Resar</a:t>
            </a:r>
            <a:r>
              <a:rPr lang="en-US" dirty="0" smtClean="0"/>
              <a:t>, LM. Anemia: Pathophysiology &amp; Diagnostic Classification. </a:t>
            </a:r>
          </a:p>
          <a:p>
            <a:r>
              <a:rPr lang="en-US" dirty="0" smtClean="0"/>
              <a:t>Iron Deficiency </a:t>
            </a:r>
            <a:r>
              <a:rPr lang="en-US" dirty="0" err="1" smtClean="0"/>
              <a:t>Anaemia</a:t>
            </a:r>
            <a:r>
              <a:rPr lang="en-US" dirty="0" smtClean="0"/>
              <a:t> : Assessment, Prevention, and Control. A guide for </a:t>
            </a:r>
            <a:r>
              <a:rPr lang="en-US" dirty="0" err="1" smtClean="0"/>
              <a:t>programme</a:t>
            </a:r>
            <a:r>
              <a:rPr lang="en-US" dirty="0" smtClean="0"/>
              <a:t> managers. WHO</a:t>
            </a:r>
          </a:p>
          <a:p>
            <a:r>
              <a:rPr lang="en-US" dirty="0" smtClean="0"/>
              <a:t>Hunt A, Harrington D, Robinson S. Vitamin B12 deficiency. BMJ. 6 September 2014</a:t>
            </a:r>
          </a:p>
          <a:p>
            <a:r>
              <a:rPr lang="en-US" dirty="0" smtClean="0"/>
              <a:t>Guidelines &amp; protocols folate deficiency-</a:t>
            </a:r>
            <a:r>
              <a:rPr lang="en-US" dirty="0" err="1" smtClean="0"/>
              <a:t>invetigation</a:t>
            </a:r>
            <a:r>
              <a:rPr lang="en-US" dirty="0" smtClean="0"/>
              <a:t> &amp; management. January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REKAM MEDIS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854200"/>
            <a:ext cx="284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RM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1879600"/>
            <a:ext cx="3556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AKURAT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4013200"/>
            <a:ext cx="5130800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problem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problem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di masa </a:t>
            </a:r>
            <a:r>
              <a:rPr lang="en-US" dirty="0" err="1" smtClean="0"/>
              <a:t>lampau</a:t>
            </a:r>
            <a:r>
              <a:rPr lang="en-US" dirty="0" smtClean="0"/>
              <a:t>,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32800" y="609600"/>
            <a:ext cx="33274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RM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problem yang potential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dimasa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59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 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Permenkes</a:t>
            </a:r>
            <a:r>
              <a:rPr lang="en-US" dirty="0" smtClean="0"/>
              <a:t> RI No. 269/ </a:t>
            </a:r>
            <a:r>
              <a:rPr lang="en-US" dirty="0" err="1" smtClean="0"/>
              <a:t>Menkes</a:t>
            </a:r>
            <a:r>
              <a:rPr lang="en-US" dirty="0" smtClean="0"/>
              <a:t>/ PER/III/2008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endParaRPr lang="en-US" dirty="0" smtClean="0"/>
          </a:p>
          <a:p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  <a:p>
            <a:r>
              <a:rPr lang="en-US" dirty="0" err="1" smtClean="0"/>
              <a:t>Hasil</a:t>
            </a:r>
            <a:r>
              <a:rPr lang="en-US" dirty="0" smtClean="0"/>
              <a:t> Anamnesis</a:t>
            </a:r>
          </a:p>
          <a:p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Pemeriksaan</a:t>
            </a:r>
            <a:endParaRPr lang="en-US" dirty="0" smtClean="0"/>
          </a:p>
          <a:p>
            <a:r>
              <a:rPr lang="en-US" dirty="0" err="1" smtClean="0"/>
              <a:t>Laboratorium</a:t>
            </a:r>
            <a:endParaRPr lang="en-US" dirty="0" smtClean="0"/>
          </a:p>
          <a:p>
            <a:r>
              <a:rPr lang="en-US" dirty="0" smtClean="0"/>
              <a:t>Diagnosis</a:t>
            </a:r>
          </a:p>
          <a:p>
            <a:r>
              <a:rPr lang="en-US" dirty="0" err="1" smtClean="0"/>
              <a:t>Perstujuan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 smtClean="0"/>
          </a:p>
          <a:p>
            <a:r>
              <a:rPr lang="en-US" dirty="0" err="1" smtClean="0"/>
              <a:t>Tindakan</a:t>
            </a:r>
            <a:r>
              <a:rPr lang="en-US" dirty="0" smtClean="0"/>
              <a:t>/ </a:t>
            </a:r>
            <a:r>
              <a:rPr lang="en-US" dirty="0" err="1" smtClean="0"/>
              <a:t>pengobatan</a:t>
            </a:r>
            <a:endParaRPr lang="en-US" dirty="0" smtClean="0"/>
          </a:p>
          <a:p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observasi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endParaRPr lang="en-US" dirty="0" smtClean="0"/>
          </a:p>
          <a:p>
            <a:r>
              <a:rPr lang="en-US" dirty="0" smtClean="0"/>
              <a:t>Resume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hasi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65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Permenkes</a:t>
            </a:r>
            <a:r>
              <a:rPr lang="en-US" dirty="0" smtClean="0"/>
              <a:t> RI No. 269/ </a:t>
            </a:r>
            <a:r>
              <a:rPr lang="en-US" dirty="0" err="1" smtClean="0"/>
              <a:t>Menkes</a:t>
            </a:r>
            <a:r>
              <a:rPr lang="en-US" dirty="0" smtClean="0"/>
              <a:t>/ PER/ III/ 2008</a:t>
            </a:r>
          </a:p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rawat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endParaRPr lang="en-US" dirty="0" smtClean="0"/>
          </a:p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gawat</a:t>
            </a:r>
            <a:r>
              <a:rPr lang="en-US" dirty="0" smtClean="0"/>
              <a:t> </a:t>
            </a:r>
            <a:r>
              <a:rPr lang="en-US" dirty="0" err="1" smtClean="0"/>
              <a:t>darurat</a:t>
            </a:r>
            <a:endParaRPr lang="en-US" dirty="0" smtClean="0"/>
          </a:p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endParaRPr lang="en-US" dirty="0" smtClean="0"/>
          </a:p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spesialis</a:t>
            </a:r>
            <a:endParaRPr lang="en-US" dirty="0" smtClean="0"/>
          </a:p>
          <a:p>
            <a:r>
              <a:rPr lang="en-US" dirty="0" err="1" smtClean="0"/>
              <a:t>Rekam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60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476499"/>
            <a:ext cx="7251700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000" y="2476499"/>
            <a:ext cx="3589867" cy="40978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Plasma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(The liquid in which peripheral blood cells are suspended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Wter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Electrolyte (Na=, CL-)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Plasma Protein (albumin, fibrinogen, globulins)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Hormones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Amino acids,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Vitamins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Carbohydrates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ipoprotein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3066" y="406400"/>
            <a:ext cx="6796617" cy="13546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Blood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 fluid connective tissue constituting about 7% of our total body weight (</a:t>
            </a:r>
            <a:r>
              <a:rPr lang="en-US" u="sng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 5 liters)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626" y="3879850"/>
            <a:ext cx="3380526" cy="1998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82" y="1025941"/>
            <a:ext cx="2461666" cy="221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750" y="1013822"/>
            <a:ext cx="2935088" cy="2193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82" y="3879850"/>
            <a:ext cx="5319168" cy="199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50" y="3879850"/>
            <a:ext cx="2487472" cy="1998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249" y="1013822"/>
            <a:ext cx="2857501" cy="21937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3838" y="1013822"/>
            <a:ext cx="2613762" cy="22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2956"/>
            <a:ext cx="10131424" cy="1032386"/>
          </a:xfrm>
        </p:spPr>
        <p:txBody>
          <a:bodyPr/>
          <a:lstStyle/>
          <a:p>
            <a:r>
              <a:rPr lang="en-US" dirty="0" smtClean="0"/>
              <a:t>2018 ICD-10 CM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 50 – D89 Diseases of the blood and blood-forming organs and certain disorders  involving  the immune mechanism</a:t>
            </a:r>
          </a:p>
          <a:p>
            <a:r>
              <a:rPr lang="en-US" dirty="0" smtClean="0"/>
              <a:t>D50-D53 Nutritional anemias</a:t>
            </a:r>
          </a:p>
          <a:p>
            <a:r>
              <a:rPr lang="en-US" dirty="0" smtClean="0"/>
              <a:t>D55-D59 Hemolytic anemias</a:t>
            </a:r>
          </a:p>
          <a:p>
            <a:r>
              <a:rPr lang="en-US" dirty="0" smtClean="0"/>
              <a:t>D60-D64 Aplastic and other anemias and other bone marrow failure syndromes</a:t>
            </a:r>
          </a:p>
          <a:p>
            <a:r>
              <a:rPr lang="en-US" dirty="0" smtClean="0"/>
              <a:t>D65-D69 Coagulation defects, purpura, and other hemorrhagic conditions</a:t>
            </a:r>
          </a:p>
          <a:p>
            <a:r>
              <a:rPr lang="en-US" dirty="0" smtClean="0"/>
              <a:t>D70-D77 Other disorders of blood and blood-forming organs</a:t>
            </a:r>
          </a:p>
          <a:p>
            <a:r>
              <a:rPr lang="en-US" dirty="0" smtClean="0"/>
              <a:t>D78 Intraoperative and </a:t>
            </a:r>
            <a:r>
              <a:rPr lang="en-US" dirty="0" err="1" smtClean="0"/>
              <a:t>postprocedural</a:t>
            </a:r>
            <a:r>
              <a:rPr lang="en-US" dirty="0" smtClean="0"/>
              <a:t> complications of the spleen</a:t>
            </a:r>
          </a:p>
          <a:p>
            <a:r>
              <a:rPr lang="en-US" dirty="0" smtClean="0"/>
              <a:t>D80-D89 Certain disorders involving the immune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1737</Words>
  <Application>Microsoft Macintosh PowerPoint</Application>
  <PresentationFormat>Widescreen</PresentationFormat>
  <Paragraphs>312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Calibri Light</vt:lpstr>
      <vt:lpstr>Helvetica</vt:lpstr>
      <vt:lpstr>Arial</vt:lpstr>
      <vt:lpstr>Celestial</vt:lpstr>
      <vt:lpstr>Office Theme</vt:lpstr>
      <vt:lpstr>PENGANTAR SISTEM SIRKULASI DARAH I  MATA KULIAH PATOLOGI REKAM MEDIS</vt:lpstr>
      <vt:lpstr>CURRICULUM VITAE</vt:lpstr>
      <vt:lpstr>PowerPoint Presentation</vt:lpstr>
      <vt:lpstr>REKAM MEDIS</vt:lpstr>
      <vt:lpstr>ISI RM</vt:lpstr>
      <vt:lpstr>Jenis rekam medis</vt:lpstr>
      <vt:lpstr>PowerPoint Presentation</vt:lpstr>
      <vt:lpstr>PowerPoint Presentation</vt:lpstr>
      <vt:lpstr>2018 ICD-10 CM Codes</vt:lpstr>
      <vt:lpstr>Pathology in red blood cell</vt:lpstr>
      <vt:lpstr>Pathology in platelet and coagulation</vt:lpstr>
      <vt:lpstr>PATHOLOGY in white blood cell</vt:lpstr>
      <vt:lpstr>PATHOLOGY in IMMUNE SYSTEM</vt:lpstr>
      <vt:lpstr>PowerPoint Presentation</vt:lpstr>
      <vt:lpstr>What is anemia</vt:lpstr>
      <vt:lpstr>ANEMIA</vt:lpstr>
      <vt:lpstr>How to classify anemias</vt:lpstr>
      <vt:lpstr>BLOOD COUNT</vt:lpstr>
      <vt:lpstr>PowerPoint Presentation</vt:lpstr>
      <vt:lpstr>PowerPoint Presentation</vt:lpstr>
      <vt:lpstr>Anemia</vt:lpstr>
      <vt:lpstr>Common causes for various types of anemia</vt:lpstr>
      <vt:lpstr> Iron deficiency anemia</vt:lpstr>
      <vt:lpstr>Vitamin B12 deficiency anemia </vt:lpstr>
      <vt:lpstr>Folate deficiency anemia</vt:lpstr>
      <vt:lpstr>Hemolytic anemia</vt:lpstr>
      <vt:lpstr>Hereditary hemolytic anemia</vt:lpstr>
      <vt:lpstr>Acquired hemolytic anemia</vt:lpstr>
      <vt:lpstr>Aplastic and other anemias and other bone marrow failure syndromes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PERKULIAHAN MATA KULIAH PATOLOGI REKAM MEDIS</dc:title>
  <dc:creator>Microsoft Office User</dc:creator>
  <cp:lastModifiedBy>Microsoft Office User</cp:lastModifiedBy>
  <cp:revision>41</cp:revision>
  <dcterms:created xsi:type="dcterms:W3CDTF">2018-01-21T00:18:54Z</dcterms:created>
  <dcterms:modified xsi:type="dcterms:W3CDTF">2018-01-21T14:44:39Z</dcterms:modified>
</cp:coreProperties>
</file>