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-1158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76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17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994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737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153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92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131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75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715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925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824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C328-4C0D-445F-AEBF-6EBA676934B0}" type="datetimeFigureOut">
              <a:rPr lang="id-ID" smtClean="0"/>
              <a:t>26/06/2018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E829E-2DB4-48E4-8540-E3BE80E11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302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3254"/>
            <a:ext cx="12192000" cy="684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84243" y="3654288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Mikroba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Perairan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Daratan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471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Sulfur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4" y="1690688"/>
            <a:ext cx="6273338" cy="500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77741" y="63366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5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pergantian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Ferro (Fe</a:t>
            </a:r>
            <a:r>
              <a:rPr lang="en-US" baseline="30000" dirty="0" smtClean="0"/>
              <a:t>2+</a:t>
            </a:r>
            <a:r>
              <a:rPr lang="en-US" dirty="0" smtClean="0"/>
              <a:t>)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ferri</a:t>
            </a:r>
            <a:r>
              <a:rPr lang="en-US" dirty="0" smtClean="0"/>
              <a:t> (Fe</a:t>
            </a:r>
            <a:r>
              <a:rPr lang="en-US" baseline="30000" dirty="0" smtClean="0"/>
              <a:t>3+</a:t>
            </a:r>
            <a:r>
              <a:rPr lang="en-US" dirty="0" smtClean="0"/>
              <a:t>) </a:t>
            </a:r>
            <a:r>
              <a:rPr lang="en-US" dirty="0" err="1" smtClean="0"/>
              <a:t>melalui</a:t>
            </a:r>
            <a:r>
              <a:rPr lang="en-US" dirty="0" smtClean="0"/>
              <a:t> proses </a:t>
            </a:r>
            <a:r>
              <a:rPr lang="en-US" dirty="0" err="1" smtClean="0"/>
              <a:t>oksidasi-reduksi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932" y="2607779"/>
            <a:ext cx="6086268" cy="4237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6385" y="63119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Mangan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ion </a:t>
            </a:r>
            <a:r>
              <a:rPr lang="en-US" dirty="0" err="1" smtClean="0"/>
              <a:t>mangan</a:t>
            </a:r>
            <a:r>
              <a:rPr lang="en-US" dirty="0" smtClean="0"/>
              <a:t> (Mn</a:t>
            </a:r>
            <a:r>
              <a:rPr lang="en-US" baseline="30000" dirty="0" smtClean="0"/>
              <a:t>2+</a:t>
            </a:r>
            <a:r>
              <a:rPr lang="en-US" dirty="0" smtClean="0"/>
              <a:t>)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mangan</a:t>
            </a:r>
            <a:r>
              <a:rPr lang="en-US" dirty="0" smtClean="0"/>
              <a:t> </a:t>
            </a:r>
            <a:r>
              <a:rPr lang="en-US" dirty="0" err="1" smtClean="0"/>
              <a:t>oksida</a:t>
            </a:r>
            <a:r>
              <a:rPr lang="en-US" dirty="0" smtClean="0"/>
              <a:t> (MnO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097" y="2377525"/>
            <a:ext cx="7376587" cy="4063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008244" y="6256755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9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52" y="2008395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 Black" panose="020B0A04020102020204" pitchFamily="34" charset="0"/>
              </a:rPr>
              <a:t>Mikroba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pada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perairan</a:t>
            </a:r>
            <a:endParaRPr lang="id-ID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 result for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15" y="4131503"/>
            <a:ext cx="3410739" cy="25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183" y="4131504"/>
            <a:ext cx="3487685" cy="252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825" y="4131503"/>
            <a:ext cx="3403175" cy="25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Perairan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r>
              <a:rPr lang="en-US" dirty="0" smtClean="0"/>
              <a:t> :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endParaRPr lang="en-US" dirty="0" smtClean="0"/>
          </a:p>
          <a:p>
            <a:r>
              <a:rPr lang="en-US" dirty="0" smtClean="0"/>
              <a:t>Air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nutrisi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dibutuhkan</a:t>
            </a:r>
            <a:endParaRPr lang="en-US" dirty="0" smtClean="0"/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, </a:t>
            </a:r>
            <a:r>
              <a:rPr lang="en-US" dirty="0" err="1" smtClean="0"/>
              <a:t>potensi</a:t>
            </a:r>
            <a:r>
              <a:rPr lang="en-US" dirty="0" smtClean="0"/>
              <a:t> air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cahaya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tingkat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keasaman</a:t>
            </a:r>
            <a:r>
              <a:rPr lang="en-US" dirty="0" smtClean="0">
                <a:solidFill>
                  <a:srgbClr val="FF0000"/>
                </a:solidFill>
              </a:rPr>
              <a:t> (pH), </a:t>
            </a:r>
            <a:r>
              <a:rPr lang="en-US" dirty="0" err="1" smtClean="0">
                <a:solidFill>
                  <a:srgbClr val="FF0000"/>
                </a:solidFill>
              </a:rPr>
              <a:t>suhu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adanya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oksigen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terlarut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water as habi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78" y="4284777"/>
            <a:ext cx="3859834" cy="25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terlarut</a:t>
            </a:r>
            <a:r>
              <a:rPr lang="en-US" dirty="0" smtClean="0"/>
              <a:t> VS </a:t>
            </a:r>
            <a:r>
              <a:rPr lang="en-US" dirty="0" err="1" smtClean="0"/>
              <a:t>kedalaman</a:t>
            </a:r>
            <a:r>
              <a:rPr lang="en-US" dirty="0" smtClean="0"/>
              <a:t>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1464191"/>
            <a:ext cx="6964637" cy="5032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954848" y="6088839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0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Daerah </a:t>
            </a:r>
            <a:r>
              <a:rPr lang="en-US" dirty="0" err="1" smtClean="0"/>
              <a:t>hipoksik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oksik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terlarut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hipoksik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anoksik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Sedngkan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terlarut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oksik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753332"/>
            <a:ext cx="60960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34" y="1662112"/>
            <a:ext cx="5401573" cy="5069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689803" y="6287620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Tantangan</a:t>
            </a:r>
            <a:r>
              <a:rPr lang="en-US" dirty="0" smtClean="0"/>
              <a:t> yang </a:t>
            </a:r>
            <a:r>
              <a:rPr lang="en-US" dirty="0" err="1" smtClean="0"/>
              <a:t>dihadapi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perairan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salinitas</a:t>
            </a:r>
            <a:r>
              <a:rPr lang="en-US" dirty="0" smtClean="0"/>
              <a:t> air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air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yang </a:t>
            </a:r>
            <a:r>
              <a:rPr lang="en-US" dirty="0" err="1" smtClean="0"/>
              <a:t>bervariasi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di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074" name="Picture 2" descr="Image result for sick microbe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28" y="4147930"/>
            <a:ext cx="2522094" cy="245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Laut</a:t>
            </a:r>
            <a:r>
              <a:rPr lang="en-US" dirty="0" smtClean="0"/>
              <a:t> (air </a:t>
            </a:r>
            <a:r>
              <a:rPr lang="en-US" dirty="0" err="1" smtClean="0"/>
              <a:t>asin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muara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 </a:t>
            </a:r>
            <a:r>
              <a:rPr lang="en-US" dirty="0" err="1" smtClean="0"/>
              <a:t>laut</a:t>
            </a:r>
            <a:r>
              <a:rPr lang="en-US" dirty="0" smtClean="0"/>
              <a:t> yang </a:t>
            </a:r>
            <a:r>
              <a:rPr lang="en-US" dirty="0" err="1" smtClean="0"/>
              <a:t>asin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estuaria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baji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garam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salt wedges estuary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air </a:t>
            </a:r>
            <a:r>
              <a:rPr lang="en-US" dirty="0" err="1" smtClean="0"/>
              <a:t>laut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pekat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864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perairan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daratan</a:t>
            </a:r>
            <a:endParaRPr lang="id-ID" dirty="0"/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07" y="4638423"/>
            <a:ext cx="225933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39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Estuaria</a:t>
            </a:r>
            <a:r>
              <a:rPr lang="en-US" dirty="0" smtClean="0"/>
              <a:t> </a:t>
            </a:r>
            <a:r>
              <a:rPr lang="en-US" dirty="0" err="1" smtClean="0"/>
              <a:t>baji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(salt wedges estuary)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865453" cy="4948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9922255" y="6176963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0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muara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17" y="1787525"/>
            <a:ext cx="10515600" cy="4351338"/>
          </a:xfrm>
        </p:spPr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muara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beradaptasi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salinitas</a:t>
            </a:r>
            <a:r>
              <a:rPr lang="en-US" dirty="0" smtClean="0"/>
              <a:t> air yang </a:t>
            </a:r>
            <a:r>
              <a:rPr lang="en-US" dirty="0" err="1" smtClean="0"/>
              <a:t>berubah-ubah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osmolaritas</a:t>
            </a:r>
            <a:r>
              <a:rPr lang="en-US" dirty="0" smtClean="0"/>
              <a:t> </a:t>
            </a:r>
            <a:r>
              <a:rPr lang="en-US" dirty="0" err="1" smtClean="0"/>
              <a:t>intrasel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mikroba-mikroba</a:t>
            </a:r>
            <a:r>
              <a:rPr lang="en-US" dirty="0" smtClean="0"/>
              <a:t> </a:t>
            </a:r>
            <a:r>
              <a:rPr lang="en-US" dirty="0" err="1" smtClean="0"/>
              <a:t>halotoleran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 marL="185738" indent="-185738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i="1" dirty="0" smtClean="0">
                <a:solidFill>
                  <a:srgbClr val="FF0000"/>
                </a:solidFill>
              </a:rPr>
              <a:t>(</a:t>
            </a:r>
            <a:r>
              <a:rPr lang="en-US" sz="2400" i="1" dirty="0" err="1" smtClean="0">
                <a:solidFill>
                  <a:srgbClr val="FF0000"/>
                </a:solidFill>
              </a:rPr>
              <a:t>halotoleran</a:t>
            </a:r>
            <a:r>
              <a:rPr lang="en-US" sz="2400" i="1" dirty="0" smtClean="0">
                <a:solidFill>
                  <a:srgbClr val="FF0000"/>
                </a:solidFill>
              </a:rPr>
              <a:t> = </a:t>
            </a:r>
            <a:r>
              <a:rPr lang="en-US" sz="2400" i="1" dirty="0" err="1" smtClean="0">
                <a:solidFill>
                  <a:srgbClr val="FF0000"/>
                </a:solidFill>
              </a:rPr>
              <a:t>mikroba</a:t>
            </a:r>
            <a:r>
              <a:rPr lang="en-US" sz="2400" i="1" dirty="0" smtClean="0">
                <a:solidFill>
                  <a:srgbClr val="FF0000"/>
                </a:solidFill>
              </a:rPr>
              <a:t> yang </a:t>
            </a:r>
            <a:r>
              <a:rPr lang="en-US" sz="2400" i="1" dirty="0" err="1" smtClean="0">
                <a:solidFill>
                  <a:srgbClr val="FF0000"/>
                </a:solidFill>
              </a:rPr>
              <a:t>dapat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beradaptasi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dengan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perubahan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salinitas</a:t>
            </a:r>
            <a:r>
              <a:rPr lang="en-US" sz="2400" i="1" dirty="0" smtClean="0">
                <a:solidFill>
                  <a:srgbClr val="FF0000"/>
                </a:solidFill>
              </a:rPr>
              <a:t> air)</a:t>
            </a:r>
            <a:endParaRPr lang="id-ID" sz="24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microbes s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13" y="4224682"/>
            <a:ext cx="2508113" cy="25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3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Polusi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Muara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polusi</a:t>
            </a:r>
            <a:endParaRPr lang="en-US" dirty="0" smtClean="0"/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muara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yang </a:t>
            </a:r>
            <a:r>
              <a:rPr lang="en-US" dirty="0" err="1" smtClean="0"/>
              <a:t>dibuang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muara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anoksik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banyak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organisme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hidup</a:t>
            </a:r>
            <a:endParaRPr lang="id-ID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48" y="4333970"/>
            <a:ext cx="4085121" cy="22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Polusi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3349"/>
            <a:ext cx="10515600" cy="4351338"/>
          </a:xfrm>
        </p:spPr>
        <p:txBody>
          <a:bodyPr/>
          <a:lstStyle/>
          <a:p>
            <a:r>
              <a:rPr lang="en-US" dirty="0" err="1" smtClean="0"/>
              <a:t>Limbah</a:t>
            </a:r>
            <a:r>
              <a:rPr lang="en-US" dirty="0" smtClean="0"/>
              <a:t> organic yang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pula yang </a:t>
            </a:r>
            <a:r>
              <a:rPr lang="en-US" dirty="0" err="1" smtClean="0"/>
              <a:t>disebut</a:t>
            </a:r>
            <a:r>
              <a:rPr lang="en-US" dirty="0" smtClean="0"/>
              <a:t> “bloom”</a:t>
            </a:r>
          </a:p>
          <a:p>
            <a:r>
              <a:rPr lang="en-US" dirty="0" err="1" smtClean="0"/>
              <a:t>Mikroba-mikroba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 yang </a:t>
            </a:r>
            <a:r>
              <a:rPr lang="en-US" dirty="0" err="1" smtClean="0"/>
              <a:t>berbahaya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lain,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neurotoksin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disebut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harmful algal bloom (HAB)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88" y="4351135"/>
            <a:ext cx="3782873" cy="2383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5183" y="5164595"/>
            <a:ext cx="41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Luka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dinoflagelata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blooming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975074" y="6364924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5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rawa-rawa</a:t>
            </a:r>
            <a:r>
              <a:rPr lang="en-US" dirty="0" smtClean="0"/>
              <a:t> air </a:t>
            </a:r>
            <a:r>
              <a:rPr lang="en-US" dirty="0" err="1" smtClean="0"/>
              <a:t>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4893"/>
            <a:ext cx="7020339" cy="4351338"/>
          </a:xfrm>
        </p:spPr>
        <p:txBody>
          <a:bodyPr/>
          <a:lstStyle/>
          <a:p>
            <a:r>
              <a:rPr lang="en-US" dirty="0" err="1" smtClean="0"/>
              <a:t>Rawa</a:t>
            </a:r>
            <a:r>
              <a:rPr lang="en-US" dirty="0" smtClean="0"/>
              <a:t> air </a:t>
            </a:r>
            <a:r>
              <a:rPr lang="en-US" dirty="0" err="1" smtClean="0"/>
              <a:t>asin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airnya</a:t>
            </a:r>
            <a:r>
              <a:rPr lang="en-US" dirty="0" smtClean="0"/>
              <a:t> </a:t>
            </a:r>
            <a:r>
              <a:rPr lang="en-US" dirty="0" err="1" smtClean="0"/>
              <a:t>asin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err="1" smtClean="0"/>
              <a:t>Antara</a:t>
            </a:r>
            <a:r>
              <a:rPr lang="en-US" dirty="0" smtClean="0"/>
              <a:t> lain : </a:t>
            </a:r>
            <a:r>
              <a:rPr lang="en-US" i="1" dirty="0" err="1" smtClean="0">
                <a:solidFill>
                  <a:srgbClr val="FF0000"/>
                </a:solidFill>
              </a:rPr>
              <a:t>Desulfovibrio</a:t>
            </a:r>
            <a:r>
              <a:rPr lang="en-US" i="1" dirty="0" smtClean="0">
                <a:solidFill>
                  <a:srgbClr val="FF0000"/>
                </a:solidFill>
              </a:rPr>
              <a:t>, Clostridium, </a:t>
            </a:r>
            <a:r>
              <a:rPr lang="en-US" i="1" dirty="0" err="1" smtClean="0">
                <a:solidFill>
                  <a:srgbClr val="FF0000"/>
                </a:solidFill>
              </a:rPr>
              <a:t>Chromatium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Rhodospirilum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Rhodopseudomonas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1026" name="Picture 2" descr="Image result for salt mars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19" y="2572923"/>
            <a:ext cx="3619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26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0096"/>
            <a:ext cx="6013174" cy="489322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virus yang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,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virioplankton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Virioplankton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plankton yang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bakteriofaga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virus alga </a:t>
            </a:r>
            <a:r>
              <a:rPr lang="en-US" dirty="0" err="1" smtClean="0">
                <a:solidFill>
                  <a:srgbClr val="FF0000"/>
                </a:solidFill>
              </a:rPr>
              <a:t>eukariotik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air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mengkultur</a:t>
            </a:r>
            <a:r>
              <a:rPr lang="en-US" dirty="0" smtClean="0"/>
              <a:t> </a:t>
            </a:r>
            <a:r>
              <a:rPr lang="en-US" dirty="0" err="1" smtClean="0"/>
              <a:t>virioplankton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partikel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mirip</a:t>
            </a:r>
            <a:r>
              <a:rPr lang="en-US" dirty="0" smtClean="0">
                <a:solidFill>
                  <a:srgbClr val="FF0000"/>
                </a:solidFill>
              </a:rPr>
              <a:t> virus (</a:t>
            </a:r>
            <a:r>
              <a:rPr lang="en-US" i="1" dirty="0" smtClean="0">
                <a:solidFill>
                  <a:srgbClr val="FF0000"/>
                </a:solidFill>
              </a:rPr>
              <a:t>virus-like particles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di air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59" y="265043"/>
            <a:ext cx="4173114" cy="448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74858" y="4764293"/>
            <a:ext cx="3959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</a:t>
            </a:r>
            <a:r>
              <a:rPr lang="en-US" i="1" dirty="0" smtClean="0"/>
              <a:t>Viral-like particle </a:t>
            </a:r>
            <a:r>
              <a:rPr lang="en-US" dirty="0" smtClean="0"/>
              <a:t>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berekor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(b) </a:t>
            </a:r>
            <a:r>
              <a:rPr lang="en-US" i="1" dirty="0" smtClean="0"/>
              <a:t>viral-like particle </a:t>
            </a:r>
            <a:r>
              <a:rPr lang="en-US" dirty="0" err="1" smtClean="0"/>
              <a:t>berekor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air Chesapeake Bay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95022" y="6239084"/>
            <a:ext cx="4319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200" b="1" i="1" dirty="0">
                <a:latin typeface="Arial" charset="0"/>
              </a:rPr>
              <a:t>K. Eric </a:t>
            </a:r>
            <a:r>
              <a:rPr lang="en-GB" sz="1200" b="1" i="1" dirty="0" err="1">
                <a:latin typeface="Arial" charset="0"/>
              </a:rPr>
              <a:t>Wommack</a:t>
            </a:r>
            <a:r>
              <a:rPr lang="en-GB" sz="1200" b="1" i="1" dirty="0">
                <a:latin typeface="Arial" charset="0"/>
              </a:rPr>
              <a:t>, and Rita R. Colwell </a:t>
            </a:r>
            <a:r>
              <a:rPr lang="en-GB" sz="1200" b="1" i="1" dirty="0" err="1">
                <a:latin typeface="Arial" charset="0"/>
              </a:rPr>
              <a:t>Microbiol</a:t>
            </a:r>
            <a:r>
              <a:rPr lang="en-GB" sz="1200" b="1" i="1" dirty="0">
                <a:latin typeface="Arial" charset="0"/>
              </a:rPr>
              <a:t>. Mol. Biol. Rev. 2000;64:69-114</a:t>
            </a:r>
          </a:p>
        </p:txBody>
      </p:sp>
    </p:spTree>
    <p:extLst>
      <p:ext uri="{BB962C8B-B14F-4D97-AF65-F5344CB8AC3E}">
        <p14:creationId xmlns:p14="http://schemas.microsoft.com/office/powerpoint/2010/main" val="1332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Virioplankton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7974" cy="4351338"/>
          </a:xfrm>
        </p:spPr>
        <p:txBody>
          <a:bodyPr/>
          <a:lstStyle/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pemodelan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virioplankton</a:t>
            </a:r>
            <a:r>
              <a:rPr lang="en-US" dirty="0" smtClean="0"/>
              <a:t>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pengubahan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inangnya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molekul-molekul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Molekul-molekul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lain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1266825"/>
            <a:ext cx="5155097" cy="522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8208" y="620494"/>
            <a:ext cx="465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P-D-OM = Particulate and dissolved organic materials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molekul-molekul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975074" y="6364924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bentik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34809" cy="4351338"/>
          </a:xfrm>
        </p:spPr>
        <p:txBody>
          <a:bodyPr/>
          <a:lstStyle/>
          <a:p>
            <a:r>
              <a:rPr lang="en-US" dirty="0" err="1" smtClean="0"/>
              <a:t>Bentik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endParaRPr lang="en-US" dirty="0" smtClean="0"/>
          </a:p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air yang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menahan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air </a:t>
            </a:r>
            <a:r>
              <a:rPr lang="en-US" dirty="0" err="1" smtClean="0"/>
              <a:t>hingga</a:t>
            </a:r>
            <a:r>
              <a:rPr lang="en-US" dirty="0" smtClean="0"/>
              <a:t> 1.100 </a:t>
            </a:r>
            <a:r>
              <a:rPr lang="en-US" dirty="0" err="1" smtClean="0"/>
              <a:t>atm</a:t>
            </a:r>
            <a:endParaRPr lang="en-US" dirty="0" smtClean="0"/>
          </a:p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mikroba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barofilik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122" name="Picture 2" descr="Image result for bact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18" y="2570922"/>
            <a:ext cx="3652404" cy="24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Ocean Drilling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27643" cy="4351338"/>
          </a:xfrm>
        </p:spPr>
        <p:txBody>
          <a:bodyPr/>
          <a:lstStyle/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lautan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smtClean="0"/>
              <a:t>Integrated Ocean Drilling Project</a:t>
            </a:r>
          </a:p>
          <a:p>
            <a:r>
              <a:rPr lang="en-US" dirty="0" smtClean="0"/>
              <a:t>Dari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lautan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lautan</a:t>
            </a:r>
            <a:endParaRPr lang="en-US" dirty="0"/>
          </a:p>
        </p:txBody>
      </p:sp>
      <p:pic>
        <p:nvPicPr>
          <p:cNvPr id="6146" name="Picture 2" descr="Image result for integrated ocean drilling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41" y="1797329"/>
            <a:ext cx="5413513" cy="40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747" y="2710759"/>
            <a:ext cx="6649278" cy="1325563"/>
          </a:xfrm>
        </p:spPr>
        <p:txBody>
          <a:bodyPr/>
          <a:lstStyle/>
          <a:p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di Daerah </a:t>
            </a:r>
            <a:r>
              <a:rPr lang="en-US" dirty="0" err="1" smtClean="0"/>
              <a:t>Bentik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72" y="0"/>
            <a:ext cx="41566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5444987" y="5986220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2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261" y="1739897"/>
            <a:ext cx="5472364" cy="5032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0018" y="63366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6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3" y="325368"/>
            <a:ext cx="7510670" cy="1325563"/>
          </a:xfrm>
        </p:spPr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Ekosistem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5539" cy="4351338"/>
          </a:xfrm>
        </p:spPr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danau</a:t>
            </a:r>
            <a:endParaRPr lang="en-US" dirty="0" smtClean="0"/>
          </a:p>
          <a:p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danau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endParaRPr lang="en-US" dirty="0" smtClean="0"/>
          </a:p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fotosintetik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di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endParaRPr lang="en-US" dirty="0" smtClean="0"/>
          </a:p>
          <a:p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daun-daunan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pinggir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34" y="985630"/>
            <a:ext cx="4382949" cy="526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10202518" y="6255025"/>
            <a:ext cx="172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8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Danau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986670" cy="4351338"/>
          </a:xfrm>
        </p:spPr>
        <p:txBody>
          <a:bodyPr/>
          <a:lstStyle/>
          <a:p>
            <a:r>
              <a:rPr lang="en-US" dirty="0" err="1" smtClean="0"/>
              <a:t>Danau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di </a:t>
            </a:r>
            <a:r>
              <a:rPr lang="en-US" dirty="0" err="1" smtClean="0"/>
              <a:t>danau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Anabaena, </a:t>
            </a:r>
            <a:r>
              <a:rPr lang="en-US" i="1" dirty="0" err="1" smtClean="0"/>
              <a:t>Nostoc</a:t>
            </a:r>
            <a:r>
              <a:rPr lang="en-US" i="1" dirty="0" smtClean="0"/>
              <a:t>, </a:t>
            </a:r>
            <a:r>
              <a:rPr lang="en-US" i="1" dirty="0" err="1" smtClean="0"/>
              <a:t>Cylindrospermum</a:t>
            </a:r>
            <a:r>
              <a:rPr lang="en-US" i="1" dirty="0" smtClean="0"/>
              <a:t>, </a:t>
            </a:r>
            <a:r>
              <a:rPr lang="en-US" i="1" dirty="0" err="1" smtClean="0"/>
              <a:t>Oscillatoria</a:t>
            </a:r>
            <a:endParaRPr lang="en-US" i="1" dirty="0"/>
          </a:p>
        </p:txBody>
      </p:sp>
      <p:sp>
        <p:nvSpPr>
          <p:cNvPr id="4" name="AutoShape 2" descr="Image result for anaba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Image result for anaba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7" y="4215503"/>
            <a:ext cx="3429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Cylindrosper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67" y="4215504"/>
            <a:ext cx="391737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oscillat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72" y="4219522"/>
            <a:ext cx="3117712" cy="22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l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16" y="160338"/>
            <a:ext cx="3880684" cy="22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61" y="15948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Arial Black" pitchFamily="34" charset="0"/>
                <a:cs typeface="Aharoni" pitchFamily="2" charset="-79"/>
              </a:rPr>
              <a:t>Mikroba</a:t>
            </a:r>
            <a:r>
              <a:rPr lang="en-US" sz="4800" dirty="0" smtClean="0">
                <a:latin typeface="Arial Black" pitchFamily="34" charset="0"/>
                <a:cs typeface="Aharoni" pitchFamily="2" charset="-79"/>
              </a:rPr>
              <a:t> di </a:t>
            </a:r>
            <a:r>
              <a:rPr lang="en-US" sz="4800" dirty="0" err="1" smtClean="0">
                <a:latin typeface="Arial Black" pitchFamily="34" charset="0"/>
                <a:cs typeface="Aharoni" pitchFamily="2" charset="-79"/>
              </a:rPr>
              <a:t>Daratan</a:t>
            </a:r>
            <a:endParaRPr lang="en-US" sz="48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AutoShape 2" descr="Image result for so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97" y="3949149"/>
            <a:ext cx="2832790" cy="207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Image result for higher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7" y="3445567"/>
            <a:ext cx="3975652" cy="25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Image result for leguminous roo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39" y="2920399"/>
            <a:ext cx="2561121" cy="309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daratan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Image result for arc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3" y="2743198"/>
            <a:ext cx="3780321" cy="26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dese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4" y="2716695"/>
            <a:ext cx="3922644" cy="26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tropical for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8" y="2716695"/>
            <a:ext cx="4158481" cy="26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di </a:t>
            </a:r>
            <a:r>
              <a:rPr lang="en-US" dirty="0" err="1" smtClean="0"/>
              <a:t>antaranya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ekstrem</a:t>
            </a:r>
            <a:endParaRPr lang="en-US" dirty="0"/>
          </a:p>
        </p:txBody>
      </p:sp>
      <p:pic>
        <p:nvPicPr>
          <p:cNvPr id="12290" name="Picture 2" descr="Image result for volc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28" y="2914546"/>
            <a:ext cx="3846581" cy="28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rc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74" y="2914546"/>
            <a:ext cx="4177883" cy="28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daratan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lain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Komensalisme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Mutualisme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Parasitisme</a:t>
            </a:r>
            <a:r>
              <a:rPr lang="en-US" dirty="0" smtClean="0"/>
              <a:t>/</a:t>
            </a:r>
            <a:r>
              <a:rPr lang="en-US" dirty="0" err="1" smtClean="0"/>
              <a:t>patogen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Mikroba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di </a:t>
            </a:r>
            <a:r>
              <a:rPr lang="en-US" sz="2800" dirty="0" err="1"/>
              <a:t>tanah</a:t>
            </a:r>
            <a:r>
              <a:rPr lang="en-US" sz="2800" dirty="0"/>
              <a:t> </a:t>
            </a:r>
            <a:r>
              <a:rPr lang="en-US" sz="2800" dirty="0" err="1"/>
              <a:t>ataupun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bersama-sama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tanaman</a:t>
            </a:r>
            <a:r>
              <a:rPr lang="en-US" sz="2800" dirty="0"/>
              <a:t> </a:t>
            </a:r>
            <a:r>
              <a:rPr lang="en-US" sz="2800" dirty="0" smtClean="0"/>
              <a:t>lain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Di </a:t>
            </a:r>
            <a:r>
              <a:rPr lang="en-US" sz="2800" dirty="0" err="1" smtClean="0"/>
              <a:t>daratan</a:t>
            </a:r>
            <a:r>
              <a:rPr lang="en-US" sz="2800" dirty="0" smtClean="0"/>
              <a:t> </a:t>
            </a:r>
            <a:r>
              <a:rPr lang="en-US" sz="2800" dirty="0" err="1" smtClean="0"/>
              <a:t>mikroba</a:t>
            </a:r>
            <a:r>
              <a:rPr lang="en-US" sz="2800" dirty="0" smtClean="0"/>
              <a:t>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mineral yang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organisme</a:t>
            </a:r>
            <a:r>
              <a:rPr lang="en-US" sz="2800" dirty="0" smtClean="0"/>
              <a:t> lain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55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tanah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85522" cy="4351338"/>
          </a:xfrm>
        </p:spPr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pori-pori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7" y="0"/>
            <a:ext cx="58529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3754921" y="6170886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1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dikultur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75" y="1833563"/>
            <a:ext cx="5641473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8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tanaman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epifit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jaringan</a:t>
            </a:r>
            <a:r>
              <a:rPr lang="en-US" dirty="0" smtClean="0"/>
              <a:t> internal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endofit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 descr="Image result for epiphyte micro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71" y="2990642"/>
            <a:ext cx="4762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epiphyte micro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92" y="3043472"/>
            <a:ext cx="5026025" cy="36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609" y="6228522"/>
            <a:ext cx="16432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epifit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8896" y="6228522"/>
            <a:ext cx="20575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endofit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Rhizosfer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area di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rhizosfer</a:t>
            </a:r>
            <a:r>
              <a:rPr lang="en-US" dirty="0" smtClean="0"/>
              <a:t> (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ym typeface="Wingdings" pitchFamily="2" charset="2"/>
              </a:rPr>
              <a:t>berperan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fiksasi</a:t>
            </a:r>
            <a:r>
              <a:rPr lang="en-US" dirty="0" smtClean="0">
                <a:sym typeface="Wingdings" pitchFamily="2" charset="2"/>
              </a:rPr>
              <a:t> nitrogen 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Bakteri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disebut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rhizobakter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Fungi  </a:t>
            </a:r>
            <a:r>
              <a:rPr lang="en-US" dirty="0" err="1" smtClean="0">
                <a:sym typeface="Wingdings" pitchFamily="2" charset="2"/>
              </a:rPr>
              <a:t>mikroriza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Contoh</a:t>
            </a:r>
            <a:r>
              <a:rPr lang="en-US" dirty="0" smtClean="0">
                <a:sym typeface="Wingdings" pitchFamily="2" charset="2"/>
              </a:rPr>
              <a:t> genus </a:t>
            </a:r>
            <a:r>
              <a:rPr lang="en-US" dirty="0" err="1" smtClean="0">
                <a:sym typeface="Wingdings" pitchFamily="2" charset="2"/>
              </a:rPr>
              <a:t>mikroba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i="1" dirty="0" err="1" smtClean="0">
                <a:sym typeface="Wingdings" pitchFamily="2" charset="2"/>
              </a:rPr>
              <a:t>Azotobacter</a:t>
            </a:r>
            <a:r>
              <a:rPr lang="en-US" i="1" dirty="0" smtClean="0">
                <a:sym typeface="Wingdings" pitchFamily="2" charset="2"/>
              </a:rPr>
              <a:t>, </a:t>
            </a:r>
            <a:r>
              <a:rPr lang="en-US" i="1" dirty="0" err="1" smtClean="0">
                <a:sym typeface="Wingdings" pitchFamily="2" charset="2"/>
              </a:rPr>
              <a:t>Azospirillum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dan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Acetobacter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/>
              <a:t> </a:t>
            </a:r>
            <a:r>
              <a:rPr lang="en-US" dirty="0" smtClean="0"/>
              <a:t>Mineral </a:t>
            </a:r>
            <a:r>
              <a:rPr lang="en-US" dirty="0" err="1" smtClean="0"/>
              <a:t>Penting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73" y="1913732"/>
            <a:ext cx="10109977" cy="4540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0018" y="63366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kacang-kacangan</a:t>
            </a:r>
            <a:r>
              <a:rPr lang="en-US" dirty="0" smtClean="0"/>
              <a:t> yang </a:t>
            </a:r>
            <a:r>
              <a:rPr lang="en-US" dirty="0" err="1" smtClean="0"/>
              <a:t>bersimbiosis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rhizobakter</a:t>
            </a:r>
            <a:r>
              <a:rPr lang="en-US" dirty="0" smtClean="0"/>
              <a:t>/rhizobia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nodul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root nodules of legu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62" y="1867978"/>
            <a:ext cx="5052530" cy="45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8481392" y="6042164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Mikoriza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menyelimuti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42" y="2545246"/>
            <a:ext cx="4943401" cy="294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0643" y="4707547"/>
            <a:ext cx="360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pinus</a:t>
            </a:r>
            <a:r>
              <a:rPr lang="en-US" dirty="0" smtClean="0"/>
              <a:t> yang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mikoriza</a:t>
            </a:r>
            <a:r>
              <a:rPr lang="en-US" dirty="0" smtClean="0"/>
              <a:t> (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538957" y="5486400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2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06" y="2766218"/>
            <a:ext cx="3084443" cy="1325563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Mikroriza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49" y="0"/>
            <a:ext cx="82428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3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Nitrogen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nitrogen di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mitrogen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lain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kehidupannya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proses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nitrogen 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Fiksasi</a:t>
            </a:r>
            <a:r>
              <a:rPr lang="en-US" dirty="0" smtClean="0">
                <a:solidFill>
                  <a:srgbClr val="FF0000"/>
                </a:solidFill>
              </a:rPr>
              <a:t> nitrogen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mengubah</a:t>
            </a:r>
            <a:r>
              <a:rPr lang="en-US" dirty="0" smtClean="0">
                <a:sym typeface="Wingdings" panose="05000000000000000000" pitchFamily="2" charset="2"/>
              </a:rPr>
              <a:t> nitrogen </a:t>
            </a:r>
            <a:r>
              <a:rPr lang="en-US" dirty="0" err="1" smtClean="0">
                <a:sym typeface="Wingdings" panose="05000000000000000000" pitchFamily="2" charset="2"/>
              </a:rPr>
              <a:t>anorganik</a:t>
            </a:r>
            <a:r>
              <a:rPr lang="en-US" dirty="0" smtClean="0">
                <a:sym typeface="Wingdings" panose="05000000000000000000" pitchFamily="2" charset="2"/>
              </a:rPr>
              <a:t> (N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ammonia (NH</a:t>
            </a:r>
            <a:r>
              <a:rPr lang="en-US" baseline="-25000" dirty="0" smtClean="0">
                <a:sym typeface="Wingdings" panose="05000000000000000000" pitchFamily="2" charset="2"/>
              </a:rPr>
              <a:t>3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err="1" smtClean="0"/>
              <a:t>Mengubah</a:t>
            </a:r>
            <a:r>
              <a:rPr lang="en-US" dirty="0" smtClean="0"/>
              <a:t> ammonia </a:t>
            </a:r>
            <a:r>
              <a:rPr lang="en-US" dirty="0" err="1" smtClean="0"/>
              <a:t>menjadi</a:t>
            </a:r>
            <a:r>
              <a:rPr lang="en-US" dirty="0" smtClean="0"/>
              <a:t> ammonium (NH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Nitrifikasi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mengubah</a:t>
            </a:r>
            <a:r>
              <a:rPr lang="en-US" dirty="0" smtClean="0">
                <a:sym typeface="Wingdings" panose="05000000000000000000" pitchFamily="2" charset="2"/>
              </a:rPr>
              <a:t> ammonium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nitrit</a:t>
            </a:r>
            <a:r>
              <a:rPr lang="en-US" dirty="0" smtClean="0">
                <a:sym typeface="Wingdings" panose="05000000000000000000" pitchFamily="2" charset="2"/>
              </a:rPr>
              <a:t> (NO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nitrat</a:t>
            </a:r>
            <a:r>
              <a:rPr lang="en-US" dirty="0" smtClean="0">
                <a:sym typeface="Wingdings" panose="05000000000000000000" pitchFamily="2" charset="2"/>
              </a:rPr>
              <a:t> (NO</a:t>
            </a:r>
            <a:r>
              <a:rPr lang="en-US" baseline="-25000" dirty="0" smtClean="0">
                <a:sym typeface="Wingdings" panose="05000000000000000000" pitchFamily="2" charset="2"/>
              </a:rPr>
              <a:t>3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5993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Nitrogen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86" y="1732861"/>
            <a:ext cx="8002549" cy="4430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0018" y="63366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Fosfor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fosfor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endParaRPr lang="en-US" dirty="0" smtClean="0"/>
          </a:p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fosfor</a:t>
            </a:r>
            <a:r>
              <a:rPr lang="en-US" dirty="0" smtClean="0"/>
              <a:t> organic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lain</a:t>
            </a:r>
          </a:p>
          <a:p>
            <a:r>
              <a:rPr lang="en-US" dirty="0" err="1" smtClean="0"/>
              <a:t>Organisme</a:t>
            </a:r>
            <a:r>
              <a:rPr lang="en-US" dirty="0" smtClean="0"/>
              <a:t> lain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fosfor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nukleat</a:t>
            </a:r>
            <a:r>
              <a:rPr lang="en-US" dirty="0" smtClean="0"/>
              <a:t>,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polisakarida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5043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Fosfor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91" y="1825625"/>
            <a:ext cx="6534063" cy="5032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77741" y="63366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(Willey, 2008)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Sulfur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fotosintetik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kemosintetik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sulfur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proses, di </a:t>
            </a:r>
            <a:r>
              <a:rPr lang="en-US" dirty="0" err="1" smtClean="0"/>
              <a:t>antaranya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Reduksi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sulfat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mengubah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sulfat</a:t>
            </a:r>
            <a:r>
              <a:rPr lang="en-US" dirty="0" smtClean="0">
                <a:sym typeface="Wingdings" panose="05000000000000000000" pitchFamily="2" charset="2"/>
              </a:rPr>
              <a:t> (SO</a:t>
            </a:r>
            <a:r>
              <a:rPr lang="en-US" baseline="-25000" dirty="0" smtClean="0">
                <a:sym typeface="Wingdings" panose="05000000000000000000" pitchFamily="2" charset="2"/>
              </a:rPr>
              <a:t>4</a:t>
            </a:r>
            <a:r>
              <a:rPr lang="en-US" baseline="30000" dirty="0" smtClean="0">
                <a:sym typeface="Wingdings" panose="05000000000000000000" pitchFamily="2" charset="2"/>
              </a:rPr>
              <a:t>2-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hidrogen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sulfida</a:t>
            </a:r>
            <a:r>
              <a:rPr lang="en-US" dirty="0" smtClean="0">
                <a:sym typeface="Wingdings" panose="05000000000000000000" pitchFamily="2" charset="2"/>
              </a:rPr>
              <a:t> (H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S)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Reduksi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sulfit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mengubah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sulfit</a:t>
            </a:r>
            <a:r>
              <a:rPr lang="en-US" dirty="0" smtClean="0">
                <a:sym typeface="Wingdings" panose="05000000000000000000" pitchFamily="2" charset="2"/>
              </a:rPr>
              <a:t> (SO</a:t>
            </a:r>
            <a:r>
              <a:rPr lang="en-US" baseline="-25000" dirty="0" smtClean="0">
                <a:sym typeface="Wingdings" panose="05000000000000000000" pitchFamily="2" charset="2"/>
              </a:rPr>
              <a:t>3</a:t>
            </a:r>
            <a:r>
              <a:rPr lang="en-US" baseline="30000" dirty="0" smtClean="0">
                <a:sym typeface="Wingdings" panose="05000000000000000000" pitchFamily="2" charset="2"/>
              </a:rPr>
              <a:t>2-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hidrogen</a:t>
            </a:r>
            <a:r>
              <a:rPr lang="en-US" dirty="0" smtClean="0">
                <a:sym typeface="Wingdings" panose="05000000000000000000" pitchFamily="2" charset="2"/>
              </a:rPr>
              <a:t> sulfide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Oksidasi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sulfur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mengubah</a:t>
            </a:r>
            <a:r>
              <a:rPr lang="en-US" dirty="0" smtClean="0">
                <a:sym typeface="Wingdings" panose="05000000000000000000" pitchFamily="2" charset="2"/>
              </a:rPr>
              <a:t> sulfide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sulfat</a:t>
            </a:r>
            <a:r>
              <a:rPr lang="en-US" dirty="0" smtClean="0">
                <a:sym typeface="Wingdings" panose="05000000000000000000" pitchFamily="2" charset="2"/>
              </a:rPr>
              <a:t> (SO</a:t>
            </a:r>
            <a:r>
              <a:rPr lang="en-US" baseline="-25000" dirty="0" smtClean="0">
                <a:sym typeface="Wingdings" panose="05000000000000000000" pitchFamily="2" charset="2"/>
              </a:rPr>
              <a:t>4</a:t>
            </a:r>
            <a:r>
              <a:rPr lang="en-US" baseline="30000" dirty="0" smtClean="0">
                <a:sym typeface="Wingdings" panose="05000000000000000000" pitchFamily="2" charset="2"/>
              </a:rPr>
              <a:t>2-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402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1180</Words>
  <Application>Microsoft Office PowerPoint</Application>
  <PresentationFormat>Custom</PresentationFormat>
  <Paragraphs>145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Kemampuan Akhir yang Diharapkan</vt:lpstr>
      <vt:lpstr>Manfaat Mikroba dalam Ekosistem</vt:lpstr>
      <vt:lpstr>Mikroba Berperan dalam Siklus Beberapa Mineral Penting</vt:lpstr>
      <vt:lpstr>Siklus Nitrogen</vt:lpstr>
      <vt:lpstr>Siklus Nitrogen</vt:lpstr>
      <vt:lpstr>Siklus Fosfor</vt:lpstr>
      <vt:lpstr>Siklus Fosfor</vt:lpstr>
      <vt:lpstr>Siklus Sulfur</vt:lpstr>
      <vt:lpstr>Siklus Sulfur</vt:lpstr>
      <vt:lpstr>Siklus Besi </vt:lpstr>
      <vt:lpstr>Siklus Mangan</vt:lpstr>
      <vt:lpstr>Mikroba pada perairan</vt:lpstr>
      <vt:lpstr>Perairan di Bumi</vt:lpstr>
      <vt:lpstr>Oksigen terlarut VS kedalaman air</vt:lpstr>
      <vt:lpstr>Daerah hipoksik dan oksik pada perairan</vt:lpstr>
      <vt:lpstr>Peran mikroba di ekosistem perairan</vt:lpstr>
      <vt:lpstr>Tantangan yang dihadapi mikroba di perairan</vt:lpstr>
      <vt:lpstr>Mikroba di Laut (air asin)</vt:lpstr>
      <vt:lpstr>Estuaria baji garam (salt wedges estuary)</vt:lpstr>
      <vt:lpstr>Mikroba di muara</vt:lpstr>
      <vt:lpstr>Polusi pada muara</vt:lpstr>
      <vt:lpstr>Polusi pada muara</vt:lpstr>
      <vt:lpstr>Mikroba di rawa-rawa air asin</vt:lpstr>
      <vt:lpstr>Virus pada ekosistem laut</vt:lpstr>
      <vt:lpstr>Peran Virioplankton</vt:lpstr>
      <vt:lpstr>Mikroba di daerah bentik</vt:lpstr>
      <vt:lpstr>Integrated Ocean Drilling Project</vt:lpstr>
      <vt:lpstr>Aktivitas Mikroba di Daerah Bentik</vt:lpstr>
      <vt:lpstr>Mikroba di Ekosistem Air tawar</vt:lpstr>
      <vt:lpstr>Mikroba di Danau Air Tawar</vt:lpstr>
      <vt:lpstr>Mikroba di Daratan</vt:lpstr>
      <vt:lpstr>Ekosistem daratan</vt:lpstr>
      <vt:lpstr>Ekosistem daratan</vt:lpstr>
      <vt:lpstr>Peran Mikroba di Ekosistem daratan</vt:lpstr>
      <vt:lpstr>Mikroba di tanah</vt:lpstr>
      <vt:lpstr>Beberapa mikroba yang berhasil dikultur dari tanah</vt:lpstr>
      <vt:lpstr>Mikroba yang hidup di tanaman</vt:lpstr>
      <vt:lpstr>Mikroba pada akar tanaman</vt:lpstr>
      <vt:lpstr>Akar kacang-kacangan yang bersimbiosis dengan rhizobakter/rhizobia membentuk nodul</vt:lpstr>
      <vt:lpstr>Mikoriza dapat menyelimuti akar tanaman dan penting untuk pertumbuhan tanaman tersebut</vt:lpstr>
      <vt:lpstr>Beberapa Mikroriza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Henny Saraswati</cp:lastModifiedBy>
  <cp:revision>55</cp:revision>
  <dcterms:created xsi:type="dcterms:W3CDTF">2018-06-25T18:04:09Z</dcterms:created>
  <dcterms:modified xsi:type="dcterms:W3CDTF">2018-06-26T05:12:48Z</dcterms:modified>
</cp:coreProperties>
</file>