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1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3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2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1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3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1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1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1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8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9B8C-9CCD-4A5E-A439-6406BFD8509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4FBE5-7938-4B5F-8CF4-9706247E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33738" y="4038600"/>
            <a:ext cx="563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solidFill>
                  <a:schemeClr val="bg1"/>
                </a:solidFill>
              </a:rPr>
              <a:t>Patogenesitas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Mikroba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Antimikroba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22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957"/>
            <a:ext cx="8229600" cy="4525963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FF0000"/>
                </a:solidFill>
              </a:rPr>
              <a:t>Infeksi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oportunistik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ym typeface="Wingdings" pitchFamily="2" charset="2"/>
              </a:rPr>
              <a:t>: </a:t>
            </a:r>
          </a:p>
          <a:p>
            <a:pPr marL="742950" lvl="2" indent="-342900"/>
            <a:r>
              <a:rPr lang="en-US" sz="2800" dirty="0" err="1" smtClean="0">
                <a:sym typeface="Wingdings" pitchFamily="2" charset="2"/>
              </a:rPr>
              <a:t>infeksi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mikroba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yang </a:t>
            </a:r>
            <a:r>
              <a:rPr lang="en-US" sz="2800" dirty="0" err="1">
                <a:sym typeface="Wingdings" pitchFamily="2" charset="2"/>
              </a:rPr>
              <a:t>memanfaatkan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itchFamily="2" charset="2"/>
              </a:rPr>
              <a:t>kelemahan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itchFamily="2" charset="2"/>
              </a:rPr>
              <a:t>respon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itchFamily="2" charset="2"/>
              </a:rPr>
              <a:t>imun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itchFamily="2" charset="2"/>
              </a:rPr>
              <a:t>penderita</a:t>
            </a:r>
            <a:r>
              <a:rPr lang="en-US" sz="2800" dirty="0">
                <a:sym typeface="Wingdings" pitchFamily="2" charset="2"/>
              </a:rPr>
              <a:t>, </a:t>
            </a:r>
            <a:r>
              <a:rPr lang="en-US" sz="2800" dirty="0" err="1">
                <a:sym typeface="Wingdings" pitchFamily="2" charset="2"/>
              </a:rPr>
              <a:t>contohnya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infeksi</a:t>
            </a:r>
            <a:r>
              <a:rPr lang="en-US" sz="2800" dirty="0">
                <a:sym typeface="Wingdings" pitchFamily="2" charset="2"/>
              </a:rPr>
              <a:t> HIV </a:t>
            </a:r>
            <a:r>
              <a:rPr lang="en-US" sz="2800" dirty="0" err="1">
                <a:sym typeface="Wingdings" pitchFamily="2" charset="2"/>
              </a:rPr>
              <a:t>dangan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infeksi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oportunistik</a:t>
            </a:r>
            <a:r>
              <a:rPr lang="en-US" sz="2800" dirty="0">
                <a:sym typeface="Wingdings" pitchFamily="2" charset="2"/>
              </a:rPr>
              <a:t> TB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60" y="3630930"/>
            <a:ext cx="301752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33292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(https://theabofpharmacsite.wordpress.com)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9901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>
                <a:solidFill>
                  <a:srgbClr val="FF0000"/>
                </a:solidFill>
              </a:rPr>
              <a:t>Infeksi</a:t>
            </a:r>
            <a:r>
              <a:rPr lang="en-US" dirty="0" smtClean="0">
                <a:solidFill>
                  <a:srgbClr val="FF0000"/>
                </a:solidFill>
              </a:rPr>
              <a:t> Primer :</a:t>
            </a:r>
          </a:p>
          <a:p>
            <a:pPr lvl="1"/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organisme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sehat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awal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terinfeksi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mikroba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patogen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age result for infectio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30" y="3200400"/>
            <a:ext cx="4408170" cy="31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6350169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(www.storyboards-east.com)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54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lemahnya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respon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akibat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infeksi</a:t>
            </a:r>
            <a:r>
              <a:rPr lang="en-US" dirty="0" smtClean="0">
                <a:solidFill>
                  <a:srgbClr val="FF0000"/>
                </a:solidFill>
              </a:rPr>
              <a:t> primer</a:t>
            </a:r>
            <a:r>
              <a:rPr lang="en-US" dirty="0" smtClean="0"/>
              <a:t>, </a:t>
            </a:r>
            <a:r>
              <a:rPr lang="en-US" dirty="0" err="1" smtClean="0"/>
              <a:t>diakibatkan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primer</a:t>
            </a:r>
          </a:p>
          <a:p>
            <a:pPr lvl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pandemic influenza 1918,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pneumonia</a:t>
            </a:r>
            <a:endParaRPr lang="en-US" dirty="0"/>
          </a:p>
        </p:txBody>
      </p:sp>
      <p:pic>
        <p:nvPicPr>
          <p:cNvPr id="6146" name="Picture 2" descr="Image result for influenza 1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37" y="4587817"/>
            <a:ext cx="3532163" cy="227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53817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Pandemi</a:t>
            </a:r>
            <a:r>
              <a:rPr lang="en-US" dirty="0" smtClean="0"/>
              <a:t> Influenza 1918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4587" y="6308725"/>
            <a:ext cx="1466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(www.cdc.gov)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55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1600199"/>
            <a:ext cx="7115175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Pommerville</a:t>
            </a:r>
            <a:r>
              <a:rPr lang="en-US" i="1" dirty="0" smtClean="0"/>
              <a:t>, 2011)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6231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…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Sepsis </a:t>
            </a:r>
            <a:r>
              <a:rPr lang="en-US" sz="3600" dirty="0" err="1" smtClean="0"/>
              <a:t>dan</a:t>
            </a:r>
            <a:r>
              <a:rPr lang="en-US" sz="3600" dirty="0" smtClean="0"/>
              <a:t> septic shock ??</a:t>
            </a:r>
            <a:endParaRPr lang="id-ID" sz="3600" dirty="0"/>
          </a:p>
        </p:txBody>
      </p:sp>
      <p:pic>
        <p:nvPicPr>
          <p:cNvPr id="4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09" y="3048000"/>
            <a:ext cx="3962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Hidung</a:t>
            </a:r>
            <a:endParaRPr lang="en-US" dirty="0" smtClean="0"/>
          </a:p>
          <a:p>
            <a:r>
              <a:rPr lang="en-US" dirty="0" err="1" smtClean="0"/>
              <a:t>Mulut</a:t>
            </a:r>
            <a:endParaRPr lang="en-US" dirty="0" smtClean="0"/>
          </a:p>
          <a:p>
            <a:r>
              <a:rPr lang="en-US" dirty="0" err="1" smtClean="0"/>
              <a:t>Telinga</a:t>
            </a:r>
            <a:endParaRPr lang="en-US" dirty="0" smtClean="0"/>
          </a:p>
          <a:p>
            <a:r>
              <a:rPr lang="en-US" dirty="0" err="1" smtClean="0"/>
              <a:t>Kulit</a:t>
            </a:r>
            <a:r>
              <a:rPr lang="en-US" dirty="0" smtClean="0"/>
              <a:t> yang </a:t>
            </a:r>
            <a:r>
              <a:rPr lang="en-US" dirty="0" err="1" smtClean="0"/>
              <a:t>terluka</a:t>
            </a:r>
            <a:endParaRPr lang="en-US" dirty="0" smtClean="0"/>
          </a:p>
          <a:p>
            <a:r>
              <a:rPr lang="en-US" dirty="0" smtClean="0"/>
              <a:t>Vagina (</a:t>
            </a:r>
            <a:r>
              <a:rPr lang="en-US" dirty="0" err="1" smtClean="0"/>
              <a:t>atau</a:t>
            </a:r>
            <a:r>
              <a:rPr lang="en-US" dirty="0" smtClean="0"/>
              <a:t> penis)</a:t>
            </a:r>
          </a:p>
          <a:p>
            <a:r>
              <a:rPr lang="en-US" dirty="0" smtClean="0"/>
              <a:t>Anus</a:t>
            </a:r>
          </a:p>
          <a:p>
            <a:r>
              <a:rPr lang="en-US" dirty="0" err="1" smtClean="0"/>
              <a:t>Uretra</a:t>
            </a:r>
            <a:endParaRPr lang="en-US" dirty="0" smtClean="0"/>
          </a:p>
          <a:p>
            <a:r>
              <a:rPr lang="en-US" dirty="0" err="1" smtClean="0"/>
              <a:t>Plasenta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Gigitan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serangga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portal of en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267200" cy="48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,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en-US" dirty="0" smtClean="0"/>
          </a:p>
          <a:p>
            <a:r>
              <a:rPr lang="en-US" dirty="0" err="1" smtClean="0"/>
              <a:t>Artinya</a:t>
            </a:r>
            <a:r>
              <a:rPr lang="en-US" dirty="0" smtClean="0"/>
              <a:t>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melawannya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tidak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timbul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penyakit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Apabila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jumlah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mikroba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cukup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banyak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dosis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infeksi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akan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penyakit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6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irulensi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molekul-molekul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 (</a:t>
            </a:r>
            <a:r>
              <a:rPr lang="en-US" dirty="0" err="1" smtClean="0"/>
              <a:t>toksin</a:t>
            </a:r>
            <a:r>
              <a:rPr lang="en-US" dirty="0" smtClean="0"/>
              <a:t>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20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….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virulensi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toksin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virulensi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?</a:t>
            </a:r>
            <a:endParaRPr lang="id-ID" dirty="0"/>
          </a:p>
        </p:txBody>
      </p:sp>
      <p:pic>
        <p:nvPicPr>
          <p:cNvPr id="4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82793"/>
            <a:ext cx="3962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7472449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Pommerville</a:t>
            </a:r>
            <a:r>
              <a:rPr lang="en-US" i="1" dirty="0" smtClean="0"/>
              <a:t>, 2011)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1258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patogenesitas</a:t>
            </a:r>
            <a:r>
              <a:rPr lang="en-US" sz="2800" dirty="0" smtClean="0"/>
              <a:t> </a:t>
            </a:r>
            <a:r>
              <a:rPr lang="en-US" sz="2800" dirty="0" err="1" smtClean="0"/>
              <a:t>mikroba</a:t>
            </a:r>
            <a:endParaRPr lang="en-US" sz="2800" dirty="0" smtClean="0"/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respon</a:t>
            </a:r>
            <a:r>
              <a:rPr lang="en-US" sz="2800" dirty="0" smtClean="0"/>
              <a:t> </a:t>
            </a:r>
            <a:r>
              <a:rPr lang="en-US" sz="2800" dirty="0" err="1" smtClean="0"/>
              <a:t>imun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infeksi</a:t>
            </a:r>
            <a:r>
              <a:rPr lang="en-US" sz="2800" dirty="0" smtClean="0"/>
              <a:t> </a:t>
            </a:r>
            <a:r>
              <a:rPr lang="en-US" sz="2800" dirty="0" err="1" smtClean="0"/>
              <a:t>mikroba</a:t>
            </a:r>
            <a:endParaRPr lang="en-US" sz="2800" dirty="0" smtClean="0"/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menyebutkan</a:t>
            </a:r>
            <a:r>
              <a:rPr lang="en-US" sz="2800" dirty="0" smtClean="0"/>
              <a:t> </a:t>
            </a:r>
            <a:r>
              <a:rPr lang="en-US" sz="2800" dirty="0" err="1" smtClean="0"/>
              <a:t>kelas-kelas</a:t>
            </a:r>
            <a:r>
              <a:rPr lang="en-US" sz="2800" dirty="0" smtClean="0"/>
              <a:t> </a:t>
            </a:r>
            <a:r>
              <a:rPr lang="en-US" sz="2800" dirty="0" err="1" smtClean="0"/>
              <a:t>antibiotik</a:t>
            </a:r>
            <a:endParaRPr lang="en-US" sz="2800" dirty="0" smtClean="0"/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menyebutkan</a:t>
            </a:r>
            <a:r>
              <a:rPr lang="en-US" sz="2800" dirty="0" smtClean="0"/>
              <a:t> </a:t>
            </a:r>
            <a:r>
              <a:rPr lang="en-US" sz="2800" dirty="0" err="1" smtClean="0"/>
              <a:t>contoh-contoh</a:t>
            </a:r>
            <a:r>
              <a:rPr lang="en-US" sz="2800" dirty="0" smtClean="0"/>
              <a:t> antivirus </a:t>
            </a:r>
            <a:r>
              <a:rPr lang="en-US" sz="2800" dirty="0" err="1" smtClean="0"/>
              <a:t>dan</a:t>
            </a:r>
            <a:r>
              <a:rPr lang="en-US" sz="2800" dirty="0" smtClean="0"/>
              <a:t> antifungal</a:t>
            </a:r>
            <a:endParaRPr lang="en-US" sz="2800" dirty="0"/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10" y="4598670"/>
            <a:ext cx="225933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8" y="0"/>
            <a:ext cx="8648844" cy="6196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0209" y="634995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Pommerville</a:t>
            </a:r>
            <a:r>
              <a:rPr lang="en-US" i="1" dirty="0" smtClean="0"/>
              <a:t>, 2011)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725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Eksotoksin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Endotoksin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toksin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endotoksin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eksotoksin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1" y="2438400"/>
            <a:ext cx="8511838" cy="4306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3982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Pommerville</a:t>
            </a:r>
            <a:r>
              <a:rPr lang="en-US" i="1" dirty="0" smtClean="0"/>
              <a:t>, 2011)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6959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37" y="1935162"/>
            <a:ext cx="4526860" cy="4525963"/>
          </a:xfrm>
        </p:spPr>
        <p:txBody>
          <a:bodyPr/>
          <a:lstStyle/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batuk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bersin</a:t>
            </a:r>
            <a:endParaRPr lang="en-US" dirty="0" smtClean="0"/>
          </a:p>
          <a:p>
            <a:r>
              <a:rPr lang="en-US" dirty="0" smtClean="0"/>
              <a:t>Luka di </a:t>
            </a:r>
            <a:r>
              <a:rPr lang="en-US" dirty="0" err="1" smtClean="0"/>
              <a:t>kulit</a:t>
            </a:r>
            <a:endParaRPr lang="en-US" dirty="0" smtClean="0"/>
          </a:p>
          <a:p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Urin</a:t>
            </a:r>
            <a:endParaRPr lang="en-US" dirty="0" smtClean="0"/>
          </a:p>
          <a:p>
            <a:r>
              <a:rPr lang="en-US" dirty="0" err="1" smtClean="0"/>
              <a:t>Feses</a:t>
            </a:r>
            <a:endParaRPr lang="en-US" dirty="0" smtClean="0"/>
          </a:p>
          <a:p>
            <a:r>
              <a:rPr lang="en-US" dirty="0" err="1" smtClean="0"/>
              <a:t>Gigitan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060" y="1905000"/>
            <a:ext cx="4159940" cy="455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646347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Pommerville</a:t>
            </a:r>
            <a:r>
              <a:rPr lang="en-US" i="1" dirty="0" smtClean="0"/>
              <a:t>, 2011)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3836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268"/>
            <a:ext cx="8229600" cy="4525963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417638"/>
            <a:ext cx="73723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8083" y="632545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www.body-science-center.com)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7011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dikendalikan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mematikannya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dihambat</a:t>
            </a:r>
            <a:r>
              <a:rPr lang="en-US" dirty="0" smtClean="0"/>
              <a:t> </a:t>
            </a:r>
            <a:r>
              <a:rPr lang="en-US" dirty="0" err="1" smtClean="0"/>
              <a:t>pertumbuhannya</a:t>
            </a:r>
            <a:endParaRPr lang="en-US" dirty="0" smtClean="0"/>
          </a:p>
          <a:p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fisika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maupun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kimia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microorganism contro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33873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4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dirty="0"/>
              <a:t>ara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Mikroba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Sterilisasi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menghilangkan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semua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mikroba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termasuk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spora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suatu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tempat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Desinfeksi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mengurangi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jumlah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mikroba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suatu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tempat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spora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masih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ada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microorganism contro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98" y="452862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Mikroba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fisika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dikendalikan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incinerator, oven, </a:t>
            </a:r>
            <a:r>
              <a:rPr lang="en-US" dirty="0" err="1" smtClean="0">
                <a:sym typeface="Wingdings" panose="05000000000000000000" pitchFamily="2" charset="2"/>
              </a:rPr>
              <a:t>direbus</a:t>
            </a:r>
            <a:r>
              <a:rPr lang="en-US" dirty="0" smtClean="0">
                <a:sym typeface="Wingdings" panose="05000000000000000000" pitchFamily="2" charset="2"/>
              </a:rPr>
              <a:t>, autoclave, </a:t>
            </a:r>
            <a:r>
              <a:rPr lang="en-US" dirty="0" err="1" smtClean="0">
                <a:sym typeface="Wingdings" panose="05000000000000000000" pitchFamily="2" charset="2"/>
              </a:rPr>
              <a:t>pasteurisasi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/>
              <a:t>Filtrasi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membran</a:t>
            </a:r>
            <a:r>
              <a:rPr lang="en-US" dirty="0" smtClean="0">
                <a:sym typeface="Wingdings" panose="05000000000000000000" pitchFamily="2" charset="2"/>
              </a:rPr>
              <a:t> filter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Sinar</a:t>
            </a:r>
            <a:r>
              <a:rPr lang="en-US" dirty="0" smtClean="0">
                <a:sym typeface="Wingdings" panose="05000000000000000000" pitchFamily="2" charset="2"/>
              </a:rPr>
              <a:t> UV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Radiasi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Pembekuan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pendinginan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102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19" y="53510"/>
            <a:ext cx="8229600" cy="1143000"/>
          </a:xfrm>
        </p:spPr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Mikroba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066800"/>
            <a:ext cx="8229600" cy="4525963"/>
          </a:xfrm>
        </p:spPr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kimia</a:t>
            </a:r>
            <a:r>
              <a:rPr lang="en-US" dirty="0" smtClean="0"/>
              <a:t>,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Desinfektan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disinfeksi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diperuntukkan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bagi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tempat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ruangan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Antiseptik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disinfeksi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lebih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ringan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dibandingkan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desinfektan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diberikan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makhluk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hidup</a:t>
            </a:r>
            <a:endParaRPr lang="en-US" dirty="0" smtClean="0"/>
          </a:p>
          <a:p>
            <a:pPr lvl="1"/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41960"/>
            <a:ext cx="63531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Image result for types of disinfectants and antisep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5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64124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(http://slideplayer.com/slide/9296464</a:t>
            </a:r>
            <a:r>
              <a:rPr lang="en-US" i="1" dirty="0" smtClean="0">
                <a:solidFill>
                  <a:schemeClr val="bg1"/>
                </a:solidFill>
              </a:rPr>
              <a:t>/)</a:t>
            </a:r>
            <a:endParaRPr lang="id-ID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Image result for types of disinfectants and antisep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38" y="0"/>
            <a:ext cx="9215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Sakit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2292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84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Antimikroba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antimikroba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Antibiotik</a:t>
            </a:r>
            <a:r>
              <a:rPr lang="en-US" dirty="0" smtClean="0">
                <a:solidFill>
                  <a:srgbClr val="FF0000"/>
                </a:solidFill>
              </a:rPr>
              <a:t> (anti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Antivirus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Antifungal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age result for antibiotic dr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18" y="4297329"/>
            <a:ext cx="4552882" cy="25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Antibiotik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00200"/>
            <a:ext cx="4772025" cy="4333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3112" y="5985559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Fungi </a:t>
            </a:r>
            <a:r>
              <a:rPr lang="en-US" sz="2000" i="1" dirty="0" err="1" smtClean="0"/>
              <a:t>Penicillium</a:t>
            </a:r>
            <a:r>
              <a:rPr lang="en-US" sz="2000" dirty="0" smtClean="0"/>
              <a:t> </a:t>
            </a:r>
            <a:r>
              <a:rPr lang="en-US" sz="2000" dirty="0" err="1" smtClean="0"/>
              <a:t>menghambat</a:t>
            </a:r>
            <a:r>
              <a:rPr lang="en-US" sz="2000" dirty="0" smtClean="0"/>
              <a:t>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i="1" dirty="0" smtClean="0"/>
              <a:t>Staphylococcus </a:t>
            </a:r>
            <a:r>
              <a:rPr lang="en-US" sz="2000" i="1" dirty="0" err="1" smtClean="0"/>
              <a:t>aureus</a:t>
            </a:r>
            <a:endParaRPr lang="id-ID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362825" y="54761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(Willey, 2008)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87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1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Antibiotik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09" y="2226213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bakteriostatik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Kemampuan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membunuh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bakteri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bakterisidal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fungi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69" y="-2931"/>
            <a:ext cx="3634154" cy="19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17638"/>
            <a:ext cx="5211619" cy="5366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600" y="627029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(Willey, 2008)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727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Menghambat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pembentukan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dinding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Menghambat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sintesis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nukleat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Menghambat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sintesis</a:t>
            </a:r>
            <a:r>
              <a:rPr lang="en-US" dirty="0" smtClean="0">
                <a:solidFill>
                  <a:srgbClr val="FF0000"/>
                </a:solidFill>
              </a:rPr>
              <a:t> protein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Menghambat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jalur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metabolisme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antibiotic beat 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17404"/>
            <a:ext cx="4096043" cy="23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5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5" y="0"/>
            <a:ext cx="9152206" cy="6858000"/>
          </a:xfrm>
        </p:spPr>
      </p:pic>
    </p:spTree>
    <p:extLst>
      <p:ext uri="{BB962C8B-B14F-4D97-AF65-F5344CB8AC3E}">
        <p14:creationId xmlns:p14="http://schemas.microsoft.com/office/powerpoint/2010/main" val="17644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9144000" cy="6995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038600"/>
            <a:ext cx="5638800" cy="1143000"/>
          </a:xfrm>
        </p:spPr>
        <p:txBody>
          <a:bodyPr/>
          <a:lstStyle/>
          <a:p>
            <a:r>
              <a:rPr lang="en-US" dirty="0" smtClean="0"/>
              <a:t>Antivirus 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-3048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(Willey, 2008)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622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429000"/>
            <a:ext cx="4343400" cy="1143000"/>
          </a:xfrm>
        </p:spPr>
        <p:txBody>
          <a:bodyPr/>
          <a:lstStyle/>
          <a:p>
            <a:r>
              <a:rPr lang="en-US" dirty="0" smtClean="0"/>
              <a:t>Antifungal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-3048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(Willey, 2008)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74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Patogenesitas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menyebabkan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penyakit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mikroba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patogen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Image result for microbes and diseas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07838"/>
            <a:ext cx="2514600" cy="264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6019"/>
            <a:ext cx="6672775" cy="1143000"/>
          </a:xfrm>
        </p:spPr>
        <p:txBody>
          <a:bodyPr/>
          <a:lstStyle/>
          <a:p>
            <a:r>
              <a:rPr lang="en-US" dirty="0" err="1" smtClean="0"/>
              <a:t>Virulensi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7237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patogenesitas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Virulensi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tinggi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sering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contohnya</a:t>
            </a:r>
            <a:r>
              <a:rPr lang="en-US" dirty="0" smtClean="0">
                <a:sym typeface="Wingdings" panose="05000000000000000000" pitchFamily="2" charset="2"/>
              </a:rPr>
              <a:t> :</a:t>
            </a:r>
            <a:r>
              <a:rPr lang="en-US" dirty="0" smtClean="0"/>
              <a:t> HIV, </a:t>
            </a:r>
            <a:r>
              <a:rPr lang="en-US" i="1" dirty="0" smtClean="0"/>
              <a:t>Salmonella </a:t>
            </a:r>
            <a:r>
              <a:rPr lang="en-US" i="1" dirty="0" err="1" smtClean="0"/>
              <a:t>typhi</a:t>
            </a:r>
            <a:endParaRPr lang="en-US" i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Virulensi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rendah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jarang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contohnya</a:t>
            </a:r>
            <a:r>
              <a:rPr lang="en-US" dirty="0" smtClean="0">
                <a:sym typeface="Wingdings" panose="05000000000000000000" pitchFamily="2" charset="2"/>
              </a:rPr>
              <a:t> : </a:t>
            </a:r>
            <a:r>
              <a:rPr lang="en-US" i="1" dirty="0" smtClean="0">
                <a:sym typeface="Wingdings" panose="05000000000000000000" pitchFamily="2" charset="2"/>
              </a:rPr>
              <a:t>Candida </a:t>
            </a:r>
            <a:r>
              <a:rPr lang="en-US" i="1" dirty="0" err="1" smtClean="0">
                <a:sym typeface="Wingdings" panose="05000000000000000000" pitchFamily="2" charset="2"/>
              </a:rPr>
              <a:t>albicans</a:t>
            </a:r>
            <a:endParaRPr lang="en-US" i="1" dirty="0" smtClean="0">
              <a:sym typeface="Wingdings" panose="05000000000000000000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Avirulen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tapi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berubah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patogen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apabila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mutasi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gennya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contohnya</a:t>
            </a:r>
            <a:r>
              <a:rPr lang="en-US" dirty="0" smtClean="0">
                <a:sym typeface="Wingdings" panose="05000000000000000000" pitchFamily="2" charset="2"/>
              </a:rPr>
              <a:t> : </a:t>
            </a:r>
            <a:r>
              <a:rPr lang="en-US" i="1" dirty="0" smtClean="0">
                <a:sym typeface="Wingdings" panose="05000000000000000000" pitchFamily="2" charset="2"/>
              </a:rPr>
              <a:t>Lactobacillus </a:t>
            </a:r>
            <a:r>
              <a:rPr lang="en-US" i="1" dirty="0" err="1" smtClean="0">
                <a:sym typeface="Wingdings" panose="05000000000000000000" pitchFamily="2" charset="2"/>
              </a:rPr>
              <a:t>sp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yogurt</a:t>
            </a:r>
            <a:endParaRPr lang="id-ID" dirty="0"/>
          </a:p>
        </p:txBody>
      </p:sp>
      <p:pic>
        <p:nvPicPr>
          <p:cNvPr id="3076" name="Picture 4" descr="Image result for microorganism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75" y="81207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Pathogenicity Island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Sekelompok</a:t>
            </a:r>
            <a:r>
              <a:rPr lang="en-US" dirty="0" smtClean="0"/>
              <a:t> gen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virulensi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mikroba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Ditemukan</a:t>
            </a:r>
            <a:r>
              <a:rPr lang="en-US" dirty="0" smtClean="0"/>
              <a:t> di </a:t>
            </a:r>
            <a:r>
              <a:rPr lang="en-US" dirty="0" err="1" smtClean="0"/>
              <a:t>bakteri</a:t>
            </a:r>
            <a:endParaRPr lang="id-ID" dirty="0"/>
          </a:p>
        </p:txBody>
      </p:sp>
      <p:pic>
        <p:nvPicPr>
          <p:cNvPr id="4098" name="Picture 2" descr="Image result for pathogenicity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65521"/>
            <a:ext cx="5943600" cy="32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988" y="630507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Schmidt and Hansel, 2004)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5022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Postulat</a:t>
            </a:r>
            <a:r>
              <a:rPr lang="en-US" dirty="0" smtClean="0"/>
              <a:t> Koch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kriteria-kriteria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Postulat</a:t>
            </a:r>
            <a:r>
              <a:rPr lang="en-US" dirty="0" smtClean="0">
                <a:solidFill>
                  <a:srgbClr val="FF0000"/>
                </a:solidFill>
              </a:rPr>
              <a:t> Koch</a:t>
            </a:r>
          </a:p>
          <a:p>
            <a:r>
              <a:rPr lang="en-US" dirty="0" err="1" smtClean="0"/>
              <a:t>Postulat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dicetuskan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Robert Koch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1884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pemandu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571"/>
            <a:ext cx="8229600" cy="1143000"/>
          </a:xfrm>
        </p:spPr>
        <p:txBody>
          <a:bodyPr/>
          <a:lstStyle/>
          <a:p>
            <a:r>
              <a:rPr lang="en-US" dirty="0" err="1" smtClean="0"/>
              <a:t>Postulat</a:t>
            </a:r>
            <a:r>
              <a:rPr lang="en-US" dirty="0" smtClean="0"/>
              <a:t> Koch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2484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mikroba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penyebab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penyakit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harus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ditemukan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semua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kasus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penyakit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tersebut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mikroba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penyebab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penyakit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harus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ditumbuhkan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medium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kultur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selama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beberapa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generasi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Apabila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mikroba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medium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kultur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ini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diinokulasikan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kepada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organisme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sehat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maka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penyakit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sama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muncul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mikroba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sama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harus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diisolasi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orang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sakit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ini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Image result for koch's postu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05000"/>
            <a:ext cx="28575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Postulat</a:t>
            </a:r>
            <a:r>
              <a:rPr lang="en-US" dirty="0" smtClean="0"/>
              <a:t> Koch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koch postulat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638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79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(www.msu.edu)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98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713</Words>
  <Application>Microsoft Office PowerPoint</Application>
  <PresentationFormat>On-screen Show (4:3)</PresentationFormat>
  <Paragraphs>125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PowerPoint Presentation</vt:lpstr>
      <vt:lpstr>Kemampuan Akhir yang Diharapkan</vt:lpstr>
      <vt:lpstr>Sakit???</vt:lpstr>
      <vt:lpstr>Patogenesitas Mikroba</vt:lpstr>
      <vt:lpstr>Virulensi mikroba</vt:lpstr>
      <vt:lpstr>Pathogenicity Island </vt:lpstr>
      <vt:lpstr>Postulat Koch</vt:lpstr>
      <vt:lpstr>Postulat Koch</vt:lpstr>
      <vt:lpstr>Postulat Koch</vt:lpstr>
      <vt:lpstr>Beberapa Macam Infeksi Mikroba</vt:lpstr>
      <vt:lpstr>Beberapa Macam Infeksi Mikroba</vt:lpstr>
      <vt:lpstr>Beberapa Macam Infeksi Mikroba</vt:lpstr>
      <vt:lpstr>Tahapan Infeksi mikroba</vt:lpstr>
      <vt:lpstr>Cari Tahu…</vt:lpstr>
      <vt:lpstr>Jalur Masuk mikroba ke Dalam Tubuh Inang</vt:lpstr>
      <vt:lpstr>Dosis Infeksi</vt:lpstr>
      <vt:lpstr>Faktor-faktor Virulensi</vt:lpstr>
      <vt:lpstr>Cari tahu….</vt:lpstr>
      <vt:lpstr>PowerPoint Presentation</vt:lpstr>
      <vt:lpstr>PowerPoint Presentation</vt:lpstr>
      <vt:lpstr>Eksotoksin dan Endotoksin</vt:lpstr>
      <vt:lpstr>Jalur Keluar mikroba Patogen dari Tubuh Inang</vt:lpstr>
      <vt:lpstr>Cara Penularan Penyakit</vt:lpstr>
      <vt:lpstr>Cara Pengendalian Mikroba</vt:lpstr>
      <vt:lpstr>Cara Pengendalian Mikroba</vt:lpstr>
      <vt:lpstr>Cara Pengendalian Mikroba</vt:lpstr>
      <vt:lpstr>Cara Pengendalian Mikroba</vt:lpstr>
      <vt:lpstr>PowerPoint Presentation</vt:lpstr>
      <vt:lpstr>PowerPoint Presentation</vt:lpstr>
      <vt:lpstr>Obat Antimikroba</vt:lpstr>
      <vt:lpstr>Antibiotik</vt:lpstr>
      <vt:lpstr>Antibiotik</vt:lpstr>
      <vt:lpstr>Beberapa Mikroba Penghasil Antibiotik</vt:lpstr>
      <vt:lpstr>Cara Kerja Antibiotik</vt:lpstr>
      <vt:lpstr>PowerPoint Presentation</vt:lpstr>
      <vt:lpstr>Antivirus </vt:lpstr>
      <vt:lpstr>Antifungal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44</cp:revision>
  <dcterms:created xsi:type="dcterms:W3CDTF">2018-06-04T05:19:30Z</dcterms:created>
  <dcterms:modified xsi:type="dcterms:W3CDTF">2018-06-05T06:01:01Z</dcterms:modified>
</cp:coreProperties>
</file>