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62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528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42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542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457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132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85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710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452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582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176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D821-757E-4346-A2E2-AA6DCFF27DB4}" type="datetimeFigureOut">
              <a:rPr lang="id-ID" smtClean="0"/>
              <a:t>01/07/2018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AF53-C929-4FC9-BFB4-8DC2AD5B144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194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810746" y="3667541"/>
            <a:ext cx="563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chemeClr val="bg1"/>
                </a:solidFill>
              </a:rPr>
              <a:t>Penyakit-penyakit</a:t>
            </a:r>
            <a:r>
              <a:rPr lang="en-US" sz="2400" b="1" dirty="0">
                <a:solidFill>
                  <a:schemeClr val="bg1"/>
                </a:solidFill>
              </a:rPr>
              <a:t> yang </a:t>
            </a:r>
            <a:r>
              <a:rPr lang="en-US" sz="2400" b="1" dirty="0" err="1">
                <a:solidFill>
                  <a:schemeClr val="bg1"/>
                </a:solidFill>
              </a:rPr>
              <a:t>Disebabkan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oleh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Mikroba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Patogen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973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13" y="291202"/>
            <a:ext cx="10515600" cy="1325563"/>
          </a:xfrm>
        </p:spPr>
        <p:txBody>
          <a:bodyPr/>
          <a:lstStyle/>
          <a:p>
            <a:r>
              <a:rPr lang="en-US" dirty="0" smtClean="0"/>
              <a:t>Sinusitis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72" y="1709530"/>
            <a:ext cx="10389705" cy="4943062"/>
          </a:xfrm>
        </p:spPr>
        <p:txBody>
          <a:bodyPr>
            <a:norm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sinus</a:t>
            </a:r>
          </a:p>
          <a:p>
            <a:r>
              <a:rPr lang="en-US" dirty="0" smtClean="0"/>
              <a:t>Sinus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rongga-ronga</a:t>
            </a:r>
            <a:r>
              <a:rPr lang="en-US" dirty="0" smtClean="0"/>
              <a:t> </a:t>
            </a:r>
            <a:r>
              <a:rPr lang="en-US" dirty="0" err="1" smtClean="0"/>
              <a:t>disekitar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hidung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endParaRPr lang="en-US" dirty="0" smtClean="0"/>
          </a:p>
          <a:p>
            <a:r>
              <a:rPr lang="en-US" dirty="0" err="1"/>
              <a:t>Peradangan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 (</a:t>
            </a:r>
            <a:r>
              <a:rPr lang="en-US" i="1" dirty="0"/>
              <a:t>S. pneumonia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H. influenza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alergi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378" y="3494972"/>
            <a:ext cx="5704556" cy="2767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7175" y="6309332"/>
            <a:ext cx="410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Sinus-sinus di </a:t>
            </a:r>
            <a:r>
              <a:rPr lang="en-US" sz="2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sekitar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saluran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hidung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4659" y="6192607"/>
            <a:ext cx="216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Pommerville</a:t>
            </a:r>
            <a:r>
              <a:rPr lang="en-US" i="1" dirty="0" smtClean="0"/>
              <a:t>, 2011)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4722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78" y="1674262"/>
            <a:ext cx="6993835" cy="47474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Sinus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 </a:t>
            </a:r>
            <a:r>
              <a:rPr lang="en-US" dirty="0" err="1"/>
              <a:t>patogen</a:t>
            </a:r>
            <a:endParaRPr lang="en-US" dirty="0"/>
          </a:p>
          <a:p>
            <a:r>
              <a:rPr lang="en-US" dirty="0" err="1"/>
              <a:t>Gejala</a:t>
            </a:r>
            <a:r>
              <a:rPr lang="en-US" dirty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Rasa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sinus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Pembengkakan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sinus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lendir</a:t>
            </a:r>
            <a:r>
              <a:rPr lang="en-US" dirty="0"/>
              <a:t> yang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kekuningan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kehijauan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Demam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Pengobatan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 smtClean="0"/>
              <a:t>antibiotik</a:t>
            </a:r>
            <a:endParaRPr lang="en-US" sz="2800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 smtClean="0"/>
              <a:t>Terdapat</a:t>
            </a:r>
            <a:r>
              <a:rPr lang="en-US" sz="2800" dirty="0" smtClean="0"/>
              <a:t> 2 </a:t>
            </a:r>
            <a:r>
              <a:rPr lang="en-US" sz="2800" dirty="0" err="1" smtClean="0"/>
              <a:t>macam</a:t>
            </a:r>
            <a:r>
              <a:rPr lang="en-US" sz="2800" dirty="0" smtClean="0"/>
              <a:t> sinusitis :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Sinusitis </a:t>
            </a:r>
            <a:r>
              <a:rPr lang="en-US" sz="2400" dirty="0" err="1" smtClean="0">
                <a:solidFill>
                  <a:srgbClr val="FF0000"/>
                </a:solidFill>
              </a:rPr>
              <a:t>akut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hingga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± 4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minggu</a:t>
            </a:r>
            <a:endParaRPr lang="en-US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685800" lvl="2">
              <a:spcBef>
                <a:spcPts val="1000"/>
              </a:spcBef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Sinusitis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kronik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lebih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dari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4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minggu</a:t>
            </a:r>
            <a:endParaRPr lang="en-US" sz="2400" dirty="0">
              <a:solidFill>
                <a:srgbClr val="FF0000"/>
              </a:solidFill>
            </a:endParaRPr>
          </a:p>
          <a:p>
            <a:endParaRPr lang="id-ID" dirty="0"/>
          </a:p>
        </p:txBody>
      </p:sp>
      <p:pic>
        <p:nvPicPr>
          <p:cNvPr id="5122" name="Picture 2" descr="Image result for chronic sinus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86" y="2610679"/>
            <a:ext cx="4545714" cy="23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Infeksi</a:t>
            </a:r>
            <a:r>
              <a:rPr lang="en-US" dirty="0" smtClean="0"/>
              <a:t> meninges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virus (</a:t>
            </a:r>
            <a:r>
              <a:rPr lang="en-US" dirty="0" err="1" smtClean="0">
                <a:solidFill>
                  <a:srgbClr val="FF0000"/>
                </a:solidFill>
              </a:rPr>
              <a:t>enterovirus</a:t>
            </a:r>
            <a:r>
              <a:rPr lang="en-US" dirty="0" smtClean="0">
                <a:solidFill>
                  <a:srgbClr val="FF0000"/>
                </a:solidFill>
              </a:rPr>
              <a:t>, herpes simplex virus, HIV)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Neisseria meningitides, Streptococcus pneumonia, </a:t>
            </a:r>
            <a:r>
              <a:rPr lang="en-US" i="1" dirty="0" err="1" smtClean="0">
                <a:solidFill>
                  <a:srgbClr val="FF0000"/>
                </a:solidFill>
              </a:rPr>
              <a:t>Haemphilus</a:t>
            </a:r>
            <a:r>
              <a:rPr lang="en-US" i="1" dirty="0" smtClean="0">
                <a:solidFill>
                  <a:srgbClr val="FF0000"/>
                </a:solidFill>
              </a:rPr>
              <a:t> influenza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Meninges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lapisan</a:t>
            </a:r>
            <a:r>
              <a:rPr lang="en-US" dirty="0" smtClean="0"/>
              <a:t> tipis (</a:t>
            </a:r>
            <a:r>
              <a:rPr lang="en-US" dirty="0" err="1" smtClean="0">
                <a:solidFill>
                  <a:srgbClr val="FF0000"/>
                </a:solidFill>
              </a:rPr>
              <a:t>dura</a:t>
            </a:r>
            <a:r>
              <a:rPr lang="en-US" dirty="0" smtClean="0">
                <a:solidFill>
                  <a:srgbClr val="FF0000"/>
                </a:solidFill>
              </a:rPr>
              <a:t> mater, arachnoid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pia</a:t>
            </a:r>
            <a:r>
              <a:rPr lang="en-US" dirty="0" smtClean="0">
                <a:solidFill>
                  <a:srgbClr val="FF0000"/>
                </a:solidFill>
              </a:rPr>
              <a:t> mater</a:t>
            </a:r>
            <a:r>
              <a:rPr lang="en-US" dirty="0" smtClean="0"/>
              <a:t>) yang </a:t>
            </a:r>
            <a:r>
              <a:rPr lang="en-US" dirty="0" err="1" smtClean="0"/>
              <a:t>menyelubungi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id-ID" dirty="0"/>
          </a:p>
        </p:txBody>
      </p:sp>
      <p:pic>
        <p:nvPicPr>
          <p:cNvPr id="6146" name="Picture 2" descr="Image result for menin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10560"/>
            <a:ext cx="4734477" cy="29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meningitis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yang lain,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750" y="2638425"/>
            <a:ext cx="6715125" cy="4219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32468" y="6480037"/>
            <a:ext cx="216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Pommerville</a:t>
            </a:r>
            <a:r>
              <a:rPr lang="en-US" i="1" dirty="0" smtClean="0"/>
              <a:t>, 2011)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2272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87817" cy="4351338"/>
          </a:xfrm>
        </p:spPr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penderitanya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Gejala-gejala</a:t>
            </a:r>
            <a:r>
              <a:rPr lang="en-US" dirty="0" smtClean="0"/>
              <a:t> yang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influenza</a:t>
            </a:r>
          </a:p>
          <a:p>
            <a:pPr lvl="1"/>
            <a:r>
              <a:rPr lang="en-US" dirty="0" err="1" smtClean="0"/>
              <a:t>Pusing</a:t>
            </a:r>
            <a:endParaRPr lang="en-US" dirty="0" smtClean="0"/>
          </a:p>
          <a:p>
            <a:pPr lvl="1"/>
            <a:r>
              <a:rPr lang="en-US" dirty="0" err="1" smtClean="0"/>
              <a:t>Muntah</a:t>
            </a:r>
            <a:endParaRPr lang="en-US" dirty="0" smtClean="0"/>
          </a:p>
          <a:p>
            <a:pPr lvl="1"/>
            <a:r>
              <a:rPr lang="en-US" dirty="0" err="1" smtClean="0"/>
              <a:t>Kaku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endParaRPr lang="en-US" dirty="0" smtClean="0"/>
          </a:p>
          <a:p>
            <a:pPr lvl="1"/>
            <a:r>
              <a:rPr lang="en-US" dirty="0" err="1" smtClean="0"/>
              <a:t>Ruam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endParaRPr lang="en-US" dirty="0" smtClean="0"/>
          </a:p>
          <a:p>
            <a:pPr lvl="1"/>
            <a:r>
              <a:rPr lang="en-US" dirty="0" err="1" smtClean="0"/>
              <a:t>Sensitif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id-ID" dirty="0"/>
          </a:p>
        </p:txBody>
      </p:sp>
      <p:pic>
        <p:nvPicPr>
          <p:cNvPr id="7170" name="Picture 2" descr="Image result for mening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88" y="1586087"/>
            <a:ext cx="4726812" cy="45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5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Tuberkulosis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9097" y="1971399"/>
            <a:ext cx="5363815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/>
              <a:t>Mycobacterium tuberculosis</a:t>
            </a:r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menular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penderitanya</a:t>
            </a:r>
            <a:endParaRPr lang="en-US" dirty="0" smtClean="0"/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di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Indonesia</a:t>
            </a:r>
            <a:endParaRPr lang="id-ID" dirty="0"/>
          </a:p>
        </p:txBody>
      </p:sp>
      <p:pic>
        <p:nvPicPr>
          <p:cNvPr id="8198" name="Picture 6" descr="Image result for global epidemiology of tuberculosis 2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748"/>
            <a:ext cx="6679097" cy="4849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Tuberkulosis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smtClean="0"/>
              <a:t>Di Indonesia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tuberkulosis</a:t>
            </a:r>
            <a:r>
              <a:rPr lang="en-US" dirty="0" smtClean="0"/>
              <a:t> (TB)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2016 </a:t>
            </a:r>
            <a:r>
              <a:rPr lang="en-US" dirty="0" err="1" smtClean="0"/>
              <a:t>adalah</a:t>
            </a:r>
            <a:r>
              <a:rPr lang="en-US" dirty="0" smtClean="0"/>
              <a:t> 1.020.000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Global Tuberculosis Report WHO 2017</a:t>
            </a:r>
            <a:r>
              <a:rPr lang="en-US" sz="2400" dirty="0" smtClean="0"/>
              <a:t>)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01" y="3408432"/>
            <a:ext cx="6000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3068568"/>
            <a:ext cx="4846983" cy="1325563"/>
          </a:xfrm>
        </p:spPr>
        <p:txBody>
          <a:bodyPr/>
          <a:lstStyle/>
          <a:p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Tuberkulosis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374" y="1"/>
            <a:ext cx="5909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5" y="3651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Perjalanan</a:t>
            </a:r>
            <a:r>
              <a:rPr lang="en-US" sz="4000" dirty="0" smtClean="0"/>
              <a:t> </a:t>
            </a:r>
            <a:r>
              <a:rPr lang="en-US" sz="4000" dirty="0" err="1" smtClean="0"/>
              <a:t>Penyakit</a:t>
            </a:r>
            <a:r>
              <a:rPr lang="en-US" sz="4000" dirty="0" smtClean="0"/>
              <a:t> </a:t>
            </a:r>
            <a:r>
              <a:rPr lang="en-US" sz="4000" dirty="0" err="1" smtClean="0"/>
              <a:t>Tuberkulosis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26426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orang (90%) yang </a:t>
            </a:r>
            <a:r>
              <a:rPr lang="en-US" dirty="0" err="1" smtClean="0"/>
              <a:t>terinfeksi</a:t>
            </a:r>
            <a:r>
              <a:rPr lang="en-US" dirty="0" smtClean="0"/>
              <a:t> </a:t>
            </a:r>
            <a:r>
              <a:rPr lang="en-US" i="1" dirty="0" err="1" smtClean="0"/>
              <a:t>M.tuberculosis</a:t>
            </a:r>
            <a:r>
              <a:rPr lang="en-US" dirty="0" smtClean="0"/>
              <a:t>,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tuberkel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menghilang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kesembuhan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10%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tuberkulosis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Demam</a:t>
            </a:r>
            <a:endParaRPr lang="en-US" dirty="0" smtClean="0"/>
          </a:p>
          <a:p>
            <a:pPr lvl="1"/>
            <a:r>
              <a:rPr lang="en-US" dirty="0" err="1" smtClean="0"/>
              <a:t>Batuk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endParaRPr lang="en-US" dirty="0" smtClean="0"/>
          </a:p>
          <a:p>
            <a:pPr lvl="1"/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lendir</a:t>
            </a:r>
            <a:r>
              <a:rPr lang="en-US" dirty="0" smtClean="0"/>
              <a:t> yang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pPr lvl="1"/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endParaRPr lang="id-ID" dirty="0"/>
          </a:p>
        </p:txBody>
      </p:sp>
      <p:pic>
        <p:nvPicPr>
          <p:cNvPr id="2050" name="Picture 2" descr="Image result for cough 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56" y="1017245"/>
            <a:ext cx="4870544" cy="294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ough 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978" y="40012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Tuberkulosis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r>
              <a:rPr lang="en-US" dirty="0" smtClean="0"/>
              <a:t> : isoniazid, </a:t>
            </a:r>
            <a:r>
              <a:rPr lang="en-US" dirty="0" err="1" smtClean="0"/>
              <a:t>rifampisin</a:t>
            </a:r>
            <a:r>
              <a:rPr lang="en-US" dirty="0" smtClean="0"/>
              <a:t>, </a:t>
            </a:r>
            <a:r>
              <a:rPr lang="en-US" dirty="0" err="1" smtClean="0"/>
              <a:t>etambutol</a:t>
            </a:r>
            <a:r>
              <a:rPr lang="en-US" dirty="0" smtClean="0"/>
              <a:t>, </a:t>
            </a:r>
            <a:r>
              <a:rPr lang="en-US" dirty="0" err="1" smtClean="0"/>
              <a:t>pirazinamid</a:t>
            </a:r>
            <a:endParaRPr lang="en-US" dirty="0" smtClean="0"/>
          </a:p>
          <a:p>
            <a:r>
              <a:rPr lang="en-US" dirty="0" smtClean="0"/>
              <a:t>Lama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engobatan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6-8 </a:t>
            </a:r>
            <a:r>
              <a:rPr lang="en-US" dirty="0" err="1" smtClean="0"/>
              <a:t>bulan</a:t>
            </a:r>
            <a:endParaRPr lang="id-ID" dirty="0"/>
          </a:p>
        </p:txBody>
      </p:sp>
      <p:pic>
        <p:nvPicPr>
          <p:cNvPr id="3074" name="Picture 2" descr="Image result for antibiotic and 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1" y="3619292"/>
            <a:ext cx="5715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diakibatkan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virus,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fungi (</a:t>
            </a:r>
            <a:r>
              <a:rPr lang="en-US" dirty="0" err="1" smtClean="0"/>
              <a:t>jamur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epidemiologi</a:t>
            </a:r>
            <a:r>
              <a:rPr lang="en-US" dirty="0" smtClean="0"/>
              <a:t> </a:t>
            </a:r>
            <a:r>
              <a:rPr lang="en-US" dirty="0" err="1" smtClean="0"/>
              <a:t>penyakit-penyakit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10" y="4598670"/>
            <a:ext cx="225933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13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Tuberkulosis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Mantoux</a:t>
            </a:r>
            <a:endParaRPr lang="en-US" dirty="0" smtClean="0"/>
          </a:p>
          <a:p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dahak</a:t>
            </a:r>
            <a:r>
              <a:rPr lang="en-US" dirty="0" smtClean="0"/>
              <a:t> (sputum)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medium Lowenstein Jensen </a:t>
            </a:r>
            <a:r>
              <a:rPr lang="en-US" dirty="0" err="1" smtClean="0"/>
              <a:t>selama</a:t>
            </a:r>
            <a:r>
              <a:rPr lang="en-US" dirty="0" smtClean="0"/>
              <a:t> 2 </a:t>
            </a:r>
            <a:r>
              <a:rPr lang="en-US" dirty="0" err="1" smtClean="0"/>
              <a:t>minggu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 (PCR DNA </a:t>
            </a:r>
            <a:r>
              <a:rPr lang="en-US" dirty="0" err="1" smtClean="0"/>
              <a:t>bakteri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31" y="3963574"/>
            <a:ext cx="3048000" cy="2276475"/>
          </a:xfrm>
          <a:prstGeom prst="rect">
            <a:avLst/>
          </a:prstGeom>
        </p:spPr>
      </p:pic>
      <p:pic>
        <p:nvPicPr>
          <p:cNvPr id="4098" name="Picture 2" descr="Image result for tb culture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3574"/>
            <a:ext cx="4992343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5843" y="6240049"/>
            <a:ext cx="169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Mantoux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11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virus (</a:t>
            </a:r>
            <a:r>
              <a:rPr lang="en-US" sz="2400" i="1" dirty="0" smtClean="0">
                <a:solidFill>
                  <a:srgbClr val="FF0000"/>
                </a:solidFill>
              </a:rPr>
              <a:t>adenovirus, virus influenza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sz="2400" i="1" dirty="0" smtClean="0">
                <a:solidFill>
                  <a:srgbClr val="FF0000"/>
                </a:solidFill>
              </a:rPr>
              <a:t>Streptococcus pneumonia, </a:t>
            </a:r>
            <a:r>
              <a:rPr lang="en-US" sz="2400" i="1" dirty="0" err="1" smtClean="0">
                <a:solidFill>
                  <a:srgbClr val="FF0000"/>
                </a:solidFill>
              </a:rPr>
              <a:t>Haemophilus</a:t>
            </a:r>
            <a:r>
              <a:rPr lang="en-US" sz="2400" i="1" dirty="0" smtClean="0">
                <a:solidFill>
                  <a:srgbClr val="FF0000"/>
                </a:solidFill>
              </a:rPr>
              <a:t> influenza, Staphylococcus </a:t>
            </a:r>
            <a:r>
              <a:rPr lang="en-US" sz="2400" i="1" dirty="0" err="1" smtClean="0">
                <a:solidFill>
                  <a:srgbClr val="FF0000"/>
                </a:solidFill>
              </a:rPr>
              <a:t>aureus</a:t>
            </a:r>
            <a:r>
              <a:rPr lang="en-US" sz="2400" i="1" dirty="0" smtClean="0">
                <a:solidFill>
                  <a:srgbClr val="FF0000"/>
                </a:solidFill>
              </a:rPr>
              <a:t>, Pseudomonas </a:t>
            </a:r>
            <a:r>
              <a:rPr lang="en-US" sz="2400" i="1" dirty="0" err="1" smtClean="0">
                <a:solidFill>
                  <a:srgbClr val="FF0000"/>
                </a:solidFill>
              </a:rPr>
              <a:t>aeruginosa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fungi (</a:t>
            </a:r>
            <a:r>
              <a:rPr lang="en-US" sz="2400" i="1" dirty="0" err="1" smtClean="0">
                <a:solidFill>
                  <a:srgbClr val="FF0000"/>
                </a:solidFill>
              </a:rPr>
              <a:t>Aspergillus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bronkial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paru-paru</a:t>
            </a:r>
            <a:endParaRPr lang="id-ID" dirty="0"/>
          </a:p>
        </p:txBody>
      </p:sp>
      <p:pic>
        <p:nvPicPr>
          <p:cNvPr id="5122" name="Picture 2" descr="Image result for 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18" y="3684105"/>
            <a:ext cx="5044080" cy="29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/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yang </a:t>
            </a:r>
            <a:r>
              <a:rPr lang="en-US" dirty="0" err="1" smtClean="0"/>
              <a:t>berlebih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alveoli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Demam</a:t>
            </a:r>
            <a:endParaRPr lang="en-US" dirty="0" smtClean="0"/>
          </a:p>
          <a:p>
            <a:pPr lvl="1"/>
            <a:r>
              <a:rPr lang="en-US" dirty="0" err="1" smtClean="0"/>
              <a:t>Batuk</a:t>
            </a:r>
            <a:endParaRPr lang="en-US" dirty="0" smtClean="0"/>
          </a:p>
          <a:p>
            <a:pPr lvl="1"/>
            <a:r>
              <a:rPr lang="en-US" dirty="0" smtClean="0"/>
              <a:t>Dada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endParaRPr lang="en-US" dirty="0" smtClean="0"/>
          </a:p>
          <a:p>
            <a:pPr lvl="1"/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Pengobatan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antimikroba</a:t>
            </a:r>
            <a:r>
              <a:rPr lang="en-US" sz="2800" dirty="0"/>
              <a:t> (</a:t>
            </a:r>
            <a:r>
              <a:rPr lang="en-US" sz="2800" dirty="0" err="1"/>
              <a:t>antibiotik</a:t>
            </a:r>
            <a:r>
              <a:rPr lang="en-US" sz="2800" dirty="0"/>
              <a:t>, antivirus </a:t>
            </a:r>
            <a:r>
              <a:rPr lang="en-US" sz="2800" dirty="0" err="1"/>
              <a:t>dan</a:t>
            </a:r>
            <a:r>
              <a:rPr lang="en-US" sz="2800" dirty="0"/>
              <a:t> antifungal)</a:t>
            </a:r>
          </a:p>
        </p:txBody>
      </p:sp>
    </p:spTree>
    <p:extLst>
      <p:ext uri="{BB962C8B-B14F-4D97-AF65-F5344CB8AC3E}">
        <p14:creationId xmlns:p14="http://schemas.microsoft.com/office/powerpoint/2010/main" val="28592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1425299"/>
            <a:ext cx="10515600" cy="1325563"/>
          </a:xfrm>
        </p:spPr>
        <p:txBody>
          <a:bodyPr>
            <a:normAutofit fontScale="90000"/>
          </a:bodyPr>
          <a:lstStyle/>
          <a:p>
            <a:pPr marL="542925" indent="-542925"/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elalui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Penularan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inuman</a:t>
            </a:r>
            <a:r>
              <a:rPr lang="en-US" dirty="0" smtClean="0"/>
              <a:t> </a:t>
            </a:r>
            <a:r>
              <a:rPr lang="en-US" dirty="0" err="1" smtClean="0"/>
              <a:t>Terkontaminasi</a:t>
            </a:r>
            <a:r>
              <a:rPr lang="en-US" dirty="0" smtClean="0"/>
              <a:t> (</a:t>
            </a:r>
            <a:r>
              <a:rPr lang="en-US" i="1" dirty="0" smtClean="0"/>
              <a:t>foodborne disease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5" name="Picture 4" descr="Image result for rotten br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81" y="3444625"/>
            <a:ext cx="4227209" cy="22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960" y="1825625"/>
            <a:ext cx="5528534" cy="5032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4659" y="6192607"/>
            <a:ext cx="216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Pommerville</a:t>
            </a:r>
            <a:r>
              <a:rPr lang="en-US" i="1" dirty="0" smtClean="0"/>
              <a:t>, 2011)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4084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Keracunan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553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dihidangkan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terkontaminasi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Staphylococcus </a:t>
            </a:r>
            <a:r>
              <a:rPr lang="en-US" i="1" dirty="0" err="1" smtClean="0">
                <a:solidFill>
                  <a:srgbClr val="FF0000"/>
                </a:solidFill>
              </a:rPr>
              <a:t>aureus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</a:rPr>
              <a:t>Clostridum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perfringens</a:t>
            </a:r>
            <a:r>
              <a:rPr lang="en-US" i="1" dirty="0" smtClean="0">
                <a:solidFill>
                  <a:srgbClr val="FF0000"/>
                </a:solidFill>
              </a:rPr>
              <a:t>, Bacillus cereus, Clostridium </a:t>
            </a:r>
            <a:r>
              <a:rPr lang="en-US" i="1" dirty="0" err="1" smtClean="0">
                <a:solidFill>
                  <a:srgbClr val="FF0000"/>
                </a:solidFill>
              </a:rPr>
              <a:t>botulinum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Kram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endParaRPr lang="en-US" dirty="0" smtClean="0"/>
          </a:p>
          <a:p>
            <a:pPr lvl="1"/>
            <a:r>
              <a:rPr lang="en-US" dirty="0" err="1" smtClean="0"/>
              <a:t>Mual</a:t>
            </a:r>
            <a:endParaRPr lang="en-US" dirty="0" smtClean="0"/>
          </a:p>
          <a:p>
            <a:pPr lvl="1"/>
            <a:r>
              <a:rPr lang="en-US" dirty="0" err="1" smtClean="0"/>
              <a:t>Muntah</a:t>
            </a:r>
            <a:endParaRPr lang="en-US" dirty="0" smtClean="0"/>
          </a:p>
          <a:p>
            <a:pPr lvl="1"/>
            <a:r>
              <a:rPr lang="en-US" dirty="0" err="1" smtClean="0"/>
              <a:t>Diare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Umumnya</a:t>
            </a:r>
            <a:r>
              <a:rPr lang="en-US" sz="2800" dirty="0"/>
              <a:t> </a:t>
            </a:r>
            <a:r>
              <a:rPr lang="en-US" sz="2800" dirty="0" err="1"/>
              <a:t>penderita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pulih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1-2 </a:t>
            </a:r>
            <a:r>
              <a:rPr lang="en-US" sz="2800" dirty="0" err="1"/>
              <a:t>hari</a:t>
            </a: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108" y="881960"/>
            <a:ext cx="2465814" cy="2968487"/>
          </a:xfrm>
          <a:prstGeom prst="rect">
            <a:avLst/>
          </a:prstGeom>
        </p:spPr>
      </p:pic>
      <p:pic>
        <p:nvPicPr>
          <p:cNvPr id="6146" name="Picture 2" descr="Image result for food poiso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2" y="4001294"/>
            <a:ext cx="3882887" cy="23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5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Kolera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28791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Vibrio cholera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endParaRPr lang="en-US" dirty="0" smtClean="0"/>
          </a:p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diare</a:t>
            </a:r>
            <a:r>
              <a:rPr lang="en-US" dirty="0" smtClean="0"/>
              <a:t> </a:t>
            </a:r>
            <a:r>
              <a:rPr lang="en-US" dirty="0" err="1" smtClean="0"/>
              <a:t>hebat</a:t>
            </a:r>
            <a:endParaRPr lang="en-US" dirty="0" smtClean="0"/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Diare</a:t>
            </a:r>
            <a:r>
              <a:rPr lang="en-US" dirty="0" smtClean="0"/>
              <a:t> </a:t>
            </a:r>
            <a:r>
              <a:rPr lang="en-US" dirty="0" err="1" smtClean="0"/>
              <a:t>hebat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berstruktur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air </a:t>
            </a:r>
            <a:r>
              <a:rPr lang="en-US" dirty="0" err="1" smtClean="0"/>
              <a:t>cucian</a:t>
            </a:r>
            <a:r>
              <a:rPr lang="en-US" dirty="0" smtClean="0"/>
              <a:t> </a:t>
            </a:r>
            <a:r>
              <a:rPr lang="en-US" dirty="0" err="1" smtClean="0"/>
              <a:t>beras</a:t>
            </a:r>
            <a:endParaRPr lang="en-US" dirty="0" smtClean="0"/>
          </a:p>
          <a:p>
            <a:pPr lvl="1"/>
            <a:r>
              <a:rPr lang="en-US" dirty="0" err="1" smtClean="0"/>
              <a:t>Muntah</a:t>
            </a:r>
            <a:endParaRPr lang="en-US" dirty="0" smtClean="0"/>
          </a:p>
          <a:p>
            <a:pPr lvl="1"/>
            <a:r>
              <a:rPr lang="en-US" dirty="0" err="1" smtClean="0"/>
              <a:t>Dehidrasi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Pengobatan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pemberian</a:t>
            </a:r>
            <a:r>
              <a:rPr lang="en-US" sz="2800" dirty="0"/>
              <a:t> </a:t>
            </a:r>
            <a:r>
              <a:rPr lang="en-US" sz="2800" dirty="0" err="1"/>
              <a:t>antibiotik</a:t>
            </a:r>
            <a:endParaRPr lang="en-US" sz="2800" dirty="0"/>
          </a:p>
          <a:p>
            <a:pPr marL="0" lvl="1" indent="0">
              <a:spcBef>
                <a:spcPts val="1000"/>
              </a:spcBef>
              <a:buNone/>
            </a:pPr>
            <a:endParaRPr lang="id-ID" sz="2800" dirty="0"/>
          </a:p>
        </p:txBody>
      </p:sp>
      <p:pic>
        <p:nvPicPr>
          <p:cNvPr id="1026" name="Picture 2" descr="Image result for chol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81" y="4229045"/>
            <a:ext cx="3967343" cy="20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ol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43" y="1441336"/>
            <a:ext cx="4052241" cy="21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Image result for chol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02" y="106531"/>
            <a:ext cx="9859902" cy="660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Tipus</a:t>
            </a:r>
            <a:r>
              <a:rPr lang="en-US" dirty="0" smtClean="0"/>
              <a:t> (Typhoid Fever)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26426" cy="4351338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Salmonella </a:t>
            </a:r>
            <a:r>
              <a:rPr lang="en-US" dirty="0" err="1" smtClean="0"/>
              <a:t>typhi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 </a:t>
            </a:r>
            <a:r>
              <a:rPr lang="en-US" dirty="0" err="1" smtClean="0"/>
              <a:t>halus</a:t>
            </a:r>
            <a:endParaRPr lang="en-US" dirty="0" smtClean="0"/>
          </a:p>
          <a:p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usus</a:t>
            </a:r>
            <a:r>
              <a:rPr lang="en-US" dirty="0" smtClean="0"/>
              <a:t>,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feses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r>
              <a:rPr lang="en-US" dirty="0" smtClean="0"/>
              <a:t>, </a:t>
            </a:r>
            <a:r>
              <a:rPr lang="en-US" dirty="0" err="1" smtClean="0"/>
              <a:t>mual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endParaRPr lang="en-US" dirty="0" smtClean="0"/>
          </a:p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satu-satunya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err="1" smtClean="0"/>
              <a:t>Ditularkan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5 F (</a:t>
            </a:r>
            <a:r>
              <a:rPr lang="en-US" i="1" dirty="0" smtClean="0">
                <a:solidFill>
                  <a:srgbClr val="FF0000"/>
                </a:solidFill>
              </a:rPr>
              <a:t>flies, food, finger, feces, fomites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09" y="-69436"/>
            <a:ext cx="4939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/>
              <a:t>Cari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tahu</a:t>
            </a:r>
            <a:r>
              <a:rPr lang="en-US" sz="4800" b="1" dirty="0" smtClean="0"/>
              <a:t>…..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Thypoid</a:t>
            </a:r>
            <a:r>
              <a:rPr lang="en-US" sz="4000" dirty="0" smtClean="0"/>
              <a:t> Mary??</a:t>
            </a:r>
            <a:endParaRPr lang="id-ID" sz="40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49" y="2644774"/>
            <a:ext cx="48196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59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ikroba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penularan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Udara</a:t>
            </a:r>
            <a:r>
              <a:rPr lang="en-US" dirty="0" smtClean="0">
                <a:solidFill>
                  <a:srgbClr val="FF0000"/>
                </a:solidFill>
              </a:rPr>
              <a:t> (airborne transmission)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Makanan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minuman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terkontaminasi</a:t>
            </a:r>
            <a:r>
              <a:rPr lang="en-US" dirty="0" smtClean="0">
                <a:solidFill>
                  <a:srgbClr val="FF0000"/>
                </a:solidFill>
              </a:rPr>
              <a:t> (foodborne and airborne transmission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Darah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err="1" smtClean="0">
                <a:solidFill>
                  <a:srgbClr val="FF0000"/>
                </a:solidFill>
              </a:rPr>
              <a:t>bloodborne</a:t>
            </a:r>
            <a:r>
              <a:rPr lang="en-US" i="1" dirty="0" smtClean="0">
                <a:solidFill>
                  <a:srgbClr val="FF0000"/>
                </a:solidFill>
              </a:rPr>
              <a:t> disease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Gigitan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serangga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arthropodborne</a:t>
            </a:r>
            <a:r>
              <a:rPr lang="en-US" dirty="0" smtClean="0">
                <a:solidFill>
                  <a:srgbClr val="FF0000"/>
                </a:solidFill>
              </a:rPr>
              <a:t> transmission)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Hubungan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seksual</a:t>
            </a:r>
            <a:r>
              <a:rPr lang="en-US" dirty="0" smtClean="0">
                <a:solidFill>
                  <a:srgbClr val="FF0000"/>
                </a:solidFill>
              </a:rPr>
              <a:t> (sexual transmission)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" y="4990471"/>
            <a:ext cx="2256406" cy="18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tten br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25" y="5458956"/>
            <a:ext cx="2651814" cy="14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sq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60" y="5459895"/>
            <a:ext cx="2625659" cy="14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n and woman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894" y="5451974"/>
            <a:ext cx="2540445" cy="1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bl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13" y="5458955"/>
            <a:ext cx="2314624" cy="14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61" y="365125"/>
            <a:ext cx="6410739" cy="1325563"/>
          </a:xfrm>
        </p:spPr>
        <p:txBody>
          <a:bodyPr/>
          <a:lstStyle/>
          <a:p>
            <a:r>
              <a:rPr lang="en-US" dirty="0" err="1" smtClean="0"/>
              <a:t>Tukak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r>
              <a:rPr lang="en-US" dirty="0" smtClean="0"/>
              <a:t> (gastric ulcers)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80" y="2314505"/>
            <a:ext cx="6172200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Helicobacter pylori</a:t>
            </a:r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maag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disalahartikan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endParaRPr lang="en-US" dirty="0" smtClean="0"/>
          </a:p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835" y="169378"/>
            <a:ext cx="5579165" cy="64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….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Barry J Marshall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J. Robin Warren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i="1" dirty="0" err="1" smtClean="0"/>
              <a:t>H.pylori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tukak</a:t>
            </a:r>
            <a:r>
              <a:rPr lang="en-US" dirty="0" smtClean="0"/>
              <a:t> </a:t>
            </a:r>
            <a:r>
              <a:rPr lang="en-US" dirty="0" err="1" smtClean="0"/>
              <a:t>lambung</a:t>
            </a:r>
            <a:r>
              <a:rPr lang="en-US" dirty="0" smtClean="0"/>
              <a:t>??</a:t>
            </a:r>
            <a:endParaRPr lang="id-ID" dirty="0"/>
          </a:p>
        </p:txBody>
      </p:sp>
      <p:pic>
        <p:nvPicPr>
          <p:cNvPr id="4100" name="Picture 4" descr="Image result for barry j marshall and robin war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14" y="2818780"/>
            <a:ext cx="3384021" cy="37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 Hepatitis A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Demam</a:t>
            </a:r>
            <a:endParaRPr lang="en-US" dirty="0" smtClean="0"/>
          </a:p>
          <a:p>
            <a:pPr lvl="1"/>
            <a:r>
              <a:rPr lang="en-US" dirty="0" err="1" smtClean="0"/>
              <a:t>Mual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endParaRPr lang="en-US" dirty="0" smtClean="0"/>
          </a:p>
          <a:p>
            <a:pPr lvl="1"/>
            <a:r>
              <a:rPr lang="en-US" dirty="0" smtClean="0"/>
              <a:t>Rasa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nyaman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endParaRPr lang="en-US" dirty="0" smtClean="0"/>
          </a:p>
          <a:p>
            <a:pPr lvl="1"/>
            <a:r>
              <a:rPr lang="en-US" dirty="0" err="1" smtClean="0"/>
              <a:t>Feses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endParaRPr lang="en-US" dirty="0" smtClean="0"/>
          </a:p>
          <a:p>
            <a:pPr lvl="1"/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kuning</a:t>
            </a:r>
            <a:endParaRPr lang="en-US" dirty="0" smtClean="0"/>
          </a:p>
          <a:p>
            <a:pPr lvl="1"/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902" y="2887249"/>
            <a:ext cx="4465829" cy="32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3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1425299"/>
            <a:ext cx="10515600" cy="1325563"/>
          </a:xfrm>
        </p:spPr>
        <p:txBody>
          <a:bodyPr>
            <a:normAutofit/>
          </a:bodyPr>
          <a:lstStyle/>
          <a:p>
            <a:pPr marL="542925" indent="-542925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elalui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Penularan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(</a:t>
            </a:r>
            <a:r>
              <a:rPr lang="en-US" i="1" dirty="0" err="1" smtClean="0"/>
              <a:t>blood</a:t>
            </a:r>
            <a:r>
              <a:rPr lang="en-US" i="1" dirty="0" err="1" smtClean="0"/>
              <a:t>borne</a:t>
            </a:r>
            <a:r>
              <a:rPr lang="en-US" i="1" dirty="0" smtClean="0"/>
              <a:t> </a:t>
            </a:r>
            <a:r>
              <a:rPr lang="en-US" i="1" dirty="0" smtClean="0"/>
              <a:t>disease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6148" name="Picture 4" descr="Image result for bl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79888"/>
            <a:ext cx="3472069" cy="279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CMV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6806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virus </a:t>
            </a:r>
            <a:r>
              <a:rPr lang="en-US" i="1" dirty="0" smtClean="0">
                <a:solidFill>
                  <a:srgbClr val="FF0000"/>
                </a:solidFill>
              </a:rPr>
              <a:t>cytomegalovirus</a:t>
            </a:r>
            <a:r>
              <a:rPr lang="en-US" dirty="0" smtClean="0">
                <a:solidFill>
                  <a:srgbClr val="FF0000"/>
                </a:solidFill>
              </a:rPr>
              <a:t> (CMV)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kecacatan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endParaRPr lang="en-US" dirty="0" smtClean="0"/>
          </a:p>
          <a:p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, </a:t>
            </a:r>
            <a:r>
              <a:rPr lang="en-US" dirty="0" err="1" smtClean="0"/>
              <a:t>paru-paru</a:t>
            </a:r>
            <a:r>
              <a:rPr lang="en-US" dirty="0" smtClean="0"/>
              <a:t>,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organ lain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yang </a:t>
            </a:r>
            <a:r>
              <a:rPr lang="en-US" dirty="0" err="1" smtClean="0"/>
              <a:t>melemah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HIV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transplantasi</a:t>
            </a:r>
            <a:r>
              <a:rPr lang="en-US" dirty="0" smtClean="0"/>
              <a:t> organ</a:t>
            </a:r>
          </a:p>
          <a:p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pengpbatan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antivirus</a:t>
            </a:r>
            <a:endParaRPr lang="id-ID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57" y="1952589"/>
            <a:ext cx="4345329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B </a:t>
            </a:r>
            <a:r>
              <a:rPr lang="en-US" dirty="0" err="1" smtClean="0"/>
              <a:t>dan</a:t>
            </a:r>
            <a:r>
              <a:rPr lang="en-US" dirty="0" smtClean="0"/>
              <a:t> 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 Hepatitis B (HBV) </a:t>
            </a:r>
            <a:r>
              <a:rPr lang="en-US" dirty="0" err="1" smtClean="0"/>
              <a:t>atau</a:t>
            </a:r>
            <a:r>
              <a:rPr lang="en-US" dirty="0" smtClean="0"/>
              <a:t> Hepatitis C (HCV) </a:t>
            </a:r>
            <a:r>
              <a:rPr lang="en-US" dirty="0" err="1" smtClean="0"/>
              <a:t>pada</a:t>
            </a:r>
            <a:r>
              <a:rPr lang="en-US" dirty="0" smtClean="0"/>
              <a:t> organ </a:t>
            </a:r>
            <a:r>
              <a:rPr lang="en-US" dirty="0" err="1" smtClean="0"/>
              <a:t>hati</a:t>
            </a:r>
            <a:endParaRPr lang="en-US" dirty="0" smtClean="0"/>
          </a:p>
          <a:p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organ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kanker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endParaRPr lang="en-US" dirty="0" smtClean="0"/>
          </a:p>
          <a:p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lama,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mula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09" y="4524374"/>
            <a:ext cx="6536774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Hepatitis B </a:t>
            </a:r>
            <a:r>
              <a:rPr lang="en-US" dirty="0" err="1" smtClean="0"/>
              <a:t>dan</a:t>
            </a:r>
            <a:r>
              <a:rPr lang="en-US" dirty="0" smtClean="0"/>
              <a:t> 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Urin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feses</a:t>
            </a:r>
            <a:r>
              <a:rPr lang="en-US" dirty="0" smtClean="0"/>
              <a:t>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endParaRPr lang="en-US" dirty="0" smtClean="0"/>
          </a:p>
          <a:p>
            <a:r>
              <a:rPr lang="en-US" dirty="0" err="1" smtClean="0"/>
              <a:t>Kekuningan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endParaRPr lang="en-US" dirty="0" smtClean="0"/>
          </a:p>
          <a:p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nafsu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endParaRPr lang="en-US" dirty="0" smtClean="0"/>
          </a:p>
          <a:p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endParaRPr lang="en-US" dirty="0" smtClean="0"/>
          </a:p>
          <a:p>
            <a:r>
              <a:rPr lang="en-US" dirty="0" err="1" smtClean="0"/>
              <a:t>Mual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endParaRPr lang="id-ID" dirty="0"/>
          </a:p>
        </p:txBody>
      </p:sp>
      <p:pic>
        <p:nvPicPr>
          <p:cNvPr id="9218" name="Picture 2" descr="Image result for hepatitis b and c symp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02" y="141446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penularan</a:t>
            </a:r>
            <a:r>
              <a:rPr lang="en-US" dirty="0" smtClean="0"/>
              <a:t> Hepatitis B </a:t>
            </a:r>
            <a:r>
              <a:rPr lang="en-US" dirty="0" err="1" smtClean="0"/>
              <a:t>dan</a:t>
            </a:r>
            <a:r>
              <a:rPr lang="en-US" dirty="0" smtClean="0"/>
              <a:t> 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53" y="1825625"/>
            <a:ext cx="7010400" cy="46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Hepatitis B </a:t>
            </a:r>
            <a:r>
              <a:rPr lang="en-US" dirty="0" err="1" smtClean="0"/>
              <a:t>dan</a:t>
            </a:r>
            <a:r>
              <a:rPr lang="en-US" dirty="0" smtClean="0"/>
              <a:t> 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Vaksin</a:t>
            </a:r>
            <a:r>
              <a:rPr lang="en-US" dirty="0" smtClean="0"/>
              <a:t> Hepatitis B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Hepatitis C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 smtClean="0"/>
          </a:p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antiviral </a:t>
            </a:r>
            <a:r>
              <a:rPr lang="en-US" dirty="0" err="1" smtClean="0"/>
              <a:t>dan</a:t>
            </a:r>
            <a:r>
              <a:rPr lang="en-US" dirty="0" smtClean="0"/>
              <a:t> Interferon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transplantasi</a:t>
            </a:r>
            <a:r>
              <a:rPr lang="en-US" dirty="0" smtClean="0"/>
              <a:t> organ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72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1425299"/>
            <a:ext cx="10515600" cy="1325563"/>
          </a:xfrm>
        </p:spPr>
        <p:txBody>
          <a:bodyPr>
            <a:normAutofit/>
          </a:bodyPr>
          <a:lstStyle/>
          <a:p>
            <a:pPr marL="542925" indent="-542925"/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elalui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Gigitan</a:t>
            </a:r>
            <a:r>
              <a:rPr lang="en-US" dirty="0" smtClean="0"/>
              <a:t> </a:t>
            </a:r>
            <a:r>
              <a:rPr lang="en-US" dirty="0" err="1" smtClean="0"/>
              <a:t>Serangga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arthropodborne</a:t>
            </a:r>
            <a:r>
              <a:rPr lang="en-US" i="1" dirty="0" smtClean="0"/>
              <a:t> </a:t>
            </a:r>
            <a:r>
              <a:rPr lang="en-US" i="1" dirty="0" smtClean="0"/>
              <a:t>disease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4" name="Picture 6" descr="Image result for mosqu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08" y="3901468"/>
            <a:ext cx="3849285" cy="20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2140917"/>
            <a:ext cx="10515600" cy="1325563"/>
          </a:xfrm>
        </p:spPr>
        <p:txBody>
          <a:bodyPr/>
          <a:lstStyle/>
          <a:p>
            <a:pPr marL="542925" indent="-542925"/>
            <a:r>
              <a:rPr lang="en-US" dirty="0" smtClean="0"/>
              <a:t>1.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elalui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Penularan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(</a:t>
            </a:r>
            <a:r>
              <a:rPr lang="en-US" i="1" dirty="0" smtClean="0"/>
              <a:t>airborne disease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66" y="3585577"/>
            <a:ext cx="4211894" cy="27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6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Demam</a:t>
            </a:r>
            <a:r>
              <a:rPr lang="en-US" dirty="0" smtClean="0"/>
              <a:t> </a:t>
            </a:r>
            <a:r>
              <a:rPr lang="en-US" dirty="0" err="1" smtClean="0"/>
              <a:t>Berdarah</a:t>
            </a:r>
            <a:r>
              <a:rPr lang="en-US" dirty="0" smtClean="0"/>
              <a:t> (</a:t>
            </a:r>
            <a:r>
              <a:rPr lang="en-US" i="1" dirty="0" smtClean="0"/>
              <a:t>Dengue </a:t>
            </a:r>
            <a:r>
              <a:rPr lang="en-US" i="1" dirty="0" err="1" smtClean="0"/>
              <a:t>Hemorraghic</a:t>
            </a:r>
            <a:r>
              <a:rPr lang="en-US" i="1" dirty="0" smtClean="0"/>
              <a:t> Fever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virus Dengue</a:t>
            </a:r>
          </a:p>
          <a:p>
            <a:r>
              <a:rPr lang="en-US" dirty="0" err="1" smtClean="0"/>
              <a:t>Penularan</a:t>
            </a:r>
            <a:r>
              <a:rPr lang="en-US" dirty="0" smtClean="0"/>
              <a:t> </a:t>
            </a:r>
            <a:r>
              <a:rPr lang="en-US" dirty="0" err="1" smtClean="0"/>
              <a:t>dibantu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Aedes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aegypti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demam</a:t>
            </a:r>
            <a:r>
              <a:rPr lang="en-US" dirty="0" smtClean="0"/>
              <a:t> dengue :</a:t>
            </a:r>
          </a:p>
          <a:p>
            <a:pPr lvl="1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sendi</a:t>
            </a:r>
            <a:endParaRPr lang="en-US" dirty="0" smtClean="0"/>
          </a:p>
          <a:p>
            <a:pPr lvl="1"/>
            <a:r>
              <a:rPr lang="en-US" dirty="0" err="1" smtClean="0"/>
              <a:t>Demam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lvl="1"/>
            <a:r>
              <a:rPr lang="en-US" dirty="0" err="1" smtClean="0"/>
              <a:t>Pusing</a:t>
            </a:r>
            <a:endParaRPr lang="en-US" dirty="0" smtClean="0"/>
          </a:p>
          <a:p>
            <a:pPr lvl="1"/>
            <a:r>
              <a:rPr lang="en-US" dirty="0" err="1" smtClean="0"/>
              <a:t>Mual</a:t>
            </a:r>
            <a:r>
              <a:rPr lang="en-US" dirty="0" smtClean="0"/>
              <a:t> </a:t>
            </a:r>
            <a:r>
              <a:rPr lang="en-US" dirty="0" err="1" smtClean="0"/>
              <a:t>muntah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bintik-bintik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endParaRPr lang="id-ID" dirty="0"/>
          </a:p>
        </p:txBody>
      </p:sp>
      <p:pic>
        <p:nvPicPr>
          <p:cNvPr id="10242" name="Picture 2" descr="Image result for skin rash on dengue fe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97" y="3441597"/>
            <a:ext cx="4151381" cy="311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Demam</a:t>
            </a:r>
            <a:r>
              <a:rPr lang="en-US" dirty="0"/>
              <a:t> </a:t>
            </a:r>
            <a:r>
              <a:rPr lang="en-US" dirty="0" err="1"/>
              <a:t>Berdarah</a:t>
            </a:r>
            <a:r>
              <a:rPr lang="en-US" dirty="0"/>
              <a:t> (</a:t>
            </a:r>
            <a:r>
              <a:rPr lang="en-US" i="1" dirty="0"/>
              <a:t>Dengue </a:t>
            </a:r>
            <a:r>
              <a:rPr lang="en-US" i="1" dirty="0" err="1"/>
              <a:t>Hemorraghic</a:t>
            </a:r>
            <a:r>
              <a:rPr lang="en-US" i="1" dirty="0"/>
              <a:t> Fever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demam</a:t>
            </a:r>
            <a:r>
              <a:rPr lang="en-US" dirty="0" smtClean="0"/>
              <a:t> dengue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demam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berdarah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Dengue Hemorrhagic Fever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getah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endParaRPr lang="en-US" dirty="0" smtClean="0"/>
          </a:p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demam</a:t>
            </a:r>
            <a:r>
              <a:rPr lang="en-US" dirty="0" smtClean="0"/>
              <a:t> dengue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perdarahan</a:t>
            </a:r>
            <a:r>
              <a:rPr lang="en-US" dirty="0" smtClean="0"/>
              <a:t> di </a:t>
            </a:r>
            <a:r>
              <a:rPr lang="en-US" dirty="0" err="1" smtClean="0"/>
              <a:t>gusi</a:t>
            </a:r>
            <a:r>
              <a:rPr lang="en-US" dirty="0" smtClean="0"/>
              <a:t>, </a:t>
            </a:r>
            <a:r>
              <a:rPr lang="en-US" dirty="0" err="1" smtClean="0"/>
              <a:t>hidung</a:t>
            </a:r>
            <a:endParaRPr lang="en-US" dirty="0" smtClean="0"/>
          </a:p>
          <a:p>
            <a:pPr lvl="1"/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endParaRPr lang="en-US" dirty="0" smtClean="0"/>
          </a:p>
          <a:p>
            <a:pPr lvl="1"/>
            <a:r>
              <a:rPr lang="en-US" dirty="0" err="1" smtClean="0"/>
              <a:t>Nyeri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072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Infeksi</a:t>
            </a:r>
            <a:r>
              <a:rPr lang="en-US" dirty="0" smtClean="0"/>
              <a:t> Virus </a:t>
            </a:r>
            <a:r>
              <a:rPr lang="en-US" dirty="0" err="1" smtClean="0"/>
              <a:t>Zika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 </a:t>
            </a:r>
            <a:r>
              <a:rPr lang="en-US" dirty="0" err="1" smtClean="0"/>
              <a:t>zika</a:t>
            </a:r>
            <a:r>
              <a:rPr lang="en-US" dirty="0" smtClean="0"/>
              <a:t>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gigitan</a:t>
            </a:r>
            <a:r>
              <a:rPr lang="en-US" dirty="0" smtClean="0"/>
              <a:t> </a:t>
            </a:r>
            <a:r>
              <a:rPr lang="en-US" dirty="0" err="1" smtClean="0"/>
              <a:t>nyamuk</a:t>
            </a:r>
            <a:r>
              <a:rPr lang="en-US" dirty="0" smtClean="0"/>
              <a:t> </a:t>
            </a:r>
            <a:r>
              <a:rPr lang="en-US" dirty="0" err="1" smtClean="0"/>
              <a:t>Aedes</a:t>
            </a:r>
            <a:endParaRPr lang="en-US" dirty="0" smtClean="0"/>
          </a:p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 </a:t>
            </a:r>
            <a:r>
              <a:rPr lang="en-US" dirty="0" err="1" smtClean="0"/>
              <a:t>Zika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microcephaly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tengkorak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kecil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endParaRPr lang="id-ID" dirty="0"/>
          </a:p>
        </p:txBody>
      </p:sp>
      <p:pic>
        <p:nvPicPr>
          <p:cNvPr id="12290" name="Picture 2" descr="Image result for zika in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83" y="3562971"/>
            <a:ext cx="5837582" cy="291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Epidemiologi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 </a:t>
            </a:r>
            <a:r>
              <a:rPr lang="en-US" dirty="0" err="1" smtClean="0"/>
              <a:t>Zika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 descr="Image result for zika inf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48" y="1740522"/>
            <a:ext cx="8886768" cy="443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 </a:t>
            </a:r>
            <a:r>
              <a:rPr lang="en-US" dirty="0" err="1" smtClean="0"/>
              <a:t>Zika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demam</a:t>
            </a:r>
            <a:r>
              <a:rPr lang="en-US" dirty="0" smtClean="0"/>
              <a:t> dengue</a:t>
            </a:r>
            <a:endParaRPr lang="id-ID" dirty="0"/>
          </a:p>
        </p:txBody>
      </p:sp>
      <p:pic>
        <p:nvPicPr>
          <p:cNvPr id="14338" name="Picture 2" descr="Image result for symptoms of z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10" y="2144851"/>
            <a:ext cx="4308958" cy="430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5" y="2140917"/>
            <a:ext cx="10515600" cy="1325563"/>
          </a:xfrm>
        </p:spPr>
        <p:txBody>
          <a:bodyPr/>
          <a:lstStyle/>
          <a:p>
            <a:pPr marL="542925" indent="-542925"/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elalui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(</a:t>
            </a:r>
            <a:r>
              <a:rPr lang="en-US" i="1" dirty="0" smtClean="0"/>
              <a:t>sexual transmission</a:t>
            </a:r>
            <a:r>
              <a:rPr lang="en-US" i="1" dirty="0" smtClean="0"/>
              <a:t> </a:t>
            </a:r>
            <a:r>
              <a:rPr lang="en-US" i="1" dirty="0" smtClean="0"/>
              <a:t>disease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5" name="Picture 8" descr="Image result for man and woman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59" y="3874965"/>
            <a:ext cx="4042744" cy="22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</a:t>
            </a:r>
            <a:r>
              <a:rPr lang="en-US" dirty="0" err="1" smtClean="0"/>
              <a:t>Vaginosis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73348" cy="4351338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Infeksi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diakibatkan</a:t>
            </a:r>
            <a:r>
              <a:rPr lang="en-US" sz="2200" dirty="0" smtClean="0"/>
              <a:t> </a:t>
            </a:r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komposisi</a:t>
            </a:r>
            <a:r>
              <a:rPr lang="en-US" sz="2200" dirty="0" smtClean="0"/>
              <a:t> </a:t>
            </a:r>
            <a:r>
              <a:rPr lang="en-US" sz="2200" dirty="0" err="1" smtClean="0"/>
              <a:t>bakteri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vagina</a:t>
            </a:r>
          </a:p>
          <a:p>
            <a:r>
              <a:rPr lang="en-US" sz="2200" dirty="0" err="1" smtClean="0"/>
              <a:t>Pada</a:t>
            </a:r>
            <a:r>
              <a:rPr lang="en-US" sz="2200" dirty="0" smtClean="0"/>
              <a:t> vagina normal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</a:t>
            </a:r>
            <a:r>
              <a:rPr lang="en-US" sz="2200" dirty="0" err="1" smtClean="0"/>
              <a:t>laktobasilus</a:t>
            </a:r>
            <a:endParaRPr lang="en-US" sz="2200" dirty="0" smtClean="0"/>
          </a:p>
          <a:p>
            <a:r>
              <a:rPr lang="en-US" sz="2200" dirty="0" err="1" smtClean="0"/>
              <a:t>Tetapi</a:t>
            </a:r>
            <a:r>
              <a:rPr lang="en-US" sz="2200" dirty="0" smtClean="0"/>
              <a:t> </a:t>
            </a:r>
            <a:r>
              <a:rPr lang="en-US" sz="2200" dirty="0" err="1" smtClean="0"/>
              <a:t>kemudian</a:t>
            </a:r>
            <a:r>
              <a:rPr lang="en-US" sz="2200" dirty="0" smtClean="0"/>
              <a:t> </a:t>
            </a:r>
            <a:r>
              <a:rPr lang="en-US" sz="2200" dirty="0" err="1" smtClean="0"/>
              <a:t>banyak</a:t>
            </a:r>
            <a:r>
              <a:rPr lang="en-US" sz="2200" dirty="0" smtClean="0"/>
              <a:t> </a:t>
            </a:r>
            <a:r>
              <a:rPr lang="en-US" sz="2200" dirty="0" err="1" smtClean="0"/>
              <a:t>bakteri</a:t>
            </a:r>
            <a:r>
              <a:rPr lang="en-US" sz="2200" dirty="0" smtClean="0"/>
              <a:t> lain yang </a:t>
            </a:r>
            <a:r>
              <a:rPr lang="en-US" sz="2200" dirty="0" err="1" smtClean="0"/>
              <a:t>mengganggu</a:t>
            </a:r>
            <a:r>
              <a:rPr lang="en-US" sz="2200" dirty="0" smtClean="0"/>
              <a:t> </a:t>
            </a:r>
            <a:r>
              <a:rPr lang="en-US" sz="2200" dirty="0" err="1" smtClean="0"/>
              <a:t>keseimbangan</a:t>
            </a:r>
            <a:r>
              <a:rPr lang="en-US" sz="2200" dirty="0" smtClean="0"/>
              <a:t>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jenis</a:t>
            </a:r>
            <a:r>
              <a:rPr lang="en-US" sz="2200" dirty="0" smtClean="0"/>
              <a:t> </a:t>
            </a:r>
            <a:r>
              <a:rPr lang="en-US" sz="2200" dirty="0" err="1" smtClean="0"/>
              <a:t>bakteri</a:t>
            </a:r>
            <a:r>
              <a:rPr lang="en-US" sz="2200" dirty="0" smtClean="0"/>
              <a:t> normal</a:t>
            </a:r>
          </a:p>
          <a:p>
            <a:r>
              <a:rPr lang="en-US" sz="2200" dirty="0" err="1" smtClean="0"/>
              <a:t>Diakibatkan</a:t>
            </a:r>
            <a:r>
              <a:rPr lang="en-US" sz="2200" dirty="0" smtClean="0"/>
              <a:t>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faktor</a:t>
            </a:r>
            <a:r>
              <a:rPr lang="en-US" sz="2200" dirty="0" smtClean="0"/>
              <a:t> hormonal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 </a:t>
            </a:r>
            <a:r>
              <a:rPr lang="en-US" sz="2200" dirty="0" err="1" smtClean="0"/>
              <a:t>menstruasi</a:t>
            </a:r>
            <a:endParaRPr lang="en-US" sz="2200" dirty="0" smtClean="0"/>
          </a:p>
          <a:p>
            <a:r>
              <a:rPr lang="en-US" sz="2200" dirty="0" err="1" smtClean="0"/>
              <a:t>Bakteri</a:t>
            </a:r>
            <a:r>
              <a:rPr lang="en-US" sz="2200" dirty="0" smtClean="0"/>
              <a:t> </a:t>
            </a:r>
            <a:r>
              <a:rPr lang="en-US" sz="2200" dirty="0" err="1" smtClean="0"/>
              <a:t>baru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lain </a:t>
            </a:r>
            <a:r>
              <a:rPr lang="en-US" sz="2200" i="1" dirty="0" err="1" smtClean="0">
                <a:solidFill>
                  <a:srgbClr val="FF0000"/>
                </a:solidFill>
              </a:rPr>
              <a:t>Gardnerella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vaginalis</a:t>
            </a:r>
            <a:r>
              <a:rPr lang="en-US" sz="2200" i="1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dan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i="1" dirty="0" err="1" smtClean="0">
                <a:solidFill>
                  <a:srgbClr val="FF0000"/>
                </a:solidFill>
              </a:rPr>
              <a:t>Prevotella</a:t>
            </a:r>
            <a:endParaRPr lang="en-US" sz="2200" i="1" dirty="0" smtClean="0">
              <a:solidFill>
                <a:srgbClr val="FF0000"/>
              </a:solidFill>
            </a:endParaRPr>
          </a:p>
          <a:p>
            <a:r>
              <a:rPr lang="en-US" sz="2200" dirty="0" err="1" smtClean="0"/>
              <a:t>Perubahan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menyebabkan</a:t>
            </a:r>
            <a:r>
              <a:rPr lang="en-US" sz="2200" dirty="0" smtClean="0"/>
              <a:t> vagina </a:t>
            </a:r>
            <a:r>
              <a:rPr lang="en-US" sz="2200" dirty="0" err="1" smtClean="0"/>
              <a:t>menghasilkan</a:t>
            </a:r>
            <a:r>
              <a:rPr lang="en-US" sz="2200" dirty="0" smtClean="0"/>
              <a:t> secret (</a:t>
            </a:r>
            <a:r>
              <a:rPr lang="en-US" sz="2200" dirty="0" err="1" smtClean="0"/>
              <a:t>lendir</a:t>
            </a:r>
            <a:r>
              <a:rPr lang="en-US" sz="2200" dirty="0" smtClean="0"/>
              <a:t>) yang </a:t>
            </a:r>
            <a:r>
              <a:rPr lang="en-US" sz="2200" dirty="0" err="1" smtClean="0"/>
              <a:t>berbau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berwarna</a:t>
            </a:r>
            <a:r>
              <a:rPr lang="en-US" sz="2200" dirty="0" smtClean="0"/>
              <a:t> </a:t>
            </a:r>
            <a:r>
              <a:rPr lang="en-US" sz="2200" dirty="0" err="1" smtClean="0"/>
              <a:t>keruh</a:t>
            </a:r>
            <a:endParaRPr lang="en-US" sz="2200" dirty="0" smtClean="0"/>
          </a:p>
          <a:p>
            <a:r>
              <a:rPr lang="en-US" sz="2200" dirty="0" err="1" smtClean="0"/>
              <a:t>Pengobatan</a:t>
            </a:r>
            <a:r>
              <a:rPr lang="en-US" sz="2200" dirty="0" smtClean="0"/>
              <a:t>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antibiotik</a:t>
            </a:r>
            <a:endParaRPr lang="id-ID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548" y="1825625"/>
            <a:ext cx="33909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0661" y="4532312"/>
            <a:ext cx="247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Gardnerella</a:t>
            </a:r>
            <a:r>
              <a:rPr lang="en-US" i="1" dirty="0" smtClean="0"/>
              <a:t> </a:t>
            </a:r>
            <a:r>
              <a:rPr lang="en-US" i="1" dirty="0" err="1" smtClean="0"/>
              <a:t>vaginalis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939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Gonore</a:t>
            </a:r>
            <a:r>
              <a:rPr lang="en-US" dirty="0" smtClean="0"/>
              <a:t> (</a:t>
            </a:r>
            <a:r>
              <a:rPr lang="en-US" dirty="0" err="1" smtClean="0"/>
              <a:t>kencing</a:t>
            </a:r>
            <a:r>
              <a:rPr lang="en-US" dirty="0" smtClean="0"/>
              <a:t> </a:t>
            </a:r>
            <a:r>
              <a:rPr lang="en-US" dirty="0" err="1" smtClean="0"/>
              <a:t>nanah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27574" cy="4351338"/>
          </a:xfrm>
        </p:spPr>
        <p:txBody>
          <a:bodyPr/>
          <a:lstStyle/>
          <a:p>
            <a:r>
              <a:rPr lang="en-US" dirty="0" err="1" smtClean="0"/>
              <a:t>Diakibatkan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Neisseria </a:t>
            </a:r>
            <a:r>
              <a:rPr lang="en-US" i="1" dirty="0" err="1" smtClean="0">
                <a:solidFill>
                  <a:srgbClr val="FF0000"/>
                </a:solidFill>
              </a:rPr>
              <a:t>gonorrhoeae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: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lendir</a:t>
            </a:r>
            <a:r>
              <a:rPr lang="en-US" dirty="0" smtClean="0"/>
              <a:t> vagina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kram</a:t>
            </a:r>
            <a:r>
              <a:rPr lang="en-US" dirty="0" smtClean="0"/>
              <a:t> </a:t>
            </a:r>
            <a:r>
              <a:rPr lang="en-US" dirty="0" err="1" smtClean="0"/>
              <a:t>perut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gejalanya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berkemih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keluarnya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kental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organ </a:t>
            </a:r>
            <a:r>
              <a:rPr lang="en-US" dirty="0" err="1" smtClean="0"/>
              <a:t>reproduksi</a:t>
            </a:r>
            <a:endParaRPr lang="en-US" dirty="0" smtClean="0"/>
          </a:p>
          <a:p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74" y="1825624"/>
            <a:ext cx="4076908" cy="2733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5130" y="4837043"/>
            <a:ext cx="2938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Nesisseria</a:t>
            </a:r>
            <a:r>
              <a:rPr lang="en-US" i="1" dirty="0" smtClean="0"/>
              <a:t> </a:t>
            </a:r>
            <a:r>
              <a:rPr lang="en-US" i="1" dirty="0" err="1" smtClean="0"/>
              <a:t>gonorrhoeae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890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12"/>
            <a:ext cx="10515600" cy="1325563"/>
          </a:xfrm>
        </p:spPr>
        <p:txBody>
          <a:bodyPr/>
          <a:lstStyle/>
          <a:p>
            <a:r>
              <a:rPr lang="en-US" dirty="0" err="1" smtClean="0"/>
              <a:t>Sifilis</a:t>
            </a:r>
            <a:r>
              <a:rPr lang="en-US" dirty="0" smtClean="0"/>
              <a:t> (Raja </a:t>
            </a:r>
            <a:r>
              <a:rPr lang="en-US" dirty="0" err="1" smtClean="0"/>
              <a:t>Singa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6997"/>
            <a:ext cx="10515600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i="1" dirty="0" err="1" smtClean="0"/>
              <a:t>Treponema</a:t>
            </a:r>
            <a:r>
              <a:rPr lang="en-US" i="1" dirty="0" smtClean="0"/>
              <a:t> </a:t>
            </a:r>
            <a:r>
              <a:rPr lang="en-US" i="1" dirty="0" err="1" smtClean="0"/>
              <a:t>pallidum</a:t>
            </a:r>
            <a:endParaRPr lang="en-US" i="1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sifilis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flu</a:t>
            </a:r>
          </a:p>
          <a:p>
            <a:pPr lvl="1"/>
            <a:r>
              <a:rPr lang="en-US" dirty="0" err="1" smtClean="0"/>
              <a:t>Ruam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diterapi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mengakibatkan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yang </a:t>
            </a:r>
            <a:r>
              <a:rPr lang="en-US" sz="2800" dirty="0" err="1"/>
              <a:t>serius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kebutaan</a:t>
            </a:r>
            <a:r>
              <a:rPr lang="en-US" sz="2800" dirty="0"/>
              <a:t>, </a:t>
            </a:r>
            <a:r>
              <a:rPr lang="en-US" sz="2800" dirty="0" err="1"/>
              <a:t>kelumpuhan</a:t>
            </a:r>
            <a:r>
              <a:rPr lang="en-US" sz="2800" dirty="0"/>
              <a:t> </a:t>
            </a:r>
            <a:r>
              <a:rPr lang="en-US" sz="2800" dirty="0" err="1"/>
              <a:t>bahkan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endParaRPr lang="id-ID" sz="2800" dirty="0"/>
          </a:p>
        </p:txBody>
      </p:sp>
      <p:pic>
        <p:nvPicPr>
          <p:cNvPr id="15362" name="Picture 2" descr="Image result for syphil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0"/>
          <a:stretch/>
        </p:blipFill>
        <p:spPr bwMode="auto">
          <a:xfrm>
            <a:off x="4767332" y="4187686"/>
            <a:ext cx="5251312" cy="26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Anatomi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" y="1825625"/>
            <a:ext cx="6026426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bagian</a:t>
            </a:r>
            <a:r>
              <a:rPr lang="en-US" dirty="0" smtClean="0"/>
              <a:t> :</a:t>
            </a:r>
          </a:p>
          <a:p>
            <a:pPr lvl="1"/>
            <a:r>
              <a:rPr lang="en-US" sz="2600" dirty="0" err="1" smtClean="0">
                <a:solidFill>
                  <a:srgbClr val="FF0000"/>
                </a:solidFill>
              </a:rPr>
              <a:t>Saluran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pernafasan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atas</a:t>
            </a:r>
            <a:r>
              <a:rPr lang="en-US" sz="2600" dirty="0" smtClean="0"/>
              <a:t> : </a:t>
            </a:r>
            <a:r>
              <a:rPr lang="en-US" sz="2600" dirty="0" err="1" smtClean="0"/>
              <a:t>terdiri</a:t>
            </a:r>
            <a:r>
              <a:rPr lang="en-US" sz="2600" dirty="0" smtClean="0"/>
              <a:t> </a:t>
            </a:r>
            <a:r>
              <a:rPr lang="en-US" sz="2600" dirty="0" err="1" smtClean="0"/>
              <a:t>atas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hidung</a:t>
            </a:r>
            <a:r>
              <a:rPr lang="en-US" sz="2600" dirty="0" smtClean="0">
                <a:solidFill>
                  <a:srgbClr val="00B050"/>
                </a:solidFill>
              </a:rPr>
              <a:t>, </a:t>
            </a:r>
            <a:r>
              <a:rPr lang="en-US" sz="2600" dirty="0" err="1" smtClean="0">
                <a:solidFill>
                  <a:srgbClr val="00B050"/>
                </a:solidFill>
              </a:rPr>
              <a:t>rongga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hidung</a:t>
            </a:r>
            <a:r>
              <a:rPr lang="en-US" sz="2600" dirty="0" smtClean="0">
                <a:solidFill>
                  <a:srgbClr val="00B050"/>
                </a:solidFill>
              </a:rPr>
              <a:t>, </a:t>
            </a:r>
            <a:r>
              <a:rPr lang="en-US" sz="2600" dirty="0" err="1" smtClean="0">
                <a:solidFill>
                  <a:srgbClr val="00B050"/>
                </a:solidFill>
              </a:rPr>
              <a:t>dan</a:t>
            </a:r>
            <a:r>
              <a:rPr lang="en-US" sz="2600" dirty="0" smtClean="0">
                <a:solidFill>
                  <a:srgbClr val="00B050"/>
                </a:solidFill>
              </a:rPr>
              <a:t> faring (</a:t>
            </a:r>
            <a:r>
              <a:rPr lang="en-US" sz="2600" dirty="0" err="1" smtClean="0">
                <a:solidFill>
                  <a:srgbClr val="00B050"/>
                </a:solidFill>
              </a:rPr>
              <a:t>tenggorok</a:t>
            </a:r>
            <a:r>
              <a:rPr lang="en-US" sz="2600" dirty="0" smtClean="0">
                <a:solidFill>
                  <a:srgbClr val="00B050"/>
                </a:solidFill>
              </a:rPr>
              <a:t>)  </a:t>
            </a:r>
          </a:p>
          <a:p>
            <a:pPr lvl="1"/>
            <a:r>
              <a:rPr lang="en-US" sz="2600" dirty="0" err="1" smtClean="0">
                <a:solidFill>
                  <a:srgbClr val="FF0000"/>
                </a:solidFill>
              </a:rPr>
              <a:t>Saluran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pernafasan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bawah</a:t>
            </a:r>
            <a:r>
              <a:rPr lang="en-US" sz="2600" dirty="0" smtClean="0"/>
              <a:t> : </a:t>
            </a:r>
            <a:r>
              <a:rPr lang="en-US" sz="2600" dirty="0" err="1" smtClean="0"/>
              <a:t>terdiri</a:t>
            </a:r>
            <a:r>
              <a:rPr lang="en-US" sz="2600" dirty="0" smtClean="0"/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atas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laring</a:t>
            </a:r>
            <a:r>
              <a:rPr lang="en-US" sz="2600" dirty="0" smtClean="0">
                <a:solidFill>
                  <a:srgbClr val="00B050"/>
                </a:solidFill>
              </a:rPr>
              <a:t> (pita </a:t>
            </a:r>
            <a:r>
              <a:rPr lang="en-US" sz="2600" dirty="0" err="1" smtClean="0">
                <a:solidFill>
                  <a:srgbClr val="00B050"/>
                </a:solidFill>
              </a:rPr>
              <a:t>suara</a:t>
            </a:r>
            <a:r>
              <a:rPr lang="en-US" sz="2600" dirty="0" smtClean="0">
                <a:solidFill>
                  <a:srgbClr val="00B050"/>
                </a:solidFill>
              </a:rPr>
              <a:t>), </a:t>
            </a:r>
            <a:r>
              <a:rPr lang="en-US" sz="2600" dirty="0" err="1" smtClean="0">
                <a:solidFill>
                  <a:srgbClr val="00B050"/>
                </a:solidFill>
              </a:rPr>
              <a:t>trakea</a:t>
            </a:r>
            <a:r>
              <a:rPr lang="en-US" sz="2600" dirty="0" smtClean="0">
                <a:solidFill>
                  <a:srgbClr val="00B050"/>
                </a:solidFill>
              </a:rPr>
              <a:t> (</a:t>
            </a:r>
            <a:r>
              <a:rPr lang="en-US" sz="2600" dirty="0" err="1" smtClean="0">
                <a:solidFill>
                  <a:srgbClr val="00B050"/>
                </a:solidFill>
              </a:rPr>
              <a:t>batang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tenggorok</a:t>
            </a:r>
            <a:r>
              <a:rPr lang="en-US" sz="2600" dirty="0" smtClean="0">
                <a:solidFill>
                  <a:srgbClr val="00B050"/>
                </a:solidFill>
              </a:rPr>
              <a:t>), </a:t>
            </a:r>
            <a:r>
              <a:rPr lang="en-US" sz="2600" dirty="0" err="1" smtClean="0">
                <a:solidFill>
                  <a:srgbClr val="00B050"/>
                </a:solidFill>
              </a:rPr>
              <a:t>bronkus</a:t>
            </a:r>
            <a:r>
              <a:rPr lang="en-US" sz="2600" dirty="0" smtClean="0">
                <a:solidFill>
                  <a:srgbClr val="00B050"/>
                </a:solidFill>
              </a:rPr>
              <a:t> (</a:t>
            </a:r>
            <a:r>
              <a:rPr lang="en-US" sz="2600" dirty="0" err="1" smtClean="0">
                <a:solidFill>
                  <a:srgbClr val="00B050"/>
                </a:solidFill>
              </a:rPr>
              <a:t>cabang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batang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tenggorok</a:t>
            </a:r>
            <a:r>
              <a:rPr lang="en-US" sz="2600" dirty="0" smtClean="0">
                <a:solidFill>
                  <a:srgbClr val="00B050"/>
                </a:solidFill>
              </a:rPr>
              <a:t>) </a:t>
            </a:r>
            <a:r>
              <a:rPr lang="en-US" sz="2600" dirty="0" err="1" smtClean="0">
                <a:solidFill>
                  <a:srgbClr val="00B050"/>
                </a:solidFill>
              </a:rPr>
              <a:t>dan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</a:rPr>
              <a:t>paru-paru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endParaRPr lang="id-ID" sz="26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5" y="1628948"/>
            <a:ext cx="5698435" cy="4917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8017" y="6176963"/>
            <a:ext cx="216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Pommerville</a:t>
            </a:r>
            <a:r>
              <a:rPr lang="en-US" i="1" dirty="0" smtClean="0"/>
              <a:t>, 2011)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9420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Pernafasan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Lendir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 descr="Image result for muc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22" y="4830766"/>
            <a:ext cx="2345635" cy="20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mu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61" y="1825625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wallo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97" y="4830766"/>
            <a:ext cx="3040851" cy="20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4491661" y="3787775"/>
            <a:ext cx="1428750" cy="1042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15965" y="3754991"/>
            <a:ext cx="1276224" cy="10890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8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Faringitis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44478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endParaRPr lang="en-US" dirty="0" smtClean="0"/>
          </a:p>
          <a:p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virus (virus influenza)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Grup</a:t>
            </a:r>
            <a:r>
              <a:rPr lang="en-US" dirty="0" smtClean="0">
                <a:solidFill>
                  <a:srgbClr val="FF0000"/>
                </a:solidFill>
              </a:rPr>
              <a:t> A Streptococci)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Kemerahan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endParaRPr lang="en-US" dirty="0" smtClean="0"/>
          </a:p>
          <a:p>
            <a:pPr lvl="1"/>
            <a:r>
              <a:rPr lang="en-US" dirty="0" err="1" smtClean="0"/>
              <a:t>Tenggorokan</a:t>
            </a:r>
            <a:r>
              <a:rPr lang="en-US" dirty="0" smtClean="0"/>
              <a:t> </a:t>
            </a:r>
            <a:r>
              <a:rPr lang="en-US" dirty="0" err="1" smtClean="0"/>
              <a:t>terasa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,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gatal</a:t>
            </a:r>
            <a:endParaRPr lang="en-US" dirty="0" smtClean="0"/>
          </a:p>
          <a:p>
            <a:pPr lvl="1"/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influenza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batuk</a:t>
            </a:r>
            <a:r>
              <a:rPr lang="en-US" dirty="0" smtClean="0"/>
              <a:t>, </a:t>
            </a:r>
            <a:r>
              <a:rPr lang="en-US" dirty="0" err="1" smtClean="0"/>
              <a:t>bersin</a:t>
            </a:r>
            <a:r>
              <a:rPr lang="en-US" dirty="0" smtClean="0"/>
              <a:t>,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deman</a:t>
            </a:r>
            <a:endParaRPr lang="id-ID" dirty="0"/>
          </a:p>
        </p:txBody>
      </p:sp>
      <p:pic>
        <p:nvPicPr>
          <p:cNvPr id="2050" name="Picture 2" descr="Image result for pharyng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9" y="2244588"/>
            <a:ext cx="3986695" cy="299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Tonsilitis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4965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tonsil (</a:t>
            </a:r>
            <a:r>
              <a:rPr lang="en-US" dirty="0" err="1" smtClean="0"/>
              <a:t>radang</a:t>
            </a:r>
            <a:r>
              <a:rPr lang="en-US" dirty="0" smtClean="0"/>
              <a:t> </a:t>
            </a:r>
            <a:r>
              <a:rPr lang="en-US" dirty="0" err="1" smtClean="0"/>
              <a:t>amandel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virus (virus influenza, adenovirus) </a:t>
            </a:r>
            <a:r>
              <a:rPr lang="en-US" dirty="0" err="1" smtClean="0">
                <a:solidFill>
                  <a:srgbClr val="FF0000"/>
                </a:solidFill>
              </a:rPr>
              <a:t>atau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Streptococcus </a:t>
            </a:r>
            <a:r>
              <a:rPr lang="en-US" i="1" dirty="0" err="1" smtClean="0">
                <a:solidFill>
                  <a:srgbClr val="FF0000"/>
                </a:solidFill>
              </a:rPr>
              <a:t>pyogenes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Gejala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Bengkak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kemerahan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tonsil</a:t>
            </a:r>
          </a:p>
          <a:p>
            <a:pPr lvl="1"/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endParaRPr lang="en-US" dirty="0" smtClean="0"/>
          </a:p>
          <a:p>
            <a:pPr lvl="1"/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selaput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tonsil</a:t>
            </a:r>
          </a:p>
          <a:p>
            <a:pPr lvl="1"/>
            <a:r>
              <a:rPr lang="en-US" dirty="0" smtClean="0"/>
              <a:t>Susah </a:t>
            </a:r>
            <a:r>
              <a:rPr lang="en-US" dirty="0" err="1" smtClean="0"/>
              <a:t>menelan</a:t>
            </a:r>
            <a:endParaRPr lang="en-US" dirty="0" smtClean="0"/>
          </a:p>
          <a:p>
            <a:pPr lvl="1"/>
            <a:r>
              <a:rPr lang="en-US" dirty="0" err="1" smtClean="0"/>
              <a:t>Demam</a:t>
            </a:r>
            <a:endParaRPr lang="id-ID" dirty="0"/>
          </a:p>
        </p:txBody>
      </p:sp>
      <p:pic>
        <p:nvPicPr>
          <p:cNvPr id="3074" name="Picture 2" descr="Image result for tonsill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00" y="1825625"/>
            <a:ext cx="3383117" cy="39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468" y="293642"/>
            <a:ext cx="10515600" cy="1185377"/>
          </a:xfrm>
        </p:spPr>
        <p:txBody>
          <a:bodyPr/>
          <a:lstStyle/>
          <a:p>
            <a:r>
              <a:rPr lang="en-US" dirty="0" err="1" smtClean="0"/>
              <a:t>Difteri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18" y="1479019"/>
            <a:ext cx="6652590" cy="515827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nafas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Corynebacterium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diphteriae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penderitanya</a:t>
            </a:r>
            <a:endParaRPr lang="en-US" dirty="0" smtClean="0"/>
          </a:p>
          <a:p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vaksinasi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antibiotik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antitoksik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Gejala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getah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 di </a:t>
            </a:r>
            <a:r>
              <a:rPr lang="en-US" dirty="0" err="1" smtClean="0"/>
              <a:t>leher</a:t>
            </a:r>
            <a:endParaRPr lang="en-US" dirty="0" smtClean="0"/>
          </a:p>
          <a:p>
            <a:pPr lvl="1"/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pseudomembran</a:t>
            </a:r>
            <a:r>
              <a:rPr lang="en-US" dirty="0" smtClean="0"/>
              <a:t> (</a:t>
            </a:r>
            <a:r>
              <a:rPr lang="en-US" dirty="0" err="1" smtClean="0"/>
              <a:t>selaput</a:t>
            </a:r>
            <a:r>
              <a:rPr lang="en-US" dirty="0" smtClean="0"/>
              <a:t> tipis </a:t>
            </a:r>
            <a:r>
              <a:rPr lang="en-US" dirty="0" err="1" smtClean="0"/>
              <a:t>berwaran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tenggorokan</a:t>
            </a:r>
            <a:endParaRPr lang="en-US" dirty="0" smtClean="0"/>
          </a:p>
          <a:p>
            <a:pPr lvl="1"/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bernafas</a:t>
            </a:r>
            <a:endParaRPr lang="en-US" dirty="0" smtClean="0"/>
          </a:p>
          <a:p>
            <a:pPr lvl="1"/>
            <a:r>
              <a:rPr lang="en-US" dirty="0" err="1" smtClean="0"/>
              <a:t>Demam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62" y="1211213"/>
            <a:ext cx="4438960" cy="2423906"/>
          </a:xfrm>
          <a:prstGeom prst="rect">
            <a:avLst/>
          </a:prstGeom>
        </p:spPr>
      </p:pic>
      <p:pic>
        <p:nvPicPr>
          <p:cNvPr id="4100" name="Picture 4" descr="Image result for diphth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364" y="3822702"/>
            <a:ext cx="3077955" cy="26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1450</Words>
  <Application>Microsoft Office PowerPoint</Application>
  <PresentationFormat>Widescreen</PresentationFormat>
  <Paragraphs>223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Office Theme</vt:lpstr>
      <vt:lpstr>PowerPoint Presentation</vt:lpstr>
      <vt:lpstr>Kemampuan Akhir yang Diharapkan</vt:lpstr>
      <vt:lpstr>Infeksi Mikroba Patogen Melalui Beberapa Cara</vt:lpstr>
      <vt:lpstr>1. Penyakit Melalui Jalur Penularan Udara (airborne disease)</vt:lpstr>
      <vt:lpstr>Anatomi Saluran Pernafasan Manusia</vt:lpstr>
      <vt:lpstr>Mikroba yang Masuk ke Dalam Saluran Pernafasan akan Dikeluarkan dari Tubuh dengan Pembentukan Lendir</vt:lpstr>
      <vt:lpstr>Faringitis</vt:lpstr>
      <vt:lpstr>Tonsilitis </vt:lpstr>
      <vt:lpstr>Difteri</vt:lpstr>
      <vt:lpstr>Sinusitis</vt:lpstr>
      <vt:lpstr>Sinusitis</vt:lpstr>
      <vt:lpstr>Meningitis</vt:lpstr>
      <vt:lpstr>Meningitis</vt:lpstr>
      <vt:lpstr>Meningitis</vt:lpstr>
      <vt:lpstr>Tuberkulosis</vt:lpstr>
      <vt:lpstr>Tuberkulosis</vt:lpstr>
      <vt:lpstr>Perjalanan Penyakit Tuberkulosis</vt:lpstr>
      <vt:lpstr>Perjalanan Penyakit Tuberkulosis</vt:lpstr>
      <vt:lpstr>Pengobatan Penyakit Tuberkulosis</vt:lpstr>
      <vt:lpstr>Deteksi Penyakit Tuberkulosis</vt:lpstr>
      <vt:lpstr>Pneumonia</vt:lpstr>
      <vt:lpstr>Pneumonia</vt:lpstr>
      <vt:lpstr>2. Penyakit Melalui Jalur Penularan Makanan atau Minuman Terkontaminasi (foodborne disease)</vt:lpstr>
      <vt:lpstr>Anatomi Saluran Pencernaan Manusia</vt:lpstr>
      <vt:lpstr>Keracunan Makanan</vt:lpstr>
      <vt:lpstr>Kolera</vt:lpstr>
      <vt:lpstr>PowerPoint Presentation</vt:lpstr>
      <vt:lpstr>Tipus (Typhoid Fever)</vt:lpstr>
      <vt:lpstr>Cari tahu…..</vt:lpstr>
      <vt:lpstr>Tukak lambung (gastric ulcers)</vt:lpstr>
      <vt:lpstr>Cari tahu….</vt:lpstr>
      <vt:lpstr>Hepatitis</vt:lpstr>
      <vt:lpstr>3. Penyakit Melalui Jalur Penularan Darah (bloodborne disease)</vt:lpstr>
      <vt:lpstr>CMV</vt:lpstr>
      <vt:lpstr>Hepatitis B dan C</vt:lpstr>
      <vt:lpstr>Gejala Hepatitis B dan C</vt:lpstr>
      <vt:lpstr>Cara penularan Hepatitis B dan C</vt:lpstr>
      <vt:lpstr>Pencegahan dan Pengobatan Hepatitis B dan C</vt:lpstr>
      <vt:lpstr>4. Penyakit Melalui Jalur Gigitan Serangga (arthropodborne disease)</vt:lpstr>
      <vt:lpstr>Demam Berdarah (Dengue Hemorraghic Fever)</vt:lpstr>
      <vt:lpstr>Demam Berdarah (Dengue Hemorraghic Fever)</vt:lpstr>
      <vt:lpstr>Infeksi Virus Zika</vt:lpstr>
      <vt:lpstr>Epidemiologi Infeksi Virus Zika</vt:lpstr>
      <vt:lpstr>Gejala Infeksi Virus Zika</vt:lpstr>
      <vt:lpstr>5. Penyakit Melalui Jalur Hubungan Seksual (sexual transmission disease)</vt:lpstr>
      <vt:lpstr>Bacterial Vaginosis</vt:lpstr>
      <vt:lpstr>Gonore (kencing nanah)</vt:lpstr>
      <vt:lpstr>Sifilis (Raja Singa)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65</cp:revision>
  <dcterms:created xsi:type="dcterms:W3CDTF">2018-06-26T22:29:42Z</dcterms:created>
  <dcterms:modified xsi:type="dcterms:W3CDTF">2018-07-01T02:46:37Z</dcterms:modified>
</cp:coreProperties>
</file>