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1"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5" r:id="rId28"/>
    <p:sldId id="284" r:id="rId29"/>
    <p:sldId id="283"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58" autoAdjust="0"/>
  </p:normalViewPr>
  <p:slideViewPr>
    <p:cSldViewPr>
      <p:cViewPr varScale="1">
        <p:scale>
          <a:sx n="66" d="100"/>
          <a:sy n="66" d="100"/>
        </p:scale>
        <p:origin x="142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A9320-4CDA-4399-A6B5-9A0E04295570}" type="datetimeFigureOut">
              <a:rPr lang="en-US" smtClean="0"/>
              <a:t>5/15/2018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9B164-7186-4B96-A42A-AC007E41BC1D}" type="slidenum">
              <a:rPr lang="en-US" smtClean="0"/>
              <a:t>‹#›</a:t>
            </a:fld>
            <a:endParaRPr lang="en-US"/>
          </a:p>
        </p:txBody>
      </p:sp>
    </p:spTree>
    <p:extLst>
      <p:ext uri="{BB962C8B-B14F-4D97-AF65-F5344CB8AC3E}">
        <p14:creationId xmlns:p14="http://schemas.microsoft.com/office/powerpoint/2010/main" val="3546470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Apa</a:t>
            </a:r>
            <a:r>
              <a:rPr lang="en-US" dirty="0" smtClean="0"/>
              <a:t> </a:t>
            </a:r>
            <a:r>
              <a:rPr lang="en-US" dirty="0" err="1" smtClean="0"/>
              <a:t>itu</a:t>
            </a:r>
            <a:r>
              <a:rPr lang="en-US" dirty="0" smtClean="0"/>
              <a:t> fungi</a:t>
            </a:r>
            <a:r>
              <a:rPr lang="en-US" baseline="0" dirty="0" smtClean="0"/>
              <a:t>? </a:t>
            </a:r>
            <a:r>
              <a:rPr lang="en-US" baseline="0" dirty="0" err="1" smtClean="0"/>
              <a:t>Mahasiswa</a:t>
            </a:r>
            <a:r>
              <a:rPr lang="en-US" baseline="0" dirty="0" smtClean="0"/>
              <a:t> </a:t>
            </a:r>
            <a:r>
              <a:rPr lang="en-US" baseline="0" dirty="0" err="1" smtClean="0"/>
              <a:t>diminta</a:t>
            </a:r>
            <a:r>
              <a:rPr lang="en-US" baseline="0" dirty="0" smtClean="0"/>
              <a:t> </a:t>
            </a:r>
            <a:r>
              <a:rPr lang="en-US" baseline="0" dirty="0" err="1" smtClean="0"/>
              <a:t>untuk</a:t>
            </a:r>
            <a:r>
              <a:rPr lang="en-US" baseline="0" dirty="0" smtClean="0"/>
              <a:t> </a:t>
            </a:r>
            <a:r>
              <a:rPr lang="en-US" baseline="0" dirty="0" err="1" smtClean="0"/>
              <a:t>menjelaskan</a:t>
            </a:r>
            <a:r>
              <a:rPr lang="en-US" baseline="0" dirty="0" smtClean="0"/>
              <a:t> </a:t>
            </a:r>
            <a:r>
              <a:rPr lang="en-US" baseline="0" dirty="0" err="1" smtClean="0"/>
              <a:t>mengenai</a:t>
            </a:r>
            <a:r>
              <a:rPr lang="en-US" baseline="0" dirty="0" smtClean="0"/>
              <a:t> </a:t>
            </a:r>
            <a:r>
              <a:rPr lang="en-US" baseline="0" dirty="0" err="1" smtClean="0"/>
              <a:t>apa</a:t>
            </a:r>
            <a:r>
              <a:rPr lang="en-US" baseline="0" dirty="0" smtClean="0"/>
              <a:t> </a:t>
            </a:r>
            <a:r>
              <a:rPr lang="en-US" baseline="0" dirty="0" err="1" smtClean="0"/>
              <a:t>itu</a:t>
            </a:r>
            <a:r>
              <a:rPr lang="en-US" baseline="0" dirty="0" smtClean="0"/>
              <a:t> fungi </a:t>
            </a:r>
            <a:r>
              <a:rPr lang="en-US" baseline="0" dirty="0" err="1" smtClean="0"/>
              <a:t>dengan</a:t>
            </a:r>
            <a:r>
              <a:rPr lang="en-US" baseline="0" dirty="0" smtClean="0"/>
              <a:t> </a:t>
            </a:r>
            <a:r>
              <a:rPr lang="en-US" baseline="0" dirty="0" err="1" smtClean="0"/>
              <a:t>bahasa</a:t>
            </a:r>
            <a:r>
              <a:rPr lang="en-US" baseline="0" dirty="0" smtClean="0"/>
              <a:t> </a:t>
            </a:r>
            <a:r>
              <a:rPr lang="en-US" baseline="0" dirty="0" err="1" smtClean="0"/>
              <a:t>mereka</a:t>
            </a:r>
            <a:r>
              <a:rPr lang="en-US" baseline="0" dirty="0" smtClean="0"/>
              <a:t> </a:t>
            </a:r>
            <a:r>
              <a:rPr lang="en-US" baseline="0" dirty="0" err="1" smtClean="0"/>
              <a:t>sendiri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9F9B164-7186-4B96-A42A-AC007E41BC1D}" type="slidenum">
              <a:rPr lang="en-US" smtClean="0"/>
              <a:t>3</a:t>
            </a:fld>
            <a:endParaRPr lang="en-US"/>
          </a:p>
        </p:txBody>
      </p:sp>
    </p:spTree>
    <p:extLst>
      <p:ext uri="{BB962C8B-B14F-4D97-AF65-F5344CB8AC3E}">
        <p14:creationId xmlns:p14="http://schemas.microsoft.com/office/powerpoint/2010/main" val="890016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Beberapa</a:t>
            </a:r>
            <a:r>
              <a:rPr lang="en-US" dirty="0" smtClean="0"/>
              <a:t> </a:t>
            </a:r>
            <a:r>
              <a:rPr lang="en-US" dirty="0" err="1" smtClean="0"/>
              <a:t>jamur</a:t>
            </a:r>
            <a:r>
              <a:rPr lang="en-US" dirty="0" smtClean="0"/>
              <a:t> </a:t>
            </a:r>
            <a:r>
              <a:rPr lang="en-US" dirty="0" err="1" smtClean="0"/>
              <a:t>patogen</a:t>
            </a:r>
            <a:r>
              <a:rPr lang="en-US" baseline="0" dirty="0" smtClean="0"/>
              <a:t> </a:t>
            </a:r>
            <a:r>
              <a:rPr lang="en-US" baseline="0" dirty="0" err="1" smtClean="0"/>
              <a:t>pada</a:t>
            </a:r>
            <a:r>
              <a:rPr lang="en-US" baseline="0" dirty="0" smtClean="0"/>
              <a:t> kaki </a:t>
            </a:r>
            <a:r>
              <a:rPr lang="en-US" baseline="0" dirty="0" err="1" smtClean="0"/>
              <a:t>bisa</a:t>
            </a:r>
            <a:r>
              <a:rPr lang="en-US" baseline="0" dirty="0" smtClean="0"/>
              <a:t> </a:t>
            </a:r>
            <a:r>
              <a:rPr lang="en-US" baseline="0" dirty="0" err="1" smtClean="0"/>
              <a:t>berkembang</a:t>
            </a:r>
            <a:r>
              <a:rPr lang="en-US" baseline="0" dirty="0" smtClean="0"/>
              <a:t> </a:t>
            </a:r>
            <a:r>
              <a:rPr lang="en-US" baseline="0" dirty="0" err="1" smtClean="0"/>
              <a:t>biak</a:t>
            </a:r>
            <a:r>
              <a:rPr lang="en-US" baseline="0" dirty="0" smtClean="0"/>
              <a:t> </a:t>
            </a:r>
            <a:r>
              <a:rPr lang="en-US" baseline="0" dirty="0" err="1" smtClean="0"/>
              <a:t>dengan</a:t>
            </a:r>
            <a:r>
              <a:rPr lang="en-US" baseline="0" dirty="0" smtClean="0"/>
              <a:t> </a:t>
            </a:r>
            <a:r>
              <a:rPr lang="en-US" baseline="0" dirty="0" err="1" smtClean="0"/>
              <a:t>cara</a:t>
            </a:r>
            <a:r>
              <a:rPr lang="en-US" baseline="0" dirty="0" smtClean="0"/>
              <a:t> </a:t>
            </a:r>
            <a:r>
              <a:rPr lang="en-US" baseline="0" dirty="0" err="1" smtClean="0"/>
              <a:t>ini</a:t>
            </a:r>
            <a:endParaRPr lang="id-ID" dirty="0"/>
          </a:p>
        </p:txBody>
      </p:sp>
      <p:sp>
        <p:nvSpPr>
          <p:cNvPr id="4" name="Slide Number Placeholder 3"/>
          <p:cNvSpPr>
            <a:spLocks noGrp="1"/>
          </p:cNvSpPr>
          <p:nvPr>
            <p:ph type="sldNum" sz="quarter" idx="10"/>
          </p:nvPr>
        </p:nvSpPr>
        <p:spPr/>
        <p:txBody>
          <a:bodyPr/>
          <a:lstStyle/>
          <a:p>
            <a:fld id="{D9F9B164-7186-4B96-A42A-AC007E41BC1D}" type="slidenum">
              <a:rPr lang="en-US" smtClean="0"/>
              <a:t>23</a:t>
            </a:fld>
            <a:endParaRPr lang="en-US"/>
          </a:p>
        </p:txBody>
      </p:sp>
    </p:spTree>
    <p:extLst>
      <p:ext uri="{BB962C8B-B14F-4D97-AF65-F5344CB8AC3E}">
        <p14:creationId xmlns:p14="http://schemas.microsoft.com/office/powerpoint/2010/main" val="3816425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Reproduksi</a:t>
            </a:r>
            <a:r>
              <a:rPr lang="en-US" baseline="0" dirty="0" smtClean="0"/>
              <a:t> </a:t>
            </a:r>
            <a:r>
              <a:rPr lang="en-US" baseline="0" dirty="0" err="1" smtClean="0"/>
              <a:t>dengan</a:t>
            </a:r>
            <a:r>
              <a:rPr lang="en-US" baseline="0" dirty="0" smtClean="0"/>
              <a:t> </a:t>
            </a:r>
            <a:r>
              <a:rPr lang="en-US" baseline="0" dirty="0" err="1" smtClean="0"/>
              <a:t>cara</a:t>
            </a:r>
            <a:r>
              <a:rPr lang="en-US" baseline="0" dirty="0" smtClean="0"/>
              <a:t> </a:t>
            </a:r>
            <a:r>
              <a:rPr lang="en-US" baseline="0" dirty="0" err="1" smtClean="0"/>
              <a:t>ini</a:t>
            </a:r>
            <a:r>
              <a:rPr lang="en-US" baseline="0" dirty="0" smtClean="0"/>
              <a:t> </a:t>
            </a:r>
            <a:r>
              <a:rPr lang="en-US" baseline="0" dirty="0" err="1" smtClean="0"/>
              <a:t>umumnya</a:t>
            </a:r>
            <a:r>
              <a:rPr lang="en-US" baseline="0" dirty="0" smtClean="0"/>
              <a:t> </a:t>
            </a:r>
            <a:r>
              <a:rPr lang="en-US" baseline="0" dirty="0" err="1" smtClean="0"/>
              <a:t>dilakukan</a:t>
            </a:r>
            <a:r>
              <a:rPr lang="en-US" baseline="0" dirty="0" smtClean="0"/>
              <a:t> </a:t>
            </a:r>
            <a:r>
              <a:rPr lang="en-US" baseline="0" dirty="0" err="1" smtClean="0"/>
              <a:t>oleh</a:t>
            </a:r>
            <a:r>
              <a:rPr lang="en-US" baseline="0" dirty="0" smtClean="0"/>
              <a:t> yeast</a:t>
            </a:r>
            <a:endParaRPr lang="id-ID" dirty="0"/>
          </a:p>
        </p:txBody>
      </p:sp>
      <p:sp>
        <p:nvSpPr>
          <p:cNvPr id="4" name="Slide Number Placeholder 3"/>
          <p:cNvSpPr>
            <a:spLocks noGrp="1"/>
          </p:cNvSpPr>
          <p:nvPr>
            <p:ph type="sldNum" sz="quarter" idx="10"/>
          </p:nvPr>
        </p:nvSpPr>
        <p:spPr/>
        <p:txBody>
          <a:bodyPr/>
          <a:lstStyle/>
          <a:p>
            <a:fld id="{D9F9B164-7186-4B96-A42A-AC007E41BC1D}" type="slidenum">
              <a:rPr lang="en-US" smtClean="0"/>
              <a:t>24</a:t>
            </a:fld>
            <a:endParaRPr lang="en-US"/>
          </a:p>
        </p:txBody>
      </p:sp>
    </p:spTree>
    <p:extLst>
      <p:ext uri="{BB962C8B-B14F-4D97-AF65-F5344CB8AC3E}">
        <p14:creationId xmlns:p14="http://schemas.microsoft.com/office/powerpoint/2010/main" val="4211189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9F9B164-7186-4B96-A42A-AC007E41BC1D}" type="slidenum">
              <a:rPr lang="en-US" smtClean="0"/>
              <a:t>34</a:t>
            </a:fld>
            <a:endParaRPr lang="en-US"/>
          </a:p>
        </p:txBody>
      </p:sp>
    </p:spTree>
    <p:extLst>
      <p:ext uri="{BB962C8B-B14F-4D97-AF65-F5344CB8AC3E}">
        <p14:creationId xmlns:p14="http://schemas.microsoft.com/office/powerpoint/2010/main" val="2537084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Tanyakan</a:t>
            </a:r>
            <a:r>
              <a:rPr lang="en-US" dirty="0" smtClean="0"/>
              <a:t> </a:t>
            </a:r>
            <a:r>
              <a:rPr lang="en-US" dirty="0" err="1" smtClean="0"/>
              <a:t>kepada</a:t>
            </a:r>
            <a:r>
              <a:rPr lang="en-US" dirty="0" smtClean="0"/>
              <a:t> </a:t>
            </a:r>
            <a:r>
              <a:rPr lang="en-US" dirty="0" err="1" smtClean="0"/>
              <a:t>mahasiswa</a:t>
            </a:r>
            <a:r>
              <a:rPr lang="en-US" dirty="0" smtClean="0"/>
              <a:t> </a:t>
            </a:r>
            <a:r>
              <a:rPr lang="en-US" dirty="0" err="1" smtClean="0"/>
              <a:t>apa</a:t>
            </a:r>
            <a:r>
              <a:rPr lang="en-US" dirty="0" smtClean="0"/>
              <a:t> </a:t>
            </a:r>
            <a:r>
              <a:rPr lang="en-US" dirty="0" err="1" smtClean="0"/>
              <a:t>manfaat</a:t>
            </a:r>
            <a:r>
              <a:rPr lang="en-US" dirty="0" smtClean="0"/>
              <a:t> </a:t>
            </a:r>
            <a:r>
              <a:rPr lang="en-US" dirty="0" err="1" smtClean="0"/>
              <a:t>dari</a:t>
            </a:r>
            <a:r>
              <a:rPr lang="en-US" dirty="0" smtClean="0"/>
              <a:t> </a:t>
            </a:r>
            <a:r>
              <a:rPr lang="en-US" dirty="0" err="1" smtClean="0"/>
              <a:t>beberapa</a:t>
            </a:r>
            <a:r>
              <a:rPr lang="en-US" dirty="0" smtClean="0"/>
              <a:t> </a:t>
            </a:r>
            <a:r>
              <a:rPr lang="en-US" dirty="0" err="1" smtClean="0"/>
              <a:t>spesies</a:t>
            </a:r>
            <a:r>
              <a:rPr lang="en-US" baseline="0" dirty="0" smtClean="0"/>
              <a:t> </a:t>
            </a:r>
            <a:r>
              <a:rPr lang="en-US" baseline="0" dirty="0" err="1" smtClean="0"/>
              <a:t>dari</a:t>
            </a:r>
            <a:r>
              <a:rPr lang="en-US" dirty="0" smtClean="0"/>
              <a:t> </a:t>
            </a:r>
            <a:r>
              <a:rPr lang="en-US" dirty="0" err="1" smtClean="0"/>
              <a:t>kelompok</a:t>
            </a:r>
            <a:r>
              <a:rPr lang="en-US" dirty="0" smtClean="0"/>
              <a:t> </a:t>
            </a:r>
            <a:r>
              <a:rPr lang="en-US" dirty="0" err="1" smtClean="0"/>
              <a:t>Ascomycetes</a:t>
            </a:r>
            <a:r>
              <a:rPr lang="en-US" dirty="0" smtClean="0"/>
              <a:t> yang </a:t>
            </a:r>
            <a:r>
              <a:rPr lang="en-US" dirty="0" err="1" smtClean="0"/>
              <a:t>disebut</a:t>
            </a:r>
            <a:r>
              <a:rPr lang="en-US" dirty="0" smtClean="0"/>
              <a:t> </a:t>
            </a:r>
            <a:r>
              <a:rPr lang="en-US" dirty="0" err="1" smtClean="0"/>
              <a:t>pada</a:t>
            </a:r>
            <a:r>
              <a:rPr lang="en-US" dirty="0" smtClean="0"/>
              <a:t> slide </a:t>
            </a:r>
            <a:r>
              <a:rPr lang="en-US" dirty="0" err="1" smtClean="0"/>
              <a:t>ini</a:t>
            </a:r>
            <a:r>
              <a:rPr lang="en-US" dirty="0" smtClean="0"/>
              <a:t>. </a:t>
            </a:r>
            <a:r>
              <a:rPr lang="en-US" dirty="0" err="1" smtClean="0"/>
              <a:t>Beri</a:t>
            </a:r>
            <a:r>
              <a:rPr lang="en-US" dirty="0" smtClean="0"/>
              <a:t> </a:t>
            </a:r>
            <a:r>
              <a:rPr lang="en-US" dirty="0" err="1" smtClean="0"/>
              <a:t>waktu</a:t>
            </a:r>
            <a:r>
              <a:rPr lang="en-US" dirty="0" smtClean="0"/>
              <a:t> 5 </a:t>
            </a:r>
            <a:r>
              <a:rPr lang="en-US" dirty="0" err="1" smtClean="0"/>
              <a:t>menit</a:t>
            </a:r>
            <a:r>
              <a:rPr lang="en-US" dirty="0" smtClean="0"/>
              <a:t>, </a:t>
            </a:r>
            <a:r>
              <a:rPr lang="en-US" dirty="0" err="1" smtClean="0"/>
              <a:t>mahasiswa</a:t>
            </a:r>
            <a:r>
              <a:rPr lang="en-US" dirty="0" smtClean="0"/>
              <a:t> </a:t>
            </a:r>
            <a:r>
              <a:rPr lang="en-US" dirty="0" err="1" smtClean="0"/>
              <a:t>untuk</a:t>
            </a:r>
            <a:r>
              <a:rPr lang="en-US" dirty="0" smtClean="0"/>
              <a:t> </a:t>
            </a:r>
            <a:r>
              <a:rPr lang="en-US" dirty="0" err="1" smtClean="0"/>
              <a:t>mencari</a:t>
            </a:r>
            <a:r>
              <a:rPr lang="en-US" dirty="0" smtClean="0"/>
              <a:t> </a:t>
            </a:r>
            <a:r>
              <a:rPr lang="en-US" dirty="0" err="1" smtClean="0"/>
              <a:t>jawaban</a:t>
            </a:r>
            <a:r>
              <a:rPr lang="en-US" dirty="0" smtClean="0"/>
              <a:t>. </a:t>
            </a:r>
            <a:r>
              <a:rPr lang="en-US" dirty="0" err="1" smtClean="0"/>
              <a:t>Kemudian</a:t>
            </a:r>
            <a:r>
              <a:rPr lang="en-US" dirty="0" smtClean="0"/>
              <a:t> </a:t>
            </a:r>
            <a:r>
              <a:rPr lang="en-US" dirty="0" err="1" smtClean="0"/>
              <a:t>tanyakan</a:t>
            </a:r>
            <a:r>
              <a:rPr lang="en-US" dirty="0" smtClean="0"/>
              <a:t> </a:t>
            </a:r>
            <a:r>
              <a:rPr lang="en-US" dirty="0" err="1" smtClean="0"/>
              <a:t>satu</a:t>
            </a:r>
            <a:r>
              <a:rPr lang="en-US" dirty="0" smtClean="0"/>
              <a:t> </a:t>
            </a:r>
            <a:r>
              <a:rPr lang="en-US" dirty="0" err="1" smtClean="0"/>
              <a:t>persatu</a:t>
            </a:r>
            <a:r>
              <a:rPr lang="en-US" dirty="0" smtClean="0"/>
              <a:t>.</a:t>
            </a:r>
            <a:endParaRPr lang="id-ID" dirty="0" smtClean="0"/>
          </a:p>
          <a:p>
            <a:endParaRPr lang="id-ID" dirty="0"/>
          </a:p>
        </p:txBody>
      </p:sp>
      <p:sp>
        <p:nvSpPr>
          <p:cNvPr id="4" name="Slide Number Placeholder 3"/>
          <p:cNvSpPr>
            <a:spLocks noGrp="1"/>
          </p:cNvSpPr>
          <p:nvPr>
            <p:ph type="sldNum" sz="quarter" idx="10"/>
          </p:nvPr>
        </p:nvSpPr>
        <p:spPr/>
        <p:txBody>
          <a:bodyPr/>
          <a:lstStyle/>
          <a:p>
            <a:fld id="{D9F9B164-7186-4B96-A42A-AC007E41BC1D}" type="slidenum">
              <a:rPr lang="en-US" smtClean="0"/>
              <a:t>35</a:t>
            </a:fld>
            <a:endParaRPr lang="en-US"/>
          </a:p>
        </p:txBody>
      </p:sp>
    </p:spTree>
    <p:extLst>
      <p:ext uri="{BB962C8B-B14F-4D97-AF65-F5344CB8AC3E}">
        <p14:creationId xmlns:p14="http://schemas.microsoft.com/office/powerpoint/2010/main" val="274307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Jamur</a:t>
            </a:r>
            <a:r>
              <a:rPr lang="en-US" dirty="0" smtClean="0"/>
              <a:t> </a:t>
            </a:r>
            <a:r>
              <a:rPr lang="en-US" dirty="0" err="1" smtClean="0"/>
              <a:t>merupakan</a:t>
            </a:r>
            <a:r>
              <a:rPr lang="en-US" dirty="0" smtClean="0"/>
              <a:t> </a:t>
            </a:r>
            <a:r>
              <a:rPr lang="en-US" dirty="0" err="1" smtClean="0"/>
              <a:t>organisme</a:t>
            </a:r>
            <a:r>
              <a:rPr lang="en-US" dirty="0" smtClean="0"/>
              <a:t> </a:t>
            </a:r>
            <a:r>
              <a:rPr lang="en-US" dirty="0" err="1" smtClean="0"/>
              <a:t>eukariotik</a:t>
            </a:r>
            <a:r>
              <a:rPr lang="en-US" dirty="0" smtClean="0"/>
              <a:t> yang paling </a:t>
            </a:r>
            <a:r>
              <a:rPr lang="en-US" dirty="0" err="1" smtClean="0"/>
              <a:t>rendah</a:t>
            </a:r>
            <a:r>
              <a:rPr lang="en-US" dirty="0" smtClean="0"/>
              <a:t>. </a:t>
            </a:r>
            <a:r>
              <a:rPr lang="en-US" dirty="0" err="1" smtClean="0"/>
              <a:t>Strukturnya</a:t>
            </a:r>
            <a:r>
              <a:rPr lang="en-US" dirty="0" smtClean="0"/>
              <a:t> </a:t>
            </a:r>
            <a:r>
              <a:rPr lang="en-US" dirty="0" err="1" smtClean="0"/>
              <a:t>bisa</a:t>
            </a:r>
            <a:r>
              <a:rPr lang="en-US" dirty="0" smtClean="0"/>
              <a:t> </a:t>
            </a:r>
            <a:r>
              <a:rPr lang="en-US" dirty="0" err="1" smtClean="0"/>
              <a:t>berbentuk</a:t>
            </a:r>
            <a:r>
              <a:rPr lang="en-US" dirty="0" smtClean="0"/>
              <a:t> </a:t>
            </a:r>
            <a:r>
              <a:rPr lang="en-US" dirty="0" err="1" smtClean="0"/>
              <a:t>mikroskopik</a:t>
            </a:r>
            <a:r>
              <a:rPr lang="en-US" baseline="0" dirty="0" smtClean="0"/>
              <a:t> (</a:t>
            </a:r>
            <a:r>
              <a:rPr lang="en-US" baseline="0" dirty="0" err="1" smtClean="0"/>
              <a:t>pengamatan</a:t>
            </a:r>
            <a:r>
              <a:rPr lang="en-US" baseline="0" dirty="0" smtClean="0"/>
              <a:t> </a:t>
            </a:r>
            <a:r>
              <a:rPr lang="en-US" baseline="0" dirty="0" err="1" smtClean="0"/>
              <a:t>dengan</a:t>
            </a:r>
            <a:r>
              <a:rPr lang="en-US" baseline="0" dirty="0" smtClean="0"/>
              <a:t> </a:t>
            </a:r>
            <a:r>
              <a:rPr lang="en-US" baseline="0" dirty="0" err="1" smtClean="0"/>
              <a:t>mikroskop</a:t>
            </a:r>
            <a:r>
              <a:rPr lang="en-US" baseline="0" dirty="0" smtClean="0"/>
              <a:t>) </a:t>
            </a:r>
            <a:r>
              <a:rPr lang="en-US" baseline="0" dirty="0" err="1" smtClean="0"/>
              <a:t>atau</a:t>
            </a:r>
            <a:r>
              <a:rPr lang="en-US" baseline="0" dirty="0" smtClean="0"/>
              <a:t> </a:t>
            </a:r>
            <a:r>
              <a:rPr lang="en-US" baseline="0" dirty="0" err="1" smtClean="0"/>
              <a:t>makroskopik</a:t>
            </a:r>
            <a:r>
              <a:rPr lang="en-US" baseline="0" dirty="0" smtClean="0"/>
              <a:t> (</a:t>
            </a:r>
            <a:r>
              <a:rPr lang="en-US" baseline="0" dirty="0" err="1" smtClean="0"/>
              <a:t>dilihat</a:t>
            </a:r>
            <a:r>
              <a:rPr lang="en-US" baseline="0" dirty="0" smtClean="0"/>
              <a:t> </a:t>
            </a:r>
            <a:r>
              <a:rPr lang="en-US" baseline="0" dirty="0" err="1" smtClean="0"/>
              <a:t>dengan</a:t>
            </a:r>
            <a:r>
              <a:rPr lang="en-US" baseline="0" dirty="0" smtClean="0"/>
              <a:t> </a:t>
            </a:r>
            <a:r>
              <a:rPr lang="en-US" baseline="0" dirty="0" err="1" smtClean="0"/>
              <a:t>mata</a:t>
            </a:r>
            <a:r>
              <a:rPr lang="en-US" baseline="0" dirty="0" smtClean="0"/>
              <a:t> </a:t>
            </a:r>
            <a:r>
              <a:rPr lang="en-US" baseline="0" dirty="0" err="1" smtClean="0"/>
              <a:t>telanjang</a:t>
            </a:r>
            <a:r>
              <a:rPr lang="en-US" baseline="0" smtClean="0"/>
              <a:t>)</a:t>
            </a:r>
            <a:endParaRPr lang="en-US"/>
          </a:p>
        </p:txBody>
      </p:sp>
      <p:sp>
        <p:nvSpPr>
          <p:cNvPr id="4" name="Slide Number Placeholder 3"/>
          <p:cNvSpPr>
            <a:spLocks noGrp="1"/>
          </p:cNvSpPr>
          <p:nvPr>
            <p:ph type="sldNum" sz="quarter" idx="10"/>
          </p:nvPr>
        </p:nvSpPr>
        <p:spPr/>
        <p:txBody>
          <a:bodyPr/>
          <a:lstStyle/>
          <a:p>
            <a:fld id="{D9F9B164-7186-4B96-A42A-AC007E41BC1D}" type="slidenum">
              <a:rPr lang="en-US" smtClean="0"/>
              <a:t>4</a:t>
            </a:fld>
            <a:endParaRPr lang="en-US"/>
          </a:p>
        </p:txBody>
      </p:sp>
    </p:spTree>
    <p:extLst>
      <p:ext uri="{BB962C8B-B14F-4D97-AF65-F5344CB8AC3E}">
        <p14:creationId xmlns:p14="http://schemas.microsoft.com/office/powerpoint/2010/main" val="45269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Cendawan</a:t>
            </a:r>
            <a:r>
              <a:rPr lang="en-US" dirty="0" smtClean="0"/>
              <a:t> </a:t>
            </a:r>
            <a:r>
              <a:rPr lang="en-US" dirty="0" err="1" smtClean="0"/>
              <a:t>memiliki</a:t>
            </a:r>
            <a:r>
              <a:rPr lang="en-US" dirty="0" smtClean="0"/>
              <a:t> </a:t>
            </a:r>
            <a:r>
              <a:rPr lang="en-US" dirty="0" err="1" smtClean="0"/>
              <a:t>struktur</a:t>
            </a:r>
            <a:r>
              <a:rPr lang="en-US" dirty="0" smtClean="0"/>
              <a:t> </a:t>
            </a:r>
            <a:r>
              <a:rPr lang="en-US" dirty="0" err="1" smtClean="0"/>
              <a:t>banyak</a:t>
            </a:r>
            <a:r>
              <a:rPr lang="en-US" baseline="0" dirty="0" smtClean="0"/>
              <a:t> </a:t>
            </a:r>
            <a:r>
              <a:rPr lang="en-US" baseline="0" dirty="0" err="1" smtClean="0"/>
              <a:t>hifa</a:t>
            </a:r>
            <a:r>
              <a:rPr lang="en-US" baseline="0" dirty="0" smtClean="0"/>
              <a:t> yang </a:t>
            </a:r>
            <a:r>
              <a:rPr lang="en-US" baseline="0" dirty="0" err="1" smtClean="0"/>
              <a:t>bercabang-cabang</a:t>
            </a:r>
            <a:r>
              <a:rPr lang="en-US" baseline="0" dirty="0" smtClean="0"/>
              <a:t> </a:t>
            </a:r>
            <a:r>
              <a:rPr lang="en-US" baseline="0" dirty="0" err="1" smtClean="0"/>
              <a:t>membentuk</a:t>
            </a:r>
            <a:r>
              <a:rPr lang="en-US" baseline="0" dirty="0" smtClean="0"/>
              <a:t> </a:t>
            </a:r>
            <a:r>
              <a:rPr lang="en-US" baseline="0" dirty="0" err="1" smtClean="0"/>
              <a:t>miselium</a:t>
            </a:r>
            <a:r>
              <a:rPr lang="en-US" baseline="0" dirty="0" smtClean="0"/>
              <a:t>, </a:t>
            </a:r>
            <a:r>
              <a:rPr lang="en-US" baseline="0" dirty="0" err="1" smtClean="0"/>
              <a:t>sedangkan</a:t>
            </a:r>
            <a:r>
              <a:rPr lang="en-US" baseline="0" dirty="0" smtClean="0"/>
              <a:t> </a:t>
            </a:r>
            <a:r>
              <a:rPr lang="en-US" baseline="0" dirty="0" err="1" smtClean="0"/>
              <a:t>ragi</a:t>
            </a:r>
            <a:r>
              <a:rPr lang="en-US" baseline="0" dirty="0" smtClean="0"/>
              <a:t> </a:t>
            </a:r>
            <a:r>
              <a:rPr lang="en-US" baseline="0" dirty="0" err="1" smtClean="0"/>
              <a:t>berbentuk</a:t>
            </a:r>
            <a:r>
              <a:rPr lang="en-US" baseline="0" dirty="0" smtClean="0"/>
              <a:t> </a:t>
            </a:r>
            <a:r>
              <a:rPr lang="en-US" baseline="0" dirty="0" err="1" smtClean="0"/>
              <a:t>sel</a:t>
            </a:r>
            <a:r>
              <a:rPr lang="en-US" baseline="0" dirty="0" smtClean="0"/>
              <a:t> </a:t>
            </a:r>
            <a:r>
              <a:rPr lang="en-US" baseline="0" dirty="0" err="1" smtClean="0"/>
              <a:t>tunggal</a:t>
            </a:r>
            <a:r>
              <a:rPr lang="en-US" baseline="0" dirty="0" smtClean="0"/>
              <a:t> yang </a:t>
            </a:r>
            <a:r>
              <a:rPr lang="en-US" baseline="0" dirty="0" err="1" smtClean="0"/>
              <a:t>menyerupai</a:t>
            </a:r>
            <a:r>
              <a:rPr lang="en-US" baseline="0" dirty="0" smtClean="0"/>
              <a:t> </a:t>
            </a:r>
            <a:r>
              <a:rPr lang="en-US" baseline="0" dirty="0" err="1" smtClean="0"/>
              <a:t>bakteri</a:t>
            </a:r>
            <a:r>
              <a:rPr lang="en-US" baseline="0" dirty="0" smtClean="0"/>
              <a:t> </a:t>
            </a:r>
            <a:r>
              <a:rPr lang="en-US" baseline="0" dirty="0" err="1" smtClean="0"/>
              <a:t>jika</a:t>
            </a:r>
            <a:r>
              <a:rPr lang="en-US" baseline="0" dirty="0" smtClean="0"/>
              <a:t> </a:t>
            </a:r>
            <a:r>
              <a:rPr lang="en-US" baseline="0" dirty="0" err="1" smtClean="0"/>
              <a:t>ditumbuhkan</a:t>
            </a:r>
            <a:r>
              <a:rPr lang="en-US" baseline="0" dirty="0" smtClean="0"/>
              <a:t> </a:t>
            </a:r>
            <a:r>
              <a:rPr lang="en-US" baseline="0" dirty="0" err="1" smtClean="0"/>
              <a:t>pada</a:t>
            </a:r>
            <a:r>
              <a:rPr lang="en-US" baseline="0" dirty="0" smtClean="0"/>
              <a:t> medium </a:t>
            </a:r>
            <a:r>
              <a:rPr lang="en-US" baseline="0" dirty="0" err="1" smtClean="0"/>
              <a:t>kultur</a:t>
            </a:r>
            <a:r>
              <a:rPr lang="en-US" baseline="0" dirty="0" smtClean="0"/>
              <a:t>.</a:t>
            </a:r>
            <a:endParaRPr lang="id-ID" dirty="0"/>
          </a:p>
        </p:txBody>
      </p:sp>
      <p:sp>
        <p:nvSpPr>
          <p:cNvPr id="4" name="Slide Number Placeholder 3"/>
          <p:cNvSpPr>
            <a:spLocks noGrp="1"/>
          </p:cNvSpPr>
          <p:nvPr>
            <p:ph type="sldNum" sz="quarter" idx="10"/>
          </p:nvPr>
        </p:nvSpPr>
        <p:spPr/>
        <p:txBody>
          <a:bodyPr/>
          <a:lstStyle/>
          <a:p>
            <a:fld id="{D9F9B164-7186-4B96-A42A-AC007E41BC1D}" type="slidenum">
              <a:rPr lang="en-US" smtClean="0"/>
              <a:t>5</a:t>
            </a:fld>
            <a:endParaRPr lang="en-US"/>
          </a:p>
        </p:txBody>
      </p:sp>
    </p:spTree>
    <p:extLst>
      <p:ext uri="{BB962C8B-B14F-4D97-AF65-F5344CB8AC3E}">
        <p14:creationId xmlns:p14="http://schemas.microsoft.com/office/powerpoint/2010/main" val="150017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Pada</a:t>
            </a:r>
            <a:r>
              <a:rPr lang="en-US" baseline="0" dirty="0" smtClean="0"/>
              <a:t> </a:t>
            </a:r>
            <a:r>
              <a:rPr lang="en-US" baseline="0" dirty="0" err="1" smtClean="0"/>
              <a:t>kedua</a:t>
            </a:r>
            <a:r>
              <a:rPr lang="en-US" baseline="0" dirty="0" smtClean="0"/>
              <a:t> </a:t>
            </a:r>
            <a:r>
              <a:rPr lang="en-US" baseline="0" dirty="0" err="1" smtClean="0"/>
              <a:t>bentuk</a:t>
            </a:r>
            <a:r>
              <a:rPr lang="en-US" baseline="0" dirty="0" smtClean="0"/>
              <a:t> </a:t>
            </a:r>
            <a:r>
              <a:rPr lang="en-US" baseline="0" dirty="0" err="1" smtClean="0"/>
              <a:t>hifa</a:t>
            </a:r>
            <a:r>
              <a:rPr lang="en-US" baseline="0" dirty="0" smtClean="0"/>
              <a:t> </a:t>
            </a:r>
            <a:r>
              <a:rPr lang="en-US" baseline="0" dirty="0" err="1" smtClean="0"/>
              <a:t>ini</a:t>
            </a:r>
            <a:r>
              <a:rPr lang="en-US" baseline="0" dirty="0" smtClean="0"/>
              <a:t>, </a:t>
            </a:r>
            <a:r>
              <a:rPr lang="en-US" baseline="0" dirty="0" err="1" smtClean="0"/>
              <a:t>terlihat</a:t>
            </a:r>
            <a:r>
              <a:rPr lang="en-US" baseline="0" dirty="0" smtClean="0"/>
              <a:t> </a:t>
            </a:r>
            <a:r>
              <a:rPr lang="en-US" baseline="0" dirty="0" err="1" smtClean="0"/>
              <a:t>bahwa</a:t>
            </a:r>
            <a:r>
              <a:rPr lang="en-US" baseline="0" dirty="0" smtClean="0"/>
              <a:t> </a:t>
            </a:r>
            <a:r>
              <a:rPr lang="en-US" baseline="0" dirty="0" err="1" smtClean="0"/>
              <a:t>dalam</a:t>
            </a:r>
            <a:r>
              <a:rPr lang="en-US" baseline="0" dirty="0" smtClean="0"/>
              <a:t> </a:t>
            </a:r>
            <a:r>
              <a:rPr lang="en-US" baseline="0" dirty="0" err="1" smtClean="0"/>
              <a:t>satu</a:t>
            </a:r>
            <a:r>
              <a:rPr lang="en-US" baseline="0" dirty="0" smtClean="0"/>
              <a:t> </a:t>
            </a:r>
            <a:r>
              <a:rPr lang="en-US" baseline="0" dirty="0" err="1" smtClean="0"/>
              <a:t>sitoplasma</a:t>
            </a:r>
            <a:r>
              <a:rPr lang="en-US" baseline="0" dirty="0" smtClean="0"/>
              <a:t> </a:t>
            </a:r>
            <a:r>
              <a:rPr lang="en-US" baseline="0" dirty="0" err="1" smtClean="0"/>
              <a:t>terdapat</a:t>
            </a:r>
            <a:r>
              <a:rPr lang="en-US" baseline="0" dirty="0" smtClean="0"/>
              <a:t> </a:t>
            </a:r>
            <a:r>
              <a:rPr lang="en-US" baseline="0" dirty="0" err="1" smtClean="0"/>
              <a:t>beberapa</a:t>
            </a:r>
            <a:r>
              <a:rPr lang="en-US" baseline="0" dirty="0" smtClean="0"/>
              <a:t> </a:t>
            </a:r>
            <a:r>
              <a:rPr lang="en-US" baseline="0" dirty="0" err="1" smtClean="0"/>
              <a:t>inti</a:t>
            </a:r>
            <a:r>
              <a:rPr lang="en-US" baseline="0" dirty="0" smtClean="0"/>
              <a:t> sel.</a:t>
            </a:r>
            <a:endParaRPr lang="id-ID" dirty="0"/>
          </a:p>
        </p:txBody>
      </p:sp>
      <p:sp>
        <p:nvSpPr>
          <p:cNvPr id="4" name="Slide Number Placeholder 3"/>
          <p:cNvSpPr>
            <a:spLocks noGrp="1"/>
          </p:cNvSpPr>
          <p:nvPr>
            <p:ph type="sldNum" sz="quarter" idx="10"/>
          </p:nvPr>
        </p:nvSpPr>
        <p:spPr/>
        <p:txBody>
          <a:bodyPr/>
          <a:lstStyle/>
          <a:p>
            <a:fld id="{D9F9B164-7186-4B96-A42A-AC007E41BC1D}" type="slidenum">
              <a:rPr lang="en-US" smtClean="0"/>
              <a:t>9</a:t>
            </a:fld>
            <a:endParaRPr lang="en-US"/>
          </a:p>
        </p:txBody>
      </p:sp>
    </p:spTree>
    <p:extLst>
      <p:ext uri="{BB962C8B-B14F-4D97-AF65-F5344CB8AC3E}">
        <p14:creationId xmlns:p14="http://schemas.microsoft.com/office/powerpoint/2010/main" val="84157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Beri</a:t>
            </a:r>
            <a:r>
              <a:rPr lang="en-US" dirty="0" smtClean="0"/>
              <a:t> </a:t>
            </a:r>
            <a:r>
              <a:rPr lang="en-US" dirty="0" err="1" smtClean="0"/>
              <a:t>waktu</a:t>
            </a:r>
            <a:r>
              <a:rPr lang="en-US" dirty="0" smtClean="0"/>
              <a:t> </a:t>
            </a:r>
            <a:r>
              <a:rPr lang="en-US" dirty="0" err="1" smtClean="0"/>
              <a:t>sekitar</a:t>
            </a:r>
            <a:r>
              <a:rPr lang="en-US" dirty="0" smtClean="0"/>
              <a:t> 5 menit-7</a:t>
            </a:r>
            <a:r>
              <a:rPr lang="en-US" baseline="0" dirty="0" smtClean="0"/>
              <a:t> </a:t>
            </a:r>
            <a:r>
              <a:rPr lang="en-US" baseline="0" dirty="0" err="1" smtClean="0"/>
              <a:t>menit</a:t>
            </a:r>
            <a:r>
              <a:rPr lang="en-US" baseline="0" dirty="0" smtClean="0"/>
              <a:t> </a:t>
            </a:r>
            <a:r>
              <a:rPr lang="en-US" baseline="0" dirty="0" err="1" smtClean="0"/>
              <a:t>kepada</a:t>
            </a:r>
            <a:r>
              <a:rPr lang="en-US" baseline="0" dirty="0" smtClean="0"/>
              <a:t> </a:t>
            </a:r>
            <a:r>
              <a:rPr lang="en-US" baseline="0" dirty="0" err="1" smtClean="0"/>
              <a:t>anak-anak</a:t>
            </a:r>
            <a:r>
              <a:rPr lang="en-US" baseline="0" dirty="0" smtClean="0"/>
              <a:t> </a:t>
            </a:r>
            <a:r>
              <a:rPr lang="en-US" baseline="0" dirty="0" err="1" smtClean="0"/>
              <a:t>untuk</a:t>
            </a:r>
            <a:r>
              <a:rPr lang="en-US" baseline="0" dirty="0" smtClean="0"/>
              <a:t> </a:t>
            </a:r>
            <a:r>
              <a:rPr lang="en-US" baseline="0" dirty="0" err="1" smtClean="0"/>
              <a:t>mencari</a:t>
            </a:r>
            <a:r>
              <a:rPr lang="en-US" baseline="0" dirty="0" smtClean="0"/>
              <a:t> </a:t>
            </a:r>
            <a:r>
              <a:rPr lang="en-US" baseline="0" dirty="0" err="1" smtClean="0"/>
              <a:t>jawaban</a:t>
            </a:r>
            <a:r>
              <a:rPr lang="en-US" baseline="0" dirty="0" smtClean="0"/>
              <a:t> </a:t>
            </a:r>
            <a:r>
              <a:rPr lang="en-US" baseline="0" dirty="0" err="1" smtClean="0"/>
              <a:t>dari</a:t>
            </a:r>
            <a:r>
              <a:rPr lang="en-US" baseline="0" dirty="0" smtClean="0"/>
              <a:t> </a:t>
            </a:r>
            <a:r>
              <a:rPr lang="en-US" baseline="0" dirty="0" err="1" smtClean="0"/>
              <a:t>pertanyaan</a:t>
            </a:r>
            <a:r>
              <a:rPr lang="en-US" baseline="0" dirty="0" smtClean="0"/>
              <a:t> </a:t>
            </a:r>
            <a:r>
              <a:rPr lang="en-US" baseline="0" dirty="0" err="1" smtClean="0"/>
              <a:t>ini</a:t>
            </a:r>
            <a:r>
              <a:rPr lang="en-US" baseline="0" dirty="0" smtClean="0"/>
              <a:t>. </a:t>
            </a:r>
            <a:r>
              <a:rPr lang="en-US" baseline="0" dirty="0" err="1" smtClean="0"/>
              <a:t>Kemudian</a:t>
            </a:r>
            <a:r>
              <a:rPr lang="en-US" baseline="0" dirty="0" smtClean="0"/>
              <a:t> </a:t>
            </a:r>
            <a:r>
              <a:rPr lang="en-US" baseline="0" dirty="0" err="1" smtClean="0"/>
              <a:t>tanya</a:t>
            </a:r>
            <a:r>
              <a:rPr lang="en-US" baseline="0" dirty="0" smtClean="0"/>
              <a:t> </a:t>
            </a:r>
            <a:r>
              <a:rPr lang="en-US" baseline="0" dirty="0" err="1" smtClean="0"/>
              <a:t>satu</a:t>
            </a:r>
            <a:r>
              <a:rPr lang="en-US" baseline="0" dirty="0" smtClean="0"/>
              <a:t> </a:t>
            </a:r>
            <a:r>
              <a:rPr lang="en-US" baseline="0" dirty="0" err="1" smtClean="0"/>
              <a:t>persatu</a:t>
            </a:r>
            <a:r>
              <a:rPr lang="en-US" baseline="0" dirty="0" smtClean="0"/>
              <a:t>.</a:t>
            </a:r>
            <a:endParaRPr lang="id-ID" dirty="0"/>
          </a:p>
        </p:txBody>
      </p:sp>
      <p:sp>
        <p:nvSpPr>
          <p:cNvPr id="4" name="Slide Number Placeholder 3"/>
          <p:cNvSpPr>
            <a:spLocks noGrp="1"/>
          </p:cNvSpPr>
          <p:nvPr>
            <p:ph type="sldNum" sz="quarter" idx="10"/>
          </p:nvPr>
        </p:nvSpPr>
        <p:spPr/>
        <p:txBody>
          <a:bodyPr/>
          <a:lstStyle/>
          <a:p>
            <a:fld id="{D9F9B164-7186-4B96-A42A-AC007E41BC1D}" type="slidenum">
              <a:rPr lang="en-US" smtClean="0"/>
              <a:t>10</a:t>
            </a:fld>
            <a:endParaRPr lang="en-US"/>
          </a:p>
        </p:txBody>
      </p:sp>
    </p:spTree>
    <p:extLst>
      <p:ext uri="{BB962C8B-B14F-4D97-AF65-F5344CB8AC3E}">
        <p14:creationId xmlns:p14="http://schemas.microsoft.com/office/powerpoint/2010/main" val="112397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Pada</a:t>
            </a:r>
            <a:r>
              <a:rPr lang="en-US" dirty="0" smtClean="0"/>
              <a:t> </a:t>
            </a:r>
            <a:r>
              <a:rPr lang="en-US" dirty="0" err="1" smtClean="0"/>
              <a:t>saat</a:t>
            </a:r>
            <a:r>
              <a:rPr lang="en-US" dirty="0" smtClean="0"/>
              <a:t> </a:t>
            </a:r>
            <a:r>
              <a:rPr lang="en-US" dirty="0" err="1" smtClean="0"/>
              <a:t>muncul</a:t>
            </a:r>
            <a:r>
              <a:rPr lang="en-US" dirty="0" smtClean="0"/>
              <a:t> </a:t>
            </a:r>
            <a:r>
              <a:rPr lang="en-US" dirty="0" err="1" smtClean="0"/>
              <a:t>pertanyaan</a:t>
            </a:r>
            <a:r>
              <a:rPr lang="en-US" dirty="0" smtClean="0"/>
              <a:t> </a:t>
            </a:r>
            <a:r>
              <a:rPr lang="en-US" dirty="0" err="1" smtClean="0"/>
              <a:t>tentang</a:t>
            </a:r>
            <a:r>
              <a:rPr lang="en-US" dirty="0" smtClean="0"/>
              <a:t> </a:t>
            </a:r>
            <a:r>
              <a:rPr lang="en-US" dirty="0" err="1" smtClean="0"/>
              <a:t>bagaimana</a:t>
            </a:r>
            <a:r>
              <a:rPr lang="en-US" dirty="0" smtClean="0"/>
              <a:t> </a:t>
            </a:r>
            <a:r>
              <a:rPr lang="en-US" dirty="0" err="1" smtClean="0"/>
              <a:t>penyerapan</a:t>
            </a:r>
            <a:r>
              <a:rPr lang="en-US" dirty="0" smtClean="0"/>
              <a:t> </a:t>
            </a:r>
            <a:r>
              <a:rPr lang="en-US" dirty="0" err="1" smtClean="0"/>
              <a:t>nutrisi</a:t>
            </a:r>
            <a:r>
              <a:rPr lang="en-US" dirty="0" smtClean="0"/>
              <a:t> </a:t>
            </a:r>
            <a:r>
              <a:rPr lang="en-US" dirty="0" err="1" smtClean="0"/>
              <a:t>oleh</a:t>
            </a:r>
            <a:r>
              <a:rPr lang="en-US" dirty="0" smtClean="0"/>
              <a:t> </a:t>
            </a:r>
            <a:r>
              <a:rPr lang="en-US" dirty="0" err="1" smtClean="0"/>
              <a:t>ragi</a:t>
            </a:r>
            <a:r>
              <a:rPr lang="en-US" dirty="0" smtClean="0"/>
              <a:t>, </a:t>
            </a:r>
            <a:r>
              <a:rPr lang="en-US" dirty="0" err="1" smtClean="0"/>
              <a:t>beri</a:t>
            </a:r>
            <a:r>
              <a:rPr lang="en-US" dirty="0" smtClean="0"/>
              <a:t> </a:t>
            </a:r>
            <a:r>
              <a:rPr lang="en-US" dirty="0" err="1" smtClean="0"/>
              <a:t>jeda</a:t>
            </a:r>
            <a:r>
              <a:rPr lang="en-US" dirty="0" smtClean="0"/>
              <a:t> </a:t>
            </a:r>
            <a:r>
              <a:rPr lang="en-US" dirty="0" err="1" smtClean="0"/>
              <a:t>waktu</a:t>
            </a:r>
            <a:r>
              <a:rPr lang="en-US" dirty="0" smtClean="0"/>
              <a:t> </a:t>
            </a:r>
            <a:r>
              <a:rPr lang="en-US" dirty="0" err="1" smtClean="0"/>
              <a:t>sekitar</a:t>
            </a:r>
            <a:r>
              <a:rPr lang="en-US" dirty="0" smtClean="0"/>
              <a:t> 3 </a:t>
            </a:r>
            <a:r>
              <a:rPr lang="en-US" dirty="0" err="1" smtClean="0"/>
              <a:t>menit</a:t>
            </a:r>
            <a:r>
              <a:rPr lang="en-US" dirty="0" smtClean="0"/>
              <a:t> </a:t>
            </a:r>
            <a:r>
              <a:rPr lang="en-US" dirty="0" err="1" smtClean="0"/>
              <a:t>untuk</a:t>
            </a:r>
            <a:r>
              <a:rPr lang="en-US" dirty="0" smtClean="0"/>
              <a:t> </a:t>
            </a:r>
            <a:r>
              <a:rPr lang="en-US" dirty="0" err="1" smtClean="0"/>
              <a:t>memberi</a:t>
            </a:r>
            <a:r>
              <a:rPr lang="en-US" dirty="0" smtClean="0"/>
              <a:t> </a:t>
            </a:r>
            <a:r>
              <a:rPr lang="en-US" dirty="0" err="1" smtClean="0"/>
              <a:t>kesempatan</a:t>
            </a:r>
            <a:r>
              <a:rPr lang="en-US" dirty="0" smtClean="0"/>
              <a:t> </a:t>
            </a:r>
            <a:r>
              <a:rPr lang="en-US" dirty="0" err="1" smtClean="0"/>
              <a:t>mahasiswa</a:t>
            </a:r>
            <a:r>
              <a:rPr lang="en-US" dirty="0" smtClean="0"/>
              <a:t> </a:t>
            </a:r>
            <a:r>
              <a:rPr lang="en-US" dirty="0" err="1" smtClean="0"/>
              <a:t>mencari</a:t>
            </a:r>
            <a:r>
              <a:rPr lang="en-US" dirty="0" smtClean="0"/>
              <a:t> </a:t>
            </a:r>
            <a:r>
              <a:rPr lang="en-US" dirty="0" err="1" smtClean="0"/>
              <a:t>jawaban</a:t>
            </a:r>
            <a:r>
              <a:rPr lang="en-US" dirty="0" smtClean="0"/>
              <a:t>. </a:t>
            </a:r>
            <a:r>
              <a:rPr lang="en-US" dirty="0" err="1" smtClean="0"/>
              <a:t>Setelah</a:t>
            </a:r>
            <a:r>
              <a:rPr lang="en-US" dirty="0" smtClean="0"/>
              <a:t> </a:t>
            </a:r>
            <a:r>
              <a:rPr lang="en-US" dirty="0" err="1" smtClean="0"/>
              <a:t>itu</a:t>
            </a:r>
            <a:r>
              <a:rPr lang="en-US" dirty="0" smtClean="0"/>
              <a:t> </a:t>
            </a:r>
            <a:r>
              <a:rPr lang="en-US" dirty="0" err="1" smtClean="0"/>
              <a:t>tanya</a:t>
            </a:r>
            <a:r>
              <a:rPr lang="en-US" dirty="0" smtClean="0"/>
              <a:t> </a:t>
            </a:r>
            <a:r>
              <a:rPr lang="en-US" dirty="0" err="1" smtClean="0"/>
              <a:t>satu</a:t>
            </a:r>
            <a:r>
              <a:rPr lang="en-US" dirty="0" smtClean="0"/>
              <a:t> </a:t>
            </a:r>
            <a:r>
              <a:rPr lang="en-US" dirty="0" err="1" smtClean="0"/>
              <a:t>persatu</a:t>
            </a:r>
            <a:r>
              <a:rPr lang="en-US" dirty="0" smtClean="0"/>
              <a:t>.</a:t>
            </a:r>
            <a:r>
              <a:rPr lang="en-US" baseline="0" dirty="0" smtClean="0"/>
              <a:t> </a:t>
            </a:r>
            <a:r>
              <a:rPr lang="en-US" baseline="0" dirty="0" err="1" smtClean="0"/>
              <a:t>Baru</a:t>
            </a:r>
            <a:r>
              <a:rPr lang="en-US" baseline="0" dirty="0" smtClean="0"/>
              <a:t> </a:t>
            </a:r>
            <a:r>
              <a:rPr lang="en-US" baseline="0" dirty="0" err="1" smtClean="0"/>
              <a:t>dimunculkan</a:t>
            </a:r>
            <a:r>
              <a:rPr lang="en-US" baseline="0" dirty="0" smtClean="0"/>
              <a:t> </a:t>
            </a:r>
            <a:r>
              <a:rPr lang="en-US" baseline="0" dirty="0" err="1" smtClean="0"/>
              <a:t>jawaban</a:t>
            </a:r>
            <a:r>
              <a:rPr lang="en-US" baseline="0" dirty="0" smtClean="0"/>
              <a:t> yang </a:t>
            </a:r>
            <a:r>
              <a:rPr lang="en-US" baseline="0" dirty="0" err="1" smtClean="0"/>
              <a:t>benar</a:t>
            </a:r>
            <a:r>
              <a:rPr lang="en-US" baseline="0" dirty="0" smtClean="0"/>
              <a:t> </a:t>
            </a:r>
            <a:r>
              <a:rPr lang="en-US" baseline="0" dirty="0" err="1" smtClean="0"/>
              <a:t>dari</a:t>
            </a:r>
            <a:r>
              <a:rPr lang="en-US" baseline="0" dirty="0" smtClean="0"/>
              <a:t> </a:t>
            </a:r>
            <a:r>
              <a:rPr lang="en-US" baseline="0" dirty="0" err="1" smtClean="0"/>
              <a:t>pertanyaan</a:t>
            </a:r>
            <a:r>
              <a:rPr lang="en-US" baseline="0" dirty="0" smtClean="0"/>
              <a:t> </a:t>
            </a:r>
            <a:r>
              <a:rPr lang="en-US" baseline="0" dirty="0" err="1" smtClean="0"/>
              <a:t>ini</a:t>
            </a:r>
            <a:r>
              <a:rPr lang="en-US" baseline="0" dirty="0" smtClean="0"/>
              <a:t>.</a:t>
            </a:r>
            <a:endParaRPr lang="id-ID" dirty="0"/>
          </a:p>
        </p:txBody>
      </p:sp>
      <p:sp>
        <p:nvSpPr>
          <p:cNvPr id="4" name="Slide Number Placeholder 3"/>
          <p:cNvSpPr>
            <a:spLocks noGrp="1"/>
          </p:cNvSpPr>
          <p:nvPr>
            <p:ph type="sldNum" sz="quarter" idx="10"/>
          </p:nvPr>
        </p:nvSpPr>
        <p:spPr/>
        <p:txBody>
          <a:bodyPr/>
          <a:lstStyle/>
          <a:p>
            <a:fld id="{D9F9B164-7186-4B96-A42A-AC007E41BC1D}" type="slidenum">
              <a:rPr lang="en-US" smtClean="0"/>
              <a:t>11</a:t>
            </a:fld>
            <a:endParaRPr lang="en-US"/>
          </a:p>
        </p:txBody>
      </p:sp>
    </p:spTree>
    <p:extLst>
      <p:ext uri="{BB962C8B-B14F-4D97-AF65-F5344CB8AC3E}">
        <p14:creationId xmlns:p14="http://schemas.microsoft.com/office/powerpoint/2010/main" val="3312816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Heterotrofik</a:t>
            </a:r>
            <a:r>
              <a:rPr lang="en-US" dirty="0" smtClean="0"/>
              <a:t> </a:t>
            </a:r>
            <a:r>
              <a:rPr lang="en-US" dirty="0" err="1" smtClean="0"/>
              <a:t>adalah</a:t>
            </a:r>
            <a:r>
              <a:rPr lang="en-US" dirty="0" smtClean="0"/>
              <a:t> </a:t>
            </a:r>
            <a:r>
              <a:rPr lang="en-US" dirty="0" err="1" smtClean="0"/>
              <a:t>organisme</a:t>
            </a:r>
            <a:r>
              <a:rPr lang="en-US" baseline="0" dirty="0" smtClean="0"/>
              <a:t> yang </a:t>
            </a:r>
            <a:r>
              <a:rPr lang="en-US" baseline="0" dirty="0" err="1" smtClean="0"/>
              <a:t>mendapatkan</a:t>
            </a:r>
            <a:r>
              <a:rPr lang="en-US" baseline="0" dirty="0" smtClean="0"/>
              <a:t> </a:t>
            </a:r>
            <a:r>
              <a:rPr lang="en-US" baseline="0" dirty="0" err="1" smtClean="0"/>
              <a:t>sumber</a:t>
            </a:r>
            <a:r>
              <a:rPr lang="en-US" baseline="0" dirty="0" smtClean="0"/>
              <a:t> </a:t>
            </a:r>
            <a:r>
              <a:rPr lang="en-US" baseline="0" dirty="0" err="1" smtClean="0"/>
              <a:t>nutrisi</a:t>
            </a:r>
            <a:r>
              <a:rPr lang="en-US" baseline="0" dirty="0" smtClean="0"/>
              <a:t> (</a:t>
            </a:r>
            <a:r>
              <a:rPr lang="en-US" baseline="0" dirty="0" err="1" smtClean="0"/>
              <a:t>karbon</a:t>
            </a:r>
            <a:r>
              <a:rPr lang="en-US" baseline="0" dirty="0" smtClean="0"/>
              <a:t>) </a:t>
            </a:r>
            <a:r>
              <a:rPr lang="en-US" baseline="0" dirty="0" err="1" smtClean="0"/>
              <a:t>dari</a:t>
            </a:r>
            <a:r>
              <a:rPr lang="en-US" baseline="0" dirty="0" smtClean="0"/>
              <a:t> </a:t>
            </a:r>
            <a:r>
              <a:rPr lang="en-US" baseline="0" dirty="0" err="1" smtClean="0"/>
              <a:t>substrat</a:t>
            </a:r>
            <a:r>
              <a:rPr lang="en-US" baseline="0" dirty="0" smtClean="0"/>
              <a:t> </a:t>
            </a:r>
            <a:r>
              <a:rPr lang="en-US" baseline="0" dirty="0" err="1" smtClean="0"/>
              <a:t>organik</a:t>
            </a:r>
            <a:r>
              <a:rPr lang="en-US" baseline="0" dirty="0" smtClean="0"/>
              <a:t> (</a:t>
            </a:r>
            <a:r>
              <a:rPr lang="en-US" baseline="0" dirty="0" err="1" smtClean="0"/>
              <a:t>organisme</a:t>
            </a:r>
            <a:r>
              <a:rPr lang="en-US" baseline="0" dirty="0" smtClean="0"/>
              <a:t> lain)</a:t>
            </a:r>
            <a:endParaRPr lang="id-ID" dirty="0"/>
          </a:p>
        </p:txBody>
      </p:sp>
      <p:sp>
        <p:nvSpPr>
          <p:cNvPr id="4" name="Slide Number Placeholder 3"/>
          <p:cNvSpPr>
            <a:spLocks noGrp="1"/>
          </p:cNvSpPr>
          <p:nvPr>
            <p:ph type="sldNum" sz="quarter" idx="10"/>
          </p:nvPr>
        </p:nvSpPr>
        <p:spPr/>
        <p:txBody>
          <a:bodyPr/>
          <a:lstStyle/>
          <a:p>
            <a:fld id="{D9F9B164-7186-4B96-A42A-AC007E41BC1D}" type="slidenum">
              <a:rPr lang="en-US" smtClean="0"/>
              <a:t>12</a:t>
            </a:fld>
            <a:endParaRPr lang="en-US"/>
          </a:p>
        </p:txBody>
      </p:sp>
    </p:spTree>
    <p:extLst>
      <p:ext uri="{BB962C8B-B14F-4D97-AF65-F5344CB8AC3E}">
        <p14:creationId xmlns:p14="http://schemas.microsoft.com/office/powerpoint/2010/main" val="197916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Tanyakan</a:t>
            </a:r>
            <a:r>
              <a:rPr lang="en-US" dirty="0" smtClean="0"/>
              <a:t> </a:t>
            </a:r>
            <a:r>
              <a:rPr lang="en-US" dirty="0" err="1" smtClean="0"/>
              <a:t>kepada</a:t>
            </a:r>
            <a:r>
              <a:rPr lang="en-US" dirty="0" smtClean="0"/>
              <a:t> </a:t>
            </a:r>
            <a:r>
              <a:rPr lang="en-US" dirty="0" err="1" smtClean="0"/>
              <a:t>mahasiswa</a:t>
            </a:r>
            <a:r>
              <a:rPr lang="en-US" dirty="0" smtClean="0"/>
              <a:t>,</a:t>
            </a:r>
            <a:r>
              <a:rPr lang="en-US" baseline="0" dirty="0" smtClean="0"/>
              <a:t> </a:t>
            </a:r>
            <a:r>
              <a:rPr lang="en-US" baseline="0" dirty="0" err="1" smtClean="0"/>
              <a:t>apakah</a:t>
            </a:r>
            <a:r>
              <a:rPr lang="en-US" baseline="0" dirty="0" smtClean="0"/>
              <a:t> yang </a:t>
            </a:r>
            <a:r>
              <a:rPr lang="en-US" baseline="0" dirty="0" err="1" smtClean="0"/>
              <a:t>etrjadi</a:t>
            </a:r>
            <a:r>
              <a:rPr lang="en-US" baseline="0" dirty="0" smtClean="0"/>
              <a:t> </a:t>
            </a:r>
            <a:r>
              <a:rPr lang="en-US" baseline="0" dirty="0" err="1" smtClean="0"/>
              <a:t>seandainya</a:t>
            </a:r>
            <a:r>
              <a:rPr lang="en-US" baseline="0" dirty="0" smtClean="0"/>
              <a:t> </a:t>
            </a:r>
            <a:r>
              <a:rPr lang="en-US" baseline="0" dirty="0" err="1" smtClean="0"/>
              <a:t>tidak</a:t>
            </a:r>
            <a:r>
              <a:rPr lang="en-US" baseline="0" dirty="0" smtClean="0"/>
              <a:t> </a:t>
            </a:r>
            <a:r>
              <a:rPr lang="en-US" baseline="0" dirty="0" err="1" smtClean="0"/>
              <a:t>terdapat</a:t>
            </a:r>
            <a:r>
              <a:rPr lang="en-US" baseline="0" dirty="0" smtClean="0"/>
              <a:t> decomposer di </a:t>
            </a:r>
            <a:r>
              <a:rPr lang="en-US" baseline="0" dirty="0" err="1" smtClean="0"/>
              <a:t>alam</a:t>
            </a:r>
            <a:r>
              <a:rPr lang="en-US" baseline="0" dirty="0" smtClean="0"/>
              <a:t>?</a:t>
            </a:r>
            <a:endParaRPr lang="id-ID" dirty="0"/>
          </a:p>
        </p:txBody>
      </p:sp>
      <p:sp>
        <p:nvSpPr>
          <p:cNvPr id="4" name="Slide Number Placeholder 3"/>
          <p:cNvSpPr>
            <a:spLocks noGrp="1"/>
          </p:cNvSpPr>
          <p:nvPr>
            <p:ph type="sldNum" sz="quarter" idx="10"/>
          </p:nvPr>
        </p:nvSpPr>
        <p:spPr/>
        <p:txBody>
          <a:bodyPr/>
          <a:lstStyle/>
          <a:p>
            <a:fld id="{D9F9B164-7186-4B96-A42A-AC007E41BC1D}" type="slidenum">
              <a:rPr lang="en-US" smtClean="0"/>
              <a:t>13</a:t>
            </a:fld>
            <a:endParaRPr lang="en-US"/>
          </a:p>
        </p:txBody>
      </p:sp>
    </p:spTree>
    <p:extLst>
      <p:ext uri="{BB962C8B-B14F-4D97-AF65-F5344CB8AC3E}">
        <p14:creationId xmlns:p14="http://schemas.microsoft.com/office/powerpoint/2010/main" val="421962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Psikrofilik</a:t>
            </a:r>
            <a:r>
              <a:rPr lang="en-US" dirty="0" smtClean="0"/>
              <a:t> </a:t>
            </a:r>
            <a:r>
              <a:rPr lang="en-US" dirty="0" err="1" smtClean="0"/>
              <a:t>adalah</a:t>
            </a:r>
            <a:r>
              <a:rPr lang="en-US" dirty="0" smtClean="0"/>
              <a:t> </a:t>
            </a:r>
            <a:r>
              <a:rPr lang="en-US" dirty="0" err="1" smtClean="0"/>
              <a:t>organisme</a:t>
            </a:r>
            <a:r>
              <a:rPr lang="en-US" dirty="0" smtClean="0"/>
              <a:t> yang </a:t>
            </a:r>
            <a:r>
              <a:rPr lang="en-US" dirty="0" err="1" smtClean="0"/>
              <a:t>tumbuh</a:t>
            </a:r>
            <a:r>
              <a:rPr lang="en-US" dirty="0" smtClean="0"/>
              <a:t> optimal </a:t>
            </a:r>
            <a:r>
              <a:rPr lang="en-US" dirty="0" err="1" smtClean="0"/>
              <a:t>pada</a:t>
            </a:r>
            <a:r>
              <a:rPr lang="en-US" dirty="0" smtClean="0"/>
              <a:t> </a:t>
            </a:r>
            <a:r>
              <a:rPr lang="en-US" dirty="0" err="1" smtClean="0"/>
              <a:t>suhu</a:t>
            </a:r>
            <a:r>
              <a:rPr lang="en-US" dirty="0" smtClean="0"/>
              <a:t> </a:t>
            </a:r>
            <a:r>
              <a:rPr lang="en-US" dirty="0" err="1" smtClean="0"/>
              <a:t>dingin</a:t>
            </a:r>
            <a:r>
              <a:rPr lang="en-US" dirty="0" smtClean="0"/>
              <a:t>.</a:t>
            </a:r>
            <a:r>
              <a:rPr lang="en-US" baseline="0" dirty="0" smtClean="0"/>
              <a:t> Fungi </a:t>
            </a:r>
            <a:r>
              <a:rPr lang="en-US" baseline="0" dirty="0" err="1" smtClean="0"/>
              <a:t>psikrofilik</a:t>
            </a:r>
            <a:r>
              <a:rPr lang="en-US" baseline="0" dirty="0" smtClean="0"/>
              <a:t> </a:t>
            </a:r>
            <a:r>
              <a:rPr lang="en-US" baseline="0" dirty="0" err="1" smtClean="0"/>
              <a:t>bisa</a:t>
            </a:r>
            <a:r>
              <a:rPr lang="en-US" baseline="0" dirty="0" smtClean="0"/>
              <a:t> </a:t>
            </a:r>
            <a:r>
              <a:rPr lang="en-US" baseline="0" dirty="0" err="1" smtClean="0"/>
              <a:t>tumbuh</a:t>
            </a:r>
            <a:r>
              <a:rPr lang="en-US" baseline="0" dirty="0" smtClean="0"/>
              <a:t> di </a:t>
            </a:r>
            <a:r>
              <a:rPr lang="en-US" baseline="0" dirty="0" err="1" smtClean="0"/>
              <a:t>lemari</a:t>
            </a:r>
            <a:r>
              <a:rPr lang="en-US" baseline="0" dirty="0" smtClean="0"/>
              <a:t> </a:t>
            </a:r>
            <a:r>
              <a:rPr lang="en-US" baseline="0" dirty="0" err="1" smtClean="0"/>
              <a:t>es</a:t>
            </a:r>
            <a:r>
              <a:rPr lang="en-US" baseline="0" dirty="0" smtClean="0"/>
              <a:t> </a:t>
            </a:r>
            <a:r>
              <a:rPr lang="en-US" baseline="0" dirty="0" err="1" smtClean="0"/>
              <a:t>rumahan</a:t>
            </a:r>
            <a:r>
              <a:rPr lang="en-US" baseline="0" dirty="0" smtClean="0"/>
              <a:t>. </a:t>
            </a:r>
            <a:r>
              <a:rPr lang="en-US" baseline="0" dirty="0" err="1" smtClean="0"/>
              <a:t>Sehingga</a:t>
            </a:r>
            <a:r>
              <a:rPr lang="en-US" baseline="0" dirty="0" smtClean="0"/>
              <a:t> </a:t>
            </a:r>
            <a:r>
              <a:rPr lang="en-US" baseline="0" dirty="0" err="1" smtClean="0"/>
              <a:t>tidak</a:t>
            </a:r>
            <a:r>
              <a:rPr lang="en-US" baseline="0" dirty="0" smtClean="0"/>
              <a:t> </a:t>
            </a:r>
            <a:r>
              <a:rPr lang="en-US" baseline="0" dirty="0" err="1" smtClean="0"/>
              <a:t>heran</a:t>
            </a:r>
            <a:r>
              <a:rPr lang="en-US" baseline="0" dirty="0" smtClean="0"/>
              <a:t> </a:t>
            </a:r>
            <a:r>
              <a:rPr lang="en-US" baseline="0" dirty="0" err="1" smtClean="0"/>
              <a:t>apabila</a:t>
            </a:r>
            <a:r>
              <a:rPr lang="en-US" baseline="0" dirty="0" smtClean="0"/>
              <a:t> </a:t>
            </a:r>
            <a:r>
              <a:rPr lang="en-US" baseline="0" dirty="0" err="1" smtClean="0"/>
              <a:t>makanan</a:t>
            </a:r>
            <a:r>
              <a:rPr lang="en-US" baseline="0" dirty="0" smtClean="0"/>
              <a:t> yang </a:t>
            </a:r>
            <a:r>
              <a:rPr lang="en-US" baseline="0" dirty="0" err="1" smtClean="0"/>
              <a:t>kita</a:t>
            </a:r>
            <a:r>
              <a:rPr lang="en-US" baseline="0" dirty="0" smtClean="0"/>
              <a:t> </a:t>
            </a:r>
            <a:r>
              <a:rPr lang="en-US" baseline="0" dirty="0" err="1" smtClean="0"/>
              <a:t>simpan</a:t>
            </a:r>
            <a:r>
              <a:rPr lang="en-US" baseline="0" dirty="0" smtClean="0"/>
              <a:t> di </a:t>
            </a:r>
            <a:r>
              <a:rPr lang="en-US" baseline="0" dirty="0" err="1" smtClean="0"/>
              <a:t>lemari</a:t>
            </a:r>
            <a:r>
              <a:rPr lang="en-US" baseline="0" dirty="0" smtClean="0"/>
              <a:t> </a:t>
            </a:r>
            <a:r>
              <a:rPr lang="en-US" baseline="0" dirty="0" err="1" smtClean="0"/>
              <a:t>es</a:t>
            </a:r>
            <a:r>
              <a:rPr lang="en-US" baseline="0" dirty="0" smtClean="0"/>
              <a:t> </a:t>
            </a:r>
            <a:r>
              <a:rPr lang="en-US" baseline="0" dirty="0" err="1" smtClean="0"/>
              <a:t>kadangkala</a:t>
            </a:r>
            <a:r>
              <a:rPr lang="en-US" baseline="0" dirty="0" smtClean="0"/>
              <a:t> </a:t>
            </a:r>
            <a:r>
              <a:rPr lang="en-US" baseline="0" dirty="0" err="1" smtClean="0"/>
              <a:t>berjamur</a:t>
            </a:r>
            <a:endParaRPr lang="id-ID" dirty="0"/>
          </a:p>
        </p:txBody>
      </p:sp>
      <p:sp>
        <p:nvSpPr>
          <p:cNvPr id="4" name="Slide Number Placeholder 3"/>
          <p:cNvSpPr>
            <a:spLocks noGrp="1"/>
          </p:cNvSpPr>
          <p:nvPr>
            <p:ph type="sldNum" sz="quarter" idx="10"/>
          </p:nvPr>
        </p:nvSpPr>
        <p:spPr/>
        <p:txBody>
          <a:bodyPr/>
          <a:lstStyle/>
          <a:p>
            <a:fld id="{D9F9B164-7186-4B96-A42A-AC007E41BC1D}" type="slidenum">
              <a:rPr lang="en-US" smtClean="0"/>
              <a:t>16</a:t>
            </a:fld>
            <a:endParaRPr lang="en-US"/>
          </a:p>
        </p:txBody>
      </p:sp>
    </p:spTree>
    <p:extLst>
      <p:ext uri="{BB962C8B-B14F-4D97-AF65-F5344CB8AC3E}">
        <p14:creationId xmlns:p14="http://schemas.microsoft.com/office/powerpoint/2010/main" val="375844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EB20E3-372D-415C-AA5B-EAB84818FB82}"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95B7-3A9D-46FA-8E96-15899C710A12}" type="slidenum">
              <a:rPr lang="en-US" smtClean="0"/>
              <a:t>‹#›</a:t>
            </a:fld>
            <a:endParaRPr lang="en-US"/>
          </a:p>
        </p:txBody>
      </p:sp>
    </p:spTree>
    <p:extLst>
      <p:ext uri="{BB962C8B-B14F-4D97-AF65-F5344CB8AC3E}">
        <p14:creationId xmlns:p14="http://schemas.microsoft.com/office/powerpoint/2010/main" val="34684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B20E3-372D-415C-AA5B-EAB84818FB82}"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95B7-3A9D-46FA-8E96-15899C710A12}" type="slidenum">
              <a:rPr lang="en-US" smtClean="0"/>
              <a:t>‹#›</a:t>
            </a:fld>
            <a:endParaRPr lang="en-US"/>
          </a:p>
        </p:txBody>
      </p:sp>
    </p:spTree>
    <p:extLst>
      <p:ext uri="{BB962C8B-B14F-4D97-AF65-F5344CB8AC3E}">
        <p14:creationId xmlns:p14="http://schemas.microsoft.com/office/powerpoint/2010/main" val="239601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B20E3-372D-415C-AA5B-EAB84818FB82}"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95B7-3A9D-46FA-8E96-15899C710A12}" type="slidenum">
              <a:rPr lang="en-US" smtClean="0"/>
              <a:t>‹#›</a:t>
            </a:fld>
            <a:endParaRPr lang="en-US"/>
          </a:p>
        </p:txBody>
      </p:sp>
    </p:spTree>
    <p:extLst>
      <p:ext uri="{BB962C8B-B14F-4D97-AF65-F5344CB8AC3E}">
        <p14:creationId xmlns:p14="http://schemas.microsoft.com/office/powerpoint/2010/main" val="309309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B20E3-372D-415C-AA5B-EAB84818FB82}"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95B7-3A9D-46FA-8E96-15899C710A12}" type="slidenum">
              <a:rPr lang="en-US" smtClean="0"/>
              <a:t>‹#›</a:t>
            </a:fld>
            <a:endParaRPr lang="en-US"/>
          </a:p>
        </p:txBody>
      </p:sp>
    </p:spTree>
    <p:extLst>
      <p:ext uri="{BB962C8B-B14F-4D97-AF65-F5344CB8AC3E}">
        <p14:creationId xmlns:p14="http://schemas.microsoft.com/office/powerpoint/2010/main" val="346225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B20E3-372D-415C-AA5B-EAB84818FB82}"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95B7-3A9D-46FA-8E96-15899C710A12}" type="slidenum">
              <a:rPr lang="en-US" smtClean="0"/>
              <a:t>‹#›</a:t>
            </a:fld>
            <a:endParaRPr lang="en-US"/>
          </a:p>
        </p:txBody>
      </p:sp>
    </p:spTree>
    <p:extLst>
      <p:ext uri="{BB962C8B-B14F-4D97-AF65-F5344CB8AC3E}">
        <p14:creationId xmlns:p14="http://schemas.microsoft.com/office/powerpoint/2010/main" val="179525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EB20E3-372D-415C-AA5B-EAB84818FB82}"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C95B7-3A9D-46FA-8E96-15899C710A12}" type="slidenum">
              <a:rPr lang="en-US" smtClean="0"/>
              <a:t>‹#›</a:t>
            </a:fld>
            <a:endParaRPr lang="en-US"/>
          </a:p>
        </p:txBody>
      </p:sp>
    </p:spTree>
    <p:extLst>
      <p:ext uri="{BB962C8B-B14F-4D97-AF65-F5344CB8AC3E}">
        <p14:creationId xmlns:p14="http://schemas.microsoft.com/office/powerpoint/2010/main" val="369032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EB20E3-372D-415C-AA5B-EAB84818FB82}"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C95B7-3A9D-46FA-8E96-15899C710A12}" type="slidenum">
              <a:rPr lang="en-US" smtClean="0"/>
              <a:t>‹#›</a:t>
            </a:fld>
            <a:endParaRPr lang="en-US"/>
          </a:p>
        </p:txBody>
      </p:sp>
    </p:spTree>
    <p:extLst>
      <p:ext uri="{BB962C8B-B14F-4D97-AF65-F5344CB8AC3E}">
        <p14:creationId xmlns:p14="http://schemas.microsoft.com/office/powerpoint/2010/main" val="259243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EB20E3-372D-415C-AA5B-EAB84818FB82}"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7C95B7-3A9D-46FA-8E96-15899C710A12}" type="slidenum">
              <a:rPr lang="en-US" smtClean="0"/>
              <a:t>‹#›</a:t>
            </a:fld>
            <a:endParaRPr lang="en-US"/>
          </a:p>
        </p:txBody>
      </p:sp>
    </p:spTree>
    <p:extLst>
      <p:ext uri="{BB962C8B-B14F-4D97-AF65-F5344CB8AC3E}">
        <p14:creationId xmlns:p14="http://schemas.microsoft.com/office/powerpoint/2010/main" val="11504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B20E3-372D-415C-AA5B-EAB84818FB82}"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7C95B7-3A9D-46FA-8E96-15899C710A12}" type="slidenum">
              <a:rPr lang="en-US" smtClean="0"/>
              <a:t>‹#›</a:t>
            </a:fld>
            <a:endParaRPr lang="en-US"/>
          </a:p>
        </p:txBody>
      </p:sp>
    </p:spTree>
    <p:extLst>
      <p:ext uri="{BB962C8B-B14F-4D97-AF65-F5344CB8AC3E}">
        <p14:creationId xmlns:p14="http://schemas.microsoft.com/office/powerpoint/2010/main" val="1681576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B20E3-372D-415C-AA5B-EAB84818FB82}"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C95B7-3A9D-46FA-8E96-15899C710A12}" type="slidenum">
              <a:rPr lang="en-US" smtClean="0"/>
              <a:t>‹#›</a:t>
            </a:fld>
            <a:endParaRPr lang="en-US"/>
          </a:p>
        </p:txBody>
      </p:sp>
    </p:spTree>
    <p:extLst>
      <p:ext uri="{BB962C8B-B14F-4D97-AF65-F5344CB8AC3E}">
        <p14:creationId xmlns:p14="http://schemas.microsoft.com/office/powerpoint/2010/main" val="166972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B20E3-372D-415C-AA5B-EAB84818FB82}"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C95B7-3A9D-46FA-8E96-15899C710A12}" type="slidenum">
              <a:rPr lang="en-US" smtClean="0"/>
              <a:t>‹#›</a:t>
            </a:fld>
            <a:endParaRPr lang="en-US"/>
          </a:p>
        </p:txBody>
      </p:sp>
    </p:spTree>
    <p:extLst>
      <p:ext uri="{BB962C8B-B14F-4D97-AF65-F5344CB8AC3E}">
        <p14:creationId xmlns:p14="http://schemas.microsoft.com/office/powerpoint/2010/main" val="1037654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B20E3-372D-415C-AA5B-EAB84818FB82}" type="datetimeFigureOut">
              <a:rPr lang="en-US" smtClean="0"/>
              <a:t>5/15/2018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C95B7-3A9D-46FA-8E96-15899C710A12}" type="slidenum">
              <a:rPr lang="en-US" smtClean="0"/>
              <a:t>‹#›</a:t>
            </a:fld>
            <a:endParaRPr lang="en-US"/>
          </a:p>
        </p:txBody>
      </p:sp>
    </p:spTree>
    <p:extLst>
      <p:ext uri="{BB962C8B-B14F-4D97-AF65-F5344CB8AC3E}">
        <p14:creationId xmlns:p14="http://schemas.microsoft.com/office/powerpoint/2010/main" val="3528696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33738" y="4200525"/>
            <a:ext cx="563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chemeClr val="bg1"/>
                </a:solidFill>
              </a:rPr>
              <a:t>Fungi (</a:t>
            </a:r>
            <a:r>
              <a:rPr lang="en-US" sz="2400" b="1" dirty="0" err="1" smtClean="0">
                <a:solidFill>
                  <a:schemeClr val="bg1"/>
                </a:solidFill>
              </a:rPr>
              <a:t>Jamur</a:t>
            </a:r>
            <a:r>
              <a:rPr lang="en-US" sz="2400" b="1" dirty="0" smtClean="0">
                <a:solidFill>
                  <a:schemeClr val="bg1"/>
                </a:solidFill>
              </a:rPr>
              <a:t>)</a:t>
            </a:r>
          </a:p>
        </p:txBody>
      </p:sp>
    </p:spTree>
    <p:extLst>
      <p:ext uri="{BB962C8B-B14F-4D97-AF65-F5344CB8AC3E}">
        <p14:creationId xmlns:p14="http://schemas.microsoft.com/office/powerpoint/2010/main" val="240953269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normAutofit/>
          </a:bodyPr>
          <a:lstStyle/>
          <a:p>
            <a:r>
              <a:rPr lang="en-US" sz="4400" dirty="0" err="1" smtClean="0"/>
              <a:t>Apa</a:t>
            </a:r>
            <a:r>
              <a:rPr lang="en-US" sz="4400" dirty="0" smtClean="0"/>
              <a:t> </a:t>
            </a:r>
            <a:r>
              <a:rPr lang="en-US" sz="4400" dirty="0" err="1" smtClean="0"/>
              <a:t>fungsi</a:t>
            </a:r>
            <a:r>
              <a:rPr lang="en-US" sz="4400" dirty="0" smtClean="0"/>
              <a:t> </a:t>
            </a:r>
            <a:r>
              <a:rPr lang="en-US" sz="4400" dirty="0" err="1" smtClean="0"/>
              <a:t>dari</a:t>
            </a:r>
            <a:r>
              <a:rPr lang="en-US" sz="4400" dirty="0" smtClean="0"/>
              <a:t> </a:t>
            </a:r>
            <a:r>
              <a:rPr lang="en-US" sz="4400" dirty="0" err="1" smtClean="0"/>
              <a:t>hifa</a:t>
            </a:r>
            <a:r>
              <a:rPr lang="en-US" sz="4400" dirty="0" smtClean="0"/>
              <a:t>??</a:t>
            </a:r>
            <a:endParaRPr lang="id-ID" sz="4400" dirty="0"/>
          </a:p>
        </p:txBody>
      </p:sp>
      <p:pic>
        <p:nvPicPr>
          <p:cNvPr id="3074" name="Picture 2" descr="Image result for 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048000"/>
            <a:ext cx="4191000" cy="235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316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124"/>
            <a:ext cx="8229600" cy="1143000"/>
          </a:xfrm>
        </p:spPr>
        <p:txBody>
          <a:bodyPr/>
          <a:lstStyle/>
          <a:p>
            <a:r>
              <a:rPr lang="en-US" dirty="0" err="1" smtClean="0"/>
              <a:t>Fungsi</a:t>
            </a:r>
            <a:r>
              <a:rPr lang="en-US" dirty="0" smtClean="0"/>
              <a:t> </a:t>
            </a:r>
            <a:r>
              <a:rPr lang="en-US" dirty="0" err="1" smtClean="0"/>
              <a:t>dari</a:t>
            </a:r>
            <a:r>
              <a:rPr lang="en-US" dirty="0" smtClean="0"/>
              <a:t> </a:t>
            </a:r>
            <a:r>
              <a:rPr lang="en-US" dirty="0" err="1" smtClean="0"/>
              <a:t>Hifa</a:t>
            </a:r>
            <a:endParaRPr lang="id-ID" dirty="0"/>
          </a:p>
        </p:txBody>
      </p:sp>
      <p:sp>
        <p:nvSpPr>
          <p:cNvPr id="3" name="Content Placeholder 2"/>
          <p:cNvSpPr>
            <a:spLocks noGrp="1"/>
          </p:cNvSpPr>
          <p:nvPr>
            <p:ph idx="1"/>
          </p:nvPr>
        </p:nvSpPr>
        <p:spPr/>
        <p:txBody>
          <a:bodyPr/>
          <a:lstStyle/>
          <a:p>
            <a:r>
              <a:rPr lang="en-US" dirty="0" err="1" smtClean="0"/>
              <a:t>Hifa</a:t>
            </a:r>
            <a:r>
              <a:rPr lang="en-US" dirty="0" smtClean="0"/>
              <a:t> </a:t>
            </a:r>
            <a:r>
              <a:rPr lang="en-US" dirty="0" err="1" smtClean="0"/>
              <a:t>berfungsi</a:t>
            </a:r>
            <a:r>
              <a:rPr lang="en-US" dirty="0" smtClean="0"/>
              <a:t> </a:t>
            </a:r>
            <a:r>
              <a:rPr lang="en-US" dirty="0" err="1" smtClean="0"/>
              <a:t>dalam</a:t>
            </a:r>
            <a:r>
              <a:rPr lang="en-US" dirty="0" smtClean="0"/>
              <a:t> </a:t>
            </a:r>
            <a:r>
              <a:rPr lang="en-US" dirty="0" err="1" smtClean="0">
                <a:solidFill>
                  <a:srgbClr val="FF0000"/>
                </a:solidFill>
              </a:rPr>
              <a:t>penyerapan</a:t>
            </a:r>
            <a:r>
              <a:rPr lang="en-US" dirty="0" smtClean="0">
                <a:solidFill>
                  <a:srgbClr val="FF0000"/>
                </a:solidFill>
              </a:rPr>
              <a:t> </a:t>
            </a:r>
            <a:r>
              <a:rPr lang="en-US" dirty="0" err="1" smtClean="0">
                <a:solidFill>
                  <a:srgbClr val="FF0000"/>
                </a:solidFill>
              </a:rPr>
              <a:t>nutrisi</a:t>
            </a:r>
            <a:endParaRPr lang="en-US" dirty="0" smtClean="0">
              <a:solidFill>
                <a:srgbClr val="FF0000"/>
              </a:solidFill>
            </a:endParaRPr>
          </a:p>
          <a:p>
            <a:r>
              <a:rPr lang="en-US" dirty="0" err="1" smtClean="0"/>
              <a:t>Miselium</a:t>
            </a:r>
            <a:r>
              <a:rPr lang="en-US" dirty="0" smtClean="0"/>
              <a:t> </a:t>
            </a:r>
            <a:r>
              <a:rPr lang="en-US" dirty="0" err="1" smtClean="0"/>
              <a:t>akan</a:t>
            </a:r>
            <a:r>
              <a:rPr lang="en-US" dirty="0" smtClean="0"/>
              <a:t> </a:t>
            </a:r>
            <a:r>
              <a:rPr lang="en-US" dirty="0" err="1" smtClean="0"/>
              <a:t>memperluas</a:t>
            </a:r>
            <a:r>
              <a:rPr lang="en-US" dirty="0" smtClean="0"/>
              <a:t> </a:t>
            </a:r>
            <a:r>
              <a:rPr lang="en-US" dirty="0" err="1" smtClean="0"/>
              <a:t>daerah</a:t>
            </a:r>
            <a:r>
              <a:rPr lang="en-US" dirty="0" smtClean="0"/>
              <a:t> </a:t>
            </a:r>
            <a:r>
              <a:rPr lang="en-US" dirty="0" err="1" smtClean="0"/>
              <a:t>penyerapan</a:t>
            </a:r>
            <a:r>
              <a:rPr lang="en-US" dirty="0" smtClean="0"/>
              <a:t> </a:t>
            </a:r>
            <a:r>
              <a:rPr lang="en-US" dirty="0" err="1" smtClean="0"/>
              <a:t>nutrisi</a:t>
            </a:r>
            <a:endParaRPr lang="en-US" dirty="0" smtClean="0"/>
          </a:p>
          <a:p>
            <a:r>
              <a:rPr lang="en-US" dirty="0" err="1" smtClean="0"/>
              <a:t>Bagaimana</a:t>
            </a:r>
            <a:r>
              <a:rPr lang="en-US" dirty="0" smtClean="0"/>
              <a:t> </a:t>
            </a:r>
            <a:r>
              <a:rPr lang="en-US" dirty="0" err="1" smtClean="0"/>
              <a:t>dengan</a:t>
            </a:r>
            <a:r>
              <a:rPr lang="en-US" dirty="0" smtClean="0"/>
              <a:t> </a:t>
            </a:r>
            <a:r>
              <a:rPr lang="en-US" dirty="0" err="1" smtClean="0"/>
              <a:t>ragi</a:t>
            </a:r>
            <a:r>
              <a:rPr lang="en-US" dirty="0" smtClean="0"/>
              <a:t>, </a:t>
            </a:r>
            <a:r>
              <a:rPr lang="en-US" dirty="0" err="1" smtClean="0"/>
              <a:t>bagaimana</a:t>
            </a:r>
            <a:r>
              <a:rPr lang="en-US" dirty="0" smtClean="0"/>
              <a:t> </a:t>
            </a:r>
            <a:r>
              <a:rPr lang="en-US" dirty="0" err="1" smtClean="0"/>
              <a:t>cara</a:t>
            </a:r>
            <a:r>
              <a:rPr lang="en-US" dirty="0" smtClean="0"/>
              <a:t> </a:t>
            </a:r>
            <a:r>
              <a:rPr lang="en-US" dirty="0" err="1" smtClean="0"/>
              <a:t>penyerapan</a:t>
            </a:r>
            <a:r>
              <a:rPr lang="en-US" dirty="0" smtClean="0"/>
              <a:t> </a:t>
            </a:r>
            <a:r>
              <a:rPr lang="en-US" dirty="0" err="1" smtClean="0"/>
              <a:t>nutrisinya</a:t>
            </a:r>
            <a:r>
              <a:rPr lang="en-US" dirty="0" smtClean="0"/>
              <a:t>?</a:t>
            </a:r>
          </a:p>
          <a:p>
            <a:pPr lvl="1"/>
            <a:r>
              <a:rPr lang="en-US" dirty="0" err="1" smtClean="0"/>
              <a:t>Melalui</a:t>
            </a:r>
            <a:r>
              <a:rPr lang="en-US" dirty="0" smtClean="0"/>
              <a:t> </a:t>
            </a:r>
            <a:r>
              <a:rPr lang="en-US" dirty="0" err="1" smtClean="0"/>
              <a:t>permukaan</a:t>
            </a:r>
            <a:r>
              <a:rPr lang="en-US" dirty="0" smtClean="0"/>
              <a:t> </a:t>
            </a:r>
            <a:r>
              <a:rPr lang="en-US" dirty="0" err="1" smtClean="0"/>
              <a:t>sel</a:t>
            </a:r>
            <a:r>
              <a:rPr lang="en-US" dirty="0" smtClean="0"/>
              <a:t>, </a:t>
            </a:r>
            <a:r>
              <a:rPr lang="en-US" dirty="0" err="1" smtClean="0"/>
              <a:t>seperti</a:t>
            </a:r>
            <a:r>
              <a:rPr lang="en-US" dirty="0" smtClean="0"/>
              <a:t> </a:t>
            </a:r>
            <a:r>
              <a:rPr lang="en-US" dirty="0" err="1" smtClean="0"/>
              <a:t>bakteri</a:t>
            </a:r>
            <a:endParaRPr lang="id-ID" dirty="0"/>
          </a:p>
        </p:txBody>
      </p:sp>
    </p:spTree>
    <p:extLst>
      <p:ext uri="{BB962C8B-B14F-4D97-AF65-F5344CB8AC3E}">
        <p14:creationId xmlns:p14="http://schemas.microsoft.com/office/powerpoint/2010/main" val="9574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Nutrisi</a:t>
            </a:r>
            <a:r>
              <a:rPr lang="en-US" dirty="0" smtClean="0"/>
              <a:t> </a:t>
            </a:r>
            <a:r>
              <a:rPr lang="en-US" dirty="0" err="1" smtClean="0"/>
              <a:t>untuk</a:t>
            </a:r>
            <a:r>
              <a:rPr lang="en-US" dirty="0" smtClean="0"/>
              <a:t> </a:t>
            </a:r>
            <a:r>
              <a:rPr lang="en-US" dirty="0" err="1" smtClean="0"/>
              <a:t>Pertumbuhan</a:t>
            </a:r>
            <a:r>
              <a:rPr lang="en-US" dirty="0" smtClean="0"/>
              <a:t> Fungi</a:t>
            </a:r>
            <a:endParaRPr lang="id-ID"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dirty="0" smtClean="0"/>
              <a:t>Fungi </a:t>
            </a:r>
            <a:r>
              <a:rPr lang="en-US" dirty="0" err="1" smtClean="0"/>
              <a:t>merupakan</a:t>
            </a:r>
            <a:r>
              <a:rPr lang="en-US" dirty="0" smtClean="0"/>
              <a:t> </a:t>
            </a:r>
            <a:r>
              <a:rPr lang="en-US" dirty="0" err="1" smtClean="0"/>
              <a:t>organisme</a:t>
            </a:r>
            <a:r>
              <a:rPr lang="en-US" dirty="0" smtClean="0"/>
              <a:t> </a:t>
            </a:r>
            <a:r>
              <a:rPr lang="en-US" dirty="0" err="1" smtClean="0">
                <a:solidFill>
                  <a:srgbClr val="FF0000"/>
                </a:solidFill>
              </a:rPr>
              <a:t>heterotrofik</a:t>
            </a:r>
            <a:endParaRPr lang="en-US" dirty="0" smtClean="0">
              <a:solidFill>
                <a:srgbClr val="FF0000"/>
              </a:solidFill>
            </a:endParaRPr>
          </a:p>
          <a:p>
            <a:r>
              <a:rPr lang="en-US" dirty="0" err="1" smtClean="0"/>
              <a:t>Berdasarkan</a:t>
            </a:r>
            <a:r>
              <a:rPr lang="en-US" dirty="0" smtClean="0"/>
              <a:t> </a:t>
            </a:r>
            <a:r>
              <a:rPr lang="en-US" dirty="0" err="1" smtClean="0"/>
              <a:t>cara</a:t>
            </a:r>
            <a:r>
              <a:rPr lang="en-US" dirty="0" smtClean="0"/>
              <a:t> </a:t>
            </a:r>
            <a:r>
              <a:rPr lang="en-US" dirty="0" err="1" smtClean="0"/>
              <a:t>pengambilan</a:t>
            </a:r>
            <a:r>
              <a:rPr lang="en-US" dirty="0" smtClean="0"/>
              <a:t> </a:t>
            </a:r>
            <a:r>
              <a:rPr lang="en-US" dirty="0" err="1" smtClean="0"/>
              <a:t>nutrisi</a:t>
            </a:r>
            <a:r>
              <a:rPr lang="en-US" dirty="0" smtClean="0"/>
              <a:t>, fungi </a:t>
            </a:r>
            <a:r>
              <a:rPr lang="en-US" dirty="0" err="1" smtClean="0"/>
              <a:t>dapat</a:t>
            </a:r>
            <a:r>
              <a:rPr lang="en-US" dirty="0" smtClean="0"/>
              <a:t> </a:t>
            </a:r>
            <a:r>
              <a:rPr lang="en-US" dirty="0" err="1" smtClean="0"/>
              <a:t>dibedakan</a:t>
            </a:r>
            <a:r>
              <a:rPr lang="en-US" dirty="0" smtClean="0"/>
              <a:t> </a:t>
            </a:r>
            <a:r>
              <a:rPr lang="en-US" dirty="0" err="1" smtClean="0"/>
              <a:t>menjadi</a:t>
            </a:r>
            <a:r>
              <a:rPr lang="en-US" dirty="0" smtClean="0"/>
              <a:t> 3 :</a:t>
            </a:r>
          </a:p>
          <a:p>
            <a:pPr lvl="1"/>
            <a:r>
              <a:rPr lang="en-US" dirty="0" err="1" smtClean="0">
                <a:solidFill>
                  <a:srgbClr val="FF0000"/>
                </a:solidFill>
              </a:rPr>
              <a:t>Saprofitik</a:t>
            </a:r>
            <a:r>
              <a:rPr lang="en-US" dirty="0" smtClean="0">
                <a:solidFill>
                  <a:srgbClr val="FF0000"/>
                </a:solidFill>
              </a:rPr>
              <a:t>/</a:t>
            </a:r>
            <a:r>
              <a:rPr lang="en-US" dirty="0" err="1" smtClean="0">
                <a:solidFill>
                  <a:srgbClr val="FF0000"/>
                </a:solidFill>
              </a:rPr>
              <a:t>saproba</a:t>
            </a:r>
            <a:r>
              <a:rPr lang="en-US" dirty="0" smtClean="0"/>
              <a:t> : </a:t>
            </a:r>
            <a:r>
              <a:rPr lang="en-US" dirty="0" err="1" smtClean="0"/>
              <a:t>mendapatkan</a:t>
            </a:r>
            <a:r>
              <a:rPr lang="en-US" dirty="0" smtClean="0"/>
              <a:t> </a:t>
            </a:r>
            <a:r>
              <a:rPr lang="en-US" dirty="0" err="1" smtClean="0"/>
              <a:t>nutrisi</a:t>
            </a:r>
            <a:r>
              <a:rPr lang="en-US" dirty="0" smtClean="0"/>
              <a:t> </a:t>
            </a:r>
            <a:r>
              <a:rPr lang="en-US" dirty="0" err="1" smtClean="0"/>
              <a:t>dari</a:t>
            </a:r>
            <a:r>
              <a:rPr lang="en-US" dirty="0" smtClean="0"/>
              <a:t> </a:t>
            </a:r>
            <a:r>
              <a:rPr lang="en-US" dirty="0" err="1" smtClean="0"/>
              <a:t>organisme</a:t>
            </a:r>
            <a:r>
              <a:rPr lang="en-US" dirty="0" smtClean="0"/>
              <a:t> yang </a:t>
            </a:r>
            <a:r>
              <a:rPr lang="en-US" dirty="0" err="1" smtClean="0"/>
              <a:t>telah</a:t>
            </a:r>
            <a:r>
              <a:rPr lang="en-US" dirty="0" smtClean="0"/>
              <a:t> </a:t>
            </a:r>
            <a:r>
              <a:rPr lang="en-US" dirty="0" err="1" smtClean="0"/>
              <a:t>mati</a:t>
            </a:r>
            <a:r>
              <a:rPr lang="en-US" dirty="0" smtClean="0"/>
              <a:t>, </a:t>
            </a:r>
            <a:r>
              <a:rPr lang="en-US" dirty="0" err="1" smtClean="0"/>
              <a:t>contohnya</a:t>
            </a:r>
            <a:r>
              <a:rPr lang="en-US" dirty="0" smtClean="0"/>
              <a:t> </a:t>
            </a:r>
            <a:r>
              <a:rPr lang="en-US" dirty="0" err="1" smtClean="0"/>
              <a:t>jamur</a:t>
            </a:r>
            <a:r>
              <a:rPr lang="en-US" dirty="0" smtClean="0"/>
              <a:t> Shiitake</a:t>
            </a:r>
          </a:p>
          <a:p>
            <a:pPr lvl="1"/>
            <a:r>
              <a:rPr lang="en-US" dirty="0" err="1" smtClean="0">
                <a:solidFill>
                  <a:srgbClr val="FF0000"/>
                </a:solidFill>
              </a:rPr>
              <a:t>Parasitik</a:t>
            </a:r>
            <a:r>
              <a:rPr lang="en-US" dirty="0" smtClean="0"/>
              <a:t> : </a:t>
            </a:r>
            <a:r>
              <a:rPr lang="en-US" dirty="0" err="1" smtClean="0"/>
              <a:t>mendapatkan</a:t>
            </a:r>
            <a:r>
              <a:rPr lang="en-US" dirty="0" smtClean="0"/>
              <a:t> </a:t>
            </a:r>
            <a:r>
              <a:rPr lang="en-US" dirty="0" err="1" smtClean="0"/>
              <a:t>nutrisi</a:t>
            </a:r>
            <a:r>
              <a:rPr lang="en-US" dirty="0" smtClean="0"/>
              <a:t> </a:t>
            </a:r>
            <a:r>
              <a:rPr lang="en-US" dirty="0" err="1" smtClean="0"/>
              <a:t>dari</a:t>
            </a:r>
            <a:r>
              <a:rPr lang="en-US" dirty="0" smtClean="0"/>
              <a:t> </a:t>
            </a:r>
            <a:r>
              <a:rPr lang="en-US" dirty="0" err="1" smtClean="0"/>
              <a:t>inang</a:t>
            </a:r>
            <a:r>
              <a:rPr lang="en-US" dirty="0" smtClean="0"/>
              <a:t> </a:t>
            </a:r>
            <a:r>
              <a:rPr lang="en-US" dirty="0" err="1" smtClean="0"/>
              <a:t>dan</a:t>
            </a:r>
            <a:r>
              <a:rPr lang="en-US" dirty="0" smtClean="0"/>
              <a:t> </a:t>
            </a:r>
            <a:r>
              <a:rPr lang="en-US" dirty="0" err="1" smtClean="0"/>
              <a:t>menyebabkan</a:t>
            </a:r>
            <a:r>
              <a:rPr lang="en-US" dirty="0" smtClean="0"/>
              <a:t> </a:t>
            </a:r>
            <a:r>
              <a:rPr lang="en-US" dirty="0" err="1" smtClean="0"/>
              <a:t>kerugian</a:t>
            </a:r>
            <a:r>
              <a:rPr lang="en-US" dirty="0" smtClean="0"/>
              <a:t> </a:t>
            </a:r>
            <a:r>
              <a:rPr lang="en-US" dirty="0" err="1" smtClean="0"/>
              <a:t>pada</a:t>
            </a:r>
            <a:r>
              <a:rPr lang="en-US" dirty="0" smtClean="0"/>
              <a:t> </a:t>
            </a:r>
            <a:r>
              <a:rPr lang="en-US" dirty="0" err="1" smtClean="0"/>
              <a:t>inang</a:t>
            </a:r>
            <a:r>
              <a:rPr lang="en-US" dirty="0" smtClean="0"/>
              <a:t> </a:t>
            </a:r>
            <a:r>
              <a:rPr lang="en-US" dirty="0" err="1" smtClean="0"/>
              <a:t>tersebut</a:t>
            </a:r>
            <a:r>
              <a:rPr lang="en-US" dirty="0" smtClean="0"/>
              <a:t>, </a:t>
            </a:r>
            <a:r>
              <a:rPr lang="en-US" dirty="0" err="1" smtClean="0"/>
              <a:t>contohnya</a:t>
            </a:r>
            <a:r>
              <a:rPr lang="en-US" dirty="0" smtClean="0"/>
              <a:t> </a:t>
            </a:r>
            <a:r>
              <a:rPr lang="en-US" dirty="0" err="1" smtClean="0"/>
              <a:t>jamur-jamur</a:t>
            </a:r>
            <a:r>
              <a:rPr lang="en-US" dirty="0" smtClean="0"/>
              <a:t> </a:t>
            </a:r>
            <a:r>
              <a:rPr lang="en-US" dirty="0" err="1" smtClean="0"/>
              <a:t>patogen</a:t>
            </a:r>
            <a:endParaRPr lang="en-US" dirty="0" smtClean="0"/>
          </a:p>
          <a:p>
            <a:pPr lvl="1"/>
            <a:r>
              <a:rPr lang="en-US" dirty="0" err="1" smtClean="0">
                <a:solidFill>
                  <a:srgbClr val="FF0000"/>
                </a:solidFill>
              </a:rPr>
              <a:t>Mutualistik</a:t>
            </a:r>
            <a:r>
              <a:rPr lang="en-US" dirty="0" smtClean="0"/>
              <a:t> : fungi yang </a:t>
            </a:r>
            <a:r>
              <a:rPr lang="en-US" dirty="0" err="1" smtClean="0"/>
              <a:t>bekerjasama</a:t>
            </a:r>
            <a:r>
              <a:rPr lang="en-US" dirty="0" smtClean="0"/>
              <a:t> </a:t>
            </a:r>
            <a:r>
              <a:rPr lang="en-US" dirty="0" err="1" smtClean="0"/>
              <a:t>dengan</a:t>
            </a:r>
            <a:r>
              <a:rPr lang="en-US" dirty="0" smtClean="0"/>
              <a:t> </a:t>
            </a:r>
            <a:r>
              <a:rPr lang="en-US" dirty="0" err="1" smtClean="0"/>
              <a:t>organisme</a:t>
            </a:r>
            <a:r>
              <a:rPr lang="en-US" dirty="0" smtClean="0"/>
              <a:t> lain </a:t>
            </a:r>
            <a:r>
              <a:rPr lang="en-US" dirty="0" err="1" smtClean="0"/>
              <a:t>dalam</a:t>
            </a:r>
            <a:r>
              <a:rPr lang="en-US" dirty="0" smtClean="0"/>
              <a:t> </a:t>
            </a:r>
            <a:r>
              <a:rPr lang="en-US" dirty="0" err="1" smtClean="0"/>
              <a:t>mendapatkan</a:t>
            </a:r>
            <a:r>
              <a:rPr lang="en-US" dirty="0" smtClean="0"/>
              <a:t> </a:t>
            </a:r>
            <a:r>
              <a:rPr lang="en-US" dirty="0" err="1" smtClean="0"/>
              <a:t>nutrisi</a:t>
            </a:r>
            <a:r>
              <a:rPr lang="en-US" dirty="0" smtClean="0"/>
              <a:t>, </a:t>
            </a:r>
            <a:r>
              <a:rPr lang="en-US" dirty="0" err="1" smtClean="0"/>
              <a:t>contohnya</a:t>
            </a:r>
            <a:r>
              <a:rPr lang="en-US" dirty="0" smtClean="0"/>
              <a:t> </a:t>
            </a:r>
            <a:r>
              <a:rPr lang="en-US" dirty="0" err="1" smtClean="0"/>
              <a:t>Mikoriza</a:t>
            </a:r>
            <a:endParaRPr lang="id-ID" dirty="0"/>
          </a:p>
        </p:txBody>
      </p:sp>
    </p:spTree>
    <p:extLst>
      <p:ext uri="{BB962C8B-B14F-4D97-AF65-F5344CB8AC3E}">
        <p14:creationId xmlns:p14="http://schemas.microsoft.com/office/powerpoint/2010/main" val="20083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Nutrisi</a:t>
            </a:r>
            <a:r>
              <a:rPr lang="en-US" dirty="0" smtClean="0"/>
              <a:t> </a:t>
            </a:r>
            <a:r>
              <a:rPr lang="en-US" dirty="0" err="1" smtClean="0"/>
              <a:t>untuk</a:t>
            </a:r>
            <a:r>
              <a:rPr lang="en-US" dirty="0" smtClean="0"/>
              <a:t> </a:t>
            </a:r>
            <a:r>
              <a:rPr lang="en-US" dirty="0" err="1" smtClean="0"/>
              <a:t>Pertumbuhan</a:t>
            </a:r>
            <a:r>
              <a:rPr lang="en-US" dirty="0" smtClean="0"/>
              <a:t> Fungi</a:t>
            </a:r>
            <a:endParaRPr lang="id-ID" dirty="0"/>
          </a:p>
        </p:txBody>
      </p:sp>
      <p:sp>
        <p:nvSpPr>
          <p:cNvPr id="3" name="Content Placeholder 2"/>
          <p:cNvSpPr>
            <a:spLocks noGrp="1"/>
          </p:cNvSpPr>
          <p:nvPr>
            <p:ph idx="1"/>
          </p:nvPr>
        </p:nvSpPr>
        <p:spPr/>
        <p:txBody>
          <a:bodyPr/>
          <a:lstStyle/>
          <a:p>
            <a:r>
              <a:rPr lang="en-US" dirty="0" err="1" smtClean="0"/>
              <a:t>Sebagai</a:t>
            </a:r>
            <a:r>
              <a:rPr lang="en-US" dirty="0" smtClean="0"/>
              <a:t> </a:t>
            </a:r>
            <a:r>
              <a:rPr lang="en-US" dirty="0" err="1" smtClean="0"/>
              <a:t>saproba</a:t>
            </a:r>
            <a:r>
              <a:rPr lang="en-US" dirty="0" smtClean="0"/>
              <a:t>, fungi </a:t>
            </a:r>
            <a:r>
              <a:rPr lang="en-US" dirty="0" err="1" smtClean="0"/>
              <a:t>bersama-sama</a:t>
            </a:r>
            <a:r>
              <a:rPr lang="en-US" dirty="0" smtClean="0"/>
              <a:t> </a:t>
            </a:r>
            <a:r>
              <a:rPr lang="en-US" dirty="0" err="1" smtClean="0"/>
              <a:t>bakteri</a:t>
            </a:r>
            <a:r>
              <a:rPr lang="en-US" dirty="0" smtClean="0"/>
              <a:t> </a:t>
            </a:r>
            <a:r>
              <a:rPr lang="en-US" dirty="0" err="1" smtClean="0"/>
              <a:t>menjadi</a:t>
            </a:r>
            <a:r>
              <a:rPr lang="en-US" dirty="0" smtClean="0"/>
              <a:t> </a:t>
            </a:r>
            <a:r>
              <a:rPr lang="en-US" dirty="0" err="1" smtClean="0">
                <a:solidFill>
                  <a:srgbClr val="FF0000"/>
                </a:solidFill>
              </a:rPr>
              <a:t>dekomposer</a:t>
            </a:r>
            <a:r>
              <a:rPr lang="en-US" dirty="0" smtClean="0">
                <a:solidFill>
                  <a:srgbClr val="FF0000"/>
                </a:solidFill>
              </a:rPr>
              <a:t> </a:t>
            </a:r>
            <a:r>
              <a:rPr lang="en-US" dirty="0" err="1" smtClean="0">
                <a:solidFill>
                  <a:srgbClr val="FF0000"/>
                </a:solidFill>
              </a:rPr>
              <a:t>atau</a:t>
            </a:r>
            <a:r>
              <a:rPr lang="en-US" dirty="0" smtClean="0">
                <a:solidFill>
                  <a:srgbClr val="FF0000"/>
                </a:solidFill>
              </a:rPr>
              <a:t> </a:t>
            </a:r>
            <a:r>
              <a:rPr lang="en-US" dirty="0" err="1" smtClean="0">
                <a:solidFill>
                  <a:srgbClr val="FF0000"/>
                </a:solidFill>
              </a:rPr>
              <a:t>pengurai</a:t>
            </a:r>
            <a:endParaRPr lang="en-US" dirty="0" smtClean="0">
              <a:solidFill>
                <a:srgbClr val="FF0000"/>
              </a:solidFill>
            </a:endParaRPr>
          </a:p>
          <a:p>
            <a:r>
              <a:rPr lang="en-US" dirty="0" err="1" smtClean="0"/>
              <a:t>Menguraikan</a:t>
            </a:r>
            <a:r>
              <a:rPr lang="en-US" dirty="0" smtClean="0"/>
              <a:t> </a:t>
            </a:r>
            <a:r>
              <a:rPr lang="en-US" dirty="0" err="1" smtClean="0"/>
              <a:t>organisme</a:t>
            </a:r>
            <a:r>
              <a:rPr lang="en-US" dirty="0" smtClean="0"/>
              <a:t> </a:t>
            </a:r>
            <a:r>
              <a:rPr lang="en-US" dirty="0" err="1" smtClean="0"/>
              <a:t>mati</a:t>
            </a:r>
            <a:r>
              <a:rPr lang="en-US" dirty="0" smtClean="0"/>
              <a:t> </a:t>
            </a:r>
            <a:r>
              <a:rPr lang="en-US" dirty="0" err="1" smtClean="0"/>
              <a:t>menjadi</a:t>
            </a:r>
            <a:r>
              <a:rPr lang="en-US" dirty="0" smtClean="0"/>
              <a:t> </a:t>
            </a:r>
            <a:r>
              <a:rPr lang="en-US" dirty="0" err="1" smtClean="0"/>
              <a:t>bentuk</a:t>
            </a:r>
            <a:r>
              <a:rPr lang="en-US" dirty="0" smtClean="0"/>
              <a:t> yang </a:t>
            </a:r>
            <a:r>
              <a:rPr lang="en-US" dirty="0" err="1" smtClean="0"/>
              <a:t>lebih</a:t>
            </a:r>
            <a:r>
              <a:rPr lang="en-US" dirty="0" smtClean="0"/>
              <a:t> </a:t>
            </a:r>
            <a:r>
              <a:rPr lang="en-US" dirty="0" err="1" smtClean="0"/>
              <a:t>sederhana</a:t>
            </a:r>
            <a:r>
              <a:rPr lang="en-US" dirty="0" smtClean="0"/>
              <a:t> </a:t>
            </a:r>
            <a:endParaRPr lang="id-ID" dirty="0"/>
          </a:p>
        </p:txBody>
      </p:sp>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5" y="3476625"/>
            <a:ext cx="402907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89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Pertumbuhan</a:t>
            </a:r>
            <a:r>
              <a:rPr lang="en-US" dirty="0" smtClean="0"/>
              <a:t> Fungi</a:t>
            </a:r>
            <a:endParaRPr lang="id-ID" dirty="0"/>
          </a:p>
        </p:txBody>
      </p:sp>
      <p:sp>
        <p:nvSpPr>
          <p:cNvPr id="3" name="Content Placeholder 2"/>
          <p:cNvSpPr>
            <a:spLocks noGrp="1"/>
          </p:cNvSpPr>
          <p:nvPr>
            <p:ph idx="1"/>
          </p:nvPr>
        </p:nvSpPr>
        <p:spPr/>
        <p:txBody>
          <a:bodyPr/>
          <a:lstStyle/>
          <a:p>
            <a:r>
              <a:rPr lang="en-US" dirty="0" err="1" smtClean="0"/>
              <a:t>Pertumbuhan</a:t>
            </a:r>
            <a:r>
              <a:rPr lang="en-US" dirty="0" smtClean="0"/>
              <a:t> fungi </a:t>
            </a:r>
            <a:r>
              <a:rPr lang="en-US" dirty="0" err="1" smtClean="0"/>
              <a:t>sangat</a:t>
            </a:r>
            <a:r>
              <a:rPr lang="en-US" dirty="0" smtClean="0"/>
              <a:t> </a:t>
            </a:r>
            <a:r>
              <a:rPr lang="en-US" dirty="0" err="1" smtClean="0"/>
              <a:t>dipengaruhi</a:t>
            </a:r>
            <a:r>
              <a:rPr lang="en-US" dirty="0" smtClean="0"/>
              <a:t> </a:t>
            </a:r>
            <a:r>
              <a:rPr lang="en-US" dirty="0" err="1" smtClean="0"/>
              <a:t>oleh</a:t>
            </a:r>
            <a:r>
              <a:rPr lang="en-US" dirty="0" smtClean="0"/>
              <a:t> </a:t>
            </a:r>
            <a:r>
              <a:rPr lang="en-US" dirty="0" err="1" smtClean="0"/>
              <a:t>beberapa</a:t>
            </a:r>
            <a:r>
              <a:rPr lang="en-US" dirty="0" smtClean="0"/>
              <a:t> </a:t>
            </a:r>
            <a:r>
              <a:rPr lang="en-US" dirty="0" err="1" smtClean="0"/>
              <a:t>faktor</a:t>
            </a:r>
            <a:r>
              <a:rPr lang="en-US" dirty="0" smtClean="0"/>
              <a:t> </a:t>
            </a:r>
            <a:r>
              <a:rPr lang="en-US" dirty="0" err="1" smtClean="0"/>
              <a:t>seperti</a:t>
            </a:r>
            <a:r>
              <a:rPr lang="en-US" dirty="0" smtClean="0"/>
              <a:t> </a:t>
            </a:r>
            <a:r>
              <a:rPr lang="en-US" dirty="0" smtClean="0">
                <a:solidFill>
                  <a:srgbClr val="FF0000"/>
                </a:solidFill>
              </a:rPr>
              <a:t>O</a:t>
            </a:r>
            <a:r>
              <a:rPr lang="en-US" baseline="-25000" dirty="0" smtClean="0">
                <a:solidFill>
                  <a:srgbClr val="FF0000"/>
                </a:solidFill>
              </a:rPr>
              <a:t>2</a:t>
            </a:r>
            <a:r>
              <a:rPr lang="en-US" dirty="0" smtClean="0">
                <a:solidFill>
                  <a:srgbClr val="FF0000"/>
                </a:solidFill>
              </a:rPr>
              <a:t>, </a:t>
            </a:r>
            <a:r>
              <a:rPr lang="en-US" dirty="0" err="1" smtClean="0">
                <a:solidFill>
                  <a:srgbClr val="FF0000"/>
                </a:solidFill>
              </a:rPr>
              <a:t>suhu</a:t>
            </a:r>
            <a:r>
              <a:rPr lang="en-US" dirty="0">
                <a:solidFill>
                  <a:srgbClr val="FF0000"/>
                </a:solidFill>
              </a:rPr>
              <a:t> </a:t>
            </a:r>
            <a:r>
              <a:rPr lang="en-US" dirty="0" err="1" smtClean="0">
                <a:solidFill>
                  <a:srgbClr val="FF0000"/>
                </a:solidFill>
              </a:rPr>
              <a:t>dan</a:t>
            </a:r>
            <a:r>
              <a:rPr lang="en-US" dirty="0" smtClean="0">
                <a:solidFill>
                  <a:srgbClr val="FF0000"/>
                </a:solidFill>
              </a:rPr>
              <a:t> pH</a:t>
            </a:r>
            <a:endParaRPr lang="id-ID" dirty="0">
              <a:solidFill>
                <a:srgbClr val="FF0000"/>
              </a:solidFill>
            </a:endParaRPr>
          </a:p>
        </p:txBody>
      </p:sp>
      <p:pic>
        <p:nvPicPr>
          <p:cNvPr id="4098" name="Picture 2" descr="Image result for fungi growth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19400"/>
            <a:ext cx="5150842" cy="392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11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Pertumbuhan</a:t>
            </a:r>
            <a:r>
              <a:rPr lang="en-US" dirty="0" smtClean="0"/>
              <a:t> Fungi</a:t>
            </a:r>
            <a:endParaRPr lang="id-ID" dirty="0"/>
          </a:p>
        </p:txBody>
      </p:sp>
      <p:sp>
        <p:nvSpPr>
          <p:cNvPr id="3" name="Content Placeholder 2"/>
          <p:cNvSpPr>
            <a:spLocks noGrp="1"/>
          </p:cNvSpPr>
          <p:nvPr>
            <p:ph idx="1"/>
          </p:nvPr>
        </p:nvSpPr>
        <p:spPr>
          <a:xfrm>
            <a:off x="457200" y="1371600"/>
            <a:ext cx="8229600" cy="4525963"/>
          </a:xfrm>
        </p:spPr>
        <p:txBody>
          <a:bodyPr/>
          <a:lstStyle/>
          <a:p>
            <a:r>
              <a:rPr lang="en-US" u="sng" dirty="0" err="1" smtClean="0">
                <a:solidFill>
                  <a:srgbClr val="FF0000"/>
                </a:solidFill>
              </a:rPr>
              <a:t>Kebutuhan</a:t>
            </a:r>
            <a:r>
              <a:rPr lang="en-US" u="sng" dirty="0" smtClean="0">
                <a:solidFill>
                  <a:srgbClr val="FF0000"/>
                </a:solidFill>
              </a:rPr>
              <a:t> O2 :</a:t>
            </a:r>
          </a:p>
          <a:p>
            <a:pPr lvl="1"/>
            <a:r>
              <a:rPr lang="en-US" dirty="0" err="1" smtClean="0"/>
              <a:t>Sebagian</a:t>
            </a:r>
            <a:r>
              <a:rPr lang="en-US" dirty="0" smtClean="0"/>
              <a:t> </a:t>
            </a:r>
            <a:r>
              <a:rPr lang="en-US" dirty="0" err="1" smtClean="0"/>
              <a:t>besar</a:t>
            </a:r>
            <a:r>
              <a:rPr lang="en-US" dirty="0" smtClean="0"/>
              <a:t> fungi </a:t>
            </a:r>
            <a:r>
              <a:rPr lang="en-US" dirty="0" err="1" smtClean="0"/>
              <a:t>adalah</a:t>
            </a:r>
            <a:r>
              <a:rPr lang="en-US" dirty="0" smtClean="0"/>
              <a:t> </a:t>
            </a:r>
            <a:r>
              <a:rPr lang="en-US" dirty="0" err="1" smtClean="0"/>
              <a:t>organisme</a:t>
            </a:r>
            <a:r>
              <a:rPr lang="en-US" dirty="0" smtClean="0"/>
              <a:t> </a:t>
            </a:r>
            <a:r>
              <a:rPr lang="en-US" dirty="0" err="1" smtClean="0">
                <a:solidFill>
                  <a:srgbClr val="FF0000"/>
                </a:solidFill>
              </a:rPr>
              <a:t>aerobik</a:t>
            </a:r>
            <a:r>
              <a:rPr lang="en-US" dirty="0" smtClean="0">
                <a:solidFill>
                  <a:srgbClr val="FF0000"/>
                </a:solidFill>
              </a:rPr>
              <a:t> </a:t>
            </a:r>
            <a:r>
              <a:rPr lang="en-US" dirty="0" smtClean="0"/>
              <a:t>(</a:t>
            </a:r>
            <a:r>
              <a:rPr lang="en-US" dirty="0" err="1" smtClean="0"/>
              <a:t>memerlukan</a:t>
            </a:r>
            <a:r>
              <a:rPr lang="en-US" dirty="0" smtClean="0"/>
              <a:t> </a:t>
            </a:r>
            <a:r>
              <a:rPr lang="en-US" dirty="0" err="1" smtClean="0"/>
              <a:t>oksigen</a:t>
            </a:r>
            <a:r>
              <a:rPr lang="en-US" dirty="0" smtClean="0"/>
              <a:t> </a:t>
            </a:r>
            <a:r>
              <a:rPr lang="en-US" dirty="0" err="1" smtClean="0"/>
              <a:t>untuk</a:t>
            </a:r>
            <a:r>
              <a:rPr lang="en-US" dirty="0" smtClean="0"/>
              <a:t> </a:t>
            </a:r>
            <a:r>
              <a:rPr lang="en-US" dirty="0" err="1" smtClean="0"/>
              <a:t>pertumbuhannya</a:t>
            </a:r>
            <a:r>
              <a:rPr lang="en-US" dirty="0" smtClean="0"/>
              <a:t>)</a:t>
            </a:r>
          </a:p>
          <a:p>
            <a:pPr lvl="1"/>
            <a:r>
              <a:rPr lang="en-US" dirty="0" err="1" smtClean="0"/>
              <a:t>Beberapa</a:t>
            </a:r>
            <a:r>
              <a:rPr lang="en-US" dirty="0" smtClean="0"/>
              <a:t> </a:t>
            </a:r>
            <a:r>
              <a:rPr lang="en-US" dirty="0" err="1" smtClean="0"/>
              <a:t>ragi</a:t>
            </a:r>
            <a:r>
              <a:rPr lang="en-US" dirty="0" smtClean="0"/>
              <a:t> </a:t>
            </a:r>
            <a:r>
              <a:rPr lang="en-US" dirty="0" err="1" smtClean="0"/>
              <a:t>bersifat</a:t>
            </a:r>
            <a:r>
              <a:rPr lang="en-US" dirty="0" smtClean="0"/>
              <a:t> </a:t>
            </a:r>
            <a:r>
              <a:rPr lang="en-US" dirty="0" err="1" smtClean="0">
                <a:solidFill>
                  <a:srgbClr val="FF0000"/>
                </a:solidFill>
              </a:rPr>
              <a:t>fakultatif</a:t>
            </a:r>
            <a:r>
              <a:rPr lang="en-US" dirty="0" smtClean="0">
                <a:solidFill>
                  <a:srgbClr val="FF0000"/>
                </a:solidFill>
              </a:rPr>
              <a:t> </a:t>
            </a:r>
            <a:r>
              <a:rPr lang="en-US" dirty="0" err="1" smtClean="0">
                <a:solidFill>
                  <a:srgbClr val="FF0000"/>
                </a:solidFill>
              </a:rPr>
              <a:t>aerob</a:t>
            </a:r>
            <a:r>
              <a:rPr lang="en-US" dirty="0" smtClean="0"/>
              <a:t> (</a:t>
            </a:r>
            <a:r>
              <a:rPr lang="en-US" dirty="0" err="1" smtClean="0"/>
              <a:t>dapat</a:t>
            </a:r>
            <a:r>
              <a:rPr lang="en-US" dirty="0" smtClean="0"/>
              <a:t> </a:t>
            </a:r>
            <a:r>
              <a:rPr lang="en-US" dirty="0" err="1" smtClean="0"/>
              <a:t>tumbuh</a:t>
            </a:r>
            <a:r>
              <a:rPr lang="en-US" dirty="0" smtClean="0"/>
              <a:t> </a:t>
            </a:r>
            <a:r>
              <a:rPr lang="en-US" dirty="0" err="1" smtClean="0"/>
              <a:t>dengan</a:t>
            </a:r>
            <a:r>
              <a:rPr lang="en-US" dirty="0" smtClean="0"/>
              <a:t> </a:t>
            </a:r>
            <a:r>
              <a:rPr lang="en-US" dirty="0" err="1" smtClean="0"/>
              <a:t>adanya</a:t>
            </a:r>
            <a:r>
              <a:rPr lang="en-US" dirty="0" smtClean="0"/>
              <a:t> </a:t>
            </a:r>
            <a:r>
              <a:rPr lang="en-US" dirty="0" err="1" smtClean="0"/>
              <a:t>atau</a:t>
            </a:r>
            <a:r>
              <a:rPr lang="en-US" dirty="0" smtClean="0"/>
              <a:t> </a:t>
            </a:r>
            <a:r>
              <a:rPr lang="en-US" dirty="0" err="1" smtClean="0"/>
              <a:t>tanpa</a:t>
            </a:r>
            <a:r>
              <a:rPr lang="en-US" dirty="0" smtClean="0"/>
              <a:t> </a:t>
            </a:r>
            <a:r>
              <a:rPr lang="en-US" dirty="0" err="1" smtClean="0"/>
              <a:t>adanya</a:t>
            </a:r>
            <a:r>
              <a:rPr lang="en-US" dirty="0" smtClean="0"/>
              <a:t> </a:t>
            </a:r>
            <a:r>
              <a:rPr lang="en-US" dirty="0" err="1" smtClean="0"/>
              <a:t>oksigen</a:t>
            </a:r>
            <a:r>
              <a:rPr lang="en-US" dirty="0" smtClean="0"/>
              <a:t>)</a:t>
            </a:r>
          </a:p>
          <a:p>
            <a:pPr lvl="1"/>
            <a:endParaRPr lang="id-ID" dirty="0"/>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082360"/>
            <a:ext cx="2663825" cy="277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374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Pertumbuhan</a:t>
            </a:r>
            <a:r>
              <a:rPr lang="en-US" dirty="0" smtClean="0"/>
              <a:t> Fungi</a:t>
            </a:r>
            <a:endParaRPr lang="id-ID" dirty="0"/>
          </a:p>
        </p:txBody>
      </p:sp>
      <p:sp>
        <p:nvSpPr>
          <p:cNvPr id="3" name="Content Placeholder 2"/>
          <p:cNvSpPr>
            <a:spLocks noGrp="1"/>
          </p:cNvSpPr>
          <p:nvPr>
            <p:ph idx="1"/>
          </p:nvPr>
        </p:nvSpPr>
        <p:spPr/>
        <p:txBody>
          <a:bodyPr/>
          <a:lstStyle/>
          <a:p>
            <a:r>
              <a:rPr lang="en-US" u="sng" dirty="0" err="1" smtClean="0">
                <a:solidFill>
                  <a:srgbClr val="FF0000"/>
                </a:solidFill>
              </a:rPr>
              <a:t>Suhu</a:t>
            </a:r>
            <a:r>
              <a:rPr lang="en-US" u="sng" dirty="0" smtClean="0">
                <a:solidFill>
                  <a:srgbClr val="FF0000"/>
                </a:solidFill>
              </a:rPr>
              <a:t> optimal </a:t>
            </a:r>
            <a:r>
              <a:rPr lang="en-US" u="sng" dirty="0" err="1" smtClean="0">
                <a:solidFill>
                  <a:srgbClr val="FF0000"/>
                </a:solidFill>
              </a:rPr>
              <a:t>pertumbuhan</a:t>
            </a:r>
            <a:r>
              <a:rPr lang="en-US" u="sng" dirty="0" smtClean="0">
                <a:solidFill>
                  <a:srgbClr val="FF0000"/>
                </a:solidFill>
              </a:rPr>
              <a:t> :</a:t>
            </a:r>
          </a:p>
          <a:p>
            <a:pPr lvl="1"/>
            <a:r>
              <a:rPr lang="en-US" dirty="0" err="1" smtClean="0"/>
              <a:t>Sebagian</a:t>
            </a:r>
            <a:r>
              <a:rPr lang="en-US" dirty="0" smtClean="0"/>
              <a:t> </a:t>
            </a:r>
            <a:r>
              <a:rPr lang="en-US" dirty="0" err="1" smtClean="0"/>
              <a:t>besar</a:t>
            </a:r>
            <a:r>
              <a:rPr lang="en-US" dirty="0" smtClean="0"/>
              <a:t> fungi </a:t>
            </a:r>
            <a:r>
              <a:rPr lang="en-US" dirty="0" err="1" smtClean="0"/>
              <a:t>tumbuh</a:t>
            </a:r>
            <a:r>
              <a:rPr lang="en-US" dirty="0" smtClean="0"/>
              <a:t> </a:t>
            </a:r>
            <a:r>
              <a:rPr lang="en-US" dirty="0" err="1" smtClean="0"/>
              <a:t>pada</a:t>
            </a:r>
            <a:r>
              <a:rPr lang="en-US" dirty="0" smtClean="0"/>
              <a:t> </a:t>
            </a:r>
            <a:r>
              <a:rPr lang="en-US" dirty="0" err="1" smtClean="0"/>
              <a:t>kisaran</a:t>
            </a:r>
            <a:r>
              <a:rPr lang="en-US" dirty="0" smtClean="0"/>
              <a:t> </a:t>
            </a:r>
            <a:r>
              <a:rPr lang="en-US" dirty="0" err="1" smtClean="0"/>
              <a:t>suhu</a:t>
            </a:r>
            <a:r>
              <a:rPr lang="en-US" dirty="0" smtClean="0"/>
              <a:t> 23</a:t>
            </a:r>
            <a:r>
              <a:rPr lang="en-US" dirty="0" smtClean="0">
                <a:latin typeface="Calibri" panose="020F0502020204030204" pitchFamily="34" charset="0"/>
                <a:cs typeface="Calibri" panose="020F0502020204030204" pitchFamily="34" charset="0"/>
              </a:rPr>
              <a:t>°C</a:t>
            </a:r>
          </a:p>
          <a:p>
            <a:pPr lvl="1"/>
            <a:r>
              <a:rPr lang="en-US" dirty="0" smtClean="0">
                <a:latin typeface="Calibri" panose="020F0502020204030204" pitchFamily="34" charset="0"/>
                <a:cs typeface="Calibri" panose="020F0502020204030204" pitchFamily="34" charset="0"/>
              </a:rPr>
              <a:t>Fungi yang </a:t>
            </a:r>
            <a:r>
              <a:rPr lang="en-US" dirty="0" err="1" smtClean="0">
                <a:latin typeface="Calibri" panose="020F0502020204030204" pitchFamily="34" charset="0"/>
                <a:cs typeface="Calibri" panose="020F0502020204030204" pitchFamily="34" charset="0"/>
              </a:rPr>
              <a:t>bersifat</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patogen</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tumbuh</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pada</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suhu</a:t>
            </a:r>
            <a:r>
              <a:rPr lang="en-US" dirty="0" smtClean="0">
                <a:latin typeface="Calibri" panose="020F0502020204030204" pitchFamily="34" charset="0"/>
                <a:cs typeface="Calibri" panose="020F0502020204030204" pitchFamily="34" charset="0"/>
              </a:rPr>
              <a:t> 37°C</a:t>
            </a:r>
          </a:p>
          <a:p>
            <a:pPr lvl="1"/>
            <a:r>
              <a:rPr lang="en-US" dirty="0" smtClean="0">
                <a:latin typeface="Calibri" panose="020F0502020204030204" pitchFamily="34" charset="0"/>
                <a:cs typeface="Calibri" panose="020F0502020204030204" pitchFamily="34" charset="0"/>
              </a:rPr>
              <a:t>Fungi </a:t>
            </a:r>
            <a:r>
              <a:rPr lang="en-US" dirty="0" err="1" smtClean="0">
                <a:latin typeface="Calibri" panose="020F0502020204030204" pitchFamily="34" charset="0"/>
                <a:cs typeface="Calibri" panose="020F0502020204030204" pitchFamily="34" charset="0"/>
              </a:rPr>
              <a:t>dimorfik</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dapat</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tumbuh</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pada</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kisaran</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suhu</a:t>
            </a:r>
            <a:r>
              <a:rPr lang="en-US" dirty="0" smtClean="0">
                <a:latin typeface="Calibri" panose="020F0502020204030204" pitchFamily="34" charset="0"/>
                <a:cs typeface="Calibri" panose="020F0502020204030204" pitchFamily="34" charset="0"/>
              </a:rPr>
              <a:t> </a:t>
            </a:r>
            <a:r>
              <a:rPr lang="en-US" dirty="0" smtClean="0"/>
              <a:t>23</a:t>
            </a:r>
            <a:r>
              <a:rPr lang="en-US" dirty="0" smtClean="0">
                <a:latin typeface="Calibri" panose="020F0502020204030204" pitchFamily="34" charset="0"/>
                <a:cs typeface="Calibri" panose="020F0502020204030204" pitchFamily="34" charset="0"/>
              </a:rPr>
              <a:t>°C </a:t>
            </a:r>
            <a:r>
              <a:rPr lang="en-US" dirty="0" err="1" smtClean="0">
                <a:latin typeface="Calibri" panose="020F0502020204030204" pitchFamily="34" charset="0"/>
                <a:cs typeface="Calibri" panose="020F0502020204030204" pitchFamily="34" charset="0"/>
              </a:rPr>
              <a:t>dan</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37°C</a:t>
            </a:r>
          </a:p>
          <a:p>
            <a:pPr lvl="1"/>
            <a:r>
              <a:rPr lang="en-US" dirty="0" smtClean="0">
                <a:latin typeface="Calibri" panose="020F0502020204030204" pitchFamily="34" charset="0"/>
                <a:cs typeface="Calibri" panose="020F0502020204030204" pitchFamily="34" charset="0"/>
              </a:rPr>
              <a:t>Fungi </a:t>
            </a:r>
            <a:r>
              <a:rPr lang="en-US" dirty="0" err="1" smtClean="0">
                <a:latin typeface="Calibri" panose="020F0502020204030204" pitchFamily="34" charset="0"/>
                <a:cs typeface="Calibri" panose="020F0502020204030204" pitchFamily="34" charset="0"/>
              </a:rPr>
              <a:t>psikrofilik</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tumbuh</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pada</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kisaran</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suhu</a:t>
            </a:r>
            <a:r>
              <a:rPr lang="en-US" dirty="0" smtClean="0">
                <a:latin typeface="Calibri" panose="020F0502020204030204" pitchFamily="34" charset="0"/>
                <a:cs typeface="Calibri" panose="020F0502020204030204" pitchFamily="34" charset="0"/>
              </a:rPr>
              <a:t> 5</a:t>
            </a:r>
            <a:r>
              <a:rPr lang="en-US" dirty="0">
                <a:latin typeface="Calibri" panose="020F0502020204030204" pitchFamily="34" charset="0"/>
                <a:cs typeface="Calibri" panose="020F0502020204030204" pitchFamily="34" charset="0"/>
              </a:rPr>
              <a:t>°C</a:t>
            </a:r>
          </a:p>
          <a:p>
            <a:pPr lvl="1"/>
            <a:endParaRPr lang="id-ID" dirty="0"/>
          </a:p>
        </p:txBody>
      </p:sp>
    </p:spTree>
    <p:extLst>
      <p:ext uri="{BB962C8B-B14F-4D97-AF65-F5344CB8AC3E}">
        <p14:creationId xmlns:p14="http://schemas.microsoft.com/office/powerpoint/2010/main" val="333227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Pertumbuhan</a:t>
            </a:r>
            <a:r>
              <a:rPr lang="en-US" dirty="0" smtClean="0"/>
              <a:t> Fungi</a:t>
            </a:r>
            <a:endParaRPr lang="id-ID" dirty="0"/>
          </a:p>
        </p:txBody>
      </p:sp>
      <p:sp>
        <p:nvSpPr>
          <p:cNvPr id="3" name="Content Placeholder 2"/>
          <p:cNvSpPr>
            <a:spLocks noGrp="1"/>
          </p:cNvSpPr>
          <p:nvPr>
            <p:ph idx="1"/>
          </p:nvPr>
        </p:nvSpPr>
        <p:spPr/>
        <p:txBody>
          <a:bodyPr/>
          <a:lstStyle/>
          <a:p>
            <a:r>
              <a:rPr lang="en-US" u="sng" dirty="0" smtClean="0">
                <a:solidFill>
                  <a:srgbClr val="FF0000"/>
                </a:solidFill>
              </a:rPr>
              <a:t>Tingkat pH </a:t>
            </a:r>
            <a:r>
              <a:rPr lang="en-US" u="sng" dirty="0" err="1" smtClean="0">
                <a:solidFill>
                  <a:srgbClr val="FF0000"/>
                </a:solidFill>
              </a:rPr>
              <a:t>lingkungan</a:t>
            </a:r>
            <a:r>
              <a:rPr lang="en-US" u="sng" dirty="0" smtClean="0">
                <a:solidFill>
                  <a:srgbClr val="FF0000"/>
                </a:solidFill>
              </a:rPr>
              <a:t> :</a:t>
            </a:r>
          </a:p>
          <a:p>
            <a:pPr lvl="1"/>
            <a:r>
              <a:rPr lang="en-US" dirty="0" err="1" smtClean="0"/>
              <a:t>Beberapa</a:t>
            </a:r>
            <a:r>
              <a:rPr lang="en-US" dirty="0" smtClean="0"/>
              <a:t> fungi </a:t>
            </a:r>
            <a:r>
              <a:rPr lang="en-US" dirty="0" err="1" smtClean="0"/>
              <a:t>dapat</a:t>
            </a:r>
            <a:r>
              <a:rPr lang="en-US" dirty="0" smtClean="0"/>
              <a:t> </a:t>
            </a:r>
            <a:r>
              <a:rPr lang="en-US" dirty="0" err="1" smtClean="0"/>
              <a:t>hidup</a:t>
            </a:r>
            <a:r>
              <a:rPr lang="en-US" dirty="0" smtClean="0"/>
              <a:t> </a:t>
            </a:r>
            <a:r>
              <a:rPr lang="en-US" dirty="0" err="1" smtClean="0"/>
              <a:t>pada</a:t>
            </a:r>
            <a:r>
              <a:rPr lang="en-US" dirty="0" smtClean="0"/>
              <a:t> </a:t>
            </a:r>
            <a:r>
              <a:rPr lang="en-US" dirty="0" err="1" smtClean="0"/>
              <a:t>kondisi</a:t>
            </a:r>
            <a:r>
              <a:rPr lang="en-US" dirty="0" smtClean="0"/>
              <a:t> </a:t>
            </a:r>
            <a:r>
              <a:rPr lang="en-US" dirty="0" err="1" smtClean="0"/>
              <a:t>asam</a:t>
            </a:r>
            <a:r>
              <a:rPr lang="en-US" dirty="0" smtClean="0"/>
              <a:t> (pH 5-6), </a:t>
            </a:r>
            <a:r>
              <a:rPr lang="en-US" dirty="0" err="1" smtClean="0"/>
              <a:t>contoh</a:t>
            </a:r>
            <a:r>
              <a:rPr lang="en-US" dirty="0" smtClean="0"/>
              <a:t> </a:t>
            </a:r>
            <a:r>
              <a:rPr lang="en-US" dirty="0" err="1" smtClean="0"/>
              <a:t>pada</a:t>
            </a:r>
            <a:r>
              <a:rPr lang="en-US" dirty="0" smtClean="0"/>
              <a:t> fungi yang </a:t>
            </a:r>
            <a:r>
              <a:rPr lang="en-US" dirty="0" err="1" smtClean="0"/>
              <a:t>digunakan</a:t>
            </a:r>
            <a:r>
              <a:rPr lang="en-US" dirty="0" smtClean="0"/>
              <a:t> </a:t>
            </a:r>
            <a:r>
              <a:rPr lang="en-US" dirty="0" err="1" smtClean="0"/>
              <a:t>pada</a:t>
            </a:r>
            <a:r>
              <a:rPr lang="en-US" dirty="0" smtClean="0"/>
              <a:t> yogurt </a:t>
            </a:r>
            <a:r>
              <a:rPr lang="en-US" dirty="0" err="1" smtClean="0"/>
              <a:t>dan</a:t>
            </a:r>
            <a:r>
              <a:rPr lang="en-US" dirty="0" smtClean="0"/>
              <a:t> </a:t>
            </a:r>
            <a:r>
              <a:rPr lang="en-US" dirty="0" err="1" smtClean="0"/>
              <a:t>keju</a:t>
            </a:r>
            <a:r>
              <a:rPr lang="en-US" dirty="0" smtClean="0"/>
              <a:t> Roquefort (</a:t>
            </a:r>
            <a:r>
              <a:rPr lang="en-US" dirty="0" err="1" smtClean="0"/>
              <a:t>keju</a:t>
            </a:r>
            <a:r>
              <a:rPr lang="en-US" dirty="0" smtClean="0"/>
              <a:t> </a:t>
            </a:r>
            <a:r>
              <a:rPr lang="en-US" dirty="0" err="1" smtClean="0"/>
              <a:t>biru</a:t>
            </a:r>
            <a:r>
              <a:rPr lang="en-US" dirty="0" smtClean="0"/>
              <a:t>)</a:t>
            </a:r>
          </a:p>
          <a:p>
            <a:pPr marL="457200" lvl="1" indent="0">
              <a:buNone/>
            </a:pPr>
            <a:endParaRPr lang="en-US" dirty="0"/>
          </a:p>
          <a:p>
            <a:pPr lvl="1"/>
            <a:endParaRPr lang="en-US" dirty="0" smtClean="0"/>
          </a:p>
          <a:p>
            <a:pPr lvl="1"/>
            <a:endParaRPr lang="en-US" dirty="0" smtClean="0"/>
          </a:p>
          <a:p>
            <a:pPr lvl="1"/>
            <a:endParaRPr lang="en-US" dirty="0" smtClean="0"/>
          </a:p>
        </p:txBody>
      </p:sp>
      <p:pic>
        <p:nvPicPr>
          <p:cNvPr id="7170" name="Picture 2" descr="Image result for yogu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733800"/>
            <a:ext cx="2971799" cy="2971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roquefort chee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758" y="3855924"/>
            <a:ext cx="3610883" cy="270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371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Pertumbuhan</a:t>
            </a:r>
            <a:r>
              <a:rPr lang="en-US" dirty="0" smtClean="0"/>
              <a:t> Fungi</a:t>
            </a:r>
            <a:endParaRPr lang="id-ID"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err="1"/>
              <a:t>Beberapa</a:t>
            </a:r>
            <a:r>
              <a:rPr lang="en-US" dirty="0"/>
              <a:t> fungi </a:t>
            </a:r>
            <a:r>
              <a:rPr lang="en-US" dirty="0" err="1"/>
              <a:t>dapat</a:t>
            </a:r>
            <a:r>
              <a:rPr lang="en-US" dirty="0"/>
              <a:t> </a:t>
            </a:r>
            <a:r>
              <a:rPr lang="en-US" dirty="0" err="1"/>
              <a:t>tumbuh</a:t>
            </a:r>
            <a:r>
              <a:rPr lang="en-US" dirty="0"/>
              <a:t> </a:t>
            </a:r>
            <a:r>
              <a:rPr lang="en-US" dirty="0" err="1"/>
              <a:t>pada</a:t>
            </a:r>
            <a:r>
              <a:rPr lang="en-US" dirty="0"/>
              <a:t> pH 7-8, </a:t>
            </a:r>
            <a:r>
              <a:rPr lang="en-US" dirty="0" err="1"/>
              <a:t>contoh</a:t>
            </a:r>
            <a:r>
              <a:rPr lang="en-US" dirty="0"/>
              <a:t> </a:t>
            </a:r>
            <a:r>
              <a:rPr lang="en-US" dirty="0" err="1"/>
              <a:t>pada</a:t>
            </a:r>
            <a:r>
              <a:rPr lang="en-US" dirty="0"/>
              <a:t> </a:t>
            </a:r>
            <a:r>
              <a:rPr lang="en-US" dirty="0" err="1"/>
              <a:t>beberapa</a:t>
            </a:r>
            <a:r>
              <a:rPr lang="en-US" dirty="0"/>
              <a:t> </a:t>
            </a:r>
            <a:r>
              <a:rPr lang="en-US" dirty="0" err="1"/>
              <a:t>saprofitik</a:t>
            </a:r>
            <a:endParaRPr lang="en-US" dirty="0"/>
          </a:p>
          <a:p>
            <a:endParaRPr lang="id-ID" dirty="0"/>
          </a:p>
        </p:txBody>
      </p:sp>
      <p:pic>
        <p:nvPicPr>
          <p:cNvPr id="8194" name="Picture 2" descr="Image result for saprophytic fung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819400"/>
            <a:ext cx="4114800" cy="309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966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Reproduksi</a:t>
            </a:r>
            <a:r>
              <a:rPr lang="en-US" dirty="0" smtClean="0"/>
              <a:t> Fungi</a:t>
            </a:r>
            <a:endParaRPr lang="id-ID" dirty="0"/>
          </a:p>
        </p:txBody>
      </p:sp>
      <p:sp>
        <p:nvSpPr>
          <p:cNvPr id="3" name="Content Placeholder 2"/>
          <p:cNvSpPr>
            <a:spLocks noGrp="1"/>
          </p:cNvSpPr>
          <p:nvPr>
            <p:ph idx="1"/>
          </p:nvPr>
        </p:nvSpPr>
        <p:spPr/>
        <p:txBody>
          <a:bodyPr/>
          <a:lstStyle/>
          <a:p>
            <a:r>
              <a:rPr lang="en-US" dirty="0" smtClean="0"/>
              <a:t>Cara </a:t>
            </a:r>
            <a:r>
              <a:rPr lang="en-US" dirty="0" err="1" smtClean="0"/>
              <a:t>reproduksi</a:t>
            </a:r>
            <a:r>
              <a:rPr lang="en-US" dirty="0" smtClean="0"/>
              <a:t> fungi </a:t>
            </a:r>
            <a:r>
              <a:rPr lang="en-US" dirty="0" err="1" smtClean="0"/>
              <a:t>menggunakan</a:t>
            </a:r>
            <a:r>
              <a:rPr lang="en-US" dirty="0" smtClean="0"/>
              <a:t> </a:t>
            </a:r>
            <a:r>
              <a:rPr lang="en-US" dirty="0" err="1" smtClean="0">
                <a:solidFill>
                  <a:srgbClr val="FF0000"/>
                </a:solidFill>
              </a:rPr>
              <a:t>spora</a:t>
            </a:r>
            <a:endParaRPr lang="en-US" dirty="0" smtClean="0">
              <a:solidFill>
                <a:srgbClr val="FF0000"/>
              </a:solidFill>
            </a:endParaRPr>
          </a:p>
          <a:p>
            <a:r>
              <a:rPr lang="en-US" dirty="0" smtClean="0"/>
              <a:t>Proses </a:t>
            </a:r>
            <a:r>
              <a:rPr lang="en-US" dirty="0" err="1" smtClean="0"/>
              <a:t>pembentukan</a:t>
            </a:r>
            <a:r>
              <a:rPr lang="en-US" dirty="0" smtClean="0"/>
              <a:t> </a:t>
            </a:r>
            <a:r>
              <a:rPr lang="en-US" dirty="0" err="1" smtClean="0"/>
              <a:t>spora</a:t>
            </a:r>
            <a:r>
              <a:rPr lang="en-US" dirty="0" smtClean="0"/>
              <a:t> </a:t>
            </a:r>
            <a:r>
              <a:rPr lang="en-US" dirty="0" err="1" smtClean="0"/>
              <a:t>disebut</a:t>
            </a:r>
            <a:r>
              <a:rPr lang="en-US" dirty="0" smtClean="0"/>
              <a:t> </a:t>
            </a:r>
            <a:r>
              <a:rPr lang="en-US" dirty="0" err="1" smtClean="0">
                <a:solidFill>
                  <a:srgbClr val="FF0000"/>
                </a:solidFill>
              </a:rPr>
              <a:t>sporulasi</a:t>
            </a:r>
            <a:endParaRPr lang="en-US" dirty="0" smtClean="0">
              <a:solidFill>
                <a:srgbClr val="FF0000"/>
              </a:solidFill>
            </a:endParaRPr>
          </a:p>
          <a:p>
            <a:r>
              <a:rPr lang="en-US" dirty="0" err="1" smtClean="0"/>
              <a:t>Spora</a:t>
            </a:r>
            <a:r>
              <a:rPr lang="en-US" dirty="0" smtClean="0"/>
              <a:t> </a:t>
            </a:r>
            <a:r>
              <a:rPr lang="en-US" dirty="0" err="1" smtClean="0"/>
              <a:t>ini</a:t>
            </a:r>
            <a:r>
              <a:rPr lang="en-US" dirty="0" smtClean="0"/>
              <a:t> </a:t>
            </a:r>
            <a:r>
              <a:rPr lang="en-US" dirty="0" err="1" smtClean="0"/>
              <a:t>dapat</a:t>
            </a:r>
            <a:r>
              <a:rPr lang="en-US" dirty="0" smtClean="0"/>
              <a:t> </a:t>
            </a:r>
            <a:r>
              <a:rPr lang="en-US" dirty="0" err="1" smtClean="0"/>
              <a:t>dibentuk</a:t>
            </a:r>
            <a:r>
              <a:rPr lang="en-US" dirty="0" smtClean="0"/>
              <a:t> </a:t>
            </a:r>
            <a:r>
              <a:rPr lang="en-US" dirty="0" err="1" smtClean="0"/>
              <a:t>melalui</a:t>
            </a:r>
            <a:r>
              <a:rPr lang="en-US" dirty="0" smtClean="0"/>
              <a:t> </a:t>
            </a:r>
            <a:r>
              <a:rPr lang="en-US" dirty="0" err="1" smtClean="0">
                <a:solidFill>
                  <a:srgbClr val="FF0000"/>
                </a:solidFill>
              </a:rPr>
              <a:t>reproduksi</a:t>
            </a:r>
            <a:r>
              <a:rPr lang="en-US" dirty="0" smtClean="0">
                <a:solidFill>
                  <a:srgbClr val="FF0000"/>
                </a:solidFill>
              </a:rPr>
              <a:t> </a:t>
            </a:r>
            <a:r>
              <a:rPr lang="en-US" dirty="0" err="1" smtClean="0">
                <a:solidFill>
                  <a:srgbClr val="FF0000"/>
                </a:solidFill>
              </a:rPr>
              <a:t>aseksual</a:t>
            </a:r>
            <a:r>
              <a:rPr lang="en-US" dirty="0" smtClean="0">
                <a:solidFill>
                  <a:srgbClr val="FF0000"/>
                </a:solidFill>
              </a:rPr>
              <a:t> </a:t>
            </a:r>
            <a:r>
              <a:rPr lang="en-US" dirty="0" err="1" smtClean="0">
                <a:solidFill>
                  <a:srgbClr val="FF0000"/>
                </a:solidFill>
              </a:rPr>
              <a:t>maupun</a:t>
            </a:r>
            <a:r>
              <a:rPr lang="en-US" dirty="0" smtClean="0">
                <a:solidFill>
                  <a:srgbClr val="FF0000"/>
                </a:solidFill>
              </a:rPr>
              <a:t> </a:t>
            </a:r>
            <a:r>
              <a:rPr lang="en-US" dirty="0" err="1" smtClean="0">
                <a:solidFill>
                  <a:srgbClr val="FF0000"/>
                </a:solidFill>
              </a:rPr>
              <a:t>seksual</a:t>
            </a:r>
            <a:endParaRPr lang="id-ID" dirty="0">
              <a:solidFill>
                <a:srgbClr val="FF0000"/>
              </a:solidFill>
            </a:endParaRPr>
          </a:p>
        </p:txBody>
      </p:sp>
      <p:sp>
        <p:nvSpPr>
          <p:cNvPr id="6" name="AutoShape 6" descr="Image result for fungi reproduction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7" name="Picture 6"/>
          <p:cNvPicPr>
            <a:picLocks noChangeAspect="1"/>
          </p:cNvPicPr>
          <p:nvPr/>
        </p:nvPicPr>
        <p:blipFill>
          <a:blip r:embed="rId2"/>
          <a:stretch>
            <a:fillRect/>
          </a:stretch>
        </p:blipFill>
        <p:spPr>
          <a:xfrm>
            <a:off x="4876800" y="3863181"/>
            <a:ext cx="2743200" cy="2577662"/>
          </a:xfrm>
          <a:prstGeom prst="rect">
            <a:avLst/>
          </a:prstGeom>
        </p:spPr>
      </p:pic>
    </p:spTree>
    <p:extLst>
      <p:ext uri="{BB962C8B-B14F-4D97-AF65-F5344CB8AC3E}">
        <p14:creationId xmlns:p14="http://schemas.microsoft.com/office/powerpoint/2010/main" val="128046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Kemampuan</a:t>
            </a:r>
            <a:r>
              <a:rPr lang="en-US" dirty="0" smtClean="0"/>
              <a:t> </a:t>
            </a:r>
            <a:r>
              <a:rPr lang="en-US" dirty="0" err="1" smtClean="0"/>
              <a:t>Akhir</a:t>
            </a:r>
            <a:r>
              <a:rPr lang="en-US" dirty="0" smtClean="0"/>
              <a:t> yang </a:t>
            </a:r>
            <a:r>
              <a:rPr lang="en-US" dirty="0" err="1" smtClean="0"/>
              <a:t>Diharapkan</a:t>
            </a:r>
            <a:endParaRPr lang="en-US" dirty="0"/>
          </a:p>
        </p:txBody>
      </p:sp>
      <p:sp>
        <p:nvSpPr>
          <p:cNvPr id="3" name="Content Placeholder 2"/>
          <p:cNvSpPr>
            <a:spLocks noGrp="1"/>
          </p:cNvSpPr>
          <p:nvPr>
            <p:ph idx="1"/>
          </p:nvPr>
        </p:nvSpPr>
        <p:spPr/>
        <p:txBody>
          <a:bodyPr/>
          <a:lstStyle/>
          <a:p>
            <a:r>
              <a:rPr lang="en-US" dirty="0" err="1" smtClean="0"/>
              <a:t>Mahasiswa</a:t>
            </a:r>
            <a:r>
              <a:rPr lang="en-US" dirty="0" smtClean="0"/>
              <a:t> </a:t>
            </a:r>
            <a:r>
              <a:rPr lang="en-US" dirty="0" err="1" smtClean="0"/>
              <a:t>dapat</a:t>
            </a:r>
            <a:r>
              <a:rPr lang="en-US" dirty="0" smtClean="0"/>
              <a:t> </a:t>
            </a:r>
            <a:r>
              <a:rPr lang="en-US" dirty="0" err="1" smtClean="0"/>
              <a:t>menjelaskan</a:t>
            </a:r>
            <a:r>
              <a:rPr lang="en-US" dirty="0" smtClean="0"/>
              <a:t> </a:t>
            </a:r>
            <a:r>
              <a:rPr lang="en-US" dirty="0" err="1" smtClean="0"/>
              <a:t>ciri-ciri</a:t>
            </a:r>
            <a:r>
              <a:rPr lang="en-US" dirty="0" smtClean="0"/>
              <a:t> fungi</a:t>
            </a:r>
          </a:p>
          <a:p>
            <a:r>
              <a:rPr lang="en-US" dirty="0" err="1" smtClean="0"/>
              <a:t>Mahasiswa</a:t>
            </a:r>
            <a:r>
              <a:rPr lang="en-US" dirty="0" smtClean="0"/>
              <a:t> </a:t>
            </a:r>
            <a:r>
              <a:rPr lang="en-US" dirty="0" err="1" smtClean="0"/>
              <a:t>dapat</a:t>
            </a:r>
            <a:r>
              <a:rPr lang="en-US" dirty="0" smtClean="0"/>
              <a:t> </a:t>
            </a:r>
            <a:r>
              <a:rPr lang="en-US" dirty="0" err="1" smtClean="0"/>
              <a:t>menjelaskan</a:t>
            </a:r>
            <a:r>
              <a:rPr lang="en-US" dirty="0" smtClean="0"/>
              <a:t> </a:t>
            </a:r>
            <a:r>
              <a:rPr lang="en-US" dirty="0" err="1" smtClean="0"/>
              <a:t>macam-macam</a:t>
            </a:r>
            <a:r>
              <a:rPr lang="en-US" dirty="0" smtClean="0"/>
              <a:t> fungi </a:t>
            </a:r>
            <a:r>
              <a:rPr lang="en-US" dirty="0" err="1" smtClean="0"/>
              <a:t>berdasarkan</a:t>
            </a:r>
            <a:r>
              <a:rPr lang="en-US" dirty="0" smtClean="0"/>
              <a:t> </a:t>
            </a:r>
            <a:r>
              <a:rPr lang="en-US" dirty="0" err="1" smtClean="0"/>
              <a:t>karakteristiknya</a:t>
            </a:r>
            <a:endParaRPr lang="en-US" dirty="0" smtClean="0"/>
          </a:p>
          <a:p>
            <a:r>
              <a:rPr lang="en-US" dirty="0" err="1" smtClean="0"/>
              <a:t>Mahasiswa</a:t>
            </a:r>
            <a:r>
              <a:rPr lang="en-US" dirty="0" smtClean="0"/>
              <a:t> </a:t>
            </a:r>
            <a:r>
              <a:rPr lang="en-US" dirty="0" err="1" smtClean="0"/>
              <a:t>dapat</a:t>
            </a:r>
            <a:r>
              <a:rPr lang="en-US" dirty="0" smtClean="0"/>
              <a:t> </a:t>
            </a:r>
            <a:r>
              <a:rPr lang="en-US" dirty="0" err="1" smtClean="0"/>
              <a:t>menjelaskan</a:t>
            </a:r>
            <a:r>
              <a:rPr lang="en-US" dirty="0" smtClean="0"/>
              <a:t> </a:t>
            </a:r>
            <a:r>
              <a:rPr lang="en-US" dirty="0" err="1" smtClean="0"/>
              <a:t>cara</a:t>
            </a:r>
            <a:r>
              <a:rPr lang="en-US" dirty="0" smtClean="0"/>
              <a:t> fungi </a:t>
            </a:r>
            <a:r>
              <a:rPr lang="en-US" dirty="0" err="1" smtClean="0"/>
              <a:t>berkembang</a:t>
            </a:r>
            <a:r>
              <a:rPr lang="en-US" dirty="0" smtClean="0"/>
              <a:t> </a:t>
            </a:r>
            <a:r>
              <a:rPr lang="en-US" dirty="0" err="1" smtClean="0"/>
              <a:t>biak</a:t>
            </a:r>
            <a:endParaRPr lang="en-US" dirty="0"/>
          </a:p>
          <a:p>
            <a:endParaRPr lang="en-US" dirty="0"/>
          </a:p>
        </p:txBody>
      </p:sp>
      <p:pic>
        <p:nvPicPr>
          <p:cNvPr id="4" name="Picture 2" descr="https://previews.123rf.com/images/amasterpics123/amasterpics1231301/amasterpics123130100010/17437646-3d-man-thinking-with-idea-bulb-above-his-head-over-white-background-Stock-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9910" y="4598670"/>
            <a:ext cx="2259330" cy="225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084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Reproduksi</a:t>
            </a:r>
            <a:r>
              <a:rPr lang="en-US" dirty="0" smtClean="0"/>
              <a:t> Fungi</a:t>
            </a:r>
            <a:endParaRPr lang="id-ID" dirty="0"/>
          </a:p>
        </p:txBody>
      </p:sp>
      <p:sp>
        <p:nvSpPr>
          <p:cNvPr id="3" name="Content Placeholder 2"/>
          <p:cNvSpPr>
            <a:spLocks noGrp="1"/>
          </p:cNvSpPr>
          <p:nvPr>
            <p:ph idx="1"/>
          </p:nvPr>
        </p:nvSpPr>
        <p:spPr/>
        <p:txBody>
          <a:bodyPr/>
          <a:lstStyle/>
          <a:p>
            <a:r>
              <a:rPr lang="en-US" dirty="0" err="1" smtClean="0"/>
              <a:t>Siklus</a:t>
            </a:r>
            <a:r>
              <a:rPr lang="en-US" dirty="0" smtClean="0"/>
              <a:t> </a:t>
            </a:r>
            <a:r>
              <a:rPr lang="en-US" dirty="0" err="1" smtClean="0"/>
              <a:t>hidup</a:t>
            </a:r>
            <a:r>
              <a:rPr lang="en-US" dirty="0" smtClean="0"/>
              <a:t> fungi</a:t>
            </a:r>
          </a:p>
          <a:p>
            <a:endParaRPr lang="id-ID" dirty="0"/>
          </a:p>
        </p:txBody>
      </p:sp>
      <p:pic>
        <p:nvPicPr>
          <p:cNvPr id="4" name="Picture 3"/>
          <p:cNvPicPr>
            <a:picLocks noChangeAspect="1"/>
          </p:cNvPicPr>
          <p:nvPr/>
        </p:nvPicPr>
        <p:blipFill>
          <a:blip r:embed="rId2"/>
          <a:stretch>
            <a:fillRect/>
          </a:stretch>
        </p:blipFill>
        <p:spPr>
          <a:xfrm>
            <a:off x="1066800" y="2332038"/>
            <a:ext cx="6738026" cy="3794125"/>
          </a:xfrm>
          <a:prstGeom prst="rect">
            <a:avLst/>
          </a:prstGeom>
        </p:spPr>
      </p:pic>
    </p:spTree>
    <p:extLst>
      <p:ext uri="{BB962C8B-B14F-4D97-AF65-F5344CB8AC3E}">
        <p14:creationId xmlns:p14="http://schemas.microsoft.com/office/powerpoint/2010/main" val="2105638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Reproduksi</a:t>
            </a:r>
            <a:r>
              <a:rPr lang="en-US" dirty="0" smtClean="0"/>
              <a:t> Fungi</a:t>
            </a:r>
            <a:endParaRPr lang="id-ID" dirty="0"/>
          </a:p>
        </p:txBody>
      </p:sp>
      <p:sp>
        <p:nvSpPr>
          <p:cNvPr id="3" name="Content Placeholder 2"/>
          <p:cNvSpPr>
            <a:spLocks noGrp="1"/>
          </p:cNvSpPr>
          <p:nvPr>
            <p:ph idx="1"/>
          </p:nvPr>
        </p:nvSpPr>
        <p:spPr/>
        <p:txBody>
          <a:bodyPr/>
          <a:lstStyle/>
          <a:p>
            <a:r>
              <a:rPr lang="en-US" dirty="0" err="1" smtClean="0"/>
              <a:t>Reproduksi</a:t>
            </a:r>
            <a:r>
              <a:rPr lang="en-US" dirty="0" smtClean="0"/>
              <a:t> </a:t>
            </a:r>
            <a:r>
              <a:rPr lang="en-US" dirty="0" err="1" smtClean="0"/>
              <a:t>aseksual</a:t>
            </a:r>
            <a:r>
              <a:rPr lang="en-US" dirty="0" smtClean="0"/>
              <a:t> :</a:t>
            </a:r>
          </a:p>
          <a:p>
            <a:pPr lvl="1"/>
            <a:r>
              <a:rPr lang="en-US" dirty="0" err="1" smtClean="0"/>
              <a:t>Spora</a:t>
            </a:r>
            <a:r>
              <a:rPr lang="en-US" dirty="0" smtClean="0"/>
              <a:t> </a:t>
            </a:r>
            <a:r>
              <a:rPr lang="en-US" dirty="0" err="1" smtClean="0"/>
              <a:t>terbentuk</a:t>
            </a:r>
            <a:r>
              <a:rPr lang="en-US" dirty="0" smtClean="0"/>
              <a:t> </a:t>
            </a:r>
            <a:r>
              <a:rPr lang="en-US" dirty="0" err="1" smtClean="0"/>
              <a:t>pada</a:t>
            </a:r>
            <a:r>
              <a:rPr lang="en-US" dirty="0" smtClean="0"/>
              <a:t> </a:t>
            </a:r>
            <a:r>
              <a:rPr lang="en-US" dirty="0" err="1" smtClean="0"/>
              <a:t>kantung</a:t>
            </a:r>
            <a:r>
              <a:rPr lang="en-US" dirty="0" smtClean="0"/>
              <a:t> yang </a:t>
            </a:r>
            <a:r>
              <a:rPr lang="en-US" dirty="0" err="1" smtClean="0"/>
              <a:t>disebut</a:t>
            </a:r>
            <a:r>
              <a:rPr lang="en-US" dirty="0" smtClean="0"/>
              <a:t> </a:t>
            </a:r>
            <a:r>
              <a:rPr lang="en-US" dirty="0" smtClean="0">
                <a:solidFill>
                  <a:srgbClr val="FF0000"/>
                </a:solidFill>
              </a:rPr>
              <a:t>sporangia</a:t>
            </a:r>
            <a:r>
              <a:rPr lang="en-US" dirty="0" smtClean="0"/>
              <a:t>, </a:t>
            </a:r>
            <a:r>
              <a:rPr lang="en-US" dirty="0" err="1" smtClean="0"/>
              <a:t>sedangkan</a:t>
            </a:r>
            <a:r>
              <a:rPr lang="en-US" dirty="0" smtClean="0"/>
              <a:t> </a:t>
            </a:r>
            <a:r>
              <a:rPr lang="en-US" dirty="0" err="1" smtClean="0"/>
              <a:t>sporanya</a:t>
            </a:r>
            <a:r>
              <a:rPr lang="en-US" dirty="0" smtClean="0"/>
              <a:t> </a:t>
            </a:r>
            <a:r>
              <a:rPr lang="en-US" dirty="0" err="1" smtClean="0"/>
              <a:t>disebut</a:t>
            </a:r>
            <a:r>
              <a:rPr lang="en-US" dirty="0" smtClean="0"/>
              <a:t> </a:t>
            </a:r>
            <a:r>
              <a:rPr lang="en-US" dirty="0" err="1" smtClean="0">
                <a:solidFill>
                  <a:srgbClr val="FF0000"/>
                </a:solidFill>
              </a:rPr>
              <a:t>sporangiospora</a:t>
            </a:r>
            <a:endParaRPr lang="en-US" dirty="0" smtClean="0">
              <a:solidFill>
                <a:srgbClr val="FF0000"/>
              </a:solidFill>
            </a:endParaRPr>
          </a:p>
          <a:p>
            <a:pPr marL="457200" lvl="1" indent="0">
              <a:buNone/>
            </a:pPr>
            <a:endParaRPr lang="id-ID" dirty="0"/>
          </a:p>
        </p:txBody>
      </p:sp>
      <p:pic>
        <p:nvPicPr>
          <p:cNvPr id="4" name="Picture 3"/>
          <p:cNvPicPr>
            <a:picLocks noChangeAspect="1"/>
          </p:cNvPicPr>
          <p:nvPr/>
        </p:nvPicPr>
        <p:blipFill rotWithShape="1">
          <a:blip r:embed="rId2"/>
          <a:srcRect t="3333"/>
          <a:stretch/>
        </p:blipFill>
        <p:spPr>
          <a:xfrm>
            <a:off x="1524000" y="3663327"/>
            <a:ext cx="2895600" cy="3183788"/>
          </a:xfrm>
          <a:prstGeom prst="rect">
            <a:avLst/>
          </a:prstGeom>
        </p:spPr>
      </p:pic>
      <p:pic>
        <p:nvPicPr>
          <p:cNvPr id="5" name="Picture 4"/>
          <p:cNvPicPr>
            <a:picLocks noChangeAspect="1"/>
          </p:cNvPicPr>
          <p:nvPr/>
        </p:nvPicPr>
        <p:blipFill>
          <a:blip r:embed="rId3"/>
          <a:stretch>
            <a:fillRect/>
          </a:stretch>
        </p:blipFill>
        <p:spPr>
          <a:xfrm>
            <a:off x="5105400" y="3663327"/>
            <a:ext cx="2362200" cy="3166609"/>
          </a:xfrm>
          <a:prstGeom prst="rect">
            <a:avLst/>
          </a:prstGeom>
        </p:spPr>
      </p:pic>
    </p:spTree>
    <p:extLst>
      <p:ext uri="{BB962C8B-B14F-4D97-AF65-F5344CB8AC3E}">
        <p14:creationId xmlns:p14="http://schemas.microsoft.com/office/powerpoint/2010/main" val="2790416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Reproduksi</a:t>
            </a:r>
            <a:r>
              <a:rPr lang="en-US" dirty="0" smtClean="0"/>
              <a:t> Fungi</a:t>
            </a:r>
            <a:endParaRPr lang="id-ID" dirty="0"/>
          </a:p>
        </p:txBody>
      </p:sp>
      <p:sp>
        <p:nvSpPr>
          <p:cNvPr id="3" name="Content Placeholder 2"/>
          <p:cNvSpPr>
            <a:spLocks noGrp="1"/>
          </p:cNvSpPr>
          <p:nvPr>
            <p:ph idx="1"/>
          </p:nvPr>
        </p:nvSpPr>
        <p:spPr/>
        <p:txBody>
          <a:bodyPr/>
          <a:lstStyle/>
          <a:p>
            <a:r>
              <a:rPr lang="en-US" dirty="0" err="1" smtClean="0"/>
              <a:t>Reproduksi</a:t>
            </a:r>
            <a:r>
              <a:rPr lang="en-US" dirty="0" smtClean="0"/>
              <a:t> </a:t>
            </a:r>
            <a:r>
              <a:rPr lang="en-US" dirty="0" err="1" smtClean="0"/>
              <a:t>aseksual</a:t>
            </a:r>
            <a:r>
              <a:rPr lang="en-US" dirty="0" smtClean="0"/>
              <a:t> :</a:t>
            </a:r>
          </a:p>
          <a:p>
            <a:pPr lvl="1"/>
            <a:r>
              <a:rPr lang="en-US" dirty="0" err="1" smtClean="0"/>
              <a:t>Spora</a:t>
            </a:r>
            <a:r>
              <a:rPr lang="en-US" dirty="0" smtClean="0"/>
              <a:t> </a:t>
            </a:r>
            <a:r>
              <a:rPr lang="en-US" dirty="0" err="1" smtClean="0"/>
              <a:t>terbentuk</a:t>
            </a:r>
            <a:r>
              <a:rPr lang="en-US" dirty="0" smtClean="0"/>
              <a:t> </a:t>
            </a:r>
            <a:r>
              <a:rPr lang="en-US" dirty="0" err="1" smtClean="0"/>
              <a:t>pada</a:t>
            </a:r>
            <a:r>
              <a:rPr lang="en-US" dirty="0" smtClean="0"/>
              <a:t> </a:t>
            </a:r>
            <a:r>
              <a:rPr lang="en-US" dirty="0" err="1" smtClean="0">
                <a:solidFill>
                  <a:srgbClr val="FF0000"/>
                </a:solidFill>
              </a:rPr>
              <a:t>konidiofor</a:t>
            </a:r>
            <a:r>
              <a:rPr lang="en-US" dirty="0" smtClean="0"/>
              <a:t>, </a:t>
            </a:r>
            <a:r>
              <a:rPr lang="en-US" dirty="0" err="1" smtClean="0"/>
              <a:t>sporanya</a:t>
            </a:r>
            <a:r>
              <a:rPr lang="en-US" dirty="0" smtClean="0"/>
              <a:t> </a:t>
            </a:r>
            <a:r>
              <a:rPr lang="en-US" dirty="0" err="1" smtClean="0"/>
              <a:t>disebut</a:t>
            </a:r>
            <a:r>
              <a:rPr lang="en-US" dirty="0" smtClean="0"/>
              <a:t> </a:t>
            </a:r>
            <a:r>
              <a:rPr lang="en-US" dirty="0" err="1" smtClean="0"/>
              <a:t>dengan</a:t>
            </a:r>
            <a:r>
              <a:rPr lang="en-US" dirty="0" smtClean="0"/>
              <a:t> </a:t>
            </a:r>
            <a:r>
              <a:rPr lang="en-US" dirty="0" err="1" smtClean="0">
                <a:solidFill>
                  <a:srgbClr val="FF0000"/>
                </a:solidFill>
              </a:rPr>
              <a:t>konidia</a:t>
            </a:r>
            <a:r>
              <a:rPr lang="en-US" dirty="0" smtClean="0">
                <a:solidFill>
                  <a:srgbClr val="FF0000"/>
                </a:solidFill>
              </a:rPr>
              <a:t>/</a:t>
            </a:r>
            <a:r>
              <a:rPr lang="en-US" dirty="0" err="1" smtClean="0">
                <a:solidFill>
                  <a:srgbClr val="FF0000"/>
                </a:solidFill>
              </a:rPr>
              <a:t>konidiospora</a:t>
            </a:r>
            <a:endParaRPr lang="en-US" dirty="0" smtClean="0">
              <a:solidFill>
                <a:srgbClr val="FF0000"/>
              </a:solidFill>
            </a:endParaRPr>
          </a:p>
          <a:p>
            <a:pPr lvl="1"/>
            <a:endParaRPr lang="id-ID" dirty="0"/>
          </a:p>
        </p:txBody>
      </p:sp>
      <p:pic>
        <p:nvPicPr>
          <p:cNvPr id="4" name="Picture 3"/>
          <p:cNvPicPr>
            <a:picLocks noChangeAspect="1"/>
          </p:cNvPicPr>
          <p:nvPr/>
        </p:nvPicPr>
        <p:blipFill>
          <a:blip r:embed="rId2"/>
          <a:stretch>
            <a:fillRect/>
          </a:stretch>
        </p:blipFill>
        <p:spPr>
          <a:xfrm>
            <a:off x="1371600" y="3429000"/>
            <a:ext cx="3014476" cy="2697163"/>
          </a:xfrm>
          <a:prstGeom prst="rect">
            <a:avLst/>
          </a:prstGeom>
        </p:spPr>
      </p:pic>
      <p:pic>
        <p:nvPicPr>
          <p:cNvPr id="5" name="Picture 4"/>
          <p:cNvPicPr>
            <a:picLocks noChangeAspect="1"/>
          </p:cNvPicPr>
          <p:nvPr/>
        </p:nvPicPr>
        <p:blipFill>
          <a:blip r:embed="rId3"/>
          <a:stretch>
            <a:fillRect/>
          </a:stretch>
        </p:blipFill>
        <p:spPr>
          <a:xfrm>
            <a:off x="4550662" y="3276600"/>
            <a:ext cx="4038600" cy="3095625"/>
          </a:xfrm>
          <a:prstGeom prst="rect">
            <a:avLst/>
          </a:prstGeom>
        </p:spPr>
      </p:pic>
    </p:spTree>
    <p:extLst>
      <p:ext uri="{BB962C8B-B14F-4D97-AF65-F5344CB8AC3E}">
        <p14:creationId xmlns:p14="http://schemas.microsoft.com/office/powerpoint/2010/main" val="3690379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Reproduksi</a:t>
            </a:r>
            <a:r>
              <a:rPr lang="en-US" dirty="0" smtClean="0"/>
              <a:t> Fungi</a:t>
            </a:r>
            <a:endParaRPr lang="id-ID" dirty="0"/>
          </a:p>
        </p:txBody>
      </p:sp>
      <p:sp>
        <p:nvSpPr>
          <p:cNvPr id="3" name="Content Placeholder 2"/>
          <p:cNvSpPr>
            <a:spLocks noGrp="1"/>
          </p:cNvSpPr>
          <p:nvPr>
            <p:ph idx="1"/>
          </p:nvPr>
        </p:nvSpPr>
        <p:spPr/>
        <p:txBody>
          <a:bodyPr/>
          <a:lstStyle/>
          <a:p>
            <a:r>
              <a:rPr lang="en-US" dirty="0" err="1" smtClean="0"/>
              <a:t>Reproduksi</a:t>
            </a:r>
            <a:r>
              <a:rPr lang="en-US" dirty="0" smtClean="0"/>
              <a:t> </a:t>
            </a:r>
            <a:r>
              <a:rPr lang="en-US" dirty="0" err="1" smtClean="0"/>
              <a:t>aseksual</a:t>
            </a:r>
            <a:endParaRPr lang="en-US" dirty="0" smtClean="0"/>
          </a:p>
          <a:p>
            <a:pPr lvl="1"/>
            <a:r>
              <a:rPr lang="en-US" dirty="0" err="1" smtClean="0"/>
              <a:t>Spora</a:t>
            </a:r>
            <a:r>
              <a:rPr lang="en-US" dirty="0" smtClean="0"/>
              <a:t> </a:t>
            </a:r>
            <a:r>
              <a:rPr lang="en-US" dirty="0" err="1" smtClean="0"/>
              <a:t>terbentuk</a:t>
            </a:r>
            <a:r>
              <a:rPr lang="en-US" dirty="0" smtClean="0"/>
              <a:t> </a:t>
            </a:r>
            <a:r>
              <a:rPr lang="en-US" dirty="0" err="1" smtClean="0"/>
              <a:t>dari</a:t>
            </a:r>
            <a:r>
              <a:rPr lang="en-US" dirty="0" smtClean="0"/>
              <a:t> </a:t>
            </a:r>
            <a:r>
              <a:rPr lang="en-US" dirty="0" err="1" smtClean="0">
                <a:solidFill>
                  <a:srgbClr val="FF0000"/>
                </a:solidFill>
              </a:rPr>
              <a:t>fragmentasi</a:t>
            </a:r>
            <a:r>
              <a:rPr lang="en-US" dirty="0" smtClean="0">
                <a:solidFill>
                  <a:srgbClr val="FF0000"/>
                </a:solidFill>
              </a:rPr>
              <a:t> </a:t>
            </a:r>
            <a:r>
              <a:rPr lang="en-US" dirty="0" err="1" smtClean="0">
                <a:solidFill>
                  <a:srgbClr val="FF0000"/>
                </a:solidFill>
              </a:rPr>
              <a:t>hifa</a:t>
            </a:r>
            <a:r>
              <a:rPr lang="en-US" dirty="0" smtClean="0"/>
              <a:t>, </a:t>
            </a:r>
            <a:r>
              <a:rPr lang="en-US" dirty="0" err="1" smtClean="0"/>
              <a:t>sporanya</a:t>
            </a:r>
            <a:r>
              <a:rPr lang="en-US" dirty="0" smtClean="0"/>
              <a:t> </a:t>
            </a:r>
            <a:r>
              <a:rPr lang="en-US" dirty="0" err="1" smtClean="0"/>
              <a:t>disebut</a:t>
            </a:r>
            <a:r>
              <a:rPr lang="en-US" dirty="0" smtClean="0"/>
              <a:t> </a:t>
            </a:r>
            <a:r>
              <a:rPr lang="en-US" dirty="0" err="1" smtClean="0">
                <a:solidFill>
                  <a:srgbClr val="FF0000"/>
                </a:solidFill>
              </a:rPr>
              <a:t>arthrospora</a:t>
            </a:r>
            <a:endParaRPr lang="en-US" dirty="0" smtClean="0">
              <a:solidFill>
                <a:srgbClr val="FF0000"/>
              </a:solidFill>
            </a:endParaRPr>
          </a:p>
          <a:p>
            <a:pPr marL="457200" lvl="1" indent="0">
              <a:buNone/>
            </a:pPr>
            <a:endParaRPr lang="en-US" dirty="0" smtClean="0"/>
          </a:p>
        </p:txBody>
      </p:sp>
      <p:pic>
        <p:nvPicPr>
          <p:cNvPr id="4" name="Picture 3"/>
          <p:cNvPicPr>
            <a:picLocks noChangeAspect="1"/>
          </p:cNvPicPr>
          <p:nvPr/>
        </p:nvPicPr>
        <p:blipFill>
          <a:blip r:embed="rId3"/>
          <a:stretch>
            <a:fillRect/>
          </a:stretch>
        </p:blipFill>
        <p:spPr>
          <a:xfrm>
            <a:off x="1143000" y="3276599"/>
            <a:ext cx="3124200" cy="3461845"/>
          </a:xfrm>
          <a:prstGeom prst="rect">
            <a:avLst/>
          </a:prstGeom>
        </p:spPr>
      </p:pic>
      <p:pic>
        <p:nvPicPr>
          <p:cNvPr id="6" name="Picture 5"/>
          <p:cNvPicPr>
            <a:picLocks noChangeAspect="1"/>
          </p:cNvPicPr>
          <p:nvPr/>
        </p:nvPicPr>
        <p:blipFill>
          <a:blip r:embed="rId4"/>
          <a:stretch>
            <a:fillRect/>
          </a:stretch>
        </p:blipFill>
        <p:spPr>
          <a:xfrm>
            <a:off x="4572000" y="3483315"/>
            <a:ext cx="3885701" cy="2642848"/>
          </a:xfrm>
          <a:prstGeom prst="rect">
            <a:avLst/>
          </a:prstGeom>
        </p:spPr>
      </p:pic>
    </p:spTree>
    <p:extLst>
      <p:ext uri="{BB962C8B-B14F-4D97-AF65-F5344CB8AC3E}">
        <p14:creationId xmlns:p14="http://schemas.microsoft.com/office/powerpoint/2010/main" val="2665168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Reproduksi</a:t>
            </a:r>
            <a:r>
              <a:rPr lang="en-US" dirty="0" smtClean="0"/>
              <a:t> Fungi</a:t>
            </a:r>
            <a:endParaRPr lang="id-ID" dirty="0"/>
          </a:p>
        </p:txBody>
      </p:sp>
      <p:sp>
        <p:nvSpPr>
          <p:cNvPr id="3" name="Content Placeholder 2"/>
          <p:cNvSpPr>
            <a:spLocks noGrp="1"/>
          </p:cNvSpPr>
          <p:nvPr>
            <p:ph idx="1"/>
          </p:nvPr>
        </p:nvSpPr>
        <p:spPr/>
        <p:txBody>
          <a:bodyPr/>
          <a:lstStyle/>
          <a:p>
            <a:r>
              <a:rPr lang="en-US" dirty="0" err="1" smtClean="0"/>
              <a:t>Reproduksi</a:t>
            </a:r>
            <a:r>
              <a:rPr lang="en-US" dirty="0" smtClean="0"/>
              <a:t> </a:t>
            </a:r>
            <a:r>
              <a:rPr lang="en-US" dirty="0" err="1" smtClean="0"/>
              <a:t>aseksual</a:t>
            </a:r>
            <a:endParaRPr lang="en-US" dirty="0" smtClean="0"/>
          </a:p>
          <a:p>
            <a:pPr lvl="1"/>
            <a:r>
              <a:rPr lang="en-US" dirty="0" err="1" smtClean="0"/>
              <a:t>Spora</a:t>
            </a:r>
            <a:r>
              <a:rPr lang="en-US" dirty="0" smtClean="0"/>
              <a:t> </a:t>
            </a:r>
            <a:r>
              <a:rPr lang="en-US" dirty="0" err="1" smtClean="0"/>
              <a:t>terbentuk</a:t>
            </a:r>
            <a:r>
              <a:rPr lang="en-US" dirty="0" smtClean="0"/>
              <a:t> </a:t>
            </a:r>
            <a:r>
              <a:rPr lang="en-US" dirty="0" err="1" smtClean="0"/>
              <a:t>dari</a:t>
            </a:r>
            <a:r>
              <a:rPr lang="en-US" dirty="0" smtClean="0"/>
              <a:t> </a:t>
            </a:r>
            <a:r>
              <a:rPr lang="en-US" dirty="0" err="1" smtClean="0">
                <a:solidFill>
                  <a:srgbClr val="FF0000"/>
                </a:solidFill>
              </a:rPr>
              <a:t>pertunasan</a:t>
            </a:r>
            <a:r>
              <a:rPr lang="en-US" dirty="0" smtClean="0">
                <a:solidFill>
                  <a:srgbClr val="FF0000"/>
                </a:solidFill>
              </a:rPr>
              <a:t> </a:t>
            </a:r>
            <a:r>
              <a:rPr lang="en-US" dirty="0" err="1" smtClean="0">
                <a:solidFill>
                  <a:srgbClr val="FF0000"/>
                </a:solidFill>
              </a:rPr>
              <a:t>sel</a:t>
            </a:r>
            <a:r>
              <a:rPr lang="en-US" dirty="0" smtClean="0">
                <a:solidFill>
                  <a:srgbClr val="FF0000"/>
                </a:solidFill>
              </a:rPr>
              <a:t> </a:t>
            </a:r>
            <a:r>
              <a:rPr lang="en-US" dirty="0" err="1" smtClean="0">
                <a:solidFill>
                  <a:srgbClr val="FF0000"/>
                </a:solidFill>
              </a:rPr>
              <a:t>induk</a:t>
            </a:r>
            <a:r>
              <a:rPr lang="en-US" dirty="0" smtClean="0"/>
              <a:t>, </a:t>
            </a:r>
            <a:r>
              <a:rPr lang="en-US" dirty="0" err="1" smtClean="0"/>
              <a:t>sporanya</a:t>
            </a:r>
            <a:r>
              <a:rPr lang="en-US" dirty="0" smtClean="0"/>
              <a:t> </a:t>
            </a:r>
            <a:r>
              <a:rPr lang="en-US" dirty="0" err="1" smtClean="0"/>
              <a:t>disebut</a:t>
            </a:r>
            <a:r>
              <a:rPr lang="en-US" dirty="0" smtClean="0"/>
              <a:t> </a:t>
            </a:r>
            <a:r>
              <a:rPr lang="en-US" dirty="0" err="1" smtClean="0">
                <a:solidFill>
                  <a:srgbClr val="FF0000"/>
                </a:solidFill>
              </a:rPr>
              <a:t>blastospora</a:t>
            </a:r>
            <a:endParaRPr lang="id-ID" dirty="0">
              <a:solidFill>
                <a:srgbClr val="FF0000"/>
              </a:solidFill>
            </a:endParaRPr>
          </a:p>
        </p:txBody>
      </p:sp>
      <p:pic>
        <p:nvPicPr>
          <p:cNvPr id="4" name="Picture 3"/>
          <p:cNvPicPr>
            <a:picLocks noChangeAspect="1"/>
          </p:cNvPicPr>
          <p:nvPr/>
        </p:nvPicPr>
        <p:blipFill>
          <a:blip r:embed="rId3"/>
          <a:stretch>
            <a:fillRect/>
          </a:stretch>
        </p:blipFill>
        <p:spPr>
          <a:xfrm>
            <a:off x="1392463" y="3403486"/>
            <a:ext cx="3276601" cy="3124200"/>
          </a:xfrm>
          <a:prstGeom prst="rect">
            <a:avLst/>
          </a:prstGeom>
        </p:spPr>
      </p:pic>
      <p:pic>
        <p:nvPicPr>
          <p:cNvPr id="5" name="Picture 4"/>
          <p:cNvPicPr>
            <a:picLocks noChangeAspect="1"/>
          </p:cNvPicPr>
          <p:nvPr/>
        </p:nvPicPr>
        <p:blipFill>
          <a:blip r:embed="rId4"/>
          <a:stretch>
            <a:fillRect/>
          </a:stretch>
        </p:blipFill>
        <p:spPr>
          <a:xfrm>
            <a:off x="4876800" y="3410743"/>
            <a:ext cx="3981450" cy="2981325"/>
          </a:xfrm>
          <a:prstGeom prst="rect">
            <a:avLst/>
          </a:prstGeom>
        </p:spPr>
      </p:pic>
    </p:spTree>
    <p:extLst>
      <p:ext uri="{BB962C8B-B14F-4D97-AF65-F5344CB8AC3E}">
        <p14:creationId xmlns:p14="http://schemas.microsoft.com/office/powerpoint/2010/main" val="3421821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Reproduksi</a:t>
            </a:r>
            <a:r>
              <a:rPr lang="en-US" dirty="0" smtClean="0"/>
              <a:t> Fungi</a:t>
            </a:r>
            <a:endParaRPr lang="id-ID" dirty="0"/>
          </a:p>
        </p:txBody>
      </p:sp>
      <p:sp>
        <p:nvSpPr>
          <p:cNvPr id="3" name="Content Placeholder 2"/>
          <p:cNvSpPr>
            <a:spLocks noGrp="1"/>
          </p:cNvSpPr>
          <p:nvPr>
            <p:ph idx="1"/>
          </p:nvPr>
        </p:nvSpPr>
        <p:spPr/>
        <p:txBody>
          <a:bodyPr/>
          <a:lstStyle/>
          <a:p>
            <a:r>
              <a:rPr lang="en-US" dirty="0" err="1" smtClean="0"/>
              <a:t>Reproduksi</a:t>
            </a:r>
            <a:r>
              <a:rPr lang="en-US" dirty="0" smtClean="0"/>
              <a:t> </a:t>
            </a:r>
            <a:r>
              <a:rPr lang="en-US" dirty="0" err="1" smtClean="0"/>
              <a:t>aseksual</a:t>
            </a:r>
            <a:endParaRPr lang="en-US" dirty="0" smtClean="0"/>
          </a:p>
          <a:p>
            <a:pPr lvl="1"/>
            <a:r>
              <a:rPr lang="en-US" dirty="0" err="1" smtClean="0"/>
              <a:t>Spora</a:t>
            </a:r>
            <a:r>
              <a:rPr lang="en-US" dirty="0" smtClean="0"/>
              <a:t> </a:t>
            </a:r>
            <a:r>
              <a:rPr lang="en-US" dirty="0" err="1" smtClean="0"/>
              <a:t>terbentuk</a:t>
            </a:r>
            <a:r>
              <a:rPr lang="en-US" dirty="0" smtClean="0"/>
              <a:t> </a:t>
            </a:r>
            <a:r>
              <a:rPr lang="en-US" dirty="0" err="1" smtClean="0"/>
              <a:t>pada</a:t>
            </a:r>
            <a:r>
              <a:rPr lang="en-US" dirty="0" smtClean="0"/>
              <a:t> </a:t>
            </a:r>
            <a:r>
              <a:rPr lang="en-US" dirty="0" err="1" smtClean="0"/>
              <a:t>kantung</a:t>
            </a:r>
            <a:r>
              <a:rPr lang="en-US" dirty="0" smtClean="0"/>
              <a:t> </a:t>
            </a:r>
            <a:r>
              <a:rPr lang="en-US" dirty="0" err="1" smtClean="0"/>
              <a:t>dengan</a:t>
            </a:r>
            <a:r>
              <a:rPr lang="en-US" dirty="0" smtClean="0"/>
              <a:t> </a:t>
            </a:r>
            <a:r>
              <a:rPr lang="en-US" dirty="0" err="1" smtClean="0"/>
              <a:t>dinding</a:t>
            </a:r>
            <a:r>
              <a:rPr lang="en-US" dirty="0" smtClean="0"/>
              <a:t> </a:t>
            </a:r>
            <a:r>
              <a:rPr lang="en-US" dirty="0" err="1" smtClean="0"/>
              <a:t>sel</a:t>
            </a:r>
            <a:r>
              <a:rPr lang="en-US" dirty="0" smtClean="0"/>
              <a:t> yang </a:t>
            </a:r>
            <a:r>
              <a:rPr lang="en-US" dirty="0" err="1" smtClean="0"/>
              <a:t>tebal</a:t>
            </a:r>
            <a:r>
              <a:rPr lang="en-US" dirty="0" smtClean="0"/>
              <a:t>, </a:t>
            </a:r>
            <a:r>
              <a:rPr lang="en-US" dirty="0" err="1" smtClean="0"/>
              <a:t>sporanya</a:t>
            </a:r>
            <a:r>
              <a:rPr lang="en-US" dirty="0" smtClean="0"/>
              <a:t> </a:t>
            </a:r>
            <a:r>
              <a:rPr lang="en-US" dirty="0" err="1" smtClean="0"/>
              <a:t>disebut</a:t>
            </a:r>
            <a:r>
              <a:rPr lang="en-US" dirty="0" smtClean="0"/>
              <a:t> </a:t>
            </a:r>
            <a:r>
              <a:rPr lang="en-US" dirty="0" err="1" smtClean="0">
                <a:solidFill>
                  <a:srgbClr val="FF0000"/>
                </a:solidFill>
              </a:rPr>
              <a:t>klamidospora</a:t>
            </a:r>
            <a:endParaRPr lang="en-US" dirty="0" smtClean="0">
              <a:solidFill>
                <a:srgbClr val="FF0000"/>
              </a:solidFill>
            </a:endParaRPr>
          </a:p>
          <a:p>
            <a:pPr lvl="1"/>
            <a:endParaRPr lang="id-ID" dirty="0"/>
          </a:p>
        </p:txBody>
      </p:sp>
      <p:pic>
        <p:nvPicPr>
          <p:cNvPr id="4" name="Picture 3"/>
          <p:cNvPicPr>
            <a:picLocks noChangeAspect="1"/>
          </p:cNvPicPr>
          <p:nvPr/>
        </p:nvPicPr>
        <p:blipFill>
          <a:blip r:embed="rId2"/>
          <a:stretch>
            <a:fillRect/>
          </a:stretch>
        </p:blipFill>
        <p:spPr>
          <a:xfrm>
            <a:off x="1447800" y="3124200"/>
            <a:ext cx="2620211" cy="3657600"/>
          </a:xfrm>
          <a:prstGeom prst="rect">
            <a:avLst/>
          </a:prstGeom>
        </p:spPr>
      </p:pic>
      <p:pic>
        <p:nvPicPr>
          <p:cNvPr id="11266" name="Picture 2" descr="Image result for chlamydospore"/>
          <p:cNvPicPr>
            <a:picLocks noChangeAspect="1" noChangeArrowheads="1"/>
          </p:cNvPicPr>
          <p:nvPr/>
        </p:nvPicPr>
        <p:blipFill rotWithShape="1">
          <a:blip r:embed="rId3">
            <a:extLst>
              <a:ext uri="{28A0092B-C50C-407E-A947-70E740481C1C}">
                <a14:useLocalDpi xmlns:a14="http://schemas.microsoft.com/office/drawing/2010/main" val="0"/>
              </a:ext>
            </a:extLst>
          </a:blip>
          <a:srcRect l="50784"/>
          <a:stretch/>
        </p:blipFill>
        <p:spPr bwMode="auto">
          <a:xfrm>
            <a:off x="4495800" y="3200400"/>
            <a:ext cx="3529013" cy="350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372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Reproduksi</a:t>
            </a:r>
            <a:r>
              <a:rPr lang="en-US" dirty="0" smtClean="0"/>
              <a:t> Fungi</a:t>
            </a:r>
            <a:endParaRPr lang="id-ID" dirty="0"/>
          </a:p>
        </p:txBody>
      </p:sp>
      <p:sp>
        <p:nvSpPr>
          <p:cNvPr id="3" name="Content Placeholder 2"/>
          <p:cNvSpPr>
            <a:spLocks noGrp="1"/>
          </p:cNvSpPr>
          <p:nvPr>
            <p:ph idx="1"/>
          </p:nvPr>
        </p:nvSpPr>
        <p:spPr/>
        <p:txBody>
          <a:bodyPr/>
          <a:lstStyle/>
          <a:p>
            <a:r>
              <a:rPr lang="en-US" dirty="0" err="1" smtClean="0"/>
              <a:t>Reproduksi</a:t>
            </a:r>
            <a:r>
              <a:rPr lang="en-US" dirty="0" smtClean="0"/>
              <a:t> </a:t>
            </a:r>
            <a:r>
              <a:rPr lang="en-US" dirty="0" err="1" smtClean="0"/>
              <a:t>seksual</a:t>
            </a:r>
            <a:endParaRPr lang="en-US" dirty="0" smtClean="0"/>
          </a:p>
          <a:p>
            <a:pPr lvl="1"/>
            <a:r>
              <a:rPr lang="en-US" dirty="0" err="1" smtClean="0"/>
              <a:t>Pada</a:t>
            </a:r>
            <a:r>
              <a:rPr lang="en-US" dirty="0" smtClean="0"/>
              <a:t> </a:t>
            </a:r>
            <a:r>
              <a:rPr lang="en-US" dirty="0" err="1" smtClean="0"/>
              <a:t>reproduksi</a:t>
            </a:r>
            <a:r>
              <a:rPr lang="en-US" dirty="0" smtClean="0"/>
              <a:t> </a:t>
            </a:r>
            <a:r>
              <a:rPr lang="en-US" dirty="0" err="1" smtClean="0"/>
              <a:t>cara</a:t>
            </a:r>
            <a:r>
              <a:rPr lang="en-US" dirty="0" smtClean="0"/>
              <a:t> </a:t>
            </a:r>
            <a:r>
              <a:rPr lang="en-US" dirty="0" err="1" smtClean="0"/>
              <a:t>ini</a:t>
            </a:r>
            <a:r>
              <a:rPr lang="en-US" dirty="0" smtClean="0"/>
              <a:t> </a:t>
            </a:r>
            <a:r>
              <a:rPr lang="en-US" dirty="0" err="1" smtClean="0"/>
              <a:t>terjadi</a:t>
            </a:r>
            <a:r>
              <a:rPr lang="en-US" dirty="0" smtClean="0"/>
              <a:t> </a:t>
            </a:r>
            <a:r>
              <a:rPr lang="en-US" dirty="0" err="1" smtClean="0"/>
              <a:t>fusi</a:t>
            </a:r>
            <a:r>
              <a:rPr lang="en-US" dirty="0" smtClean="0"/>
              <a:t> </a:t>
            </a:r>
            <a:r>
              <a:rPr lang="en-US" dirty="0" err="1" smtClean="0"/>
              <a:t>atau</a:t>
            </a:r>
            <a:r>
              <a:rPr lang="en-US" dirty="0" smtClean="0"/>
              <a:t> </a:t>
            </a:r>
            <a:r>
              <a:rPr lang="en-US" dirty="0" err="1" smtClean="0"/>
              <a:t>penggabungan</a:t>
            </a:r>
            <a:r>
              <a:rPr lang="en-US" dirty="0" smtClean="0"/>
              <a:t> </a:t>
            </a:r>
            <a:r>
              <a:rPr lang="en-US" dirty="0" err="1" smtClean="0"/>
              <a:t>antara</a:t>
            </a:r>
            <a:r>
              <a:rPr lang="en-US" dirty="0" smtClean="0"/>
              <a:t> 2 </a:t>
            </a:r>
            <a:r>
              <a:rPr lang="en-US" dirty="0" err="1" smtClean="0"/>
              <a:t>nukleus</a:t>
            </a:r>
            <a:r>
              <a:rPr lang="en-US" dirty="0" smtClean="0"/>
              <a:t> </a:t>
            </a:r>
            <a:r>
              <a:rPr lang="en-US" dirty="0" err="1" smtClean="0"/>
              <a:t>dati</a:t>
            </a:r>
            <a:r>
              <a:rPr lang="en-US" dirty="0" smtClean="0"/>
              <a:t> </a:t>
            </a:r>
            <a:r>
              <a:rPr lang="en-US" dirty="0" err="1" smtClean="0"/>
              <a:t>tipe</a:t>
            </a:r>
            <a:r>
              <a:rPr lang="en-US" dirty="0" smtClean="0"/>
              <a:t> </a:t>
            </a:r>
            <a:r>
              <a:rPr lang="en-US" dirty="0" err="1" smtClean="0"/>
              <a:t>hifa</a:t>
            </a:r>
            <a:r>
              <a:rPr lang="en-US" dirty="0" smtClean="0"/>
              <a:t> yang </a:t>
            </a:r>
            <a:r>
              <a:rPr lang="en-US" dirty="0" err="1" smtClean="0"/>
              <a:t>berbeda</a:t>
            </a:r>
            <a:endParaRPr lang="en-US" dirty="0" smtClean="0"/>
          </a:p>
          <a:p>
            <a:pPr lvl="1"/>
            <a:r>
              <a:rPr lang="en-US" dirty="0" err="1" smtClean="0"/>
              <a:t>Hasilnya</a:t>
            </a:r>
            <a:r>
              <a:rPr lang="en-US" dirty="0" smtClean="0"/>
              <a:t> </a:t>
            </a:r>
            <a:r>
              <a:rPr lang="en-US" dirty="0" err="1" smtClean="0"/>
              <a:t>berupa</a:t>
            </a:r>
            <a:r>
              <a:rPr lang="en-US" dirty="0" smtClean="0"/>
              <a:t> </a:t>
            </a:r>
            <a:r>
              <a:rPr lang="en-US" dirty="0" err="1" smtClean="0">
                <a:solidFill>
                  <a:srgbClr val="FF0000"/>
                </a:solidFill>
              </a:rPr>
              <a:t>heterokarion</a:t>
            </a:r>
            <a:r>
              <a:rPr lang="en-US" dirty="0" smtClean="0">
                <a:solidFill>
                  <a:srgbClr val="FF0000"/>
                </a:solidFill>
              </a:rPr>
              <a:t> yang diploid</a:t>
            </a:r>
          </a:p>
          <a:p>
            <a:pPr lvl="1"/>
            <a:r>
              <a:rPr lang="en-US" dirty="0" err="1" smtClean="0"/>
              <a:t>Kemudian</a:t>
            </a:r>
            <a:r>
              <a:rPr lang="en-US" dirty="0" smtClean="0"/>
              <a:t> </a:t>
            </a:r>
            <a:r>
              <a:rPr lang="en-US" dirty="0" err="1" smtClean="0"/>
              <a:t>terjadi</a:t>
            </a:r>
            <a:r>
              <a:rPr lang="en-US" dirty="0" smtClean="0"/>
              <a:t> </a:t>
            </a:r>
            <a:r>
              <a:rPr lang="en-US" dirty="0" err="1" smtClean="0"/>
              <a:t>pembelahan</a:t>
            </a:r>
            <a:r>
              <a:rPr lang="en-US" dirty="0" smtClean="0"/>
              <a:t> meiosis, </a:t>
            </a:r>
            <a:r>
              <a:rPr lang="en-US" dirty="0" err="1" smtClean="0"/>
              <a:t>sehingga</a:t>
            </a:r>
            <a:r>
              <a:rPr lang="en-US" dirty="0" smtClean="0"/>
              <a:t> </a:t>
            </a:r>
            <a:r>
              <a:rPr lang="en-US" dirty="0" err="1" smtClean="0"/>
              <a:t>terbentuk</a:t>
            </a:r>
            <a:r>
              <a:rPr lang="en-US" dirty="0" smtClean="0"/>
              <a:t> </a:t>
            </a:r>
            <a:r>
              <a:rPr lang="en-US" dirty="0" err="1" smtClean="0">
                <a:solidFill>
                  <a:srgbClr val="FF0000"/>
                </a:solidFill>
              </a:rPr>
              <a:t>spora</a:t>
            </a:r>
            <a:r>
              <a:rPr lang="en-US" dirty="0" smtClean="0">
                <a:solidFill>
                  <a:srgbClr val="FF0000"/>
                </a:solidFill>
              </a:rPr>
              <a:t> yang haploid </a:t>
            </a:r>
            <a:endParaRPr lang="id-ID" dirty="0">
              <a:solidFill>
                <a:srgbClr val="FF0000"/>
              </a:solidFill>
            </a:endParaRPr>
          </a:p>
        </p:txBody>
      </p:sp>
    </p:spTree>
    <p:extLst>
      <p:ext uri="{BB962C8B-B14F-4D97-AF65-F5344CB8AC3E}">
        <p14:creationId xmlns:p14="http://schemas.microsoft.com/office/powerpoint/2010/main" val="148351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2290" name="Picture 2" descr="The asexual and sexual life cycles of zygomycetes are shown. In the asexual life cycle, 1n spores undergo mitosis to form long chains of cells called mycelia. Germination results in the formation of more spores. In the sexual life cycle, spores germinate to form mycelia with two different mating types: plus and minus. If the plus and minus mating types are in close proximity, extensions called gametangia form between them. In a process called plasmogamy, the gametangia fuse to form a zygosporangium with multiple haploid nuclei. A thick, protective coat forms around the zygosporangium. In a process called karyogamy, the nuclei fuse to form a zygote with multiple diploid (2n) nuclei. The zygote undergoes meiosis and germination. A sporangium grows on a short stalk. Haploid spores are formed inside. The spores germinate, ending the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48570"/>
            <a:ext cx="5741089" cy="660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981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Reproduksi</a:t>
            </a:r>
            <a:r>
              <a:rPr lang="en-US" dirty="0" smtClean="0"/>
              <a:t> Fungi</a:t>
            </a:r>
            <a:endParaRPr lang="id-ID" dirty="0"/>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stretch>
            <a:fillRect/>
          </a:stretch>
        </p:blipFill>
        <p:spPr>
          <a:xfrm>
            <a:off x="1295400" y="1966118"/>
            <a:ext cx="6738026" cy="3794125"/>
          </a:xfrm>
          <a:prstGeom prst="rect">
            <a:avLst/>
          </a:prstGeom>
        </p:spPr>
      </p:pic>
    </p:spTree>
    <p:extLst>
      <p:ext uri="{BB962C8B-B14F-4D97-AF65-F5344CB8AC3E}">
        <p14:creationId xmlns:p14="http://schemas.microsoft.com/office/powerpoint/2010/main" val="717598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Klasifikasi</a:t>
            </a:r>
            <a:r>
              <a:rPr lang="en-US" dirty="0" smtClean="0"/>
              <a:t> Fungi</a:t>
            </a:r>
            <a:endParaRPr lang="id-ID" dirty="0"/>
          </a:p>
        </p:txBody>
      </p:sp>
      <p:sp>
        <p:nvSpPr>
          <p:cNvPr id="3" name="Content Placeholder 2"/>
          <p:cNvSpPr>
            <a:spLocks noGrp="1"/>
          </p:cNvSpPr>
          <p:nvPr>
            <p:ph idx="1"/>
          </p:nvPr>
        </p:nvSpPr>
        <p:spPr/>
        <p:txBody>
          <a:bodyPr/>
          <a:lstStyle/>
          <a:p>
            <a:r>
              <a:rPr lang="en-US" dirty="0" smtClean="0"/>
              <a:t>Fungi </a:t>
            </a:r>
            <a:r>
              <a:rPr lang="en-US" dirty="0" err="1" smtClean="0"/>
              <a:t>dibedakan</a:t>
            </a:r>
            <a:r>
              <a:rPr lang="en-US" dirty="0" smtClean="0"/>
              <a:t> </a:t>
            </a:r>
            <a:r>
              <a:rPr lang="en-US" dirty="0" err="1" smtClean="0"/>
              <a:t>menjadi</a:t>
            </a:r>
            <a:r>
              <a:rPr lang="en-US" dirty="0" smtClean="0"/>
              <a:t> 5 </a:t>
            </a:r>
            <a:r>
              <a:rPr lang="en-US" dirty="0" err="1" smtClean="0"/>
              <a:t>filum</a:t>
            </a:r>
            <a:r>
              <a:rPr lang="en-US" dirty="0" smtClean="0"/>
              <a:t> :</a:t>
            </a:r>
          </a:p>
          <a:p>
            <a:pPr lvl="1"/>
            <a:r>
              <a:rPr lang="en-US" dirty="0" err="1" smtClean="0">
                <a:solidFill>
                  <a:srgbClr val="FF0000"/>
                </a:solidFill>
              </a:rPr>
              <a:t>Chytridiomycota</a:t>
            </a:r>
            <a:endParaRPr lang="en-US" dirty="0" smtClean="0">
              <a:solidFill>
                <a:srgbClr val="FF0000"/>
              </a:solidFill>
            </a:endParaRPr>
          </a:p>
          <a:p>
            <a:pPr lvl="1"/>
            <a:r>
              <a:rPr lang="en-US" dirty="0" err="1" smtClean="0">
                <a:solidFill>
                  <a:srgbClr val="FF0000"/>
                </a:solidFill>
              </a:rPr>
              <a:t>Glomeromycota</a:t>
            </a:r>
            <a:endParaRPr lang="en-US" dirty="0" smtClean="0">
              <a:solidFill>
                <a:srgbClr val="FF0000"/>
              </a:solidFill>
            </a:endParaRPr>
          </a:p>
          <a:p>
            <a:pPr lvl="1"/>
            <a:r>
              <a:rPr lang="en-US" dirty="0" err="1" smtClean="0">
                <a:solidFill>
                  <a:srgbClr val="FF0000"/>
                </a:solidFill>
              </a:rPr>
              <a:t>Zygomycota</a:t>
            </a:r>
            <a:endParaRPr lang="en-US" dirty="0" smtClean="0">
              <a:solidFill>
                <a:srgbClr val="FF0000"/>
              </a:solidFill>
            </a:endParaRPr>
          </a:p>
          <a:p>
            <a:pPr lvl="1"/>
            <a:r>
              <a:rPr lang="en-US" dirty="0" smtClean="0">
                <a:solidFill>
                  <a:srgbClr val="FF0000"/>
                </a:solidFill>
              </a:rPr>
              <a:t>Ascomycota</a:t>
            </a:r>
          </a:p>
          <a:p>
            <a:pPr lvl="1"/>
            <a:r>
              <a:rPr lang="en-US" dirty="0" err="1" smtClean="0">
                <a:solidFill>
                  <a:srgbClr val="FF0000"/>
                </a:solidFill>
              </a:rPr>
              <a:t>Basidiomycota</a:t>
            </a:r>
            <a:endParaRPr lang="id-ID" dirty="0">
              <a:solidFill>
                <a:srgbClr val="FF0000"/>
              </a:solidFill>
            </a:endParaRPr>
          </a:p>
        </p:txBody>
      </p:sp>
      <p:pic>
        <p:nvPicPr>
          <p:cNvPr id="1331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362200"/>
            <a:ext cx="3710563" cy="337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37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Fungi??</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3209925" cy="235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4" y="2416969"/>
            <a:ext cx="3114675" cy="233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8425" y="4419600"/>
            <a:ext cx="26098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759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Chytridiomycota</a:t>
            </a:r>
            <a:endParaRPr lang="id-ID" dirty="0"/>
          </a:p>
        </p:txBody>
      </p:sp>
      <p:sp>
        <p:nvSpPr>
          <p:cNvPr id="3" name="Content Placeholder 2"/>
          <p:cNvSpPr>
            <a:spLocks noGrp="1"/>
          </p:cNvSpPr>
          <p:nvPr>
            <p:ph idx="1"/>
          </p:nvPr>
        </p:nvSpPr>
        <p:spPr>
          <a:xfrm>
            <a:off x="228600" y="1600200"/>
            <a:ext cx="6085795" cy="4525963"/>
          </a:xfrm>
        </p:spPr>
        <p:txBody>
          <a:bodyPr>
            <a:normAutofit/>
          </a:bodyPr>
          <a:lstStyle/>
          <a:p>
            <a:r>
              <a:rPr lang="en-US" dirty="0" err="1" smtClean="0"/>
              <a:t>Merupakan</a:t>
            </a:r>
            <a:r>
              <a:rPr lang="en-US" dirty="0" smtClean="0"/>
              <a:t> fungi </a:t>
            </a:r>
            <a:r>
              <a:rPr lang="en-US" dirty="0" err="1" smtClean="0"/>
              <a:t>tertua</a:t>
            </a:r>
            <a:endParaRPr lang="en-US" dirty="0" smtClean="0"/>
          </a:p>
          <a:p>
            <a:r>
              <a:rPr lang="en-US" dirty="0" err="1" smtClean="0"/>
              <a:t>Sering</a:t>
            </a:r>
            <a:r>
              <a:rPr lang="en-US" dirty="0" smtClean="0"/>
              <a:t> </a:t>
            </a:r>
            <a:r>
              <a:rPr lang="en-US" dirty="0" err="1" smtClean="0"/>
              <a:t>disebut</a:t>
            </a:r>
            <a:r>
              <a:rPr lang="en-US" dirty="0" smtClean="0"/>
              <a:t> </a:t>
            </a:r>
            <a:r>
              <a:rPr lang="en-US" dirty="0" err="1" smtClean="0"/>
              <a:t>dengan</a:t>
            </a:r>
            <a:r>
              <a:rPr lang="en-US" dirty="0" smtClean="0"/>
              <a:t> </a:t>
            </a:r>
            <a:r>
              <a:rPr lang="en-US" dirty="0" err="1" smtClean="0">
                <a:solidFill>
                  <a:srgbClr val="FF0000"/>
                </a:solidFill>
              </a:rPr>
              <a:t>chytrids</a:t>
            </a:r>
            <a:endParaRPr lang="en-US" dirty="0" smtClean="0">
              <a:solidFill>
                <a:srgbClr val="FF0000"/>
              </a:solidFill>
            </a:endParaRPr>
          </a:p>
          <a:p>
            <a:r>
              <a:rPr lang="en-US" dirty="0" err="1" smtClean="0"/>
              <a:t>Sebagian</a:t>
            </a:r>
            <a:r>
              <a:rPr lang="en-US" dirty="0" smtClean="0"/>
              <a:t> </a:t>
            </a:r>
            <a:r>
              <a:rPr lang="en-US" dirty="0" err="1" smtClean="0"/>
              <a:t>besar</a:t>
            </a:r>
            <a:r>
              <a:rPr lang="en-US" dirty="0" smtClean="0"/>
              <a:t> </a:t>
            </a:r>
            <a:r>
              <a:rPr lang="en-US" dirty="0" err="1" smtClean="0"/>
              <a:t>habitatnya</a:t>
            </a:r>
            <a:r>
              <a:rPr lang="en-US" dirty="0" smtClean="0"/>
              <a:t> di </a:t>
            </a:r>
            <a:r>
              <a:rPr lang="en-US" dirty="0" err="1" smtClean="0"/>
              <a:t>perairan</a:t>
            </a:r>
            <a:endParaRPr lang="en-US" dirty="0"/>
          </a:p>
          <a:p>
            <a:r>
              <a:rPr lang="en-US" dirty="0" err="1" smtClean="0"/>
              <a:t>Memiliki</a:t>
            </a:r>
            <a:r>
              <a:rPr lang="en-US" dirty="0" smtClean="0"/>
              <a:t> </a:t>
            </a:r>
            <a:r>
              <a:rPr lang="en-US" dirty="0" err="1" smtClean="0"/>
              <a:t>sel</a:t>
            </a:r>
            <a:r>
              <a:rPr lang="en-US" dirty="0" smtClean="0"/>
              <a:t> </a:t>
            </a:r>
            <a:r>
              <a:rPr lang="en-US" dirty="0" err="1" smtClean="0"/>
              <a:t>reproduksi</a:t>
            </a:r>
            <a:r>
              <a:rPr lang="en-US" dirty="0" smtClean="0"/>
              <a:t> </a:t>
            </a:r>
            <a:r>
              <a:rPr lang="en-US" dirty="0" err="1" smtClean="0"/>
              <a:t>berflagel</a:t>
            </a:r>
            <a:endParaRPr lang="en-US" dirty="0" smtClean="0"/>
          </a:p>
          <a:p>
            <a:r>
              <a:rPr lang="en-US" dirty="0" err="1" smtClean="0"/>
              <a:t>Dapat</a:t>
            </a:r>
            <a:r>
              <a:rPr lang="en-US" dirty="0" smtClean="0"/>
              <a:t> </a:t>
            </a:r>
            <a:r>
              <a:rPr lang="en-US" dirty="0" err="1" smtClean="0"/>
              <a:t>menyebabkan</a:t>
            </a:r>
            <a:r>
              <a:rPr lang="en-US" dirty="0" smtClean="0"/>
              <a:t> </a:t>
            </a:r>
            <a:r>
              <a:rPr lang="en-US" dirty="0" err="1" smtClean="0"/>
              <a:t>penyakit</a:t>
            </a:r>
            <a:r>
              <a:rPr lang="en-US" dirty="0" smtClean="0"/>
              <a:t> </a:t>
            </a:r>
            <a:r>
              <a:rPr lang="en-US" dirty="0" err="1" smtClean="0"/>
              <a:t>pada</a:t>
            </a:r>
            <a:r>
              <a:rPr lang="en-US" dirty="0" smtClean="0"/>
              <a:t> </a:t>
            </a:r>
            <a:r>
              <a:rPr lang="en-US" dirty="0" err="1" smtClean="0"/>
              <a:t>beberapa</a:t>
            </a:r>
            <a:r>
              <a:rPr lang="en-US" dirty="0" smtClean="0"/>
              <a:t> </a:t>
            </a:r>
            <a:r>
              <a:rPr lang="en-US" dirty="0" err="1" smtClean="0"/>
              <a:t>amfibi</a:t>
            </a:r>
            <a:endParaRPr lang="en-US" dirty="0" smtClean="0"/>
          </a:p>
          <a:p>
            <a:endParaRPr lang="id-ID" dirty="0"/>
          </a:p>
        </p:txBody>
      </p:sp>
      <p:pic>
        <p:nvPicPr>
          <p:cNvPr id="4" name="Picture 3"/>
          <p:cNvPicPr>
            <a:picLocks noChangeAspect="1"/>
          </p:cNvPicPr>
          <p:nvPr/>
        </p:nvPicPr>
        <p:blipFill>
          <a:blip r:embed="rId2"/>
          <a:stretch>
            <a:fillRect/>
          </a:stretch>
        </p:blipFill>
        <p:spPr>
          <a:xfrm>
            <a:off x="6749880" y="3752515"/>
            <a:ext cx="2371725" cy="3038475"/>
          </a:xfrm>
          <a:prstGeom prst="rect">
            <a:avLst/>
          </a:prstGeom>
        </p:spPr>
      </p:pic>
      <p:sp>
        <p:nvSpPr>
          <p:cNvPr id="5" name="TextBox 4"/>
          <p:cNvSpPr txBox="1"/>
          <p:nvPr/>
        </p:nvSpPr>
        <p:spPr>
          <a:xfrm>
            <a:off x="3389823" y="5927413"/>
            <a:ext cx="3352800" cy="923330"/>
          </a:xfrm>
          <a:prstGeom prst="rect">
            <a:avLst/>
          </a:prstGeom>
          <a:noFill/>
        </p:spPr>
        <p:txBody>
          <a:bodyPr wrap="square" rtlCol="0">
            <a:spAutoFit/>
          </a:bodyPr>
          <a:lstStyle/>
          <a:p>
            <a:r>
              <a:rPr lang="en-US" dirty="0" smtClean="0"/>
              <a:t>Harlequin frog yang </a:t>
            </a:r>
            <a:r>
              <a:rPr lang="en-US" dirty="0" err="1" smtClean="0"/>
              <a:t>jumlahnya</a:t>
            </a:r>
            <a:r>
              <a:rPr lang="en-US" dirty="0" smtClean="0"/>
              <a:t> </a:t>
            </a:r>
            <a:r>
              <a:rPr lang="en-US" dirty="0" err="1" smtClean="0"/>
              <a:t>semakin</a:t>
            </a:r>
            <a:r>
              <a:rPr lang="en-US" dirty="0" smtClean="0"/>
              <a:t> </a:t>
            </a:r>
            <a:r>
              <a:rPr lang="en-US" dirty="0" err="1" smtClean="0"/>
              <a:t>menurun</a:t>
            </a:r>
            <a:r>
              <a:rPr lang="en-US" dirty="0" smtClean="0"/>
              <a:t> </a:t>
            </a:r>
            <a:r>
              <a:rPr lang="en-US" dirty="0" err="1" smtClean="0"/>
              <a:t>karena</a:t>
            </a:r>
            <a:r>
              <a:rPr lang="en-US" dirty="0" smtClean="0"/>
              <a:t> </a:t>
            </a:r>
            <a:r>
              <a:rPr lang="en-US" dirty="0" err="1" smtClean="0"/>
              <a:t>infeksi</a:t>
            </a:r>
            <a:r>
              <a:rPr lang="en-US" dirty="0" smtClean="0"/>
              <a:t> </a:t>
            </a:r>
            <a:r>
              <a:rPr lang="en-US" dirty="0" err="1" smtClean="0"/>
              <a:t>chytrids</a:t>
            </a:r>
            <a:endParaRPr lang="id-ID" dirty="0"/>
          </a:p>
        </p:txBody>
      </p:sp>
      <p:pic>
        <p:nvPicPr>
          <p:cNvPr id="14340" name="Picture 4" descr=" Micrograph A shows an arthropod, which is a teardrop-shaped transparent organism about 90 microns across and 120 microns long. Tentacle-like appendages jut out from the front, wide end of the organism, and clusters of cilia-like appendages just out from either side and the back. Transparent oval organisms about 20 microns across cling to the arthropod. Micrograph B shows a similar oval transparent organisms clinging to rod-shaped algae about 5 microns across and 200 microns long."/>
          <p:cNvPicPr>
            <a:picLocks noChangeAspect="1" noChangeArrowheads="1"/>
          </p:cNvPicPr>
          <p:nvPr/>
        </p:nvPicPr>
        <p:blipFill rotWithShape="1">
          <a:blip r:embed="rId3">
            <a:extLst>
              <a:ext uri="{28A0092B-C50C-407E-A947-70E740481C1C}">
                <a14:useLocalDpi xmlns:a14="http://schemas.microsoft.com/office/drawing/2010/main" val="0"/>
              </a:ext>
            </a:extLst>
          </a:blip>
          <a:srcRect t="55204"/>
          <a:stretch/>
        </p:blipFill>
        <p:spPr bwMode="auto">
          <a:xfrm>
            <a:off x="6542995" y="1578429"/>
            <a:ext cx="2644548" cy="192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542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Glomeromycota</a:t>
            </a:r>
            <a:endParaRPr lang="id-ID" dirty="0"/>
          </a:p>
        </p:txBody>
      </p:sp>
      <p:sp>
        <p:nvSpPr>
          <p:cNvPr id="3" name="Content Placeholder 2"/>
          <p:cNvSpPr>
            <a:spLocks noGrp="1"/>
          </p:cNvSpPr>
          <p:nvPr>
            <p:ph idx="1"/>
          </p:nvPr>
        </p:nvSpPr>
        <p:spPr/>
        <p:txBody>
          <a:bodyPr>
            <a:normAutofit fontScale="92500" lnSpcReduction="10000"/>
          </a:bodyPr>
          <a:lstStyle/>
          <a:p>
            <a:r>
              <a:rPr lang="en-US" dirty="0" err="1" smtClean="0"/>
              <a:t>Terdiri</a:t>
            </a:r>
            <a:r>
              <a:rPr lang="en-US" dirty="0" smtClean="0"/>
              <a:t> </a:t>
            </a:r>
            <a:r>
              <a:rPr lang="en-US" dirty="0" err="1" smtClean="0"/>
              <a:t>dari</a:t>
            </a:r>
            <a:r>
              <a:rPr lang="en-US" dirty="0" smtClean="0"/>
              <a:t> </a:t>
            </a:r>
            <a:r>
              <a:rPr lang="en-US" dirty="0" err="1" smtClean="0"/>
              <a:t>kelompok</a:t>
            </a:r>
            <a:r>
              <a:rPr lang="en-US" dirty="0" smtClean="0"/>
              <a:t> </a:t>
            </a:r>
            <a:r>
              <a:rPr lang="en-US" dirty="0" err="1" smtClean="0">
                <a:solidFill>
                  <a:srgbClr val="FF0000"/>
                </a:solidFill>
              </a:rPr>
              <a:t>endomikoriza</a:t>
            </a:r>
            <a:r>
              <a:rPr lang="en-US" dirty="0" smtClean="0">
                <a:solidFill>
                  <a:srgbClr val="FF0000"/>
                </a:solidFill>
              </a:rPr>
              <a:t> (</a:t>
            </a:r>
            <a:r>
              <a:rPr lang="en-US" i="1" dirty="0" err="1" smtClean="0">
                <a:solidFill>
                  <a:srgbClr val="FF0000"/>
                </a:solidFill>
              </a:rPr>
              <a:t>endomycorrhizae</a:t>
            </a:r>
            <a:r>
              <a:rPr lang="en-US" dirty="0" smtClean="0">
                <a:solidFill>
                  <a:srgbClr val="FF0000"/>
                </a:solidFill>
              </a:rPr>
              <a:t>)</a:t>
            </a:r>
          </a:p>
          <a:p>
            <a:r>
              <a:rPr lang="en-US" dirty="0" smtClean="0"/>
              <a:t>Fungi </a:t>
            </a:r>
            <a:r>
              <a:rPr lang="en-US" dirty="0" err="1" smtClean="0"/>
              <a:t>ini</a:t>
            </a:r>
            <a:r>
              <a:rPr lang="en-US" dirty="0" smtClean="0"/>
              <a:t> </a:t>
            </a:r>
            <a:r>
              <a:rPr lang="en-US" dirty="0" err="1" smtClean="0">
                <a:solidFill>
                  <a:srgbClr val="FF0000"/>
                </a:solidFill>
              </a:rPr>
              <a:t>bersimbiosis</a:t>
            </a:r>
            <a:r>
              <a:rPr lang="en-US" dirty="0" smtClean="0">
                <a:solidFill>
                  <a:srgbClr val="FF0000"/>
                </a:solidFill>
              </a:rPr>
              <a:t> </a:t>
            </a:r>
            <a:r>
              <a:rPr lang="en-US" dirty="0" err="1" smtClean="0">
                <a:solidFill>
                  <a:srgbClr val="FF0000"/>
                </a:solidFill>
              </a:rPr>
              <a:t>mutualisme</a:t>
            </a:r>
            <a:r>
              <a:rPr lang="en-US" dirty="0" smtClean="0">
                <a:solidFill>
                  <a:srgbClr val="FF0000"/>
                </a:solidFill>
              </a:rPr>
              <a:t> </a:t>
            </a:r>
            <a:r>
              <a:rPr lang="en-US" dirty="0" err="1" smtClean="0"/>
              <a:t>dengan</a:t>
            </a:r>
            <a:r>
              <a:rPr lang="en-US" dirty="0" smtClean="0"/>
              <a:t> </a:t>
            </a:r>
            <a:r>
              <a:rPr lang="en-US" dirty="0" err="1" smtClean="0"/>
              <a:t>akar</a:t>
            </a:r>
            <a:r>
              <a:rPr lang="en-US" dirty="0" smtClean="0"/>
              <a:t> </a:t>
            </a:r>
            <a:r>
              <a:rPr lang="en-US" dirty="0" err="1" smtClean="0"/>
              <a:t>tanaman</a:t>
            </a:r>
            <a:endParaRPr lang="en-US" dirty="0" smtClean="0"/>
          </a:p>
          <a:p>
            <a:pPr lvl="1"/>
            <a:r>
              <a:rPr lang="en-US" dirty="0" smtClean="0"/>
              <a:t>Fungi </a:t>
            </a:r>
            <a:r>
              <a:rPr lang="en-US" dirty="0" err="1" smtClean="0"/>
              <a:t>akan</a:t>
            </a:r>
            <a:r>
              <a:rPr lang="en-US" dirty="0" smtClean="0"/>
              <a:t> </a:t>
            </a:r>
            <a:r>
              <a:rPr lang="en-US" dirty="0" err="1" smtClean="0"/>
              <a:t>berperan</a:t>
            </a:r>
            <a:r>
              <a:rPr lang="en-US" dirty="0" smtClean="0"/>
              <a:t> </a:t>
            </a:r>
            <a:r>
              <a:rPr lang="en-US" dirty="0" err="1" smtClean="0"/>
              <a:t>sebagai</a:t>
            </a:r>
            <a:r>
              <a:rPr lang="en-US" dirty="0" smtClean="0"/>
              <a:t> </a:t>
            </a:r>
            <a:r>
              <a:rPr lang="en-US" dirty="0" err="1" smtClean="0"/>
              <a:t>sumber</a:t>
            </a:r>
            <a:r>
              <a:rPr lang="en-US" dirty="0" smtClean="0"/>
              <a:t> </a:t>
            </a:r>
            <a:r>
              <a:rPr lang="en-US" dirty="0" err="1" smtClean="0"/>
              <a:t>fosfat</a:t>
            </a:r>
            <a:r>
              <a:rPr lang="en-US" dirty="0" smtClean="0"/>
              <a:t> </a:t>
            </a:r>
            <a:r>
              <a:rPr lang="en-US" dirty="0" err="1" smtClean="0"/>
              <a:t>dan</a:t>
            </a:r>
            <a:r>
              <a:rPr lang="en-US" dirty="0" smtClean="0"/>
              <a:t> </a:t>
            </a:r>
            <a:r>
              <a:rPr lang="en-US" dirty="0" err="1" smtClean="0"/>
              <a:t>nutrisi</a:t>
            </a:r>
            <a:r>
              <a:rPr lang="en-US" dirty="0" smtClean="0"/>
              <a:t> </a:t>
            </a:r>
            <a:r>
              <a:rPr lang="en-US" dirty="0" err="1" smtClean="0"/>
              <a:t>bagi</a:t>
            </a:r>
            <a:r>
              <a:rPr lang="en-US" dirty="0" smtClean="0"/>
              <a:t> </a:t>
            </a:r>
            <a:r>
              <a:rPr lang="en-US" dirty="0" err="1" smtClean="0"/>
              <a:t>tanaman</a:t>
            </a:r>
            <a:endParaRPr lang="en-US" dirty="0" smtClean="0"/>
          </a:p>
          <a:p>
            <a:pPr lvl="1"/>
            <a:r>
              <a:rPr lang="en-US" dirty="0" smtClean="0"/>
              <a:t>Fungi </a:t>
            </a:r>
            <a:r>
              <a:rPr lang="en-US" dirty="0" err="1" smtClean="0"/>
              <a:t>juga</a:t>
            </a:r>
            <a:r>
              <a:rPr lang="en-US" dirty="0" smtClean="0"/>
              <a:t> </a:t>
            </a:r>
            <a:r>
              <a:rPr lang="en-US" dirty="0" err="1" smtClean="0"/>
              <a:t>akan</a:t>
            </a:r>
            <a:r>
              <a:rPr lang="en-US" dirty="0" smtClean="0"/>
              <a:t> </a:t>
            </a:r>
            <a:r>
              <a:rPr lang="en-US" dirty="0" err="1" smtClean="0"/>
              <a:t>mendapatkan</a:t>
            </a:r>
            <a:r>
              <a:rPr lang="en-US" dirty="0" smtClean="0"/>
              <a:t> </a:t>
            </a:r>
            <a:r>
              <a:rPr lang="en-US" dirty="0" err="1" smtClean="0"/>
              <a:t>senyawa-senyawa</a:t>
            </a:r>
            <a:r>
              <a:rPr lang="en-US" dirty="0" smtClean="0"/>
              <a:t> </a:t>
            </a:r>
            <a:r>
              <a:rPr lang="en-US" dirty="0" err="1" smtClean="0"/>
              <a:t>organik</a:t>
            </a:r>
            <a:r>
              <a:rPr lang="en-US" dirty="0" smtClean="0"/>
              <a:t> </a:t>
            </a:r>
            <a:r>
              <a:rPr lang="en-US" dirty="0" err="1" smtClean="0"/>
              <a:t>dari</a:t>
            </a:r>
            <a:r>
              <a:rPr lang="en-US" dirty="0" smtClean="0"/>
              <a:t> </a:t>
            </a:r>
            <a:r>
              <a:rPr lang="en-US" dirty="0" err="1" smtClean="0"/>
              <a:t>tanaman</a:t>
            </a:r>
            <a:endParaRPr lang="en-US" dirty="0"/>
          </a:p>
          <a:p>
            <a:r>
              <a:rPr lang="en-US" dirty="0" err="1" smtClean="0"/>
              <a:t>Hampir</a:t>
            </a:r>
            <a:r>
              <a:rPr lang="en-US" dirty="0" smtClean="0"/>
              <a:t> </a:t>
            </a:r>
            <a:r>
              <a:rPr lang="en-US" dirty="0" err="1" smtClean="0"/>
              <a:t>semua</a:t>
            </a:r>
            <a:r>
              <a:rPr lang="en-US" dirty="0" smtClean="0"/>
              <a:t> </a:t>
            </a:r>
            <a:r>
              <a:rPr lang="en-US" dirty="0" err="1" smtClean="0"/>
              <a:t>tanaman</a:t>
            </a:r>
            <a:r>
              <a:rPr lang="en-US" dirty="0" smtClean="0"/>
              <a:t> di </a:t>
            </a:r>
            <a:r>
              <a:rPr lang="en-US" dirty="0" err="1" smtClean="0"/>
              <a:t>dunia</a:t>
            </a:r>
            <a:r>
              <a:rPr lang="en-US" dirty="0" smtClean="0"/>
              <a:t> (80%) </a:t>
            </a:r>
            <a:r>
              <a:rPr lang="en-US" dirty="0" err="1" smtClean="0"/>
              <a:t>memiliki</a:t>
            </a:r>
            <a:r>
              <a:rPr lang="en-US" dirty="0" smtClean="0"/>
              <a:t> </a:t>
            </a:r>
            <a:r>
              <a:rPr lang="en-US" dirty="0" err="1" smtClean="0"/>
              <a:t>mikoriza</a:t>
            </a:r>
            <a:r>
              <a:rPr lang="en-US" dirty="0" smtClean="0"/>
              <a:t> </a:t>
            </a:r>
            <a:r>
              <a:rPr lang="en-US" dirty="0" err="1" smtClean="0"/>
              <a:t>pada</a:t>
            </a:r>
            <a:r>
              <a:rPr lang="en-US" dirty="0" smtClean="0"/>
              <a:t> </a:t>
            </a:r>
            <a:r>
              <a:rPr lang="en-US" dirty="0" err="1" smtClean="0"/>
              <a:t>akarnya</a:t>
            </a:r>
            <a:endParaRPr lang="id-ID" dirty="0"/>
          </a:p>
        </p:txBody>
      </p:sp>
    </p:spTree>
    <p:extLst>
      <p:ext uri="{BB962C8B-B14F-4D97-AF65-F5344CB8AC3E}">
        <p14:creationId xmlns:p14="http://schemas.microsoft.com/office/powerpoint/2010/main" val="427852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stretch>
            <a:fillRect/>
          </a:stretch>
        </p:blipFill>
        <p:spPr>
          <a:xfrm>
            <a:off x="457200" y="152400"/>
            <a:ext cx="3962400" cy="3486150"/>
          </a:xfrm>
          <a:prstGeom prst="rect">
            <a:avLst/>
          </a:prstGeom>
        </p:spPr>
      </p:pic>
      <p:sp>
        <p:nvSpPr>
          <p:cNvPr id="5" name="TextBox 4"/>
          <p:cNvSpPr txBox="1"/>
          <p:nvPr/>
        </p:nvSpPr>
        <p:spPr>
          <a:xfrm>
            <a:off x="627743" y="3746274"/>
            <a:ext cx="3886200" cy="369332"/>
          </a:xfrm>
          <a:prstGeom prst="rect">
            <a:avLst/>
          </a:prstGeom>
          <a:noFill/>
        </p:spPr>
        <p:txBody>
          <a:bodyPr wrap="square" rtlCol="0">
            <a:spAutoFit/>
          </a:bodyPr>
          <a:lstStyle/>
          <a:p>
            <a:r>
              <a:rPr lang="en-US" dirty="0" err="1" smtClean="0"/>
              <a:t>Mikoriza</a:t>
            </a:r>
            <a:r>
              <a:rPr lang="en-US" dirty="0" smtClean="0"/>
              <a:t> </a:t>
            </a:r>
            <a:r>
              <a:rPr lang="en-US" dirty="0" err="1" smtClean="0"/>
              <a:t>pada</a:t>
            </a:r>
            <a:r>
              <a:rPr lang="en-US" dirty="0" smtClean="0"/>
              <a:t> </a:t>
            </a:r>
            <a:r>
              <a:rPr lang="en-US" dirty="0" err="1" smtClean="0"/>
              <a:t>akar</a:t>
            </a:r>
            <a:r>
              <a:rPr lang="en-US" dirty="0" smtClean="0"/>
              <a:t> </a:t>
            </a:r>
            <a:r>
              <a:rPr lang="en-US" dirty="0" err="1" smtClean="0"/>
              <a:t>tanaman</a:t>
            </a:r>
            <a:r>
              <a:rPr lang="en-US" dirty="0" smtClean="0"/>
              <a:t> </a:t>
            </a:r>
            <a:r>
              <a:rPr lang="en-US" dirty="0" err="1" smtClean="0"/>
              <a:t>eukaliptus</a:t>
            </a:r>
            <a:endParaRPr lang="id-ID" dirty="0"/>
          </a:p>
        </p:txBody>
      </p:sp>
      <p:pic>
        <p:nvPicPr>
          <p:cNvPr id="6" name="Picture 5"/>
          <p:cNvPicPr>
            <a:picLocks noChangeAspect="1"/>
          </p:cNvPicPr>
          <p:nvPr/>
        </p:nvPicPr>
        <p:blipFill>
          <a:blip r:embed="rId3"/>
          <a:stretch>
            <a:fillRect/>
          </a:stretch>
        </p:blipFill>
        <p:spPr>
          <a:xfrm>
            <a:off x="4651829" y="2290762"/>
            <a:ext cx="3990975" cy="2695575"/>
          </a:xfrm>
          <a:prstGeom prst="rect">
            <a:avLst/>
          </a:prstGeom>
        </p:spPr>
      </p:pic>
      <p:sp>
        <p:nvSpPr>
          <p:cNvPr id="7" name="TextBox 6"/>
          <p:cNvSpPr txBox="1"/>
          <p:nvPr/>
        </p:nvSpPr>
        <p:spPr>
          <a:xfrm>
            <a:off x="4756604" y="5105400"/>
            <a:ext cx="3886200" cy="1477328"/>
          </a:xfrm>
          <a:prstGeom prst="rect">
            <a:avLst/>
          </a:prstGeom>
          <a:noFill/>
        </p:spPr>
        <p:txBody>
          <a:bodyPr wrap="square" rtlCol="0">
            <a:spAutoFit/>
          </a:bodyPr>
          <a:lstStyle/>
          <a:p>
            <a:r>
              <a:rPr lang="en-US" dirty="0" err="1" smtClean="0"/>
              <a:t>Percobaan</a:t>
            </a:r>
            <a:r>
              <a:rPr lang="en-US" dirty="0" smtClean="0"/>
              <a:t> </a:t>
            </a:r>
            <a:r>
              <a:rPr lang="en-US" dirty="0" err="1" smtClean="0"/>
              <a:t>memperlihatkan</a:t>
            </a:r>
            <a:r>
              <a:rPr lang="en-US" dirty="0" smtClean="0"/>
              <a:t> </a:t>
            </a:r>
            <a:r>
              <a:rPr lang="en-US" dirty="0" err="1" smtClean="0"/>
              <a:t>pada</a:t>
            </a:r>
            <a:r>
              <a:rPr lang="en-US" dirty="0" smtClean="0"/>
              <a:t> </a:t>
            </a:r>
            <a:r>
              <a:rPr lang="en-US" dirty="0" err="1" smtClean="0"/>
              <a:t>tanaman</a:t>
            </a:r>
            <a:r>
              <a:rPr lang="en-US" dirty="0" smtClean="0"/>
              <a:t> </a:t>
            </a:r>
            <a:r>
              <a:rPr lang="en-US" dirty="0" err="1" smtClean="0"/>
              <a:t>dengan</a:t>
            </a:r>
            <a:r>
              <a:rPr lang="en-US" dirty="0" smtClean="0"/>
              <a:t> </a:t>
            </a:r>
            <a:r>
              <a:rPr lang="en-US" dirty="0" err="1" smtClean="0"/>
              <a:t>mikoriza</a:t>
            </a:r>
            <a:r>
              <a:rPr lang="en-US" dirty="0" smtClean="0"/>
              <a:t> (GM </a:t>
            </a:r>
            <a:r>
              <a:rPr lang="en-US" dirty="0" err="1" smtClean="0"/>
              <a:t>dan</a:t>
            </a:r>
            <a:r>
              <a:rPr lang="en-US" dirty="0" smtClean="0"/>
              <a:t> GE) </a:t>
            </a:r>
            <a:r>
              <a:rPr lang="en-US" dirty="0" err="1" smtClean="0"/>
              <a:t>memiliki</a:t>
            </a:r>
            <a:r>
              <a:rPr lang="en-US" dirty="0" smtClean="0"/>
              <a:t> </a:t>
            </a:r>
            <a:r>
              <a:rPr lang="en-US" dirty="0" err="1" smtClean="0"/>
              <a:t>tubuh</a:t>
            </a:r>
            <a:r>
              <a:rPr lang="en-US" dirty="0" smtClean="0"/>
              <a:t> yang </a:t>
            </a:r>
            <a:r>
              <a:rPr lang="en-US" dirty="0" err="1" smtClean="0"/>
              <a:t>lebih</a:t>
            </a:r>
            <a:r>
              <a:rPr lang="en-US" dirty="0" smtClean="0"/>
              <a:t> </a:t>
            </a:r>
            <a:r>
              <a:rPr lang="en-US" dirty="0" err="1" smtClean="0"/>
              <a:t>tinggi</a:t>
            </a:r>
            <a:r>
              <a:rPr lang="en-US" dirty="0" smtClean="0"/>
              <a:t> </a:t>
            </a:r>
            <a:r>
              <a:rPr lang="en-US" dirty="0" err="1" smtClean="0"/>
              <a:t>dan</a:t>
            </a:r>
            <a:r>
              <a:rPr lang="en-US" dirty="0" smtClean="0"/>
              <a:t> </a:t>
            </a:r>
            <a:r>
              <a:rPr lang="en-US" dirty="0" err="1" smtClean="0"/>
              <a:t>lebat</a:t>
            </a:r>
            <a:r>
              <a:rPr lang="en-US" dirty="0" smtClean="0"/>
              <a:t> </a:t>
            </a:r>
            <a:r>
              <a:rPr lang="en-US" dirty="0" err="1" smtClean="0"/>
              <a:t>dibandingkan</a:t>
            </a:r>
            <a:r>
              <a:rPr lang="en-US" dirty="0" smtClean="0"/>
              <a:t> yang </a:t>
            </a:r>
            <a:r>
              <a:rPr lang="en-US" dirty="0" err="1" smtClean="0"/>
              <a:t>tanpa</a:t>
            </a:r>
            <a:r>
              <a:rPr lang="en-US" dirty="0" smtClean="0"/>
              <a:t> </a:t>
            </a:r>
            <a:r>
              <a:rPr lang="en-US" dirty="0" err="1" smtClean="0"/>
              <a:t>mikoriza</a:t>
            </a:r>
            <a:r>
              <a:rPr lang="en-US" dirty="0" smtClean="0"/>
              <a:t> (CK)</a:t>
            </a:r>
            <a:endParaRPr lang="id-ID" dirty="0"/>
          </a:p>
        </p:txBody>
      </p:sp>
    </p:spTree>
    <p:extLst>
      <p:ext uri="{BB962C8B-B14F-4D97-AF65-F5344CB8AC3E}">
        <p14:creationId xmlns:p14="http://schemas.microsoft.com/office/powerpoint/2010/main" val="3025645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Zygomycota</a:t>
            </a:r>
            <a:endParaRPr lang="id-ID" dirty="0"/>
          </a:p>
        </p:txBody>
      </p:sp>
      <p:sp>
        <p:nvSpPr>
          <p:cNvPr id="3" name="Content Placeholder 2"/>
          <p:cNvSpPr>
            <a:spLocks noGrp="1"/>
          </p:cNvSpPr>
          <p:nvPr>
            <p:ph idx="1"/>
          </p:nvPr>
        </p:nvSpPr>
        <p:spPr/>
        <p:txBody>
          <a:bodyPr/>
          <a:lstStyle/>
          <a:p>
            <a:r>
              <a:rPr lang="en-US" dirty="0" err="1" smtClean="0"/>
              <a:t>Terdiri</a:t>
            </a:r>
            <a:r>
              <a:rPr lang="en-US" dirty="0" smtClean="0"/>
              <a:t> </a:t>
            </a:r>
            <a:r>
              <a:rPr lang="en-US" dirty="0" err="1" smtClean="0"/>
              <a:t>dari</a:t>
            </a:r>
            <a:r>
              <a:rPr lang="en-US" dirty="0" smtClean="0"/>
              <a:t> </a:t>
            </a:r>
            <a:r>
              <a:rPr lang="en-US" dirty="0" err="1" smtClean="0"/>
              <a:t>kelompok</a:t>
            </a:r>
            <a:r>
              <a:rPr lang="en-US" dirty="0" smtClean="0"/>
              <a:t> </a:t>
            </a:r>
            <a:r>
              <a:rPr lang="en-US" dirty="0" err="1" smtClean="0">
                <a:solidFill>
                  <a:srgbClr val="FF0000"/>
                </a:solidFill>
              </a:rPr>
              <a:t>Zygomycetes</a:t>
            </a:r>
            <a:endParaRPr lang="en-US" dirty="0" smtClean="0">
              <a:solidFill>
                <a:srgbClr val="FF0000"/>
              </a:solidFill>
            </a:endParaRPr>
          </a:p>
          <a:p>
            <a:r>
              <a:rPr lang="en-US" dirty="0" err="1" smtClean="0"/>
              <a:t>Banyak</a:t>
            </a:r>
            <a:r>
              <a:rPr lang="en-US" dirty="0" smtClean="0"/>
              <a:t> </a:t>
            </a:r>
            <a:r>
              <a:rPr lang="en-US" dirty="0" err="1" smtClean="0"/>
              <a:t>terdapat</a:t>
            </a:r>
            <a:r>
              <a:rPr lang="en-US" dirty="0" smtClean="0"/>
              <a:t> </a:t>
            </a:r>
            <a:r>
              <a:rPr lang="en-US" dirty="0" err="1" smtClean="0"/>
              <a:t>pada</a:t>
            </a:r>
            <a:r>
              <a:rPr lang="en-US" dirty="0" smtClean="0"/>
              <a:t> roti, </a:t>
            </a:r>
            <a:r>
              <a:rPr lang="en-US" dirty="0" err="1" smtClean="0"/>
              <a:t>buah-buahan</a:t>
            </a:r>
            <a:r>
              <a:rPr lang="en-US" dirty="0" smtClean="0"/>
              <a:t> yang </a:t>
            </a:r>
            <a:r>
              <a:rPr lang="en-US" dirty="0" err="1" smtClean="0"/>
              <a:t>banyak</a:t>
            </a:r>
            <a:r>
              <a:rPr lang="en-US" dirty="0" smtClean="0"/>
              <a:t> </a:t>
            </a:r>
            <a:r>
              <a:rPr lang="en-US" dirty="0" err="1" smtClean="0"/>
              <a:t>mengandung</a:t>
            </a:r>
            <a:r>
              <a:rPr lang="en-US" dirty="0" smtClean="0"/>
              <a:t> </a:t>
            </a:r>
            <a:r>
              <a:rPr lang="en-US" dirty="0" err="1" smtClean="0"/>
              <a:t>gula</a:t>
            </a:r>
            <a:r>
              <a:rPr lang="en-US" dirty="0" smtClean="0"/>
              <a:t> </a:t>
            </a:r>
            <a:r>
              <a:rPr lang="en-US" dirty="0" err="1" smtClean="0"/>
              <a:t>atau</a:t>
            </a:r>
            <a:r>
              <a:rPr lang="en-US" dirty="0" smtClean="0"/>
              <a:t> </a:t>
            </a:r>
            <a:r>
              <a:rPr lang="en-US" dirty="0" err="1" smtClean="0"/>
              <a:t>sayuran</a:t>
            </a:r>
            <a:r>
              <a:rPr lang="en-US" dirty="0" smtClean="0"/>
              <a:t> yang </a:t>
            </a:r>
            <a:r>
              <a:rPr lang="en-US" dirty="0" err="1" smtClean="0"/>
              <a:t>asam</a:t>
            </a:r>
            <a:endParaRPr lang="id-ID" dirty="0"/>
          </a:p>
        </p:txBody>
      </p:sp>
      <p:pic>
        <p:nvPicPr>
          <p:cNvPr id="15362" name="Picture 2" descr="Image result for bread m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63181"/>
            <a:ext cx="4191000" cy="24955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105400" y="3748882"/>
            <a:ext cx="3905250" cy="2619375"/>
          </a:xfrm>
          <a:prstGeom prst="rect">
            <a:avLst/>
          </a:prstGeom>
        </p:spPr>
      </p:pic>
    </p:spTree>
    <p:extLst>
      <p:ext uri="{BB962C8B-B14F-4D97-AF65-F5344CB8AC3E}">
        <p14:creationId xmlns:p14="http://schemas.microsoft.com/office/powerpoint/2010/main" val="3941994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Ascomycota</a:t>
            </a:r>
            <a:endParaRPr lang="id-ID" dirty="0"/>
          </a:p>
        </p:txBody>
      </p:sp>
      <p:sp>
        <p:nvSpPr>
          <p:cNvPr id="3" name="Content Placeholder 2"/>
          <p:cNvSpPr>
            <a:spLocks noGrp="1"/>
          </p:cNvSpPr>
          <p:nvPr>
            <p:ph idx="1"/>
          </p:nvPr>
        </p:nvSpPr>
        <p:spPr/>
        <p:txBody>
          <a:bodyPr/>
          <a:lstStyle/>
          <a:p>
            <a:r>
              <a:rPr lang="en-US" dirty="0" err="1" smtClean="0"/>
              <a:t>Merupakan</a:t>
            </a:r>
            <a:r>
              <a:rPr lang="en-US" dirty="0" smtClean="0"/>
              <a:t> fungi yang paling </a:t>
            </a:r>
            <a:r>
              <a:rPr lang="en-US" dirty="0" err="1" smtClean="0"/>
              <a:t>banyak</a:t>
            </a:r>
            <a:r>
              <a:rPr lang="en-US" dirty="0" smtClean="0"/>
              <a:t> </a:t>
            </a:r>
            <a:r>
              <a:rPr lang="en-US" dirty="0" err="1" smtClean="0"/>
              <a:t>ditemukan</a:t>
            </a:r>
            <a:r>
              <a:rPr lang="en-US" dirty="0" smtClean="0"/>
              <a:t> </a:t>
            </a:r>
            <a:r>
              <a:rPr lang="en-US" dirty="0" smtClean="0">
                <a:sym typeface="Wingdings" panose="05000000000000000000" pitchFamily="2" charset="2"/>
              </a:rPr>
              <a:t> 75% </a:t>
            </a:r>
            <a:r>
              <a:rPr lang="en-US" dirty="0" err="1" smtClean="0">
                <a:sym typeface="Wingdings" panose="05000000000000000000" pitchFamily="2" charset="2"/>
              </a:rPr>
              <a:t>dari</a:t>
            </a:r>
            <a:r>
              <a:rPr lang="en-US" dirty="0" smtClean="0">
                <a:sym typeface="Wingdings" panose="05000000000000000000" pitchFamily="2" charset="2"/>
              </a:rPr>
              <a:t> </a:t>
            </a:r>
            <a:r>
              <a:rPr lang="en-US" dirty="0" err="1" smtClean="0">
                <a:sym typeface="Wingdings" panose="05000000000000000000" pitchFamily="2" charset="2"/>
              </a:rPr>
              <a:t>keseluruhan</a:t>
            </a:r>
            <a:r>
              <a:rPr lang="en-US" dirty="0" smtClean="0">
                <a:sym typeface="Wingdings" panose="05000000000000000000" pitchFamily="2" charset="2"/>
              </a:rPr>
              <a:t> fungi </a:t>
            </a:r>
            <a:r>
              <a:rPr lang="en-US" dirty="0" err="1" smtClean="0">
                <a:sym typeface="Wingdings" panose="05000000000000000000" pitchFamily="2" charset="2"/>
              </a:rPr>
              <a:t>merupakan</a:t>
            </a:r>
            <a:r>
              <a:rPr lang="en-US" dirty="0" smtClean="0">
                <a:sym typeface="Wingdings" panose="05000000000000000000" pitchFamily="2" charset="2"/>
              </a:rPr>
              <a:t> Ascomycota</a:t>
            </a:r>
          </a:p>
          <a:p>
            <a:r>
              <a:rPr lang="en-US" dirty="0" err="1" smtClean="0">
                <a:sym typeface="Wingdings" panose="05000000000000000000" pitchFamily="2" charset="2"/>
              </a:rPr>
              <a:t>Terdiri</a:t>
            </a:r>
            <a:r>
              <a:rPr lang="en-US" dirty="0" smtClean="0">
                <a:sym typeface="Wingdings" panose="05000000000000000000" pitchFamily="2" charset="2"/>
              </a:rPr>
              <a:t> </a:t>
            </a:r>
            <a:r>
              <a:rPr lang="en-US" dirty="0" err="1" smtClean="0">
                <a:sym typeface="Wingdings" panose="05000000000000000000" pitchFamily="2" charset="2"/>
              </a:rPr>
              <a:t>dari</a:t>
            </a:r>
            <a:r>
              <a:rPr lang="en-US" dirty="0" smtClean="0">
                <a:sym typeface="Wingdings" panose="05000000000000000000" pitchFamily="2" charset="2"/>
              </a:rPr>
              <a:t> </a:t>
            </a:r>
            <a:r>
              <a:rPr lang="en-US" dirty="0" err="1" smtClean="0">
                <a:sym typeface="Wingdings" panose="05000000000000000000" pitchFamily="2" charset="2"/>
              </a:rPr>
              <a:t>kelompok</a:t>
            </a:r>
            <a:r>
              <a:rPr lang="en-US" dirty="0" smtClean="0">
                <a:sym typeface="Wingdings" panose="05000000000000000000" pitchFamily="2" charset="2"/>
              </a:rPr>
              <a:t> </a:t>
            </a:r>
            <a:r>
              <a:rPr lang="en-US" dirty="0" err="1" smtClean="0">
                <a:solidFill>
                  <a:srgbClr val="FF0000"/>
                </a:solidFill>
                <a:sym typeface="Wingdings" panose="05000000000000000000" pitchFamily="2" charset="2"/>
              </a:rPr>
              <a:t>Ascomycetes</a:t>
            </a:r>
            <a:endParaRPr lang="en-US" dirty="0" smtClean="0">
              <a:solidFill>
                <a:srgbClr val="FF0000"/>
              </a:solidFill>
              <a:sym typeface="Wingdings" panose="05000000000000000000" pitchFamily="2" charset="2"/>
            </a:endParaRPr>
          </a:p>
          <a:p>
            <a:r>
              <a:rPr lang="en-US" dirty="0" err="1" smtClean="0">
                <a:sym typeface="Wingdings" panose="05000000000000000000" pitchFamily="2" charset="2"/>
              </a:rPr>
              <a:t>Beberapa</a:t>
            </a:r>
            <a:r>
              <a:rPr lang="en-US" dirty="0" smtClean="0">
                <a:sym typeface="Wingdings" panose="05000000000000000000" pitchFamily="2" charset="2"/>
              </a:rPr>
              <a:t> </a:t>
            </a:r>
            <a:r>
              <a:rPr lang="en-US" dirty="0" err="1" smtClean="0">
                <a:sym typeface="Wingdings" panose="05000000000000000000" pitchFamily="2" charset="2"/>
              </a:rPr>
              <a:t>spesies</a:t>
            </a:r>
            <a:r>
              <a:rPr lang="en-US" dirty="0" smtClean="0">
                <a:sym typeface="Wingdings" panose="05000000000000000000" pitchFamily="2" charset="2"/>
              </a:rPr>
              <a:t> </a:t>
            </a:r>
            <a:r>
              <a:rPr lang="en-US" dirty="0" err="1" smtClean="0">
                <a:sym typeface="Wingdings" panose="05000000000000000000" pitchFamily="2" charset="2"/>
              </a:rPr>
              <a:t>dari</a:t>
            </a:r>
            <a:r>
              <a:rPr lang="en-US" dirty="0" smtClean="0">
                <a:sym typeface="Wingdings" panose="05000000000000000000" pitchFamily="2" charset="2"/>
              </a:rPr>
              <a:t> </a:t>
            </a:r>
            <a:r>
              <a:rPr lang="en-US" dirty="0" err="1" smtClean="0">
                <a:sym typeface="Wingdings" panose="05000000000000000000" pitchFamily="2" charset="2"/>
              </a:rPr>
              <a:t>Ascomycetes</a:t>
            </a:r>
            <a:r>
              <a:rPr lang="en-US" dirty="0" smtClean="0">
                <a:sym typeface="Wingdings" panose="05000000000000000000" pitchFamily="2" charset="2"/>
              </a:rPr>
              <a:t> </a:t>
            </a:r>
            <a:r>
              <a:rPr lang="en-US" dirty="0" err="1" smtClean="0">
                <a:sym typeface="Wingdings" panose="05000000000000000000" pitchFamily="2" charset="2"/>
              </a:rPr>
              <a:t>merupakan</a:t>
            </a:r>
            <a:r>
              <a:rPr lang="en-US" dirty="0" smtClean="0">
                <a:sym typeface="Wingdings" panose="05000000000000000000" pitchFamily="2" charset="2"/>
              </a:rPr>
              <a:t> fungi yang </a:t>
            </a:r>
            <a:r>
              <a:rPr lang="en-US" dirty="0" err="1" smtClean="0">
                <a:sym typeface="Wingdings" panose="05000000000000000000" pitchFamily="2" charset="2"/>
              </a:rPr>
              <a:t>bermanfaat</a:t>
            </a:r>
            <a:r>
              <a:rPr lang="en-US" dirty="0" smtClean="0">
                <a:sym typeface="Wingdings" panose="05000000000000000000" pitchFamily="2" charset="2"/>
              </a:rPr>
              <a:t>, </a:t>
            </a:r>
            <a:r>
              <a:rPr lang="en-US" dirty="0" err="1" smtClean="0">
                <a:sym typeface="Wingdings" panose="05000000000000000000" pitchFamily="2" charset="2"/>
              </a:rPr>
              <a:t>contohnya</a:t>
            </a:r>
            <a:r>
              <a:rPr lang="en-US" dirty="0" smtClean="0">
                <a:sym typeface="Wingdings" panose="05000000000000000000" pitchFamily="2" charset="2"/>
              </a:rPr>
              <a:t> </a:t>
            </a:r>
            <a:r>
              <a:rPr lang="en-US" i="1" dirty="0" smtClean="0">
                <a:solidFill>
                  <a:srgbClr val="FF0000"/>
                </a:solidFill>
                <a:sym typeface="Wingdings" panose="05000000000000000000" pitchFamily="2" charset="2"/>
              </a:rPr>
              <a:t>Saccharomyces </a:t>
            </a:r>
            <a:r>
              <a:rPr lang="en-US" i="1" dirty="0" err="1" smtClean="0">
                <a:solidFill>
                  <a:srgbClr val="FF0000"/>
                </a:solidFill>
                <a:sym typeface="Wingdings" panose="05000000000000000000" pitchFamily="2" charset="2"/>
              </a:rPr>
              <a:t>cerevisiae</a:t>
            </a:r>
            <a:r>
              <a:rPr lang="en-US" i="1" dirty="0" smtClean="0">
                <a:solidFill>
                  <a:srgbClr val="FF0000"/>
                </a:solidFill>
                <a:sym typeface="Wingdings" panose="05000000000000000000" pitchFamily="2" charset="2"/>
              </a:rPr>
              <a:t>, </a:t>
            </a:r>
            <a:r>
              <a:rPr lang="en-US" i="1" dirty="0" err="1" smtClean="0">
                <a:solidFill>
                  <a:srgbClr val="FF0000"/>
                </a:solidFill>
                <a:sym typeface="Wingdings" panose="05000000000000000000" pitchFamily="2" charset="2"/>
              </a:rPr>
              <a:t>Penicillium</a:t>
            </a:r>
            <a:r>
              <a:rPr lang="en-US" i="1" dirty="0" smtClean="0">
                <a:solidFill>
                  <a:srgbClr val="FF0000"/>
                </a:solidFill>
                <a:sym typeface="Wingdings" panose="05000000000000000000" pitchFamily="2" charset="2"/>
              </a:rPr>
              <a:t> </a:t>
            </a:r>
            <a:r>
              <a:rPr lang="en-US" i="1" dirty="0" err="1" smtClean="0">
                <a:solidFill>
                  <a:srgbClr val="FF0000"/>
                </a:solidFill>
                <a:sym typeface="Wingdings" panose="05000000000000000000" pitchFamily="2" charset="2"/>
              </a:rPr>
              <a:t>chrysogenum</a:t>
            </a:r>
            <a:r>
              <a:rPr lang="en-US" dirty="0" smtClean="0">
                <a:solidFill>
                  <a:srgbClr val="FF0000"/>
                </a:solidFill>
                <a:sym typeface="Wingdings" panose="05000000000000000000" pitchFamily="2" charset="2"/>
              </a:rPr>
              <a:t> </a:t>
            </a:r>
            <a:r>
              <a:rPr lang="en-US" dirty="0" err="1" smtClean="0">
                <a:solidFill>
                  <a:srgbClr val="FF0000"/>
                </a:solidFill>
                <a:sym typeface="Wingdings" panose="05000000000000000000" pitchFamily="2" charset="2"/>
              </a:rPr>
              <a:t>dan</a:t>
            </a:r>
            <a:r>
              <a:rPr lang="en-US" dirty="0" smtClean="0">
                <a:solidFill>
                  <a:srgbClr val="FF0000"/>
                </a:solidFill>
                <a:sym typeface="Wingdings" panose="05000000000000000000" pitchFamily="2" charset="2"/>
              </a:rPr>
              <a:t> </a:t>
            </a:r>
            <a:r>
              <a:rPr lang="en-US" i="1" dirty="0" err="1" smtClean="0">
                <a:solidFill>
                  <a:srgbClr val="FF0000"/>
                </a:solidFill>
                <a:sym typeface="Wingdings" panose="05000000000000000000" pitchFamily="2" charset="2"/>
              </a:rPr>
              <a:t>Morcella</a:t>
            </a:r>
            <a:r>
              <a:rPr lang="en-US" i="1" dirty="0" smtClean="0">
                <a:solidFill>
                  <a:srgbClr val="FF0000"/>
                </a:solidFill>
                <a:sym typeface="Wingdings" panose="05000000000000000000" pitchFamily="2" charset="2"/>
              </a:rPr>
              <a:t> </a:t>
            </a:r>
            <a:r>
              <a:rPr lang="en-US" i="1" dirty="0" err="1" smtClean="0">
                <a:solidFill>
                  <a:srgbClr val="FF0000"/>
                </a:solidFill>
                <a:sym typeface="Wingdings" panose="05000000000000000000" pitchFamily="2" charset="2"/>
              </a:rPr>
              <a:t>esculentum</a:t>
            </a:r>
            <a:r>
              <a:rPr lang="en-US" i="1" dirty="0" smtClean="0">
                <a:solidFill>
                  <a:srgbClr val="FF0000"/>
                </a:solidFill>
                <a:sym typeface="Wingdings" panose="05000000000000000000" pitchFamily="2" charset="2"/>
              </a:rPr>
              <a:t> </a:t>
            </a:r>
            <a:r>
              <a:rPr lang="en-US" i="1" dirty="0" smtClean="0">
                <a:sym typeface="Wingdings" panose="05000000000000000000" pitchFamily="2" charset="2"/>
              </a:rPr>
              <a:t>(??)</a:t>
            </a:r>
            <a:endParaRPr lang="id-ID" i="1" dirty="0"/>
          </a:p>
        </p:txBody>
      </p:sp>
    </p:spTree>
    <p:extLst>
      <p:ext uri="{BB962C8B-B14F-4D97-AF65-F5344CB8AC3E}">
        <p14:creationId xmlns:p14="http://schemas.microsoft.com/office/powerpoint/2010/main" val="62651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3"/>
          <a:stretch>
            <a:fillRect/>
          </a:stretch>
        </p:blipFill>
        <p:spPr>
          <a:xfrm>
            <a:off x="228600" y="222250"/>
            <a:ext cx="3990975" cy="2390775"/>
          </a:xfrm>
          <a:prstGeom prst="rect">
            <a:avLst/>
          </a:prstGeom>
        </p:spPr>
      </p:pic>
      <p:sp>
        <p:nvSpPr>
          <p:cNvPr id="5" name="TextBox 4"/>
          <p:cNvSpPr txBox="1"/>
          <p:nvPr/>
        </p:nvSpPr>
        <p:spPr>
          <a:xfrm>
            <a:off x="867727" y="2647270"/>
            <a:ext cx="2712719" cy="369332"/>
          </a:xfrm>
          <a:prstGeom prst="rect">
            <a:avLst/>
          </a:prstGeom>
          <a:noFill/>
        </p:spPr>
        <p:txBody>
          <a:bodyPr wrap="square" rtlCol="0">
            <a:spAutoFit/>
          </a:bodyPr>
          <a:lstStyle/>
          <a:p>
            <a:r>
              <a:rPr lang="en-US" i="1" dirty="0" smtClean="0"/>
              <a:t>Saccharomyces </a:t>
            </a:r>
            <a:r>
              <a:rPr lang="en-US" i="1" dirty="0" err="1" smtClean="0"/>
              <a:t>cerevisiae</a:t>
            </a:r>
            <a:endParaRPr lang="id-ID" i="1" dirty="0"/>
          </a:p>
        </p:txBody>
      </p:sp>
      <p:pic>
        <p:nvPicPr>
          <p:cNvPr id="6" name="Picture 5"/>
          <p:cNvPicPr>
            <a:picLocks noChangeAspect="1"/>
          </p:cNvPicPr>
          <p:nvPr/>
        </p:nvPicPr>
        <p:blipFill>
          <a:blip r:embed="rId4"/>
          <a:stretch>
            <a:fillRect/>
          </a:stretch>
        </p:blipFill>
        <p:spPr>
          <a:xfrm>
            <a:off x="5020152" y="281895"/>
            <a:ext cx="3505200" cy="3810000"/>
          </a:xfrm>
          <a:prstGeom prst="rect">
            <a:avLst/>
          </a:prstGeom>
        </p:spPr>
      </p:pic>
      <p:sp>
        <p:nvSpPr>
          <p:cNvPr id="7" name="TextBox 6"/>
          <p:cNvSpPr txBox="1"/>
          <p:nvPr/>
        </p:nvSpPr>
        <p:spPr>
          <a:xfrm>
            <a:off x="5821681" y="4114800"/>
            <a:ext cx="2712719" cy="369332"/>
          </a:xfrm>
          <a:prstGeom prst="rect">
            <a:avLst/>
          </a:prstGeom>
          <a:noFill/>
        </p:spPr>
        <p:txBody>
          <a:bodyPr wrap="square" rtlCol="0">
            <a:spAutoFit/>
          </a:bodyPr>
          <a:lstStyle/>
          <a:p>
            <a:r>
              <a:rPr lang="en-US" i="1" dirty="0" err="1" smtClean="0"/>
              <a:t>Morcella</a:t>
            </a:r>
            <a:r>
              <a:rPr lang="en-US" i="1" dirty="0" smtClean="0"/>
              <a:t> </a:t>
            </a:r>
            <a:r>
              <a:rPr lang="en-US" i="1" dirty="0" err="1" smtClean="0"/>
              <a:t>esculentum</a:t>
            </a:r>
            <a:endParaRPr lang="id-ID" i="1" dirty="0"/>
          </a:p>
        </p:txBody>
      </p:sp>
      <p:pic>
        <p:nvPicPr>
          <p:cNvPr id="8" name="Picture 7"/>
          <p:cNvPicPr>
            <a:picLocks noChangeAspect="1"/>
          </p:cNvPicPr>
          <p:nvPr/>
        </p:nvPicPr>
        <p:blipFill>
          <a:blip r:embed="rId5"/>
          <a:stretch>
            <a:fillRect/>
          </a:stretch>
        </p:blipFill>
        <p:spPr>
          <a:xfrm>
            <a:off x="719399" y="3478213"/>
            <a:ext cx="3962400" cy="2647950"/>
          </a:xfrm>
          <a:prstGeom prst="rect">
            <a:avLst/>
          </a:prstGeom>
        </p:spPr>
      </p:pic>
      <p:sp>
        <p:nvSpPr>
          <p:cNvPr id="9" name="TextBox 8"/>
          <p:cNvSpPr txBox="1"/>
          <p:nvPr/>
        </p:nvSpPr>
        <p:spPr>
          <a:xfrm>
            <a:off x="999649" y="6124059"/>
            <a:ext cx="4029551" cy="369332"/>
          </a:xfrm>
          <a:prstGeom prst="rect">
            <a:avLst/>
          </a:prstGeom>
          <a:noFill/>
        </p:spPr>
        <p:txBody>
          <a:bodyPr wrap="square" rtlCol="0">
            <a:spAutoFit/>
          </a:bodyPr>
          <a:lstStyle/>
          <a:p>
            <a:r>
              <a:rPr lang="en-US" i="1" dirty="0" err="1" smtClean="0"/>
              <a:t>Penicillium</a:t>
            </a:r>
            <a:r>
              <a:rPr lang="en-US" i="1" dirty="0" smtClean="0"/>
              <a:t> </a:t>
            </a:r>
            <a:r>
              <a:rPr lang="en-US" dirty="0" smtClean="0"/>
              <a:t>yang </a:t>
            </a:r>
            <a:r>
              <a:rPr lang="en-US" dirty="0" err="1" smtClean="0"/>
              <a:t>tumbuh</a:t>
            </a:r>
            <a:r>
              <a:rPr lang="en-US" dirty="0" smtClean="0"/>
              <a:t> </a:t>
            </a:r>
            <a:r>
              <a:rPr lang="en-US" dirty="0" err="1" smtClean="0"/>
              <a:t>pada</a:t>
            </a:r>
            <a:r>
              <a:rPr lang="en-US" dirty="0" smtClean="0"/>
              <a:t> </a:t>
            </a:r>
            <a:r>
              <a:rPr lang="en-US" dirty="0" err="1" smtClean="0"/>
              <a:t>jeruk</a:t>
            </a:r>
            <a:endParaRPr lang="id-ID" i="1" dirty="0"/>
          </a:p>
        </p:txBody>
      </p:sp>
    </p:spTree>
    <p:extLst>
      <p:ext uri="{BB962C8B-B14F-4D97-AF65-F5344CB8AC3E}">
        <p14:creationId xmlns:p14="http://schemas.microsoft.com/office/powerpoint/2010/main" val="222304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Ascomycota</a:t>
            </a:r>
            <a:endParaRPr lang="id-ID" dirty="0"/>
          </a:p>
        </p:txBody>
      </p:sp>
      <p:sp>
        <p:nvSpPr>
          <p:cNvPr id="3" name="Content Placeholder 2"/>
          <p:cNvSpPr>
            <a:spLocks noGrp="1"/>
          </p:cNvSpPr>
          <p:nvPr>
            <p:ph idx="1"/>
          </p:nvPr>
        </p:nvSpPr>
        <p:spPr>
          <a:xfrm>
            <a:off x="457200" y="990600"/>
            <a:ext cx="8229600" cy="4525963"/>
          </a:xfrm>
        </p:spPr>
        <p:txBody>
          <a:bodyPr/>
          <a:lstStyle/>
          <a:p>
            <a:r>
              <a:rPr lang="en-US" dirty="0" err="1" smtClean="0"/>
              <a:t>Beberapa</a:t>
            </a:r>
            <a:r>
              <a:rPr lang="en-US" dirty="0" smtClean="0"/>
              <a:t> </a:t>
            </a:r>
            <a:r>
              <a:rPr lang="en-US" dirty="0" err="1" smtClean="0"/>
              <a:t>spesies</a:t>
            </a:r>
            <a:r>
              <a:rPr lang="en-US" dirty="0" smtClean="0"/>
              <a:t> </a:t>
            </a:r>
            <a:r>
              <a:rPr lang="en-US" dirty="0" err="1" smtClean="0"/>
              <a:t>pada</a:t>
            </a:r>
            <a:r>
              <a:rPr lang="en-US" dirty="0" smtClean="0"/>
              <a:t> </a:t>
            </a:r>
            <a:r>
              <a:rPr lang="en-US" dirty="0" err="1" smtClean="0"/>
              <a:t>filum</a:t>
            </a:r>
            <a:r>
              <a:rPr lang="en-US" dirty="0" smtClean="0"/>
              <a:t> </a:t>
            </a:r>
            <a:r>
              <a:rPr lang="en-US" dirty="0" err="1" smtClean="0"/>
              <a:t>ini</a:t>
            </a:r>
            <a:r>
              <a:rPr lang="en-US" dirty="0" smtClean="0"/>
              <a:t> </a:t>
            </a:r>
            <a:r>
              <a:rPr lang="en-US" dirty="0" err="1" smtClean="0"/>
              <a:t>juga</a:t>
            </a:r>
            <a:r>
              <a:rPr lang="en-US" dirty="0" smtClean="0"/>
              <a:t> </a:t>
            </a:r>
            <a:r>
              <a:rPr lang="en-US" dirty="0" err="1" smtClean="0"/>
              <a:t>dapat</a:t>
            </a:r>
            <a:r>
              <a:rPr lang="en-US" dirty="0" smtClean="0"/>
              <a:t> </a:t>
            </a:r>
            <a:r>
              <a:rPr lang="en-US" dirty="0" err="1" smtClean="0"/>
              <a:t>menyebabkan</a:t>
            </a:r>
            <a:r>
              <a:rPr lang="en-US" dirty="0" smtClean="0"/>
              <a:t> </a:t>
            </a:r>
            <a:r>
              <a:rPr lang="en-US" dirty="0" err="1" smtClean="0"/>
              <a:t>penyakit</a:t>
            </a:r>
            <a:endParaRPr lang="en-US" dirty="0" smtClean="0"/>
          </a:p>
          <a:p>
            <a:pPr lvl="1"/>
            <a:r>
              <a:rPr lang="en-US" i="1" dirty="0" err="1" smtClean="0"/>
              <a:t>Aspergillus</a:t>
            </a:r>
            <a:r>
              <a:rPr lang="en-US" i="1" dirty="0" smtClean="0"/>
              <a:t> </a:t>
            </a:r>
            <a:r>
              <a:rPr lang="en-US" i="1" dirty="0" err="1" smtClean="0"/>
              <a:t>flavus</a:t>
            </a:r>
            <a:r>
              <a:rPr lang="en-US" i="1" dirty="0" smtClean="0"/>
              <a:t> </a:t>
            </a:r>
            <a:r>
              <a:rPr lang="en-US" dirty="0" smtClean="0">
                <a:sym typeface="Wingdings" panose="05000000000000000000" pitchFamily="2" charset="2"/>
              </a:rPr>
              <a:t> </a:t>
            </a:r>
            <a:r>
              <a:rPr lang="en-US" dirty="0" err="1" smtClean="0">
                <a:sym typeface="Wingdings" panose="05000000000000000000" pitchFamily="2" charset="2"/>
              </a:rPr>
              <a:t>menghasilkan</a:t>
            </a:r>
            <a:r>
              <a:rPr lang="en-US" dirty="0" smtClean="0">
                <a:sym typeface="Wingdings" panose="05000000000000000000" pitchFamily="2" charset="2"/>
              </a:rPr>
              <a:t> </a:t>
            </a:r>
            <a:r>
              <a:rPr lang="en-US" dirty="0" err="1" smtClean="0">
                <a:sym typeface="Wingdings" panose="05000000000000000000" pitchFamily="2" charset="2"/>
              </a:rPr>
              <a:t>racun</a:t>
            </a:r>
            <a:r>
              <a:rPr lang="en-US" dirty="0" smtClean="0">
                <a:sym typeface="Wingdings" panose="05000000000000000000" pitchFamily="2" charset="2"/>
              </a:rPr>
              <a:t> </a:t>
            </a:r>
            <a:r>
              <a:rPr lang="en-US" dirty="0" err="1" smtClean="0">
                <a:sym typeface="Wingdings" panose="05000000000000000000" pitchFamily="2" charset="2"/>
              </a:rPr>
              <a:t>aflatoksin</a:t>
            </a:r>
            <a:endParaRPr lang="en-US" dirty="0" smtClean="0">
              <a:sym typeface="Wingdings" panose="05000000000000000000" pitchFamily="2" charset="2"/>
            </a:endParaRPr>
          </a:p>
          <a:p>
            <a:pPr lvl="1"/>
            <a:r>
              <a:rPr lang="en-US" i="1" dirty="0" smtClean="0">
                <a:sym typeface="Wingdings" panose="05000000000000000000" pitchFamily="2" charset="2"/>
              </a:rPr>
              <a:t>Candida </a:t>
            </a:r>
            <a:r>
              <a:rPr lang="en-US" i="1" dirty="0" err="1" smtClean="0">
                <a:sym typeface="Wingdings" panose="05000000000000000000" pitchFamily="2" charset="2"/>
              </a:rPr>
              <a:t>albicans</a:t>
            </a:r>
            <a:r>
              <a:rPr lang="en-US" i="1" dirty="0" smtClean="0">
                <a:sym typeface="Wingdings" panose="05000000000000000000" pitchFamily="2" charset="2"/>
              </a:rPr>
              <a:t> </a:t>
            </a:r>
            <a:r>
              <a:rPr lang="en-US" dirty="0" smtClean="0">
                <a:sym typeface="Wingdings" panose="05000000000000000000" pitchFamily="2" charset="2"/>
              </a:rPr>
              <a:t> </a:t>
            </a:r>
            <a:r>
              <a:rPr lang="en-US" dirty="0" err="1" smtClean="0">
                <a:sym typeface="Wingdings" panose="05000000000000000000" pitchFamily="2" charset="2"/>
              </a:rPr>
              <a:t>menyebabkan</a:t>
            </a:r>
            <a:r>
              <a:rPr lang="en-US" dirty="0" smtClean="0">
                <a:sym typeface="Wingdings" panose="05000000000000000000" pitchFamily="2" charset="2"/>
              </a:rPr>
              <a:t> </a:t>
            </a:r>
            <a:r>
              <a:rPr lang="en-US" dirty="0" err="1" smtClean="0">
                <a:sym typeface="Wingdings" panose="05000000000000000000" pitchFamily="2" charset="2"/>
              </a:rPr>
              <a:t>sariawan</a:t>
            </a:r>
            <a:r>
              <a:rPr lang="en-US" dirty="0" smtClean="0">
                <a:sym typeface="Wingdings" panose="05000000000000000000" pitchFamily="2" charset="2"/>
              </a:rPr>
              <a:t>, </a:t>
            </a:r>
            <a:r>
              <a:rPr lang="en-US" dirty="0" err="1" smtClean="0">
                <a:sym typeface="Wingdings" panose="05000000000000000000" pitchFamily="2" charset="2"/>
              </a:rPr>
              <a:t>ruam</a:t>
            </a:r>
            <a:r>
              <a:rPr lang="en-US" dirty="0" smtClean="0">
                <a:sym typeface="Wingdings" panose="05000000000000000000" pitchFamily="2" charset="2"/>
              </a:rPr>
              <a:t> </a:t>
            </a:r>
            <a:r>
              <a:rPr lang="en-US" dirty="0" err="1" smtClean="0">
                <a:sym typeface="Wingdings" panose="05000000000000000000" pitchFamily="2" charset="2"/>
              </a:rPr>
              <a:t>popok</a:t>
            </a:r>
            <a:r>
              <a:rPr lang="en-US" dirty="0" smtClean="0">
                <a:sym typeface="Wingdings" panose="05000000000000000000" pitchFamily="2" charset="2"/>
              </a:rPr>
              <a:t> </a:t>
            </a:r>
            <a:r>
              <a:rPr lang="en-US" dirty="0" err="1" smtClean="0">
                <a:sym typeface="Wingdings" panose="05000000000000000000" pitchFamily="2" charset="2"/>
              </a:rPr>
              <a:t>dan</a:t>
            </a:r>
            <a:r>
              <a:rPr lang="en-US" dirty="0" smtClean="0">
                <a:sym typeface="Wingdings" panose="05000000000000000000" pitchFamily="2" charset="2"/>
              </a:rPr>
              <a:t> vaginitis</a:t>
            </a:r>
            <a:endParaRPr lang="id-ID" dirty="0"/>
          </a:p>
        </p:txBody>
      </p:sp>
      <p:pic>
        <p:nvPicPr>
          <p:cNvPr id="16386" name="Picture 2" descr="Image result for oral thru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998611"/>
            <a:ext cx="3784599" cy="252306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diaper r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943" y="3657600"/>
            <a:ext cx="2810241" cy="31314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6045498"/>
            <a:ext cx="2743200" cy="461665"/>
          </a:xfrm>
          <a:prstGeom prst="rect">
            <a:avLst/>
          </a:prstGeom>
          <a:noFill/>
        </p:spPr>
        <p:txBody>
          <a:bodyPr wrap="square" rtlCol="0">
            <a:spAutoFit/>
          </a:bodyPr>
          <a:lstStyle/>
          <a:p>
            <a:r>
              <a:rPr lang="en-US" sz="2400" b="1" dirty="0" err="1" smtClean="0"/>
              <a:t>Sariawan</a:t>
            </a:r>
            <a:r>
              <a:rPr lang="en-US" sz="2400" b="1" dirty="0" smtClean="0"/>
              <a:t> </a:t>
            </a:r>
            <a:r>
              <a:rPr lang="en-US" sz="2400" b="1" dirty="0" err="1" smtClean="0"/>
              <a:t>mulut</a:t>
            </a:r>
            <a:endParaRPr lang="id-ID" sz="2400" b="1" dirty="0"/>
          </a:p>
        </p:txBody>
      </p:sp>
      <p:sp>
        <p:nvSpPr>
          <p:cNvPr id="7" name="TextBox 6"/>
          <p:cNvSpPr txBox="1"/>
          <p:nvPr/>
        </p:nvSpPr>
        <p:spPr>
          <a:xfrm>
            <a:off x="5638800" y="3657600"/>
            <a:ext cx="2743200" cy="400110"/>
          </a:xfrm>
          <a:prstGeom prst="rect">
            <a:avLst/>
          </a:prstGeom>
          <a:noFill/>
        </p:spPr>
        <p:txBody>
          <a:bodyPr wrap="square" rtlCol="0">
            <a:spAutoFit/>
          </a:bodyPr>
          <a:lstStyle/>
          <a:p>
            <a:r>
              <a:rPr lang="en-US" sz="2000" b="1" dirty="0" err="1" smtClean="0"/>
              <a:t>Ruam</a:t>
            </a:r>
            <a:r>
              <a:rPr lang="en-US" sz="2000" b="1" dirty="0" smtClean="0"/>
              <a:t> </a:t>
            </a:r>
            <a:r>
              <a:rPr lang="en-US" sz="2000" b="1" dirty="0" err="1" smtClean="0"/>
              <a:t>popok</a:t>
            </a:r>
            <a:r>
              <a:rPr lang="en-US" sz="2000" b="1" dirty="0" smtClean="0"/>
              <a:t> </a:t>
            </a:r>
            <a:r>
              <a:rPr lang="en-US" sz="2000" b="1" dirty="0" err="1" smtClean="0"/>
              <a:t>pada</a:t>
            </a:r>
            <a:r>
              <a:rPr lang="en-US" sz="2000" b="1" dirty="0" smtClean="0"/>
              <a:t> </a:t>
            </a:r>
            <a:r>
              <a:rPr lang="en-US" sz="2000" b="1" dirty="0" err="1" smtClean="0"/>
              <a:t>bayi</a:t>
            </a:r>
            <a:endParaRPr lang="id-ID" sz="2000" b="1" dirty="0"/>
          </a:p>
        </p:txBody>
      </p:sp>
    </p:spTree>
    <p:extLst>
      <p:ext uri="{BB962C8B-B14F-4D97-AF65-F5344CB8AC3E}">
        <p14:creationId xmlns:p14="http://schemas.microsoft.com/office/powerpoint/2010/main" val="15608200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Ascomycota</a:t>
            </a:r>
            <a:endParaRPr lang="id-ID" dirty="0"/>
          </a:p>
        </p:txBody>
      </p:sp>
      <p:sp>
        <p:nvSpPr>
          <p:cNvPr id="3" name="Content Placeholder 2"/>
          <p:cNvSpPr>
            <a:spLocks noGrp="1"/>
          </p:cNvSpPr>
          <p:nvPr>
            <p:ph idx="1"/>
          </p:nvPr>
        </p:nvSpPr>
        <p:spPr/>
        <p:txBody>
          <a:bodyPr/>
          <a:lstStyle/>
          <a:p>
            <a:r>
              <a:rPr lang="en-US" dirty="0" smtClean="0"/>
              <a:t>Ada </a:t>
            </a:r>
            <a:r>
              <a:rPr lang="en-US" dirty="0" err="1" smtClean="0"/>
              <a:t>juga</a:t>
            </a:r>
            <a:r>
              <a:rPr lang="en-US" dirty="0" smtClean="0"/>
              <a:t> </a:t>
            </a:r>
            <a:r>
              <a:rPr lang="en-US" dirty="0" err="1" smtClean="0"/>
              <a:t>ascomycetes</a:t>
            </a:r>
            <a:r>
              <a:rPr lang="en-US" dirty="0" smtClean="0"/>
              <a:t> yang </a:t>
            </a:r>
            <a:r>
              <a:rPr lang="en-US" dirty="0" err="1" smtClean="0"/>
              <a:t>bersimbiosis</a:t>
            </a:r>
            <a:r>
              <a:rPr lang="en-US" dirty="0" smtClean="0"/>
              <a:t> </a:t>
            </a:r>
            <a:r>
              <a:rPr lang="en-US" dirty="0" err="1" smtClean="0"/>
              <a:t>dengan</a:t>
            </a:r>
            <a:r>
              <a:rPr lang="en-US" dirty="0" smtClean="0"/>
              <a:t> </a:t>
            </a:r>
            <a:r>
              <a:rPr lang="en-US" dirty="0" err="1" smtClean="0"/>
              <a:t>organisme</a:t>
            </a:r>
            <a:r>
              <a:rPr lang="en-US" dirty="0" smtClean="0"/>
              <a:t> </a:t>
            </a:r>
            <a:r>
              <a:rPr lang="en-US" dirty="0" err="1" smtClean="0"/>
              <a:t>fototrof</a:t>
            </a:r>
            <a:r>
              <a:rPr lang="en-US" dirty="0" smtClean="0"/>
              <a:t> (</a:t>
            </a:r>
            <a:r>
              <a:rPr lang="en-US" dirty="0" err="1" smtClean="0"/>
              <a:t>mis</a:t>
            </a:r>
            <a:r>
              <a:rPr lang="en-US" dirty="0" smtClean="0"/>
              <a:t>. Alga </a:t>
            </a:r>
            <a:r>
              <a:rPr lang="en-US" dirty="0" err="1" smtClean="0"/>
              <a:t>hijau</a:t>
            </a:r>
            <a:r>
              <a:rPr lang="en-US" dirty="0" smtClean="0"/>
              <a:t> </a:t>
            </a:r>
            <a:r>
              <a:rPr lang="en-US" dirty="0" err="1" smtClean="0"/>
              <a:t>dan</a:t>
            </a:r>
            <a:r>
              <a:rPr lang="en-US" dirty="0" smtClean="0"/>
              <a:t> </a:t>
            </a:r>
            <a:r>
              <a:rPr lang="en-US" dirty="0" err="1" smtClean="0"/>
              <a:t>cyanobacterium</a:t>
            </a:r>
            <a:r>
              <a:rPr lang="en-US" dirty="0" smtClean="0"/>
              <a:t>) </a:t>
            </a:r>
          </a:p>
          <a:p>
            <a:r>
              <a:rPr lang="en-US" dirty="0" err="1" smtClean="0"/>
              <a:t>Hasil</a:t>
            </a:r>
            <a:r>
              <a:rPr lang="en-US" dirty="0" smtClean="0"/>
              <a:t> </a:t>
            </a:r>
            <a:r>
              <a:rPr lang="en-US" dirty="0" err="1" smtClean="0"/>
              <a:t>simbiosis</a:t>
            </a:r>
            <a:r>
              <a:rPr lang="en-US" dirty="0" smtClean="0"/>
              <a:t> </a:t>
            </a:r>
            <a:r>
              <a:rPr lang="en-US" dirty="0" err="1" smtClean="0"/>
              <a:t>ini</a:t>
            </a:r>
            <a:r>
              <a:rPr lang="en-US" dirty="0" smtClean="0"/>
              <a:t> </a:t>
            </a:r>
            <a:r>
              <a:rPr lang="en-US" dirty="0" err="1" smtClean="0"/>
              <a:t>berupa</a:t>
            </a:r>
            <a:r>
              <a:rPr lang="en-US" dirty="0" smtClean="0"/>
              <a:t> </a:t>
            </a:r>
            <a:r>
              <a:rPr lang="en-US" dirty="0" err="1" smtClean="0">
                <a:solidFill>
                  <a:srgbClr val="FF0000"/>
                </a:solidFill>
              </a:rPr>
              <a:t>lumut</a:t>
            </a:r>
            <a:r>
              <a:rPr lang="en-US" dirty="0" smtClean="0">
                <a:solidFill>
                  <a:srgbClr val="FF0000"/>
                </a:solidFill>
              </a:rPr>
              <a:t> </a:t>
            </a:r>
            <a:r>
              <a:rPr lang="en-US" dirty="0" err="1" smtClean="0">
                <a:solidFill>
                  <a:srgbClr val="FF0000"/>
                </a:solidFill>
              </a:rPr>
              <a:t>kerak</a:t>
            </a:r>
            <a:r>
              <a:rPr lang="en-US" dirty="0" smtClean="0">
                <a:solidFill>
                  <a:srgbClr val="FF0000"/>
                </a:solidFill>
              </a:rPr>
              <a:t> (Lichen)</a:t>
            </a:r>
            <a:endParaRPr lang="id-ID" dirty="0">
              <a:solidFill>
                <a:srgbClr val="FF0000"/>
              </a:solidFill>
            </a:endParaRPr>
          </a:p>
        </p:txBody>
      </p:sp>
      <p:sp>
        <p:nvSpPr>
          <p:cNvPr id="4" name="AutoShape 2" descr="Image result for liche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6" name="Picture 5"/>
          <p:cNvPicPr>
            <a:picLocks noChangeAspect="1"/>
          </p:cNvPicPr>
          <p:nvPr/>
        </p:nvPicPr>
        <p:blipFill>
          <a:blip r:embed="rId2"/>
          <a:stretch>
            <a:fillRect/>
          </a:stretch>
        </p:blipFill>
        <p:spPr>
          <a:xfrm>
            <a:off x="3276600" y="3886200"/>
            <a:ext cx="4140679" cy="2743200"/>
          </a:xfrm>
          <a:prstGeom prst="rect">
            <a:avLst/>
          </a:prstGeom>
        </p:spPr>
      </p:pic>
    </p:spTree>
    <p:extLst>
      <p:ext uri="{BB962C8B-B14F-4D97-AF65-F5344CB8AC3E}">
        <p14:creationId xmlns:p14="http://schemas.microsoft.com/office/powerpoint/2010/main" val="253323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Basidiomycota</a:t>
            </a:r>
            <a:endParaRPr lang="id-ID" dirty="0"/>
          </a:p>
        </p:txBody>
      </p:sp>
      <p:sp>
        <p:nvSpPr>
          <p:cNvPr id="3" name="Content Placeholder 2"/>
          <p:cNvSpPr>
            <a:spLocks noGrp="1"/>
          </p:cNvSpPr>
          <p:nvPr>
            <p:ph idx="1"/>
          </p:nvPr>
        </p:nvSpPr>
        <p:spPr/>
        <p:txBody>
          <a:bodyPr/>
          <a:lstStyle/>
          <a:p>
            <a:r>
              <a:rPr lang="en-US" dirty="0" err="1" smtClean="0"/>
              <a:t>Terdiri</a:t>
            </a:r>
            <a:r>
              <a:rPr lang="en-US" dirty="0" smtClean="0"/>
              <a:t> </a:t>
            </a:r>
            <a:r>
              <a:rPr lang="en-US" dirty="0" err="1" smtClean="0"/>
              <a:t>dari</a:t>
            </a:r>
            <a:r>
              <a:rPr lang="en-US" dirty="0" smtClean="0"/>
              <a:t> </a:t>
            </a:r>
            <a:r>
              <a:rPr lang="en-US" dirty="0" err="1" smtClean="0"/>
              <a:t>kelompok</a:t>
            </a:r>
            <a:r>
              <a:rPr lang="en-US" dirty="0" smtClean="0"/>
              <a:t> </a:t>
            </a:r>
            <a:r>
              <a:rPr lang="en-US" dirty="0" err="1" smtClean="0"/>
              <a:t>Basidiomycetes</a:t>
            </a:r>
            <a:endParaRPr lang="en-US" dirty="0" smtClean="0"/>
          </a:p>
          <a:p>
            <a:r>
              <a:rPr lang="en-US" dirty="0" err="1" smtClean="0"/>
              <a:t>Contoh</a:t>
            </a:r>
            <a:r>
              <a:rPr lang="en-US" dirty="0" smtClean="0"/>
              <a:t> fungi </a:t>
            </a:r>
            <a:r>
              <a:rPr lang="en-US" dirty="0" err="1" smtClean="0"/>
              <a:t>dari</a:t>
            </a:r>
            <a:r>
              <a:rPr lang="en-US" dirty="0" smtClean="0"/>
              <a:t> </a:t>
            </a:r>
            <a:r>
              <a:rPr lang="en-US" dirty="0" err="1" smtClean="0"/>
              <a:t>filum</a:t>
            </a:r>
            <a:r>
              <a:rPr lang="en-US" dirty="0" smtClean="0"/>
              <a:t> </a:t>
            </a:r>
            <a:r>
              <a:rPr lang="en-US" dirty="0" err="1" smtClean="0"/>
              <a:t>ini</a:t>
            </a:r>
            <a:r>
              <a:rPr lang="en-US" dirty="0" smtClean="0"/>
              <a:t> </a:t>
            </a:r>
            <a:r>
              <a:rPr lang="en-US" dirty="0" err="1" smtClean="0"/>
              <a:t>adalah</a:t>
            </a:r>
            <a:r>
              <a:rPr lang="en-US" dirty="0" smtClean="0"/>
              <a:t> </a:t>
            </a:r>
            <a:r>
              <a:rPr lang="en-US" dirty="0" err="1" smtClean="0"/>
              <a:t>jamur-jamur</a:t>
            </a:r>
            <a:r>
              <a:rPr lang="en-US" dirty="0" smtClean="0"/>
              <a:t> </a:t>
            </a:r>
            <a:r>
              <a:rPr lang="en-US" dirty="0" err="1" smtClean="0"/>
              <a:t>makroskopis</a:t>
            </a:r>
            <a:r>
              <a:rPr lang="en-US" dirty="0" smtClean="0"/>
              <a:t>, </a:t>
            </a:r>
            <a:r>
              <a:rPr lang="en-US" dirty="0" err="1" smtClean="0"/>
              <a:t>seperti</a:t>
            </a:r>
            <a:r>
              <a:rPr lang="en-US" dirty="0" smtClean="0"/>
              <a:t> </a:t>
            </a:r>
            <a:r>
              <a:rPr lang="en-US" dirty="0" err="1" smtClean="0"/>
              <a:t>cendawan</a:t>
            </a:r>
            <a:r>
              <a:rPr lang="en-US" dirty="0" smtClean="0"/>
              <a:t> </a:t>
            </a:r>
            <a:r>
              <a:rPr lang="en-US" dirty="0" err="1" smtClean="0"/>
              <a:t>dan</a:t>
            </a:r>
            <a:r>
              <a:rPr lang="en-US" dirty="0" smtClean="0"/>
              <a:t> </a:t>
            </a:r>
            <a:r>
              <a:rPr lang="en-US" dirty="0" err="1" smtClean="0"/>
              <a:t>jamur</a:t>
            </a:r>
            <a:r>
              <a:rPr lang="en-US" dirty="0" smtClean="0"/>
              <a:t> puffballs</a:t>
            </a:r>
            <a:endParaRPr lang="id-ID" dirty="0"/>
          </a:p>
        </p:txBody>
      </p:sp>
      <p:pic>
        <p:nvPicPr>
          <p:cNvPr id="4" name="Picture 3"/>
          <p:cNvPicPr>
            <a:picLocks noChangeAspect="1"/>
          </p:cNvPicPr>
          <p:nvPr/>
        </p:nvPicPr>
        <p:blipFill>
          <a:blip r:embed="rId2"/>
          <a:stretch>
            <a:fillRect/>
          </a:stretch>
        </p:blipFill>
        <p:spPr>
          <a:xfrm>
            <a:off x="1295400" y="3863181"/>
            <a:ext cx="3390900" cy="2162175"/>
          </a:xfrm>
          <a:prstGeom prst="rect">
            <a:avLst/>
          </a:prstGeom>
        </p:spPr>
      </p:pic>
      <p:pic>
        <p:nvPicPr>
          <p:cNvPr id="18434" name="Picture 2" descr="Image result for apa itu puffba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99" y="3863181"/>
            <a:ext cx="2895601" cy="21717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5050" y="6007213"/>
            <a:ext cx="1371600" cy="369332"/>
          </a:xfrm>
          <a:prstGeom prst="rect">
            <a:avLst/>
          </a:prstGeom>
          <a:noFill/>
        </p:spPr>
        <p:txBody>
          <a:bodyPr wrap="square" rtlCol="0">
            <a:spAutoFit/>
          </a:bodyPr>
          <a:lstStyle/>
          <a:p>
            <a:pPr algn="ctr"/>
            <a:r>
              <a:rPr lang="en-US" dirty="0" err="1" smtClean="0"/>
              <a:t>cendawan</a:t>
            </a:r>
            <a:endParaRPr lang="id-ID" dirty="0"/>
          </a:p>
        </p:txBody>
      </p:sp>
      <p:sp>
        <p:nvSpPr>
          <p:cNvPr id="7" name="TextBox 6"/>
          <p:cNvSpPr txBox="1"/>
          <p:nvPr/>
        </p:nvSpPr>
        <p:spPr>
          <a:xfrm>
            <a:off x="5943600" y="6014648"/>
            <a:ext cx="1371600" cy="646331"/>
          </a:xfrm>
          <a:prstGeom prst="rect">
            <a:avLst/>
          </a:prstGeom>
          <a:noFill/>
        </p:spPr>
        <p:txBody>
          <a:bodyPr wrap="square" rtlCol="0">
            <a:spAutoFit/>
          </a:bodyPr>
          <a:lstStyle/>
          <a:p>
            <a:pPr algn="ctr"/>
            <a:r>
              <a:rPr lang="en-US" dirty="0" err="1" smtClean="0"/>
              <a:t>Jamur</a:t>
            </a:r>
            <a:r>
              <a:rPr lang="en-US" dirty="0" smtClean="0"/>
              <a:t> puffballs</a:t>
            </a:r>
            <a:endParaRPr lang="id-ID" dirty="0"/>
          </a:p>
        </p:txBody>
      </p:sp>
    </p:spTree>
    <p:extLst>
      <p:ext uri="{BB962C8B-B14F-4D97-AF65-F5344CB8AC3E}">
        <p14:creationId xmlns:p14="http://schemas.microsoft.com/office/powerpoint/2010/main" val="52093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18434"/>
                                        </p:tgtEl>
                                        <p:attrNameLst>
                                          <p:attrName>style.visibility</p:attrName>
                                        </p:attrNameLst>
                                      </p:cBhvr>
                                      <p:to>
                                        <p:strVal val="visible"/>
                                      </p:to>
                                    </p:set>
                                    <p:animEffect transition="in" filter="fade">
                                      <p:cBhvr>
                                        <p:cTn id="23" dur="500"/>
                                        <p:tgtEl>
                                          <p:spTgt spid="184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Fungi </a:t>
            </a:r>
            <a:r>
              <a:rPr lang="en-US" dirty="0" err="1" smtClean="0"/>
              <a:t>Imperfecti</a:t>
            </a:r>
            <a:endParaRPr lang="id-ID" dirty="0"/>
          </a:p>
        </p:txBody>
      </p:sp>
      <p:sp>
        <p:nvSpPr>
          <p:cNvPr id="3" name="Content Placeholder 2"/>
          <p:cNvSpPr>
            <a:spLocks noGrp="1"/>
          </p:cNvSpPr>
          <p:nvPr>
            <p:ph idx="1"/>
          </p:nvPr>
        </p:nvSpPr>
        <p:spPr/>
        <p:txBody>
          <a:bodyPr/>
          <a:lstStyle/>
          <a:p>
            <a:r>
              <a:rPr lang="en-US" dirty="0" err="1" smtClean="0"/>
              <a:t>Merupakan</a:t>
            </a:r>
            <a:r>
              <a:rPr lang="en-US" dirty="0" smtClean="0"/>
              <a:t> </a:t>
            </a:r>
            <a:r>
              <a:rPr lang="en-US" dirty="0" err="1" smtClean="0"/>
              <a:t>kelompok</a:t>
            </a:r>
            <a:r>
              <a:rPr lang="en-US" dirty="0" smtClean="0"/>
              <a:t> fungi yang </a:t>
            </a:r>
            <a:r>
              <a:rPr lang="en-US" dirty="0" err="1" smtClean="0"/>
              <a:t>reproduksi</a:t>
            </a:r>
            <a:r>
              <a:rPr lang="en-US" dirty="0" smtClean="0"/>
              <a:t> </a:t>
            </a:r>
            <a:r>
              <a:rPr lang="en-US" dirty="0" err="1" smtClean="0"/>
              <a:t>seksualnya</a:t>
            </a:r>
            <a:r>
              <a:rPr lang="en-US" dirty="0" smtClean="0"/>
              <a:t> </a:t>
            </a:r>
            <a:r>
              <a:rPr lang="en-US" dirty="0" err="1" smtClean="0"/>
              <a:t>tidak</a:t>
            </a:r>
            <a:r>
              <a:rPr lang="en-US" dirty="0" smtClean="0"/>
              <a:t> </a:t>
            </a:r>
            <a:r>
              <a:rPr lang="en-US" dirty="0" err="1" smtClean="0"/>
              <a:t>ditemukan</a:t>
            </a:r>
            <a:endParaRPr lang="en-US" dirty="0" smtClean="0"/>
          </a:p>
          <a:p>
            <a:r>
              <a:rPr lang="en-US" dirty="0" err="1" smtClean="0"/>
              <a:t>Kelompok</a:t>
            </a:r>
            <a:r>
              <a:rPr lang="en-US" dirty="0" smtClean="0"/>
              <a:t> fungi </a:t>
            </a:r>
            <a:r>
              <a:rPr lang="en-US" dirty="0" err="1" smtClean="0"/>
              <a:t>ini</a:t>
            </a:r>
            <a:r>
              <a:rPr lang="en-US" dirty="0" smtClean="0"/>
              <a:t> </a:t>
            </a:r>
            <a:r>
              <a:rPr lang="en-US" dirty="0" err="1" smtClean="0"/>
              <a:t>dimasukkan</a:t>
            </a:r>
            <a:r>
              <a:rPr lang="en-US" dirty="0" smtClean="0"/>
              <a:t> </a:t>
            </a:r>
            <a:r>
              <a:rPr lang="en-US" dirty="0" err="1" smtClean="0"/>
              <a:t>ke</a:t>
            </a:r>
            <a:r>
              <a:rPr lang="en-US" dirty="0" smtClean="0"/>
              <a:t> </a:t>
            </a:r>
            <a:r>
              <a:rPr lang="en-US" dirty="0" err="1" smtClean="0"/>
              <a:t>dalam</a:t>
            </a:r>
            <a:r>
              <a:rPr lang="en-US" dirty="0" smtClean="0"/>
              <a:t> </a:t>
            </a:r>
            <a:r>
              <a:rPr lang="en-US" dirty="0" smtClean="0">
                <a:solidFill>
                  <a:srgbClr val="FF0000"/>
                </a:solidFill>
              </a:rPr>
              <a:t>sub kingdom </a:t>
            </a:r>
            <a:r>
              <a:rPr lang="en-US" dirty="0" err="1" smtClean="0">
                <a:solidFill>
                  <a:srgbClr val="FF0000"/>
                </a:solidFill>
              </a:rPr>
              <a:t>Dykaria</a:t>
            </a:r>
            <a:r>
              <a:rPr lang="en-US" dirty="0" smtClean="0">
                <a:solidFill>
                  <a:srgbClr val="FF0000"/>
                </a:solidFill>
              </a:rPr>
              <a:t> (</a:t>
            </a:r>
            <a:r>
              <a:rPr lang="en-US" dirty="0" err="1" smtClean="0">
                <a:solidFill>
                  <a:srgbClr val="FF0000"/>
                </a:solidFill>
              </a:rPr>
              <a:t>Deuteromycota</a:t>
            </a:r>
            <a:r>
              <a:rPr lang="en-US" dirty="0" smtClean="0">
                <a:solidFill>
                  <a:srgbClr val="FF0000"/>
                </a:solidFill>
              </a:rPr>
              <a:t>)</a:t>
            </a:r>
          </a:p>
          <a:p>
            <a:r>
              <a:rPr lang="en-US" dirty="0" err="1" smtClean="0"/>
              <a:t>Termasuk</a:t>
            </a:r>
            <a:r>
              <a:rPr lang="en-US" dirty="0" smtClean="0"/>
              <a:t> </a:t>
            </a:r>
            <a:r>
              <a:rPr lang="en-US" dirty="0" err="1" smtClean="0"/>
              <a:t>dalam</a:t>
            </a:r>
            <a:r>
              <a:rPr lang="en-US" dirty="0" smtClean="0"/>
              <a:t> sub kingdom </a:t>
            </a:r>
            <a:r>
              <a:rPr lang="en-US" dirty="0" err="1" smtClean="0"/>
              <a:t>ini</a:t>
            </a:r>
            <a:r>
              <a:rPr lang="en-US" dirty="0" smtClean="0"/>
              <a:t> </a:t>
            </a:r>
            <a:r>
              <a:rPr lang="en-US" dirty="0" err="1" smtClean="0"/>
              <a:t>adalah</a:t>
            </a:r>
            <a:r>
              <a:rPr lang="en-US" dirty="0" smtClean="0"/>
              <a:t> </a:t>
            </a:r>
            <a:r>
              <a:rPr lang="en-US" dirty="0" err="1" smtClean="0"/>
              <a:t>filum</a:t>
            </a:r>
            <a:r>
              <a:rPr lang="en-US" dirty="0" smtClean="0"/>
              <a:t> Ascomycota </a:t>
            </a:r>
            <a:r>
              <a:rPr lang="en-US" dirty="0" err="1" smtClean="0"/>
              <a:t>dan</a:t>
            </a:r>
            <a:r>
              <a:rPr lang="en-US" dirty="0" smtClean="0"/>
              <a:t> </a:t>
            </a:r>
            <a:r>
              <a:rPr lang="en-US" dirty="0" err="1" smtClean="0"/>
              <a:t>Basidiomycota</a:t>
            </a:r>
            <a:endParaRPr lang="id-ID" dirty="0"/>
          </a:p>
        </p:txBody>
      </p:sp>
    </p:spTree>
    <p:extLst>
      <p:ext uri="{BB962C8B-B14F-4D97-AF65-F5344CB8AC3E}">
        <p14:creationId xmlns:p14="http://schemas.microsoft.com/office/powerpoint/2010/main" val="25771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Fungi (</a:t>
            </a:r>
            <a:r>
              <a:rPr lang="en-US" dirty="0" err="1" smtClean="0"/>
              <a:t>Jamur</a:t>
            </a:r>
            <a:r>
              <a:rPr lang="en-US" dirty="0" smtClean="0"/>
              <a:t>)</a:t>
            </a:r>
            <a:endParaRPr lang="en-US" dirty="0"/>
          </a:p>
        </p:txBody>
      </p:sp>
      <p:sp>
        <p:nvSpPr>
          <p:cNvPr id="3" name="Content Placeholder 2"/>
          <p:cNvSpPr>
            <a:spLocks noGrp="1"/>
          </p:cNvSpPr>
          <p:nvPr>
            <p:ph idx="1"/>
          </p:nvPr>
        </p:nvSpPr>
        <p:spPr/>
        <p:txBody>
          <a:bodyPr/>
          <a:lstStyle/>
          <a:p>
            <a:r>
              <a:rPr lang="en-US" dirty="0" err="1" smtClean="0"/>
              <a:t>Merupakan</a:t>
            </a:r>
            <a:r>
              <a:rPr lang="en-US" dirty="0" smtClean="0"/>
              <a:t> </a:t>
            </a:r>
            <a:r>
              <a:rPr lang="en-US" dirty="0" err="1" smtClean="0"/>
              <a:t>organisme</a:t>
            </a:r>
            <a:r>
              <a:rPr lang="en-US" dirty="0" smtClean="0"/>
              <a:t> </a:t>
            </a:r>
            <a:r>
              <a:rPr lang="en-US" dirty="0" err="1" smtClean="0"/>
              <a:t>eukariotik</a:t>
            </a:r>
            <a:endParaRPr lang="en-US" dirty="0" smtClean="0"/>
          </a:p>
          <a:p>
            <a:r>
              <a:rPr lang="en-US" dirty="0" err="1" smtClean="0"/>
              <a:t>Strukturnya</a:t>
            </a:r>
            <a:r>
              <a:rPr lang="en-US" dirty="0" smtClean="0"/>
              <a:t> </a:t>
            </a:r>
            <a:r>
              <a:rPr lang="en-US" dirty="0" err="1" smtClean="0"/>
              <a:t>bisa</a:t>
            </a:r>
            <a:r>
              <a:rPr lang="en-US" dirty="0" smtClean="0"/>
              <a:t> </a:t>
            </a:r>
            <a:r>
              <a:rPr lang="en-US" dirty="0" err="1" smtClean="0"/>
              <a:t>mikroskopik</a:t>
            </a:r>
            <a:r>
              <a:rPr lang="en-US" dirty="0" smtClean="0"/>
              <a:t> </a:t>
            </a:r>
            <a:r>
              <a:rPr lang="en-US" dirty="0" err="1" smtClean="0"/>
              <a:t>dan</a:t>
            </a:r>
            <a:r>
              <a:rPr lang="en-US" dirty="0" smtClean="0"/>
              <a:t> </a:t>
            </a:r>
            <a:r>
              <a:rPr lang="en-US" dirty="0" err="1" smtClean="0"/>
              <a:t>ada</a:t>
            </a:r>
            <a:r>
              <a:rPr lang="en-US" dirty="0" smtClean="0"/>
              <a:t> yang  </a:t>
            </a:r>
            <a:r>
              <a:rPr lang="en-US" dirty="0" err="1" smtClean="0"/>
              <a:t>makroskopik</a:t>
            </a:r>
            <a:endParaRPr lang="en-US" dirty="0" smtClean="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429000"/>
            <a:ext cx="3209925" cy="235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438231"/>
            <a:ext cx="3114675" cy="233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0" y="5867400"/>
            <a:ext cx="2286000" cy="381000"/>
          </a:xfrm>
          <a:prstGeom prst="rect">
            <a:avLst/>
          </a:prstGeom>
          <a:noFill/>
        </p:spPr>
        <p:txBody>
          <a:bodyPr wrap="square" rtlCol="0">
            <a:spAutoFit/>
          </a:bodyPr>
          <a:lstStyle/>
          <a:p>
            <a:pPr algn="ctr"/>
            <a:r>
              <a:rPr lang="en-US" dirty="0" err="1" smtClean="0"/>
              <a:t>Struktur</a:t>
            </a:r>
            <a:r>
              <a:rPr lang="en-US" dirty="0" smtClean="0"/>
              <a:t> </a:t>
            </a:r>
            <a:r>
              <a:rPr lang="en-US" dirty="0" err="1" smtClean="0"/>
              <a:t>mikroskopik</a:t>
            </a:r>
            <a:endParaRPr lang="en-US" dirty="0"/>
          </a:p>
        </p:txBody>
      </p:sp>
      <p:sp>
        <p:nvSpPr>
          <p:cNvPr id="7" name="TextBox 6"/>
          <p:cNvSpPr txBox="1"/>
          <p:nvPr/>
        </p:nvSpPr>
        <p:spPr>
          <a:xfrm>
            <a:off x="5334000" y="5867400"/>
            <a:ext cx="2286000" cy="381000"/>
          </a:xfrm>
          <a:prstGeom prst="rect">
            <a:avLst/>
          </a:prstGeom>
          <a:noFill/>
        </p:spPr>
        <p:txBody>
          <a:bodyPr wrap="square" rtlCol="0">
            <a:spAutoFit/>
          </a:bodyPr>
          <a:lstStyle/>
          <a:p>
            <a:pPr algn="ctr"/>
            <a:r>
              <a:rPr lang="en-US" dirty="0" err="1" smtClean="0"/>
              <a:t>Struktur</a:t>
            </a:r>
            <a:r>
              <a:rPr lang="en-US" dirty="0" smtClean="0"/>
              <a:t> </a:t>
            </a:r>
            <a:r>
              <a:rPr lang="en-US" dirty="0" err="1" smtClean="0"/>
              <a:t>makroskopik</a:t>
            </a:r>
            <a:endParaRPr lang="en-US" dirty="0"/>
          </a:p>
        </p:txBody>
      </p:sp>
    </p:spTree>
    <p:extLst>
      <p:ext uri="{BB962C8B-B14F-4D97-AF65-F5344CB8AC3E}">
        <p14:creationId xmlns:p14="http://schemas.microsoft.com/office/powerpoint/2010/main" val="142423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r>
              <a:rPr lang="en-US" dirty="0" smtClean="0"/>
              <a:t> </a:t>
            </a:r>
            <a:r>
              <a:rPr lang="en-US" dirty="0" err="1" smtClean="0"/>
              <a:t>untuk</a:t>
            </a:r>
            <a:r>
              <a:rPr lang="en-US" dirty="0" smtClean="0"/>
              <a:t> </a:t>
            </a:r>
            <a:r>
              <a:rPr lang="en-US" dirty="0" err="1" smtClean="0"/>
              <a:t>minggu</a:t>
            </a:r>
            <a:r>
              <a:rPr lang="en-US" dirty="0" smtClean="0"/>
              <a:t> </a:t>
            </a:r>
            <a:r>
              <a:rPr lang="en-US" dirty="0" err="1" smtClean="0"/>
              <a:t>depan</a:t>
            </a:r>
            <a:endParaRPr lang="id-ID" dirty="0"/>
          </a:p>
        </p:txBody>
      </p:sp>
      <p:sp>
        <p:nvSpPr>
          <p:cNvPr id="3" name="Content Placeholder 2"/>
          <p:cNvSpPr>
            <a:spLocks noGrp="1"/>
          </p:cNvSpPr>
          <p:nvPr>
            <p:ph idx="1"/>
          </p:nvPr>
        </p:nvSpPr>
        <p:spPr/>
        <p:txBody>
          <a:bodyPr>
            <a:normAutofit fontScale="92500" lnSpcReduction="10000"/>
          </a:bodyPr>
          <a:lstStyle/>
          <a:p>
            <a:r>
              <a:rPr lang="en-US" dirty="0" err="1" smtClean="0"/>
              <a:t>Setiap</a:t>
            </a:r>
            <a:r>
              <a:rPr lang="en-US" dirty="0" smtClean="0"/>
              <a:t> orang </a:t>
            </a:r>
            <a:r>
              <a:rPr lang="en-US" dirty="0" err="1" smtClean="0"/>
              <a:t>memilih</a:t>
            </a:r>
            <a:r>
              <a:rPr lang="en-US" dirty="0" smtClean="0"/>
              <a:t> fungi </a:t>
            </a:r>
            <a:r>
              <a:rPr lang="en-US" dirty="0" err="1" smtClean="0"/>
              <a:t>patogen</a:t>
            </a:r>
            <a:r>
              <a:rPr lang="en-US" dirty="0" smtClean="0"/>
              <a:t> yang </a:t>
            </a:r>
            <a:r>
              <a:rPr lang="en-US" dirty="0" err="1" smtClean="0"/>
              <a:t>menyebabkan</a:t>
            </a:r>
            <a:r>
              <a:rPr lang="en-US" dirty="0" smtClean="0"/>
              <a:t> </a:t>
            </a:r>
            <a:r>
              <a:rPr lang="en-US" dirty="0" err="1" smtClean="0"/>
              <a:t>penyakit</a:t>
            </a:r>
            <a:r>
              <a:rPr lang="en-US" dirty="0" smtClean="0"/>
              <a:t> </a:t>
            </a:r>
            <a:r>
              <a:rPr lang="en-US" dirty="0" err="1" smtClean="0"/>
              <a:t>pada</a:t>
            </a:r>
            <a:r>
              <a:rPr lang="en-US" dirty="0" smtClean="0"/>
              <a:t> </a:t>
            </a:r>
            <a:r>
              <a:rPr lang="en-US" dirty="0" err="1" smtClean="0"/>
              <a:t>manusia</a:t>
            </a:r>
            <a:r>
              <a:rPr lang="en-US" dirty="0"/>
              <a:t> </a:t>
            </a:r>
            <a:endParaRPr lang="en-US" dirty="0" smtClean="0"/>
          </a:p>
          <a:p>
            <a:r>
              <a:rPr lang="en-US" dirty="0" err="1" smtClean="0"/>
              <a:t>Setiap</a:t>
            </a:r>
            <a:r>
              <a:rPr lang="en-US" dirty="0" smtClean="0"/>
              <a:t> orang </a:t>
            </a:r>
            <a:r>
              <a:rPr lang="en-US" dirty="0" err="1" smtClean="0"/>
              <a:t>memilih</a:t>
            </a:r>
            <a:r>
              <a:rPr lang="en-US" dirty="0" smtClean="0"/>
              <a:t> fungi yang </a:t>
            </a:r>
            <a:r>
              <a:rPr lang="en-US" dirty="0" err="1" smtClean="0"/>
              <a:t>berbeda-beda</a:t>
            </a:r>
            <a:endParaRPr lang="en-US" dirty="0" smtClean="0"/>
          </a:p>
          <a:p>
            <a:r>
              <a:rPr lang="en-US" dirty="0" err="1" smtClean="0"/>
              <a:t>Buat</a:t>
            </a:r>
            <a:r>
              <a:rPr lang="en-US" dirty="0" smtClean="0"/>
              <a:t> power point </a:t>
            </a:r>
            <a:r>
              <a:rPr lang="en-US" dirty="0" err="1" smtClean="0"/>
              <a:t>presentasi</a:t>
            </a:r>
            <a:r>
              <a:rPr lang="en-US" dirty="0" smtClean="0"/>
              <a:t> </a:t>
            </a:r>
            <a:r>
              <a:rPr lang="en-US" dirty="0" err="1" smtClean="0"/>
              <a:t>mengenai</a:t>
            </a:r>
            <a:r>
              <a:rPr lang="en-US" dirty="0" smtClean="0"/>
              <a:t> fungi </a:t>
            </a:r>
            <a:r>
              <a:rPr lang="en-US" dirty="0" err="1" smtClean="0"/>
              <a:t>ini</a:t>
            </a:r>
            <a:endParaRPr lang="en-US" dirty="0" smtClean="0"/>
          </a:p>
          <a:p>
            <a:r>
              <a:rPr lang="en-US" dirty="0" err="1" smtClean="0"/>
              <a:t>Poin-poin</a:t>
            </a:r>
            <a:r>
              <a:rPr lang="en-US" dirty="0" smtClean="0"/>
              <a:t> yang </a:t>
            </a:r>
            <a:r>
              <a:rPr lang="en-US" dirty="0" err="1" smtClean="0"/>
              <a:t>dibahas</a:t>
            </a:r>
            <a:r>
              <a:rPr lang="en-US" dirty="0" smtClean="0"/>
              <a:t> :</a:t>
            </a:r>
          </a:p>
          <a:p>
            <a:pPr lvl="1"/>
            <a:r>
              <a:rPr lang="en-US" dirty="0" err="1" smtClean="0"/>
              <a:t>Penyakit</a:t>
            </a:r>
            <a:r>
              <a:rPr lang="en-US" dirty="0" smtClean="0"/>
              <a:t> </a:t>
            </a:r>
            <a:r>
              <a:rPr lang="en-US" dirty="0" err="1" smtClean="0"/>
              <a:t>apa</a:t>
            </a:r>
            <a:r>
              <a:rPr lang="en-US" dirty="0" smtClean="0"/>
              <a:t> yang </a:t>
            </a:r>
            <a:r>
              <a:rPr lang="en-US" dirty="0" err="1" smtClean="0"/>
              <a:t>disebabkannya</a:t>
            </a:r>
            <a:r>
              <a:rPr lang="en-US" dirty="0" smtClean="0"/>
              <a:t>?</a:t>
            </a:r>
          </a:p>
          <a:p>
            <a:pPr lvl="1"/>
            <a:r>
              <a:rPr lang="en-US" dirty="0" err="1" smtClean="0"/>
              <a:t>Bagaimana</a:t>
            </a:r>
            <a:r>
              <a:rPr lang="en-US" dirty="0" smtClean="0"/>
              <a:t> </a:t>
            </a:r>
            <a:r>
              <a:rPr lang="en-US" dirty="0" err="1" smtClean="0"/>
              <a:t>cara</a:t>
            </a:r>
            <a:r>
              <a:rPr lang="en-US" dirty="0" smtClean="0"/>
              <a:t> </a:t>
            </a:r>
            <a:r>
              <a:rPr lang="en-US" dirty="0" err="1" smtClean="0"/>
              <a:t>sporulasinya</a:t>
            </a:r>
            <a:r>
              <a:rPr lang="en-US" dirty="0" smtClean="0"/>
              <a:t>?</a:t>
            </a:r>
          </a:p>
          <a:p>
            <a:pPr lvl="1"/>
            <a:r>
              <a:rPr lang="en-US" dirty="0" err="1" smtClean="0"/>
              <a:t>Bagaimana</a:t>
            </a:r>
            <a:r>
              <a:rPr lang="en-US" dirty="0" smtClean="0"/>
              <a:t> </a:t>
            </a:r>
            <a:r>
              <a:rPr lang="en-US" dirty="0" err="1" smtClean="0"/>
              <a:t>cara</a:t>
            </a:r>
            <a:r>
              <a:rPr lang="en-US" dirty="0" smtClean="0"/>
              <a:t> </a:t>
            </a:r>
            <a:r>
              <a:rPr lang="en-US" dirty="0" err="1" smtClean="0"/>
              <a:t>penularannya</a:t>
            </a:r>
            <a:r>
              <a:rPr lang="en-US" dirty="0" smtClean="0"/>
              <a:t>?</a:t>
            </a:r>
          </a:p>
          <a:p>
            <a:pPr lvl="1"/>
            <a:r>
              <a:rPr lang="en-US" dirty="0" err="1" smtClean="0"/>
              <a:t>Bagaimana</a:t>
            </a:r>
            <a:r>
              <a:rPr lang="en-US" dirty="0" smtClean="0"/>
              <a:t> </a:t>
            </a:r>
            <a:r>
              <a:rPr lang="en-US" dirty="0" err="1" smtClean="0"/>
              <a:t>cara</a:t>
            </a:r>
            <a:r>
              <a:rPr lang="en-US" dirty="0" smtClean="0"/>
              <a:t> </a:t>
            </a:r>
            <a:r>
              <a:rPr lang="en-US" dirty="0" err="1" smtClean="0"/>
              <a:t>pengobatannya</a:t>
            </a:r>
            <a:r>
              <a:rPr lang="en-US" dirty="0" smtClean="0"/>
              <a:t>?</a:t>
            </a:r>
          </a:p>
          <a:p>
            <a:endParaRPr lang="id-ID" dirty="0"/>
          </a:p>
        </p:txBody>
      </p:sp>
    </p:spTree>
    <p:extLst>
      <p:ext uri="{BB962C8B-B14F-4D97-AF65-F5344CB8AC3E}">
        <p14:creationId xmlns:p14="http://schemas.microsoft.com/office/powerpoint/2010/main" val="1738528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r>
              <a:rPr lang="en-US" dirty="0" smtClean="0"/>
              <a:t> </a:t>
            </a:r>
            <a:r>
              <a:rPr lang="en-US" dirty="0" err="1" smtClean="0"/>
              <a:t>untuk</a:t>
            </a:r>
            <a:r>
              <a:rPr lang="en-US" dirty="0" smtClean="0"/>
              <a:t> </a:t>
            </a:r>
            <a:r>
              <a:rPr lang="en-US" dirty="0" err="1" smtClean="0"/>
              <a:t>minggu</a:t>
            </a:r>
            <a:r>
              <a:rPr lang="en-US" dirty="0" smtClean="0"/>
              <a:t> </a:t>
            </a:r>
            <a:r>
              <a:rPr lang="en-US" dirty="0" err="1" smtClean="0"/>
              <a:t>depan</a:t>
            </a:r>
            <a:endParaRPr lang="id-ID" dirty="0"/>
          </a:p>
        </p:txBody>
      </p:sp>
      <p:sp>
        <p:nvSpPr>
          <p:cNvPr id="3" name="Content Placeholder 2"/>
          <p:cNvSpPr>
            <a:spLocks noGrp="1"/>
          </p:cNvSpPr>
          <p:nvPr>
            <p:ph idx="1"/>
          </p:nvPr>
        </p:nvSpPr>
        <p:spPr/>
        <p:txBody>
          <a:bodyPr/>
          <a:lstStyle/>
          <a:p>
            <a:r>
              <a:rPr lang="en-US" dirty="0" smtClean="0"/>
              <a:t>Power point </a:t>
            </a:r>
            <a:r>
              <a:rPr lang="en-US" dirty="0" err="1" smtClean="0"/>
              <a:t>presentasi</a:t>
            </a:r>
            <a:r>
              <a:rPr lang="en-US" dirty="0" smtClean="0"/>
              <a:t> </a:t>
            </a:r>
            <a:r>
              <a:rPr lang="en-US" dirty="0" err="1" smtClean="0"/>
              <a:t>kemudian</a:t>
            </a:r>
            <a:r>
              <a:rPr lang="en-US" dirty="0" smtClean="0"/>
              <a:t> di-upload di blog </a:t>
            </a:r>
            <a:r>
              <a:rPr lang="en-US" dirty="0" err="1" smtClean="0"/>
              <a:t>masing-masing</a:t>
            </a:r>
            <a:endParaRPr lang="en-US" dirty="0" smtClean="0"/>
          </a:p>
          <a:p>
            <a:r>
              <a:rPr lang="en-US" dirty="0" err="1" smtClean="0"/>
              <a:t>Minggu</a:t>
            </a:r>
            <a:r>
              <a:rPr lang="en-US" dirty="0" smtClean="0"/>
              <a:t> </a:t>
            </a:r>
            <a:r>
              <a:rPr lang="en-US" dirty="0" err="1" smtClean="0"/>
              <a:t>depan</a:t>
            </a:r>
            <a:r>
              <a:rPr lang="en-US" dirty="0" smtClean="0"/>
              <a:t> </a:t>
            </a:r>
            <a:r>
              <a:rPr lang="en-US" dirty="0" err="1" smtClean="0"/>
              <a:t>presentasi</a:t>
            </a:r>
            <a:r>
              <a:rPr lang="en-US" dirty="0" smtClean="0"/>
              <a:t> </a:t>
            </a:r>
            <a:r>
              <a:rPr lang="en-US" dirty="0" err="1" smtClean="0"/>
              <a:t>mengenai</a:t>
            </a:r>
            <a:r>
              <a:rPr lang="en-US" dirty="0" smtClean="0"/>
              <a:t> fungi </a:t>
            </a:r>
            <a:r>
              <a:rPr lang="en-US" dirty="0" err="1" smtClean="0"/>
              <a:t>ini</a:t>
            </a:r>
            <a:r>
              <a:rPr lang="en-US" dirty="0" smtClean="0"/>
              <a:t> </a:t>
            </a:r>
            <a:endParaRPr lang="id-ID" dirty="0"/>
          </a:p>
        </p:txBody>
      </p:sp>
    </p:spTree>
    <p:extLst>
      <p:ext uri="{BB962C8B-B14F-4D97-AF65-F5344CB8AC3E}">
        <p14:creationId xmlns:p14="http://schemas.microsoft.com/office/powerpoint/2010/main" val="454632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Fungi (</a:t>
            </a:r>
            <a:r>
              <a:rPr lang="en-US" dirty="0" err="1" smtClean="0"/>
              <a:t>Jamur</a:t>
            </a:r>
            <a:r>
              <a:rPr lang="en-US" dirty="0" smtClean="0"/>
              <a:t>)</a:t>
            </a:r>
            <a:endParaRPr lang="id-ID" dirty="0"/>
          </a:p>
        </p:txBody>
      </p:sp>
      <p:sp>
        <p:nvSpPr>
          <p:cNvPr id="3" name="Content Placeholder 2"/>
          <p:cNvSpPr>
            <a:spLocks noGrp="1"/>
          </p:cNvSpPr>
          <p:nvPr>
            <p:ph idx="1"/>
          </p:nvPr>
        </p:nvSpPr>
        <p:spPr/>
        <p:txBody>
          <a:bodyPr>
            <a:normAutofit/>
          </a:bodyPr>
          <a:lstStyle/>
          <a:p>
            <a:r>
              <a:rPr lang="en-US" dirty="0" err="1" smtClean="0"/>
              <a:t>Terdapat</a:t>
            </a:r>
            <a:r>
              <a:rPr lang="en-US" dirty="0" smtClean="0"/>
              <a:t> </a:t>
            </a:r>
            <a:r>
              <a:rPr lang="en-US" dirty="0" err="1" smtClean="0"/>
              <a:t>dalam</a:t>
            </a:r>
            <a:r>
              <a:rPr lang="en-US" dirty="0" smtClean="0"/>
              <a:t> 2 </a:t>
            </a:r>
            <a:r>
              <a:rPr lang="en-US" dirty="0" err="1" smtClean="0"/>
              <a:t>bentuk</a:t>
            </a:r>
            <a:r>
              <a:rPr lang="en-US" dirty="0" smtClean="0"/>
              <a:t> : </a:t>
            </a:r>
            <a:r>
              <a:rPr lang="en-US" dirty="0" err="1" smtClean="0"/>
              <a:t>cendawan</a:t>
            </a:r>
            <a:r>
              <a:rPr lang="en-US" dirty="0" smtClean="0"/>
              <a:t> (</a:t>
            </a:r>
            <a:r>
              <a:rPr lang="en-US" i="1" dirty="0" smtClean="0"/>
              <a:t>molds</a:t>
            </a:r>
            <a:r>
              <a:rPr lang="en-US" dirty="0" smtClean="0"/>
              <a:t>) </a:t>
            </a:r>
            <a:r>
              <a:rPr lang="en-US" dirty="0" err="1" smtClean="0"/>
              <a:t>dan</a:t>
            </a:r>
            <a:r>
              <a:rPr lang="en-US" dirty="0" smtClean="0"/>
              <a:t> </a:t>
            </a:r>
            <a:r>
              <a:rPr lang="en-US" dirty="0" err="1" smtClean="0"/>
              <a:t>ragi</a:t>
            </a:r>
            <a:r>
              <a:rPr lang="en-US" dirty="0" smtClean="0"/>
              <a:t> (</a:t>
            </a:r>
            <a:r>
              <a:rPr lang="en-US" i="1" dirty="0" smtClean="0"/>
              <a:t>yeast</a:t>
            </a:r>
            <a:r>
              <a:rPr lang="en-US" dirty="0" smtClean="0"/>
              <a:t>)</a:t>
            </a:r>
          </a:p>
          <a:p>
            <a:pPr lvl="1"/>
            <a:r>
              <a:rPr lang="en-US" i="1" dirty="0" smtClean="0">
                <a:solidFill>
                  <a:srgbClr val="FF0000"/>
                </a:solidFill>
              </a:rPr>
              <a:t>Fungi </a:t>
            </a:r>
            <a:r>
              <a:rPr lang="en-US" i="1" dirty="0" err="1" smtClean="0">
                <a:solidFill>
                  <a:srgbClr val="FF0000"/>
                </a:solidFill>
              </a:rPr>
              <a:t>dimorfik</a:t>
            </a:r>
            <a:r>
              <a:rPr lang="en-US" i="1" dirty="0" smtClean="0">
                <a:solidFill>
                  <a:srgbClr val="FF0000"/>
                </a:solidFill>
              </a:rPr>
              <a:t> </a:t>
            </a:r>
            <a:r>
              <a:rPr lang="en-US" i="1" dirty="0" err="1" smtClean="0"/>
              <a:t>adalah</a:t>
            </a:r>
            <a:r>
              <a:rPr lang="en-US" i="1" dirty="0" smtClean="0"/>
              <a:t> fungi yang </a:t>
            </a:r>
            <a:r>
              <a:rPr lang="en-US" i="1" dirty="0" err="1" smtClean="0"/>
              <a:t>bisa</a:t>
            </a:r>
            <a:r>
              <a:rPr lang="en-US" i="1" dirty="0" smtClean="0"/>
              <a:t> </a:t>
            </a:r>
            <a:r>
              <a:rPr lang="en-US" i="1" dirty="0" err="1" smtClean="0"/>
              <a:t>berbentuk</a:t>
            </a:r>
            <a:r>
              <a:rPr lang="en-US" i="1" dirty="0" smtClean="0"/>
              <a:t> </a:t>
            </a:r>
            <a:r>
              <a:rPr lang="en-US" i="1" dirty="0" err="1" smtClean="0">
                <a:solidFill>
                  <a:srgbClr val="FF0000"/>
                </a:solidFill>
              </a:rPr>
              <a:t>cendawan</a:t>
            </a:r>
            <a:r>
              <a:rPr lang="en-US" i="1" dirty="0" smtClean="0">
                <a:solidFill>
                  <a:srgbClr val="FF0000"/>
                </a:solidFill>
              </a:rPr>
              <a:t> </a:t>
            </a:r>
            <a:r>
              <a:rPr lang="en-US" i="1" dirty="0" err="1" smtClean="0">
                <a:solidFill>
                  <a:srgbClr val="FF0000"/>
                </a:solidFill>
              </a:rPr>
              <a:t>pada</a:t>
            </a:r>
            <a:r>
              <a:rPr lang="en-US" i="1" dirty="0" smtClean="0">
                <a:solidFill>
                  <a:srgbClr val="FF0000"/>
                </a:solidFill>
              </a:rPr>
              <a:t> </a:t>
            </a:r>
            <a:r>
              <a:rPr lang="en-US" i="1" dirty="0" err="1" smtClean="0">
                <a:solidFill>
                  <a:srgbClr val="FF0000"/>
                </a:solidFill>
              </a:rPr>
              <a:t>suhu</a:t>
            </a:r>
            <a:r>
              <a:rPr lang="en-US" i="1" dirty="0" smtClean="0">
                <a:solidFill>
                  <a:srgbClr val="FF0000"/>
                </a:solidFill>
              </a:rPr>
              <a:t> 25</a:t>
            </a:r>
            <a:r>
              <a:rPr lang="en-US" i="1" dirty="0" smtClean="0">
                <a:solidFill>
                  <a:srgbClr val="FF0000"/>
                </a:solidFill>
                <a:latin typeface="Calibri" panose="020F0502020204030204" pitchFamily="34" charset="0"/>
                <a:cs typeface="Calibri" panose="020F0502020204030204" pitchFamily="34" charset="0"/>
              </a:rPr>
              <a:t>℃ </a:t>
            </a:r>
            <a:r>
              <a:rPr lang="en-US" i="1" dirty="0" err="1" smtClean="0">
                <a:latin typeface="Calibri" panose="020F0502020204030204" pitchFamily="34" charset="0"/>
                <a:cs typeface="Calibri" panose="020F0502020204030204" pitchFamily="34" charset="0"/>
              </a:rPr>
              <a:t>kemudian</a:t>
            </a:r>
            <a:r>
              <a:rPr lang="en-US" i="1" dirty="0" smtClean="0">
                <a:latin typeface="Calibri" panose="020F0502020204030204" pitchFamily="34" charset="0"/>
                <a:cs typeface="Calibri" panose="020F0502020204030204" pitchFamily="34" charset="0"/>
              </a:rPr>
              <a:t> </a:t>
            </a:r>
            <a:r>
              <a:rPr lang="en-US" i="1" dirty="0" err="1" smtClean="0">
                <a:latin typeface="Calibri" panose="020F0502020204030204" pitchFamily="34" charset="0"/>
                <a:cs typeface="Calibri" panose="020F0502020204030204" pitchFamily="34" charset="0"/>
              </a:rPr>
              <a:t>menjadi</a:t>
            </a:r>
            <a:r>
              <a:rPr lang="en-US" i="1" dirty="0" smtClean="0">
                <a:latin typeface="Calibri" panose="020F0502020204030204" pitchFamily="34" charset="0"/>
                <a:cs typeface="Calibri" panose="020F0502020204030204" pitchFamily="34" charset="0"/>
              </a:rPr>
              <a:t> </a:t>
            </a:r>
            <a:r>
              <a:rPr lang="en-US" i="1" dirty="0" err="1" smtClean="0">
                <a:solidFill>
                  <a:srgbClr val="FF0000"/>
                </a:solidFill>
                <a:latin typeface="Calibri" panose="020F0502020204030204" pitchFamily="34" charset="0"/>
                <a:cs typeface="Calibri" panose="020F0502020204030204" pitchFamily="34" charset="0"/>
              </a:rPr>
              <a:t>ragi</a:t>
            </a:r>
            <a:r>
              <a:rPr lang="en-US" i="1" dirty="0" smtClean="0">
                <a:solidFill>
                  <a:srgbClr val="FF0000"/>
                </a:solidFill>
                <a:latin typeface="Calibri" panose="020F0502020204030204" pitchFamily="34" charset="0"/>
                <a:cs typeface="Calibri" panose="020F0502020204030204" pitchFamily="34" charset="0"/>
              </a:rPr>
              <a:t> </a:t>
            </a:r>
            <a:r>
              <a:rPr lang="en-US" i="1" dirty="0" err="1" smtClean="0">
                <a:solidFill>
                  <a:srgbClr val="FF0000"/>
                </a:solidFill>
                <a:latin typeface="Calibri" panose="020F0502020204030204" pitchFamily="34" charset="0"/>
                <a:cs typeface="Calibri" panose="020F0502020204030204" pitchFamily="34" charset="0"/>
              </a:rPr>
              <a:t>pada</a:t>
            </a:r>
            <a:r>
              <a:rPr lang="en-US" i="1" dirty="0" smtClean="0">
                <a:solidFill>
                  <a:srgbClr val="FF0000"/>
                </a:solidFill>
                <a:latin typeface="Calibri" panose="020F0502020204030204" pitchFamily="34" charset="0"/>
                <a:cs typeface="Calibri" panose="020F0502020204030204" pitchFamily="34" charset="0"/>
              </a:rPr>
              <a:t> </a:t>
            </a:r>
            <a:r>
              <a:rPr lang="en-US" i="1" dirty="0" err="1" smtClean="0">
                <a:solidFill>
                  <a:srgbClr val="FF0000"/>
                </a:solidFill>
                <a:latin typeface="Calibri" panose="020F0502020204030204" pitchFamily="34" charset="0"/>
                <a:cs typeface="Calibri" panose="020F0502020204030204" pitchFamily="34" charset="0"/>
              </a:rPr>
              <a:t>suhu</a:t>
            </a:r>
            <a:r>
              <a:rPr lang="en-US" i="1" dirty="0" smtClean="0">
                <a:solidFill>
                  <a:srgbClr val="FF0000"/>
                </a:solidFill>
                <a:latin typeface="Calibri" panose="020F0502020204030204" pitchFamily="34" charset="0"/>
                <a:cs typeface="Calibri" panose="020F0502020204030204" pitchFamily="34" charset="0"/>
              </a:rPr>
              <a:t> 37℃, </a:t>
            </a:r>
            <a:r>
              <a:rPr lang="en-US" i="1" dirty="0" err="1" smtClean="0">
                <a:solidFill>
                  <a:srgbClr val="FF0000"/>
                </a:solidFill>
                <a:latin typeface="Calibri" panose="020F0502020204030204" pitchFamily="34" charset="0"/>
                <a:cs typeface="Calibri" panose="020F0502020204030204" pitchFamily="34" charset="0"/>
              </a:rPr>
              <a:t>contoh</a:t>
            </a:r>
            <a:r>
              <a:rPr lang="en-US" i="1" dirty="0" smtClean="0">
                <a:solidFill>
                  <a:srgbClr val="FF0000"/>
                </a:solidFill>
                <a:latin typeface="Calibri" panose="020F0502020204030204" pitchFamily="34" charset="0"/>
                <a:cs typeface="Calibri" panose="020F0502020204030204" pitchFamily="34" charset="0"/>
              </a:rPr>
              <a:t> : Candida </a:t>
            </a:r>
            <a:r>
              <a:rPr lang="en-US" i="1" dirty="0" err="1" smtClean="0">
                <a:solidFill>
                  <a:srgbClr val="FF0000"/>
                </a:solidFill>
                <a:latin typeface="Calibri" panose="020F0502020204030204" pitchFamily="34" charset="0"/>
                <a:cs typeface="Calibri" panose="020F0502020204030204" pitchFamily="34" charset="0"/>
              </a:rPr>
              <a:t>albicans</a:t>
            </a:r>
            <a:endParaRPr lang="en-US" i="1" dirty="0" smtClean="0">
              <a:solidFill>
                <a:srgbClr val="FF0000"/>
              </a:solidFill>
              <a:latin typeface="Calibri" panose="020F0502020204030204" pitchFamily="34" charset="0"/>
              <a:cs typeface="Calibri" panose="020F0502020204030204" pitchFamily="34" charset="0"/>
            </a:endParaRPr>
          </a:p>
          <a:p>
            <a:pPr marL="457200" lvl="1" indent="0">
              <a:buNone/>
            </a:pPr>
            <a:endParaRPr lang="en-US" dirty="0" smtClean="0">
              <a:solidFill>
                <a:srgbClr val="FF0000"/>
              </a:solidFill>
              <a:latin typeface="Calibri" panose="020F0502020204030204" pitchFamily="34" charset="0"/>
              <a:cs typeface="Calibri" panose="020F0502020204030204" pitchFamily="34" charset="0"/>
            </a:endParaRPr>
          </a:p>
          <a:p>
            <a:endParaRPr lang="en-US" dirty="0" smtClean="0"/>
          </a:p>
          <a:p>
            <a:pPr marL="0" indent="0">
              <a:buNone/>
            </a:pPr>
            <a:r>
              <a:rPr lang="en-US" dirty="0" smtClean="0"/>
              <a:t> </a:t>
            </a:r>
            <a:endParaRPr lang="id-ID" dirty="0"/>
          </a:p>
        </p:txBody>
      </p:sp>
      <p:pic>
        <p:nvPicPr>
          <p:cNvPr id="4" name="Picture 3"/>
          <p:cNvPicPr>
            <a:picLocks noChangeAspect="1"/>
          </p:cNvPicPr>
          <p:nvPr/>
        </p:nvPicPr>
        <p:blipFill>
          <a:blip r:embed="rId3"/>
          <a:stretch>
            <a:fillRect/>
          </a:stretch>
        </p:blipFill>
        <p:spPr>
          <a:xfrm>
            <a:off x="1185863" y="4191000"/>
            <a:ext cx="2776537" cy="2072284"/>
          </a:xfrm>
          <a:prstGeom prst="rect">
            <a:avLst/>
          </a:prstGeom>
        </p:spPr>
      </p:pic>
      <p:pic>
        <p:nvPicPr>
          <p:cNvPr id="5" name="Picture 4"/>
          <p:cNvPicPr>
            <a:picLocks noChangeAspect="1"/>
          </p:cNvPicPr>
          <p:nvPr/>
        </p:nvPicPr>
        <p:blipFill>
          <a:blip r:embed="rId4"/>
          <a:stretch>
            <a:fillRect/>
          </a:stretch>
        </p:blipFill>
        <p:spPr>
          <a:xfrm>
            <a:off x="5029200" y="4365470"/>
            <a:ext cx="2590800" cy="2422525"/>
          </a:xfrm>
          <a:prstGeom prst="rect">
            <a:avLst/>
          </a:prstGeom>
        </p:spPr>
      </p:pic>
      <p:sp>
        <p:nvSpPr>
          <p:cNvPr id="6" name="TextBox 5"/>
          <p:cNvSpPr txBox="1"/>
          <p:nvPr/>
        </p:nvSpPr>
        <p:spPr>
          <a:xfrm>
            <a:off x="1524000" y="6243935"/>
            <a:ext cx="2286000" cy="461665"/>
          </a:xfrm>
          <a:prstGeom prst="rect">
            <a:avLst/>
          </a:prstGeom>
          <a:noFill/>
        </p:spPr>
        <p:txBody>
          <a:bodyPr wrap="square" rtlCol="0">
            <a:spAutoFit/>
          </a:bodyPr>
          <a:lstStyle/>
          <a:p>
            <a:pPr algn="ctr"/>
            <a:r>
              <a:rPr lang="en-US" sz="2400" dirty="0" err="1" smtClean="0"/>
              <a:t>cendawan</a:t>
            </a:r>
            <a:endParaRPr lang="en-US" sz="2400" dirty="0"/>
          </a:p>
        </p:txBody>
      </p:sp>
      <p:sp>
        <p:nvSpPr>
          <p:cNvPr id="7" name="TextBox 6"/>
          <p:cNvSpPr txBox="1"/>
          <p:nvPr/>
        </p:nvSpPr>
        <p:spPr>
          <a:xfrm>
            <a:off x="6934200" y="5576732"/>
            <a:ext cx="2286000" cy="461665"/>
          </a:xfrm>
          <a:prstGeom prst="rect">
            <a:avLst/>
          </a:prstGeom>
          <a:noFill/>
        </p:spPr>
        <p:txBody>
          <a:bodyPr wrap="square" rtlCol="0">
            <a:spAutoFit/>
          </a:bodyPr>
          <a:lstStyle/>
          <a:p>
            <a:pPr algn="ctr"/>
            <a:r>
              <a:rPr lang="en-US" sz="2400" dirty="0" err="1" smtClean="0"/>
              <a:t>ragi</a:t>
            </a:r>
            <a:endParaRPr lang="en-US" sz="2400" dirty="0"/>
          </a:p>
        </p:txBody>
      </p:sp>
    </p:spTree>
    <p:extLst>
      <p:ext uri="{BB962C8B-B14F-4D97-AF65-F5344CB8AC3E}">
        <p14:creationId xmlns:p14="http://schemas.microsoft.com/office/powerpoint/2010/main" val="208262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607786"/>
            <a:ext cx="5834743" cy="1143000"/>
          </a:xfrm>
        </p:spPr>
        <p:txBody>
          <a:bodyPr/>
          <a:lstStyle/>
          <a:p>
            <a:r>
              <a:rPr lang="en-US" dirty="0"/>
              <a:t>Fungi (</a:t>
            </a:r>
            <a:r>
              <a:rPr lang="en-US" dirty="0" err="1"/>
              <a:t>Jamur</a:t>
            </a:r>
            <a:r>
              <a:rPr lang="en-US" dirty="0"/>
              <a:t>)</a:t>
            </a:r>
            <a:endParaRPr lang="id-ID" dirty="0"/>
          </a:p>
        </p:txBody>
      </p:sp>
      <p:sp>
        <p:nvSpPr>
          <p:cNvPr id="3" name="Content Placeholder 2"/>
          <p:cNvSpPr>
            <a:spLocks noGrp="1"/>
          </p:cNvSpPr>
          <p:nvPr>
            <p:ph idx="1"/>
          </p:nvPr>
        </p:nvSpPr>
        <p:spPr>
          <a:xfrm>
            <a:off x="457200" y="1943100"/>
            <a:ext cx="8229600" cy="4525963"/>
          </a:xfrm>
        </p:spPr>
        <p:txBody>
          <a:bodyPr/>
          <a:lstStyle/>
          <a:p>
            <a:r>
              <a:rPr lang="en-US" dirty="0" err="1"/>
              <a:t>Bereproduksi</a:t>
            </a:r>
            <a:r>
              <a:rPr lang="en-US" dirty="0"/>
              <a:t> </a:t>
            </a:r>
            <a:r>
              <a:rPr lang="en-US" dirty="0" err="1"/>
              <a:t>secara</a:t>
            </a:r>
            <a:r>
              <a:rPr lang="en-US" dirty="0"/>
              <a:t> </a:t>
            </a:r>
            <a:r>
              <a:rPr lang="en-US" dirty="0" err="1"/>
              <a:t>aseksual</a:t>
            </a:r>
            <a:r>
              <a:rPr lang="en-US" dirty="0"/>
              <a:t> </a:t>
            </a:r>
            <a:r>
              <a:rPr lang="en-US" dirty="0" err="1"/>
              <a:t>dan</a:t>
            </a:r>
            <a:r>
              <a:rPr lang="en-US" dirty="0"/>
              <a:t> </a:t>
            </a:r>
            <a:r>
              <a:rPr lang="en-US" dirty="0" err="1" smtClean="0"/>
              <a:t>seksual</a:t>
            </a:r>
            <a:endParaRPr lang="en-US" dirty="0" smtClean="0"/>
          </a:p>
          <a:p>
            <a:r>
              <a:rPr lang="en-US" dirty="0" err="1" smtClean="0"/>
              <a:t>Berbeda</a:t>
            </a:r>
            <a:r>
              <a:rPr lang="en-US" dirty="0" smtClean="0"/>
              <a:t> </a:t>
            </a:r>
            <a:r>
              <a:rPr lang="en-US" dirty="0" err="1" smtClean="0"/>
              <a:t>dengan</a:t>
            </a:r>
            <a:r>
              <a:rPr lang="en-US" dirty="0" smtClean="0"/>
              <a:t> </a:t>
            </a:r>
            <a:r>
              <a:rPr lang="en-US" dirty="0" err="1" smtClean="0"/>
              <a:t>tumbuhan</a:t>
            </a:r>
            <a:r>
              <a:rPr lang="en-US" dirty="0" smtClean="0"/>
              <a:t>, </a:t>
            </a:r>
            <a:r>
              <a:rPr lang="en-US" dirty="0" err="1" smtClean="0"/>
              <a:t>dikarenakan</a:t>
            </a:r>
            <a:r>
              <a:rPr lang="en-US" dirty="0" smtClean="0"/>
              <a:t> :</a:t>
            </a:r>
          </a:p>
          <a:p>
            <a:pPr lvl="1"/>
            <a:r>
              <a:rPr lang="en-US" dirty="0" smtClean="0"/>
              <a:t>Fungi </a:t>
            </a:r>
            <a:r>
              <a:rPr lang="en-US" dirty="0" err="1" smtClean="0"/>
              <a:t>tidak</a:t>
            </a:r>
            <a:r>
              <a:rPr lang="en-US" dirty="0" smtClean="0"/>
              <a:t> </a:t>
            </a:r>
            <a:r>
              <a:rPr lang="en-US" dirty="0" err="1" smtClean="0"/>
              <a:t>memiliki</a:t>
            </a:r>
            <a:r>
              <a:rPr lang="en-US" dirty="0" smtClean="0"/>
              <a:t> </a:t>
            </a:r>
            <a:r>
              <a:rPr lang="en-US" dirty="0" err="1" smtClean="0"/>
              <a:t>klorofil</a:t>
            </a:r>
            <a:endParaRPr lang="en-US" dirty="0" smtClean="0"/>
          </a:p>
          <a:p>
            <a:pPr lvl="1"/>
            <a:r>
              <a:rPr lang="en-US" dirty="0" err="1" smtClean="0"/>
              <a:t>Dinding</a:t>
            </a:r>
            <a:r>
              <a:rPr lang="en-US" dirty="0" smtClean="0"/>
              <a:t> </a:t>
            </a:r>
            <a:r>
              <a:rPr lang="en-US" dirty="0" err="1" smtClean="0"/>
              <a:t>selnya</a:t>
            </a:r>
            <a:r>
              <a:rPr lang="en-US" dirty="0" smtClean="0"/>
              <a:t> </a:t>
            </a:r>
            <a:r>
              <a:rPr lang="en-US" dirty="0" err="1" smtClean="0"/>
              <a:t>mengandung</a:t>
            </a:r>
            <a:r>
              <a:rPr lang="en-US" dirty="0" smtClean="0"/>
              <a:t> </a:t>
            </a:r>
            <a:r>
              <a:rPr lang="en-US" dirty="0" err="1" smtClean="0"/>
              <a:t>kitin</a:t>
            </a:r>
            <a:r>
              <a:rPr lang="en-US" dirty="0" smtClean="0"/>
              <a:t>, </a:t>
            </a:r>
            <a:r>
              <a:rPr lang="en-US" dirty="0" err="1" smtClean="0"/>
              <a:t>bukan</a:t>
            </a:r>
            <a:r>
              <a:rPr lang="en-US" dirty="0" smtClean="0"/>
              <a:t> </a:t>
            </a:r>
            <a:r>
              <a:rPr lang="en-US" dirty="0" err="1" smtClean="0"/>
              <a:t>selulosa</a:t>
            </a:r>
            <a:endParaRPr lang="en-US" dirty="0" smtClean="0"/>
          </a:p>
          <a:p>
            <a:pPr lvl="1"/>
            <a:r>
              <a:rPr lang="en-US" dirty="0" err="1" smtClean="0"/>
              <a:t>Sebagian</a:t>
            </a:r>
            <a:r>
              <a:rPr lang="en-US" dirty="0" smtClean="0"/>
              <a:t> </a:t>
            </a:r>
            <a:r>
              <a:rPr lang="en-US" dirty="0" err="1" smtClean="0"/>
              <a:t>besar</a:t>
            </a:r>
            <a:r>
              <a:rPr lang="en-US" dirty="0" smtClean="0"/>
              <a:t> fungi </a:t>
            </a:r>
            <a:r>
              <a:rPr lang="en-US" dirty="0" err="1" smtClean="0"/>
              <a:t>bukan</a:t>
            </a:r>
            <a:r>
              <a:rPr lang="en-US" dirty="0" smtClean="0"/>
              <a:t> </a:t>
            </a:r>
            <a:r>
              <a:rPr lang="en-US" dirty="0" err="1" smtClean="0"/>
              <a:t>organisme</a:t>
            </a:r>
            <a:r>
              <a:rPr lang="en-US" dirty="0" smtClean="0"/>
              <a:t> </a:t>
            </a:r>
            <a:r>
              <a:rPr lang="en-US" dirty="0" err="1" smtClean="0"/>
              <a:t>multisel</a:t>
            </a:r>
            <a:r>
              <a:rPr lang="en-US" dirty="0" smtClean="0"/>
              <a:t> </a:t>
            </a:r>
            <a:r>
              <a:rPr lang="en-US" dirty="0" err="1" smtClean="0"/>
              <a:t>sejati</a:t>
            </a:r>
            <a:r>
              <a:rPr lang="en-US" dirty="0" smtClean="0"/>
              <a:t> </a:t>
            </a:r>
            <a:r>
              <a:rPr lang="en-US" dirty="0" err="1" smtClean="0"/>
              <a:t>seperti</a:t>
            </a:r>
            <a:r>
              <a:rPr lang="en-US" dirty="0" smtClean="0"/>
              <a:t> </a:t>
            </a:r>
            <a:r>
              <a:rPr lang="en-US" dirty="0" err="1" smtClean="0"/>
              <a:t>tumbuhan</a:t>
            </a:r>
            <a:endParaRPr lang="en-US" dirty="0" smtClean="0"/>
          </a:p>
          <a:p>
            <a:pPr lvl="1"/>
            <a:r>
              <a:rPr lang="en-US" dirty="0" smtClean="0"/>
              <a:t>Fungi </a:t>
            </a:r>
            <a:r>
              <a:rPr lang="en-US" dirty="0" err="1" smtClean="0"/>
              <a:t>merupakan</a:t>
            </a:r>
            <a:r>
              <a:rPr lang="en-US" dirty="0" smtClean="0"/>
              <a:t> </a:t>
            </a:r>
            <a:r>
              <a:rPr lang="en-US" dirty="0" err="1" smtClean="0"/>
              <a:t>organisme</a:t>
            </a:r>
            <a:r>
              <a:rPr lang="en-US" dirty="0" smtClean="0"/>
              <a:t> </a:t>
            </a:r>
            <a:r>
              <a:rPr lang="en-US" dirty="0" err="1" smtClean="0"/>
              <a:t>heterotrofik</a:t>
            </a:r>
            <a:r>
              <a:rPr lang="en-US" dirty="0" smtClean="0"/>
              <a:t> </a:t>
            </a:r>
            <a:r>
              <a:rPr lang="en-US" dirty="0" err="1" smtClean="0"/>
              <a:t>sedangkan</a:t>
            </a:r>
            <a:r>
              <a:rPr lang="en-US" dirty="0" smtClean="0"/>
              <a:t> </a:t>
            </a:r>
            <a:r>
              <a:rPr lang="en-US" dirty="0" err="1" smtClean="0"/>
              <a:t>tumbuhan</a:t>
            </a:r>
            <a:r>
              <a:rPr lang="en-US" dirty="0" smtClean="0"/>
              <a:t> </a:t>
            </a:r>
            <a:r>
              <a:rPr lang="en-US" dirty="0" err="1" smtClean="0"/>
              <a:t>merupakan</a:t>
            </a:r>
            <a:r>
              <a:rPr lang="en-US" dirty="0" smtClean="0"/>
              <a:t> </a:t>
            </a:r>
            <a:r>
              <a:rPr lang="en-US" dirty="0" err="1" smtClean="0"/>
              <a:t>organisme</a:t>
            </a:r>
            <a:r>
              <a:rPr lang="en-US" dirty="0" smtClean="0"/>
              <a:t> </a:t>
            </a:r>
            <a:r>
              <a:rPr lang="en-US" dirty="0" err="1" smtClean="0"/>
              <a:t>autotrofik</a:t>
            </a:r>
            <a:endParaRPr lang="en-US" dirty="0"/>
          </a:p>
          <a:p>
            <a:endParaRPr lang="id-ID" dirty="0"/>
          </a:p>
        </p:txBody>
      </p:sp>
      <p:pic>
        <p:nvPicPr>
          <p:cNvPr id="1026" name="Picture 2" descr="Image result for fungi are not plants because"/>
          <p:cNvPicPr>
            <a:picLocks noChangeAspect="1" noChangeArrowheads="1"/>
          </p:cNvPicPr>
          <p:nvPr/>
        </p:nvPicPr>
        <p:blipFill rotWithShape="1">
          <a:blip r:embed="rId2">
            <a:extLst>
              <a:ext uri="{28A0092B-C50C-407E-A947-70E740481C1C}">
                <a14:useLocalDpi xmlns:a14="http://schemas.microsoft.com/office/drawing/2010/main" val="0"/>
              </a:ext>
            </a:extLst>
          </a:blip>
          <a:srcRect t="17714" b="10285"/>
          <a:stretch/>
        </p:blipFill>
        <p:spPr bwMode="auto">
          <a:xfrm>
            <a:off x="5943600" y="152400"/>
            <a:ext cx="30480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51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Struktur</a:t>
            </a:r>
            <a:r>
              <a:rPr lang="en-US" dirty="0" smtClean="0"/>
              <a:t> Fungi</a:t>
            </a:r>
            <a:endParaRPr lang="id-ID" dirty="0"/>
          </a:p>
        </p:txBody>
      </p:sp>
      <p:sp>
        <p:nvSpPr>
          <p:cNvPr id="3" name="Content Placeholder 2"/>
          <p:cNvSpPr>
            <a:spLocks noGrp="1"/>
          </p:cNvSpPr>
          <p:nvPr>
            <p:ph idx="1"/>
          </p:nvPr>
        </p:nvSpPr>
        <p:spPr/>
        <p:txBody>
          <a:bodyPr/>
          <a:lstStyle/>
          <a:p>
            <a:r>
              <a:rPr lang="en-US" dirty="0" err="1" smtClean="0"/>
              <a:t>Tersusun</a:t>
            </a:r>
            <a:r>
              <a:rPr lang="en-US" dirty="0" smtClean="0"/>
              <a:t> </a:t>
            </a:r>
            <a:r>
              <a:rPr lang="en-US" dirty="0" err="1" smtClean="0"/>
              <a:t>atas</a:t>
            </a:r>
            <a:r>
              <a:rPr lang="en-US" dirty="0" smtClean="0"/>
              <a:t> </a:t>
            </a:r>
            <a:r>
              <a:rPr lang="en-US" dirty="0" err="1" smtClean="0"/>
              <a:t>filamen-filamen</a:t>
            </a:r>
            <a:r>
              <a:rPr lang="en-US" dirty="0" smtClean="0"/>
              <a:t> yang </a:t>
            </a:r>
            <a:r>
              <a:rPr lang="en-US" dirty="0" err="1" smtClean="0"/>
              <a:t>disebut</a:t>
            </a:r>
            <a:r>
              <a:rPr lang="en-US" dirty="0" smtClean="0"/>
              <a:t> </a:t>
            </a:r>
            <a:r>
              <a:rPr lang="en-US" dirty="0" err="1" smtClean="0">
                <a:solidFill>
                  <a:srgbClr val="FF0000"/>
                </a:solidFill>
              </a:rPr>
              <a:t>hifa</a:t>
            </a:r>
            <a:endParaRPr lang="en-US" dirty="0" smtClean="0">
              <a:solidFill>
                <a:srgbClr val="FF0000"/>
              </a:solidFill>
            </a:endParaRPr>
          </a:p>
          <a:p>
            <a:pPr marL="0" indent="0">
              <a:buNone/>
            </a:pPr>
            <a:endParaRPr lang="id-ID" dirty="0"/>
          </a:p>
        </p:txBody>
      </p:sp>
      <p:pic>
        <p:nvPicPr>
          <p:cNvPr id="4" name="Picture 3"/>
          <p:cNvPicPr>
            <a:picLocks noChangeAspect="1"/>
          </p:cNvPicPr>
          <p:nvPr/>
        </p:nvPicPr>
        <p:blipFill>
          <a:blip r:embed="rId2"/>
          <a:stretch>
            <a:fillRect/>
          </a:stretch>
        </p:blipFill>
        <p:spPr>
          <a:xfrm>
            <a:off x="2514600" y="2743200"/>
            <a:ext cx="3933825" cy="3124200"/>
          </a:xfrm>
          <a:prstGeom prst="rect">
            <a:avLst/>
          </a:prstGeom>
        </p:spPr>
      </p:pic>
      <p:sp>
        <p:nvSpPr>
          <p:cNvPr id="5" name="TextBox 4"/>
          <p:cNvSpPr txBox="1"/>
          <p:nvPr/>
        </p:nvSpPr>
        <p:spPr>
          <a:xfrm>
            <a:off x="6248400" y="4495800"/>
            <a:ext cx="1600200" cy="523220"/>
          </a:xfrm>
          <a:prstGeom prst="rect">
            <a:avLst/>
          </a:prstGeom>
          <a:noFill/>
        </p:spPr>
        <p:txBody>
          <a:bodyPr wrap="square" rtlCol="0">
            <a:spAutoFit/>
          </a:bodyPr>
          <a:lstStyle/>
          <a:p>
            <a:pPr algn="ctr"/>
            <a:r>
              <a:rPr lang="en-US" sz="2800" dirty="0" err="1" smtClean="0"/>
              <a:t>Hifa</a:t>
            </a:r>
            <a:endParaRPr lang="id-ID" sz="2800" dirty="0"/>
          </a:p>
        </p:txBody>
      </p:sp>
    </p:spTree>
    <p:extLst>
      <p:ext uri="{BB962C8B-B14F-4D97-AF65-F5344CB8AC3E}">
        <p14:creationId xmlns:p14="http://schemas.microsoft.com/office/powerpoint/2010/main" val="1554139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Struktur</a:t>
            </a:r>
            <a:r>
              <a:rPr lang="en-US" dirty="0" smtClean="0"/>
              <a:t> Fungi</a:t>
            </a:r>
            <a:endParaRPr lang="id-ID" dirty="0"/>
          </a:p>
        </p:txBody>
      </p:sp>
      <p:sp>
        <p:nvSpPr>
          <p:cNvPr id="3" name="Content Placeholder 2"/>
          <p:cNvSpPr>
            <a:spLocks noGrp="1"/>
          </p:cNvSpPr>
          <p:nvPr>
            <p:ph idx="1"/>
          </p:nvPr>
        </p:nvSpPr>
        <p:spPr/>
        <p:txBody>
          <a:bodyPr>
            <a:normAutofit fontScale="92500" lnSpcReduction="10000"/>
          </a:bodyPr>
          <a:lstStyle/>
          <a:p>
            <a:r>
              <a:rPr lang="en-US" dirty="0" err="1" smtClean="0"/>
              <a:t>Hifa</a:t>
            </a:r>
            <a:r>
              <a:rPr lang="en-US" dirty="0" smtClean="0"/>
              <a:t> </a:t>
            </a:r>
            <a:r>
              <a:rPr lang="en-US" dirty="0" err="1" smtClean="0"/>
              <a:t>ini</a:t>
            </a:r>
            <a:r>
              <a:rPr lang="en-US" dirty="0" smtClean="0"/>
              <a:t> </a:t>
            </a:r>
            <a:r>
              <a:rPr lang="en-US" dirty="0" err="1" smtClean="0"/>
              <a:t>kemudian</a:t>
            </a:r>
            <a:r>
              <a:rPr lang="en-US" dirty="0" smtClean="0"/>
              <a:t> </a:t>
            </a:r>
            <a:r>
              <a:rPr lang="en-US" dirty="0" err="1" smtClean="0"/>
              <a:t>bercabang-cabang</a:t>
            </a:r>
            <a:r>
              <a:rPr lang="en-US" dirty="0" smtClean="0"/>
              <a:t> </a:t>
            </a:r>
            <a:r>
              <a:rPr lang="en-US" dirty="0" err="1" smtClean="0"/>
              <a:t>membentuk</a:t>
            </a:r>
            <a:r>
              <a:rPr lang="en-US" dirty="0" smtClean="0"/>
              <a:t> </a:t>
            </a:r>
            <a:r>
              <a:rPr lang="en-US" dirty="0" err="1" smtClean="0">
                <a:solidFill>
                  <a:srgbClr val="FF0000"/>
                </a:solidFill>
              </a:rPr>
              <a:t>miselium</a:t>
            </a:r>
            <a:endParaRPr lang="en-US" dirty="0" smtClean="0">
              <a:solidFill>
                <a:srgbClr val="FF0000"/>
              </a:solidFill>
            </a:endParaRPr>
          </a:p>
          <a:p>
            <a:endParaRPr lang="en-US" dirty="0" smtClean="0"/>
          </a:p>
          <a:p>
            <a:endParaRPr lang="en-US" dirty="0"/>
          </a:p>
          <a:p>
            <a:endParaRPr lang="en-US" dirty="0" smtClean="0"/>
          </a:p>
          <a:p>
            <a:endParaRPr lang="en-US" dirty="0"/>
          </a:p>
          <a:p>
            <a:pPr marL="0" indent="0">
              <a:buNone/>
            </a:pPr>
            <a:endParaRPr lang="en-US" dirty="0" smtClean="0"/>
          </a:p>
          <a:p>
            <a:r>
              <a:rPr lang="en-US" dirty="0" err="1" smtClean="0"/>
              <a:t>Miselium</a:t>
            </a:r>
            <a:r>
              <a:rPr lang="en-US" dirty="0" smtClean="0"/>
              <a:t> </a:t>
            </a:r>
            <a:r>
              <a:rPr lang="en-US" dirty="0" err="1" smtClean="0"/>
              <a:t>membentuk</a:t>
            </a:r>
            <a:r>
              <a:rPr lang="en-US" dirty="0" smtClean="0"/>
              <a:t> </a:t>
            </a:r>
            <a:r>
              <a:rPr lang="en-US" dirty="0" err="1" smtClean="0"/>
              <a:t>struktur</a:t>
            </a:r>
            <a:r>
              <a:rPr lang="en-US" dirty="0" smtClean="0"/>
              <a:t> yang </a:t>
            </a:r>
            <a:r>
              <a:rPr lang="en-US" dirty="0" err="1" smtClean="0"/>
              <a:t>tebal</a:t>
            </a:r>
            <a:r>
              <a:rPr lang="en-US" dirty="0" smtClean="0"/>
              <a:t> </a:t>
            </a:r>
            <a:r>
              <a:rPr lang="en-US" dirty="0" err="1" smtClean="0"/>
              <a:t>dan</a:t>
            </a:r>
            <a:r>
              <a:rPr lang="en-US" dirty="0" smtClean="0"/>
              <a:t> </a:t>
            </a:r>
            <a:r>
              <a:rPr lang="en-US" dirty="0" err="1" smtClean="0"/>
              <a:t>umumnya</a:t>
            </a:r>
            <a:r>
              <a:rPr lang="en-US" dirty="0" smtClean="0"/>
              <a:t> </a:t>
            </a:r>
            <a:r>
              <a:rPr lang="en-US" dirty="0" err="1" smtClean="0"/>
              <a:t>bisa</a:t>
            </a:r>
            <a:r>
              <a:rPr lang="en-US" dirty="0" smtClean="0"/>
              <a:t> </a:t>
            </a:r>
            <a:r>
              <a:rPr lang="en-US" dirty="0" err="1" smtClean="0"/>
              <a:t>dilihat</a:t>
            </a:r>
            <a:r>
              <a:rPr lang="en-US" dirty="0" smtClean="0"/>
              <a:t> </a:t>
            </a:r>
            <a:r>
              <a:rPr lang="en-US" dirty="0" err="1" smtClean="0"/>
              <a:t>dengan</a:t>
            </a:r>
            <a:r>
              <a:rPr lang="en-US" dirty="0" smtClean="0"/>
              <a:t> </a:t>
            </a:r>
            <a:r>
              <a:rPr lang="en-US" dirty="0" err="1" smtClean="0"/>
              <a:t>mata</a:t>
            </a:r>
            <a:r>
              <a:rPr lang="en-US" dirty="0" smtClean="0"/>
              <a:t> </a:t>
            </a:r>
            <a:r>
              <a:rPr lang="en-US" dirty="0" err="1" smtClean="0"/>
              <a:t>telanjang</a:t>
            </a:r>
            <a:endParaRPr lang="id-ID" dirty="0"/>
          </a:p>
        </p:txBody>
      </p:sp>
      <p:pic>
        <p:nvPicPr>
          <p:cNvPr id="2050" name="Picture 2" descr="Image result for mycel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286000"/>
            <a:ext cx="2819399" cy="26779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28371" y="3874067"/>
            <a:ext cx="1600200" cy="461665"/>
          </a:xfrm>
          <a:prstGeom prst="rect">
            <a:avLst/>
          </a:prstGeom>
          <a:noFill/>
        </p:spPr>
        <p:txBody>
          <a:bodyPr wrap="square" rtlCol="0">
            <a:spAutoFit/>
          </a:bodyPr>
          <a:lstStyle/>
          <a:p>
            <a:pPr algn="ctr"/>
            <a:r>
              <a:rPr lang="en-US" sz="2400" dirty="0" err="1" smtClean="0"/>
              <a:t>Miselium</a:t>
            </a:r>
            <a:endParaRPr lang="id-ID" sz="2400" dirty="0"/>
          </a:p>
        </p:txBody>
      </p:sp>
    </p:spTree>
    <p:extLst>
      <p:ext uri="{BB962C8B-B14F-4D97-AF65-F5344CB8AC3E}">
        <p14:creationId xmlns:p14="http://schemas.microsoft.com/office/powerpoint/2010/main" val="194070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Struktur</a:t>
            </a:r>
            <a:r>
              <a:rPr lang="en-US" dirty="0" smtClean="0"/>
              <a:t> Fungi</a:t>
            </a:r>
            <a:endParaRPr lang="id-ID" dirty="0"/>
          </a:p>
        </p:txBody>
      </p:sp>
      <p:sp>
        <p:nvSpPr>
          <p:cNvPr id="3" name="Content Placeholder 2"/>
          <p:cNvSpPr>
            <a:spLocks noGrp="1"/>
          </p:cNvSpPr>
          <p:nvPr>
            <p:ph idx="1"/>
          </p:nvPr>
        </p:nvSpPr>
        <p:spPr/>
        <p:txBody>
          <a:bodyPr/>
          <a:lstStyle/>
          <a:p>
            <a:r>
              <a:rPr lang="en-US" dirty="0" err="1" smtClean="0"/>
              <a:t>Beberapa</a:t>
            </a:r>
            <a:r>
              <a:rPr lang="en-US" dirty="0" smtClean="0"/>
              <a:t> fungi </a:t>
            </a:r>
            <a:r>
              <a:rPr lang="en-US" dirty="0" err="1" smtClean="0"/>
              <a:t>memiliki</a:t>
            </a:r>
            <a:r>
              <a:rPr lang="en-US" dirty="0" smtClean="0"/>
              <a:t> </a:t>
            </a:r>
            <a:r>
              <a:rPr lang="en-US" dirty="0" err="1" smtClean="0"/>
              <a:t>sekat</a:t>
            </a:r>
            <a:r>
              <a:rPr lang="en-US" dirty="0" smtClean="0"/>
              <a:t> </a:t>
            </a:r>
            <a:r>
              <a:rPr lang="en-US" dirty="0" err="1" smtClean="0"/>
              <a:t>pada</a:t>
            </a:r>
            <a:r>
              <a:rPr lang="en-US" dirty="0" smtClean="0"/>
              <a:t> </a:t>
            </a:r>
            <a:r>
              <a:rPr lang="en-US" dirty="0" err="1" smtClean="0"/>
              <a:t>hifanya</a:t>
            </a:r>
            <a:r>
              <a:rPr lang="en-US" dirty="0" smtClean="0"/>
              <a:t> </a:t>
            </a:r>
            <a:r>
              <a:rPr lang="en-US" dirty="0" smtClean="0">
                <a:solidFill>
                  <a:srgbClr val="FF0000"/>
                </a:solidFill>
              </a:rPr>
              <a:t>(</a:t>
            </a:r>
            <a:r>
              <a:rPr lang="en-US" dirty="0" err="1" smtClean="0">
                <a:solidFill>
                  <a:srgbClr val="FF0000"/>
                </a:solidFill>
              </a:rPr>
              <a:t>septat</a:t>
            </a:r>
            <a:r>
              <a:rPr lang="en-US" dirty="0" smtClean="0">
                <a:solidFill>
                  <a:srgbClr val="FF0000"/>
                </a:solidFill>
              </a:rPr>
              <a:t>)</a:t>
            </a:r>
            <a:r>
              <a:rPr lang="en-US" dirty="0" smtClean="0"/>
              <a:t>, </a:t>
            </a:r>
            <a:r>
              <a:rPr lang="en-US" dirty="0" err="1" smtClean="0"/>
              <a:t>sedangkan</a:t>
            </a:r>
            <a:r>
              <a:rPr lang="en-US" dirty="0" smtClean="0"/>
              <a:t> yang lain </a:t>
            </a:r>
            <a:r>
              <a:rPr lang="en-US" dirty="0" err="1" smtClean="0"/>
              <a:t>tidak</a:t>
            </a:r>
            <a:r>
              <a:rPr lang="en-US" dirty="0" smtClean="0"/>
              <a:t> </a:t>
            </a:r>
            <a:r>
              <a:rPr lang="en-US" dirty="0" err="1" smtClean="0"/>
              <a:t>bersekat</a:t>
            </a:r>
            <a:r>
              <a:rPr lang="en-US" dirty="0" smtClean="0"/>
              <a:t> </a:t>
            </a:r>
            <a:r>
              <a:rPr lang="en-US" dirty="0" smtClean="0">
                <a:solidFill>
                  <a:srgbClr val="FF0000"/>
                </a:solidFill>
              </a:rPr>
              <a:t>(non </a:t>
            </a:r>
            <a:r>
              <a:rPr lang="en-US" dirty="0" err="1" smtClean="0">
                <a:solidFill>
                  <a:srgbClr val="FF0000"/>
                </a:solidFill>
              </a:rPr>
              <a:t>septat</a:t>
            </a:r>
            <a:r>
              <a:rPr lang="en-US" dirty="0" smtClean="0">
                <a:solidFill>
                  <a:srgbClr val="FF0000"/>
                </a:solidFill>
              </a:rPr>
              <a:t>)</a:t>
            </a:r>
          </a:p>
          <a:p>
            <a:pPr marL="0" indent="0">
              <a:buNone/>
            </a:pPr>
            <a:endParaRPr lang="en-US" dirty="0" smtClean="0"/>
          </a:p>
          <a:p>
            <a:endParaRPr lang="id-ID" dirty="0"/>
          </a:p>
        </p:txBody>
      </p:sp>
      <p:pic>
        <p:nvPicPr>
          <p:cNvPr id="4" name="Picture 3"/>
          <p:cNvPicPr>
            <a:picLocks noChangeAspect="1"/>
          </p:cNvPicPr>
          <p:nvPr/>
        </p:nvPicPr>
        <p:blipFill>
          <a:blip r:embed="rId3"/>
          <a:stretch>
            <a:fillRect/>
          </a:stretch>
        </p:blipFill>
        <p:spPr>
          <a:xfrm>
            <a:off x="3352800" y="2895600"/>
            <a:ext cx="4391025" cy="3571875"/>
          </a:xfrm>
          <a:prstGeom prst="rect">
            <a:avLst/>
          </a:prstGeom>
        </p:spPr>
      </p:pic>
    </p:spTree>
    <p:extLst>
      <p:ext uri="{BB962C8B-B14F-4D97-AF65-F5344CB8AC3E}">
        <p14:creationId xmlns:p14="http://schemas.microsoft.com/office/powerpoint/2010/main" val="2890036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1205</Words>
  <Application>Microsoft Office PowerPoint</Application>
  <PresentationFormat>On-screen Show (4:3)</PresentationFormat>
  <Paragraphs>188</Paragraphs>
  <Slides>41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Wingdings</vt:lpstr>
      <vt:lpstr>Office Theme</vt:lpstr>
      <vt:lpstr>PowerPoint Presentation</vt:lpstr>
      <vt:lpstr>Kemampuan Akhir yang Diharapkan</vt:lpstr>
      <vt:lpstr>Fungi??</vt:lpstr>
      <vt:lpstr>Fungi (Jamur)</vt:lpstr>
      <vt:lpstr>Fungi (Jamur)</vt:lpstr>
      <vt:lpstr>Fungi (Jamur)</vt:lpstr>
      <vt:lpstr>Struktur Fungi</vt:lpstr>
      <vt:lpstr>Struktur Fungi</vt:lpstr>
      <vt:lpstr>Struktur Fungi</vt:lpstr>
      <vt:lpstr>PowerPoint Presentation</vt:lpstr>
      <vt:lpstr>Fungsi dari Hifa</vt:lpstr>
      <vt:lpstr>Nutrisi untuk Pertumbuhan Fungi</vt:lpstr>
      <vt:lpstr>Nutrisi untuk Pertumbuhan Fungi</vt:lpstr>
      <vt:lpstr>Pertumbuhan Fungi</vt:lpstr>
      <vt:lpstr>Pertumbuhan Fungi</vt:lpstr>
      <vt:lpstr>Pertumbuhan Fungi</vt:lpstr>
      <vt:lpstr>Pertumbuhan Fungi</vt:lpstr>
      <vt:lpstr>Pertumbuhan Fungi</vt:lpstr>
      <vt:lpstr>Reproduksi Fungi</vt:lpstr>
      <vt:lpstr>Reproduksi Fungi</vt:lpstr>
      <vt:lpstr>Reproduksi Fungi</vt:lpstr>
      <vt:lpstr>Reproduksi Fungi</vt:lpstr>
      <vt:lpstr>Reproduksi Fungi</vt:lpstr>
      <vt:lpstr>Reproduksi Fungi</vt:lpstr>
      <vt:lpstr>Reproduksi Fungi</vt:lpstr>
      <vt:lpstr>Reproduksi Fungi</vt:lpstr>
      <vt:lpstr>PowerPoint Presentation</vt:lpstr>
      <vt:lpstr>Reproduksi Fungi</vt:lpstr>
      <vt:lpstr>Klasifikasi Fungi</vt:lpstr>
      <vt:lpstr>Chytridiomycota</vt:lpstr>
      <vt:lpstr>Glomeromycota</vt:lpstr>
      <vt:lpstr>PowerPoint Presentation</vt:lpstr>
      <vt:lpstr>Zygomycota</vt:lpstr>
      <vt:lpstr>Ascomycota</vt:lpstr>
      <vt:lpstr>PowerPoint Presentation</vt:lpstr>
      <vt:lpstr>Ascomycota</vt:lpstr>
      <vt:lpstr>Ascomycota</vt:lpstr>
      <vt:lpstr>Basidiomycota</vt:lpstr>
      <vt:lpstr>Fungi Imperfecti</vt:lpstr>
      <vt:lpstr>Tugas untuk minggu depan</vt:lpstr>
      <vt:lpstr>Tugas untuk minggu depan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HP</cp:lastModifiedBy>
  <cp:revision>48</cp:revision>
  <dcterms:created xsi:type="dcterms:W3CDTF">2018-05-14T08:41:16Z</dcterms:created>
  <dcterms:modified xsi:type="dcterms:W3CDTF">2018-05-14T23:51:38Z</dcterms:modified>
</cp:coreProperties>
</file>