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CEE-831B-4844-BDF6-E025F281BBE9}" type="datetimeFigureOut">
              <a:rPr lang="id-ID" smtClean="0"/>
              <a:t>20/03/2018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96-CF32-4096-8769-15F3AF8A1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533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CEE-831B-4844-BDF6-E025F281BBE9}" type="datetimeFigureOut">
              <a:rPr lang="id-ID" smtClean="0"/>
              <a:t>20/03/2018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96-CF32-4096-8769-15F3AF8A1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092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CEE-831B-4844-BDF6-E025F281BBE9}" type="datetimeFigureOut">
              <a:rPr lang="id-ID" smtClean="0"/>
              <a:t>20/03/2018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96-CF32-4096-8769-15F3AF8A1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235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CEE-831B-4844-BDF6-E025F281BBE9}" type="datetimeFigureOut">
              <a:rPr lang="id-ID" smtClean="0"/>
              <a:t>20/03/2018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96-CF32-4096-8769-15F3AF8A1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187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CEE-831B-4844-BDF6-E025F281BBE9}" type="datetimeFigureOut">
              <a:rPr lang="id-ID" smtClean="0"/>
              <a:t>20/03/2018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96-CF32-4096-8769-15F3AF8A1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741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CEE-831B-4844-BDF6-E025F281BBE9}" type="datetimeFigureOut">
              <a:rPr lang="id-ID" smtClean="0"/>
              <a:t>20/03/2018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96-CF32-4096-8769-15F3AF8A1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875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CEE-831B-4844-BDF6-E025F281BBE9}" type="datetimeFigureOut">
              <a:rPr lang="id-ID" smtClean="0"/>
              <a:t>20/03/2018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96-CF32-4096-8769-15F3AF8A1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407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CEE-831B-4844-BDF6-E025F281BBE9}" type="datetimeFigureOut">
              <a:rPr lang="id-ID" smtClean="0"/>
              <a:t>20/03/2018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96-CF32-4096-8769-15F3AF8A1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455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CEE-831B-4844-BDF6-E025F281BBE9}" type="datetimeFigureOut">
              <a:rPr lang="id-ID" smtClean="0"/>
              <a:t>20/03/2018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96-CF32-4096-8769-15F3AF8A1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202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CEE-831B-4844-BDF6-E025F281BBE9}" type="datetimeFigureOut">
              <a:rPr lang="id-ID" smtClean="0"/>
              <a:t>20/03/2018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96-CF32-4096-8769-15F3AF8A1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444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CEE-831B-4844-BDF6-E025F281BBE9}" type="datetimeFigureOut">
              <a:rPr lang="id-ID" smtClean="0"/>
              <a:t>20/03/2018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96-CF32-4096-8769-15F3AF8A1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547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9CEE-831B-4844-BDF6-E025F281BBE9}" type="datetimeFigureOut">
              <a:rPr lang="id-ID" smtClean="0"/>
              <a:t>20/03/2018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BA96-CF32-4096-8769-15F3AF8A1A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2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69777" y="3801329"/>
            <a:ext cx="6599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NUTRISI DAN PERTUMBUHAN MIKROBA </a:t>
            </a:r>
          </a:p>
        </p:txBody>
      </p:sp>
    </p:spTree>
    <p:extLst>
      <p:ext uri="{BB962C8B-B14F-4D97-AF65-F5344CB8AC3E}">
        <p14:creationId xmlns:p14="http://schemas.microsoft.com/office/powerpoint/2010/main" val="3351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Penggolongan</a:t>
            </a:r>
            <a:r>
              <a:rPr lang="en-US" dirty="0"/>
              <a:t> </a:t>
            </a:r>
            <a:r>
              <a:rPr lang="en-US" dirty="0" err="1"/>
              <a:t>Mikroba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Fototrof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mikroba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menggunakan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cahay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sumber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energi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Kemotrof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mikroba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menggunakan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senyawa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organik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maupun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inorganik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sumber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energi</a:t>
            </a:r>
            <a:endParaRPr lang="en-US" dirty="0"/>
          </a:p>
        </p:txBody>
      </p:sp>
      <p:pic>
        <p:nvPicPr>
          <p:cNvPr id="4" name="Picture 4" descr="Image result for org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68" y="4182159"/>
            <a:ext cx="2476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organ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68" y="4182160"/>
            <a:ext cx="2436629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18" y="4028960"/>
            <a:ext cx="2881538" cy="21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Penggolongan</a:t>
            </a:r>
            <a:r>
              <a:rPr lang="en-US" dirty="0"/>
              <a:t> </a:t>
            </a:r>
            <a:r>
              <a:rPr lang="en-US" dirty="0" err="1"/>
              <a:t>Mikroba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 smtClean="0"/>
              <a:t>Elektron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Litotrof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mikroba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menggunakan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senyawa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inorganik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(mineral)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sumber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energinya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Organotrof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mikroba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menggunakan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molekul-molekul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organik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sumber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elektron</a:t>
            </a:r>
            <a:endParaRPr lang="en-US" dirty="0"/>
          </a:p>
        </p:txBody>
      </p:sp>
      <p:pic>
        <p:nvPicPr>
          <p:cNvPr id="4098" name="Picture 2" descr="Image result for waste wa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2" r="23699"/>
          <a:stretch/>
        </p:blipFill>
        <p:spPr bwMode="auto">
          <a:xfrm>
            <a:off x="1126272" y="4045339"/>
            <a:ext cx="1940313" cy="19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volcano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85" y="4045339"/>
            <a:ext cx="2085278" cy="19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organ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68" y="4182159"/>
            <a:ext cx="2476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organ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68" y="4182160"/>
            <a:ext cx="2436629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quizzes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fotoautotrof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kemoheterotrof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fotoheterotrof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kemoautotrof</a:t>
            </a:r>
            <a:r>
              <a:rPr lang="en-US" dirty="0" smtClean="0"/>
              <a:t>?  </a:t>
            </a:r>
          </a:p>
          <a:p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contohnya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679" y="2996503"/>
            <a:ext cx="4670503" cy="1341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/>
              <a:t>Pembagian</a:t>
            </a:r>
            <a:r>
              <a:rPr lang="en-US" sz="3200" dirty="0" smtClean="0"/>
              <a:t> </a:t>
            </a:r>
            <a:r>
              <a:rPr lang="en-US" sz="3200" dirty="0" err="1" smtClean="0"/>
              <a:t>mikroba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karbon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energinya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97" y="0"/>
            <a:ext cx="74051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8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3" y="446397"/>
            <a:ext cx="11195232" cy="579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5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lain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nitrogen, sulfur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fosfor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nitrogen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asam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nukleat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fiksasi</a:t>
            </a:r>
            <a:r>
              <a:rPr lang="en-US" dirty="0" smtClean="0">
                <a:solidFill>
                  <a:srgbClr val="FF0000"/>
                </a:solidFill>
              </a:rPr>
              <a:t> nitrogen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contohnya</a:t>
            </a:r>
            <a:r>
              <a:rPr lang="en-US" dirty="0" smtClean="0">
                <a:sym typeface="Wingdings" pitchFamily="2" charset="2"/>
              </a:rPr>
              <a:t>?</a:t>
            </a:r>
          </a:p>
          <a:p>
            <a:r>
              <a:rPr lang="en-US" dirty="0" err="1" smtClean="0">
                <a:sym typeface="Wingdings" pitchFamily="2" charset="2"/>
              </a:rPr>
              <a:t>Mikroba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mendapatkan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sumber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fosfor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dari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fosfat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inorganik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Mikroba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mendapatkan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sumber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sulfur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dari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sulfat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rhizob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5" y="884370"/>
            <a:ext cx="7150517" cy="40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rhizob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42" y="2895453"/>
            <a:ext cx="4286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growth factor (vitamin, </a:t>
            </a:r>
            <a:r>
              <a:rPr lang="en-US" i="1" dirty="0" err="1" smtClean="0">
                <a:solidFill>
                  <a:srgbClr val="FF0000"/>
                </a:solidFill>
              </a:rPr>
              <a:t>purin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pirimidin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asam</a:t>
            </a:r>
            <a:r>
              <a:rPr lang="en-US" i="1" dirty="0" smtClean="0">
                <a:solidFill>
                  <a:srgbClr val="FF0000"/>
                </a:solidFill>
              </a:rPr>
              <a:t> amino)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Growth factor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membentuk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kofaktor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pembentuk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r>
              <a:rPr lang="en-US" dirty="0" smtClean="0"/>
              <a:t>Vitamin </a:t>
            </a:r>
            <a:r>
              <a:rPr lang="en-US" dirty="0" smtClean="0">
                <a:sym typeface="Wingdings" pitchFamily="2" charset="2"/>
              </a:rPr>
              <a:t> ?</a:t>
            </a:r>
          </a:p>
          <a:p>
            <a:r>
              <a:rPr lang="en-US" dirty="0" err="1" smtClean="0">
                <a:sym typeface="Wingdings" pitchFamily="2" charset="2"/>
              </a:rPr>
              <a:t>Purin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pirimidin</a:t>
            </a:r>
            <a:r>
              <a:rPr lang="en-US" dirty="0" smtClean="0">
                <a:sym typeface="Wingdings" pitchFamily="2" charset="2"/>
              </a:rPr>
              <a:t>  ?</a:t>
            </a:r>
          </a:p>
          <a:p>
            <a:r>
              <a:rPr lang="en-US" dirty="0" err="1" smtClean="0">
                <a:sym typeface="Wingdings" pitchFamily="2" charset="2"/>
              </a:rPr>
              <a:t>Asam</a:t>
            </a:r>
            <a:r>
              <a:rPr lang="en-US" dirty="0" smtClean="0">
                <a:sym typeface="Wingdings" pitchFamily="2" charset="2"/>
              </a:rPr>
              <a:t> amino 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16" y="0"/>
            <a:ext cx="865165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7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Pembentuk</a:t>
            </a:r>
            <a:r>
              <a:rPr lang="en-US" dirty="0" smtClean="0"/>
              <a:t> Vitamin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Riboflavin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Candida, Clostridium</a:t>
            </a:r>
          </a:p>
          <a:p>
            <a:r>
              <a:rPr lang="en-US" dirty="0" smtClean="0">
                <a:sym typeface="Wingdings" pitchFamily="2" charset="2"/>
              </a:rPr>
              <a:t>Vitamin B12  </a:t>
            </a:r>
            <a:r>
              <a:rPr lang="en-US" dirty="0" err="1" smtClean="0">
                <a:sym typeface="Wingdings" pitchFamily="2" charset="2"/>
              </a:rPr>
              <a:t>dihasilkan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Streptomyces</a:t>
            </a:r>
          </a:p>
          <a:p>
            <a:r>
              <a:rPr lang="en-US" dirty="0" smtClean="0">
                <a:sym typeface="Wingdings" pitchFamily="2" charset="2"/>
              </a:rPr>
              <a:t>Vitamin C  </a:t>
            </a:r>
            <a:r>
              <a:rPr lang="en-US" dirty="0" err="1" smtClean="0">
                <a:sym typeface="Wingdings" pitchFamily="2" charset="2"/>
              </a:rPr>
              <a:t>dihasilkan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Corynebacterium</a:t>
            </a:r>
            <a:endParaRPr lang="en-US" i="1" dirty="0"/>
          </a:p>
        </p:txBody>
      </p:sp>
      <p:pic>
        <p:nvPicPr>
          <p:cNvPr id="10242" name="Picture 2" descr="Image result for microbes and vitamin production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81" y="3395382"/>
            <a:ext cx="5865478" cy="32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menyebutkan</a:t>
            </a:r>
            <a:r>
              <a:rPr lang="en-US" dirty="0" smtClean="0"/>
              <a:t> </a:t>
            </a:r>
            <a:r>
              <a:rPr lang="en-US" dirty="0" err="1" smtClean="0"/>
              <a:t>jenis-jenis</a:t>
            </a:r>
            <a:r>
              <a:rPr lang="en-US" dirty="0" smtClean="0"/>
              <a:t> media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smtClean="0"/>
              <a:t>mikroba</a:t>
            </a:r>
            <a:endParaRPr lang="en-US" dirty="0" smtClean="0"/>
          </a:p>
        </p:txBody>
      </p:sp>
      <p:pic>
        <p:nvPicPr>
          <p:cNvPr id="4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10" y="4439644"/>
            <a:ext cx="2259330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6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di </a:t>
            </a:r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tumbuhnya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medium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pertumbuhan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/medium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kultur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culture media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Image result for culture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204" y="338546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Media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zatnya</a:t>
            </a:r>
            <a:r>
              <a:rPr lang="en-US" dirty="0" smtClean="0"/>
              <a:t> </a:t>
            </a:r>
          </a:p>
          <a:p>
            <a:pPr marL="968375" lvl="1"/>
            <a:r>
              <a:rPr lang="en-US" dirty="0" err="1" smtClean="0"/>
              <a:t>Padat</a:t>
            </a:r>
            <a:endParaRPr lang="en-US" dirty="0" smtClean="0"/>
          </a:p>
          <a:p>
            <a:pPr marL="968375" lvl="1"/>
            <a:r>
              <a:rPr lang="en-US" dirty="0" err="1" smtClean="0"/>
              <a:t>Cair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nutrisinya</a:t>
            </a:r>
            <a:endParaRPr lang="en-US" dirty="0" smtClean="0"/>
          </a:p>
          <a:p>
            <a:pPr marL="968375" lvl="1"/>
            <a:r>
              <a:rPr lang="en-US" dirty="0" err="1" smtClean="0"/>
              <a:t>Sintetik</a:t>
            </a:r>
            <a:r>
              <a:rPr lang="en-US" dirty="0" smtClean="0"/>
              <a:t> (</a:t>
            </a:r>
            <a:r>
              <a:rPr lang="en-US" i="1" dirty="0" smtClean="0"/>
              <a:t>defined</a:t>
            </a:r>
            <a:r>
              <a:rPr lang="en-US" dirty="0" smtClean="0"/>
              <a:t>)</a:t>
            </a:r>
          </a:p>
          <a:p>
            <a:pPr marL="968375" lvl="1"/>
            <a:r>
              <a:rPr lang="en-US" dirty="0" err="1" smtClean="0"/>
              <a:t>Komplek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Fungsinya</a:t>
            </a:r>
            <a:endParaRPr lang="en-US" dirty="0" smtClean="0"/>
          </a:p>
          <a:p>
            <a:pPr marL="968375" lvl="1"/>
            <a:r>
              <a:rPr lang="en-US" dirty="0" err="1" smtClean="0"/>
              <a:t>Suportif</a:t>
            </a:r>
            <a:endParaRPr lang="en-US" dirty="0" smtClean="0"/>
          </a:p>
          <a:p>
            <a:pPr marL="968375" lvl="1"/>
            <a:r>
              <a:rPr lang="en-US" dirty="0" err="1" smtClean="0"/>
              <a:t>Diperkaya</a:t>
            </a:r>
            <a:endParaRPr lang="en-US" dirty="0" smtClean="0"/>
          </a:p>
          <a:p>
            <a:pPr marL="968375" lvl="1"/>
            <a:r>
              <a:rPr lang="en-US" dirty="0" err="1" smtClean="0"/>
              <a:t>Selektif</a:t>
            </a:r>
            <a:endParaRPr lang="en-US" dirty="0"/>
          </a:p>
          <a:p>
            <a:pPr marL="968375" lvl="1"/>
            <a:r>
              <a:rPr lang="en-US" dirty="0" err="1" smtClean="0"/>
              <a:t>Diferensial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4" y="1801131"/>
            <a:ext cx="3872139" cy="42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Media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6" y="2175641"/>
            <a:ext cx="5399314" cy="3047035"/>
          </a:xfrm>
        </p:spPr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Cair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lvl="1"/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perbanyakan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(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fermentasi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Contohnya</a:t>
            </a:r>
            <a:r>
              <a:rPr lang="en-US" dirty="0" smtClean="0"/>
              <a:t>??</a:t>
            </a:r>
            <a:endParaRPr lang="en-US" dirty="0"/>
          </a:p>
        </p:txBody>
      </p:sp>
      <p:pic>
        <p:nvPicPr>
          <p:cNvPr id="13314" name="Picture 2" descr="Image result for liquid medium for bacterial 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03" y="1924278"/>
            <a:ext cx="2816225" cy="242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liquid medium for bacterial grow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3" b="9730"/>
          <a:stretch/>
        </p:blipFill>
        <p:spPr bwMode="auto">
          <a:xfrm>
            <a:off x="8842376" y="4101930"/>
            <a:ext cx="3044213" cy="24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Media </a:t>
            </a:r>
            <a:r>
              <a:rPr lang="en-US" dirty="0" err="1"/>
              <a:t>Kultur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51714" cy="4351338"/>
          </a:xfrm>
        </p:spPr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Padat</a:t>
            </a:r>
            <a:endParaRPr lang="en-US" dirty="0" smtClean="0"/>
          </a:p>
          <a:p>
            <a:pPr lvl="1"/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isolasi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pPr lvl="1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aerob-anaerob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koloni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Contohnya</a:t>
            </a:r>
            <a:r>
              <a:rPr lang="en-US" dirty="0" smtClean="0">
                <a:sym typeface="Wingdings" pitchFamily="2" charset="2"/>
              </a:rPr>
              <a:t>??</a:t>
            </a:r>
          </a:p>
          <a:p>
            <a:pPr lvl="1"/>
            <a:endParaRPr lang="en-US" dirty="0"/>
          </a:p>
        </p:txBody>
      </p:sp>
      <p:pic>
        <p:nvPicPr>
          <p:cNvPr id="14338" name="Picture 2" descr="Image result for agar 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1" b="9486"/>
          <a:stretch/>
        </p:blipFill>
        <p:spPr bwMode="auto">
          <a:xfrm>
            <a:off x="4803773" y="4096752"/>
            <a:ext cx="3066597" cy="248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4015" y="6215744"/>
            <a:ext cx="120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Plat agar</a:t>
            </a:r>
            <a:endParaRPr lang="en-US" b="1" dirty="0"/>
          </a:p>
        </p:txBody>
      </p:sp>
      <p:pic>
        <p:nvPicPr>
          <p:cNvPr id="14340" name="Picture 4" descr="Image result for agar deep and agar s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33" y="337458"/>
            <a:ext cx="4255367" cy="232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34601" y="2188029"/>
            <a:ext cx="132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Agar miring</a:t>
            </a:r>
            <a:endParaRPr lang="en-US" b="1" dirty="0"/>
          </a:p>
        </p:txBody>
      </p:sp>
      <p:pic>
        <p:nvPicPr>
          <p:cNvPr id="14342" name="Picture 6" descr="Image result for agar de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60" y="3033712"/>
            <a:ext cx="28765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7678" y="5627915"/>
            <a:ext cx="132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Agar </a:t>
            </a:r>
            <a:r>
              <a:rPr lang="en-US" b="1" dirty="0" err="1" smtClean="0"/>
              <a:t>tegak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52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Nutrisinya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sintetik</a:t>
            </a:r>
            <a:endParaRPr lang="en-US" dirty="0" smtClean="0"/>
          </a:p>
          <a:p>
            <a:pPr lvl="1"/>
            <a:r>
              <a:rPr lang="en-US" dirty="0" err="1" smtClean="0"/>
              <a:t>Merupakan</a:t>
            </a:r>
            <a:r>
              <a:rPr lang="en-US" dirty="0" smtClean="0"/>
              <a:t> media </a:t>
            </a:r>
            <a:r>
              <a:rPr lang="en-US" dirty="0" err="1" smtClean="0"/>
              <a:t>kultur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isolasi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lvl="1"/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endParaRPr lang="en-US" dirty="0"/>
          </a:p>
        </p:txBody>
      </p:sp>
      <p:pic>
        <p:nvPicPr>
          <p:cNvPr id="15362" name="Picture 2" descr="Image result for reagents for bacterial culture m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6"/>
          <a:stretch/>
        </p:blipFill>
        <p:spPr bwMode="auto">
          <a:xfrm>
            <a:off x="6172200" y="3581800"/>
            <a:ext cx="4688568" cy="28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2" y="0"/>
            <a:ext cx="51591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</a:t>
            </a:r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Nutrisinya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komplek</a:t>
            </a:r>
            <a:endParaRPr lang="en-US" dirty="0" smtClean="0"/>
          </a:p>
          <a:p>
            <a:pPr lvl="1"/>
            <a:r>
              <a:rPr lang="en-US" dirty="0" err="1"/>
              <a:t>Merupakan</a:t>
            </a:r>
            <a:r>
              <a:rPr lang="en-US" dirty="0"/>
              <a:t> media </a:t>
            </a:r>
            <a:r>
              <a:rPr lang="en-US" dirty="0" err="1"/>
              <a:t>kultur</a:t>
            </a:r>
            <a:r>
              <a:rPr lang="en-US" dirty="0"/>
              <a:t> yang </a:t>
            </a:r>
            <a:r>
              <a:rPr lang="en-US" u="sng" dirty="0" err="1" smtClean="0"/>
              <a:t>belum</a:t>
            </a:r>
            <a:r>
              <a:rPr lang="en-US" dirty="0" smtClean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isolasi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 lvl="1"/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cair</a:t>
            </a:r>
            <a:endParaRPr lang="en-US" dirty="0" smtClean="0"/>
          </a:p>
          <a:p>
            <a:pPr lvl="1"/>
            <a:r>
              <a:rPr lang="en-US" dirty="0" err="1" smtClean="0"/>
              <a:t>Contohnya</a:t>
            </a:r>
            <a:r>
              <a:rPr lang="en-US" dirty="0" smtClean="0"/>
              <a:t>??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7410" name="Picture 2" descr="http://www.ipmscientific.com/Microbiological%20Liquid%20Culture%20Media/LB%20Broth%201000ml%20and%20500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89" y="2947080"/>
            <a:ext cx="28575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30" y="0"/>
            <a:ext cx="58329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9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</a:t>
            </a:r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 smtClean="0"/>
              <a:t>Fungsinya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83788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Media </a:t>
            </a:r>
            <a:r>
              <a:rPr lang="en-US" dirty="0" err="1" smtClean="0">
                <a:solidFill>
                  <a:srgbClr val="FF0000"/>
                </a:solidFill>
              </a:rPr>
              <a:t>suportif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pPr lvl="1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endParaRPr lang="en-US" dirty="0" smtClean="0"/>
          </a:p>
          <a:p>
            <a:pPr lvl="1"/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nutrien</a:t>
            </a:r>
            <a:r>
              <a:rPr lang="en-US" dirty="0" smtClean="0"/>
              <a:t> agar</a:t>
            </a:r>
          </a:p>
          <a:p>
            <a:pPr marL="514350" lvl="1" indent="-514350">
              <a:spcBef>
                <a:spcPts val="100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srgbClr val="FF0000"/>
                </a:solidFill>
              </a:rPr>
              <a:t>Media yang </a:t>
            </a:r>
            <a:r>
              <a:rPr lang="en-US" sz="2800" dirty="0" err="1">
                <a:solidFill>
                  <a:srgbClr val="FF0000"/>
                </a:solidFill>
              </a:rPr>
              <a:t>diperkaya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i="1" dirty="0">
                <a:solidFill>
                  <a:srgbClr val="FF0000"/>
                </a:solidFill>
              </a:rPr>
              <a:t>enriched </a:t>
            </a:r>
            <a:r>
              <a:rPr lang="en-US" sz="2800" i="1" dirty="0" smtClean="0">
                <a:solidFill>
                  <a:srgbClr val="FF0000"/>
                </a:solidFill>
              </a:rPr>
              <a:t>medium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/>
              <a:t>Medium </a:t>
            </a:r>
            <a:r>
              <a:rPr lang="en-US" dirty="0" err="1"/>
              <a:t>pertumbuhan</a:t>
            </a:r>
            <a:r>
              <a:rPr lang="en-US" dirty="0"/>
              <a:t> yang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bahan-bahan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(</a:t>
            </a:r>
            <a:r>
              <a:rPr lang="en-US" dirty="0" err="1"/>
              <a:t>mis.darah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coklat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menumbuhkan</a:t>
            </a:r>
            <a:r>
              <a:rPr lang="en-US" dirty="0"/>
              <a:t> </a:t>
            </a:r>
            <a:r>
              <a:rPr lang="en-US" dirty="0" err="1"/>
              <a:t>mikroba</a:t>
            </a:r>
            <a:r>
              <a:rPr lang="en-US" dirty="0"/>
              <a:t> yang </a:t>
            </a:r>
            <a:r>
              <a:rPr lang="en-US" dirty="0" err="1"/>
              <a:t>susah</a:t>
            </a:r>
            <a:r>
              <a:rPr lang="en-US" dirty="0"/>
              <a:t> </a:t>
            </a:r>
            <a:r>
              <a:rPr lang="en-US" dirty="0" err="1"/>
              <a:t>ditumbuhkan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medium lain (fastidious microbes)</a:t>
            </a:r>
          </a:p>
          <a:p>
            <a:pPr lvl="1"/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padat</a:t>
            </a: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Contohnya</a:t>
            </a:r>
            <a:r>
              <a:rPr lang="en-US" sz="2400" dirty="0" smtClean="0"/>
              <a:t> Agar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agar </a:t>
            </a:r>
            <a:r>
              <a:rPr lang="en-US" sz="2400" dirty="0" err="1" smtClean="0"/>
              <a:t>coklat</a:t>
            </a:r>
            <a:endParaRPr lang="en-US" sz="2400" dirty="0"/>
          </a:p>
        </p:txBody>
      </p:sp>
      <p:pic>
        <p:nvPicPr>
          <p:cNvPr id="19458" name="Picture 2" descr="Image result for blood ag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14" y="1150710"/>
            <a:ext cx="2068286" cy="20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chocolate ag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027" y="3984172"/>
            <a:ext cx="2024743" cy="20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80171" y="3218996"/>
            <a:ext cx="148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Agar </a:t>
            </a:r>
            <a:r>
              <a:rPr lang="en-US" sz="1600" dirty="0" err="1" smtClean="0"/>
              <a:t>darah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080171" y="5839638"/>
            <a:ext cx="148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Agar </a:t>
            </a:r>
            <a:r>
              <a:rPr lang="en-US" sz="1600" dirty="0" err="1" smtClean="0"/>
              <a:t>coklat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67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</a:t>
            </a:r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Fungsinya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rgbClr val="FF0000"/>
                </a:solidFill>
              </a:rPr>
              <a:t>Medium </a:t>
            </a:r>
            <a:r>
              <a:rPr lang="en-US" dirty="0" err="1" smtClean="0">
                <a:solidFill>
                  <a:srgbClr val="FF0000"/>
                </a:solidFill>
              </a:rPr>
              <a:t>Selektif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lvl="1"/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pewarna</a:t>
            </a:r>
            <a:r>
              <a:rPr lang="en-US" dirty="0" smtClean="0"/>
              <a:t> (</a:t>
            </a:r>
            <a:r>
              <a:rPr lang="en-US" dirty="0" err="1" smtClean="0"/>
              <a:t>mis</a:t>
            </a:r>
            <a:r>
              <a:rPr lang="en-US" dirty="0" smtClean="0"/>
              <a:t>. </a:t>
            </a:r>
            <a:r>
              <a:rPr lang="en-US" dirty="0" err="1" smtClean="0"/>
              <a:t>Fuchsin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crystal violet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gram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gram </a:t>
            </a:r>
            <a:r>
              <a:rPr lang="en-US" dirty="0" err="1" smtClean="0"/>
              <a:t>positif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Bentuk</a:t>
            </a:r>
            <a:r>
              <a:rPr lang="en-US" dirty="0" smtClean="0"/>
              <a:t> media </a:t>
            </a:r>
            <a:r>
              <a:rPr lang="en-US" dirty="0" err="1" smtClean="0"/>
              <a:t>padat</a:t>
            </a:r>
            <a:endParaRPr lang="en-US" dirty="0" smtClean="0"/>
          </a:p>
          <a:p>
            <a:pPr lvl="1"/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endo</a:t>
            </a:r>
            <a:r>
              <a:rPr lang="en-US" dirty="0" smtClean="0"/>
              <a:t> agar, </a:t>
            </a:r>
            <a:r>
              <a:rPr lang="en-US" dirty="0" err="1" smtClean="0"/>
              <a:t>MacConkey</a:t>
            </a:r>
            <a:r>
              <a:rPr lang="en-US" dirty="0" smtClean="0"/>
              <a:t> agar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76" y="3928952"/>
            <a:ext cx="2699989" cy="265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04732" y="6003504"/>
            <a:ext cx="3378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Bakteri</a:t>
            </a:r>
            <a:r>
              <a:rPr lang="en-US" sz="1600" dirty="0" smtClean="0"/>
              <a:t> </a:t>
            </a:r>
            <a:r>
              <a:rPr lang="en-US" sz="1600" dirty="0" err="1" smtClean="0"/>
              <a:t>E.coli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tumbuh</a:t>
            </a:r>
            <a:r>
              <a:rPr lang="en-US" sz="1600" dirty="0" smtClean="0"/>
              <a:t>, </a:t>
            </a:r>
            <a:r>
              <a:rPr lang="en-US" sz="1600" dirty="0" err="1" smtClean="0"/>
              <a:t>sedang</a:t>
            </a:r>
            <a:r>
              <a:rPr lang="en-US" sz="1600" dirty="0" smtClean="0"/>
              <a:t> </a:t>
            </a:r>
            <a:r>
              <a:rPr lang="en-US" sz="1600" dirty="0" err="1" smtClean="0"/>
              <a:t>bakteri</a:t>
            </a:r>
            <a:r>
              <a:rPr lang="en-US" sz="1600" dirty="0" smtClean="0"/>
              <a:t> gram </a:t>
            </a:r>
            <a:r>
              <a:rPr lang="en-US" sz="1600" dirty="0" err="1" smtClean="0"/>
              <a:t>positif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tumbuh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75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008"/>
            <a:ext cx="10515600" cy="46662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Karbon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(C),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Oksigen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(O),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Hidrogen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(H), Nitrogen (N), Sulfur (S),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Fosfat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(P)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Potasium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(K</a:t>
            </a:r>
            <a:r>
              <a:rPr lang="en-US" baseline="300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+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),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Kalsium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(Ca</a:t>
            </a:r>
            <a:r>
              <a:rPr lang="en-US" baseline="300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2+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), Magnesium (Mg</a:t>
            </a:r>
            <a:r>
              <a:rPr lang="en-US" baseline="300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2+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Besi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(Fe</a:t>
            </a:r>
            <a:r>
              <a:rPr lang="en-US" baseline="300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2+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Fe</a:t>
            </a:r>
            <a:r>
              <a:rPr lang="en-US" baseline="300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3+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)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Unsur</a:t>
            </a:r>
            <a:r>
              <a:rPr lang="en-US" dirty="0" smtClean="0">
                <a:sym typeface="Wingdings" panose="05000000000000000000" pitchFamily="2" charset="2"/>
              </a:rPr>
              <a:t> C, O, H, N, S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P </a:t>
            </a:r>
            <a:r>
              <a:rPr lang="en-US" dirty="0" err="1" smtClean="0">
                <a:sym typeface="Wingdings" panose="05000000000000000000" pitchFamily="2" charset="2"/>
              </a:rPr>
              <a:t>merupakan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penyusun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molekul-molekul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kehidupan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karbohidrat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lemak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, protein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asam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nukleotida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Unsur</a:t>
            </a:r>
            <a:r>
              <a:rPr lang="en-US" dirty="0" smtClean="0">
                <a:solidFill>
                  <a:srgbClr val="FF0000"/>
                </a:solidFill>
              </a:rPr>
              <a:t> K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Unsur</a:t>
            </a:r>
            <a:r>
              <a:rPr lang="en-US" dirty="0" smtClean="0">
                <a:solidFill>
                  <a:srgbClr val="FF0000"/>
                </a:solidFill>
              </a:rPr>
              <a:t> Ca</a:t>
            </a:r>
            <a:r>
              <a:rPr lang="en-US" baseline="30000" dirty="0" smtClean="0">
                <a:solidFill>
                  <a:srgbClr val="FF0000"/>
                </a:solidFill>
              </a:rPr>
              <a:t>2+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spora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Unsur</a:t>
            </a:r>
            <a:r>
              <a:rPr lang="en-US" dirty="0" smtClean="0">
                <a:solidFill>
                  <a:srgbClr val="FF0000"/>
                </a:solidFill>
              </a:rPr>
              <a:t> Mg</a:t>
            </a:r>
            <a:r>
              <a:rPr lang="en-US" baseline="30000" dirty="0" smtClean="0">
                <a:solidFill>
                  <a:srgbClr val="FF0000"/>
                </a:solidFill>
              </a:rPr>
              <a:t>2+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kofaktor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,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ATP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stabilisasi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Unsur</a:t>
            </a:r>
            <a:r>
              <a:rPr lang="en-US" dirty="0" smtClean="0">
                <a:solidFill>
                  <a:srgbClr val="FF0000"/>
                </a:solidFill>
              </a:rPr>
              <a:t> Fe</a:t>
            </a:r>
            <a:r>
              <a:rPr lang="en-US" baseline="30000" dirty="0" smtClean="0">
                <a:solidFill>
                  <a:srgbClr val="FF0000"/>
                </a:solidFill>
              </a:rPr>
              <a:t>2+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Fe</a:t>
            </a:r>
            <a:r>
              <a:rPr lang="en-US" baseline="30000" dirty="0" smtClean="0">
                <a:solidFill>
                  <a:srgbClr val="FF0000"/>
                </a:solidFill>
              </a:rPr>
              <a:t>3+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kofaktor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sitokrom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195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</a:t>
            </a:r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Fungsinya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solidFill>
                  <a:srgbClr val="FF0000"/>
                </a:solidFill>
              </a:rPr>
              <a:t>Medium </a:t>
            </a:r>
            <a:r>
              <a:rPr lang="en-US" dirty="0" err="1" smtClean="0">
                <a:solidFill>
                  <a:srgbClr val="FF0000"/>
                </a:solidFill>
              </a:rPr>
              <a:t>diferensial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Medium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  <a:p>
            <a:pPr lvl="1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yang </a:t>
            </a:r>
            <a:r>
              <a:rPr lang="en-US" dirty="0" err="1" smtClean="0"/>
              <a:t>kekerabatannya</a:t>
            </a:r>
            <a:r>
              <a:rPr lang="en-US" dirty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biokimia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endParaRPr lang="en-US" dirty="0" smtClean="0"/>
          </a:p>
          <a:p>
            <a:pPr lvl="1"/>
            <a:r>
              <a:rPr lang="en-US" dirty="0" err="1" smtClean="0"/>
              <a:t>Bentuk</a:t>
            </a:r>
            <a:r>
              <a:rPr lang="en-US" dirty="0" smtClean="0"/>
              <a:t> media </a:t>
            </a:r>
            <a:r>
              <a:rPr lang="en-US" dirty="0" err="1" smtClean="0"/>
              <a:t>padat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59" y="3780262"/>
            <a:ext cx="2964480" cy="29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7463" y="5636123"/>
            <a:ext cx="3111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 smtClean="0"/>
              <a:t>Enterobacter</a:t>
            </a:r>
            <a:r>
              <a:rPr lang="en-US" i="1" dirty="0" smtClean="0"/>
              <a:t> </a:t>
            </a:r>
            <a:r>
              <a:rPr lang="en-US" i="1" dirty="0" err="1" smtClean="0"/>
              <a:t>aerogenes</a:t>
            </a:r>
            <a:r>
              <a:rPr lang="en-US" i="1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, 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 </a:t>
            </a:r>
            <a:r>
              <a:rPr lang="en-US" dirty="0" err="1" smtClean="0"/>
              <a:t>mengkilat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16551" cy="4351338"/>
          </a:xfrm>
        </p:spPr>
        <p:txBody>
          <a:bodyPr/>
          <a:lstStyle/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bertambah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besar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bertambah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banyak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Perbanyakan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aseksual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pembelahan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diri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binary fusion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82" y="1348136"/>
            <a:ext cx="5243911" cy="485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2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Perbanyakan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722" y="2157858"/>
            <a:ext cx="4313663" cy="2592562"/>
          </a:xfrm>
        </p:spPr>
        <p:txBody>
          <a:bodyPr/>
          <a:lstStyle/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biak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memperbanyak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22" y="526266"/>
            <a:ext cx="3061939" cy="61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8227" y="5969920"/>
            <a:ext cx="3612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Perbanyakan</a:t>
            </a:r>
            <a:r>
              <a:rPr lang="en-US" sz="1600" dirty="0" smtClean="0"/>
              <a:t> </a:t>
            </a:r>
            <a:r>
              <a:rPr lang="en-US" sz="1600" i="1" dirty="0" err="1" smtClean="0"/>
              <a:t>E.coli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jam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69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70" y="2118632"/>
            <a:ext cx="8347611" cy="357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0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Fase</a:t>
            </a:r>
            <a:r>
              <a:rPr lang="en-US" dirty="0" smtClean="0">
                <a:solidFill>
                  <a:srgbClr val="FF0000"/>
                </a:solidFill>
              </a:rPr>
              <a:t> Lag</a:t>
            </a:r>
          </a:p>
          <a:p>
            <a:pPr lvl="1"/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beradaptasi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perbesaran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menyimpan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energi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sintesis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enzim</a:t>
            </a:r>
            <a:endParaRPr lang="en-US" dirty="0" smtClean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marL="514350" lvl="1" indent="-514350">
              <a:spcBef>
                <a:spcPts val="1000"/>
              </a:spcBef>
              <a:buFont typeface="+mj-lt"/>
              <a:buAutoNum type="arabicPeriod" startAt="2"/>
            </a:pPr>
            <a:r>
              <a:rPr lang="en-US" sz="2800" dirty="0" err="1">
                <a:solidFill>
                  <a:srgbClr val="FF0000"/>
                </a:solidFill>
                <a:sym typeface="Wingdings" pitchFamily="2" charset="2"/>
              </a:rPr>
              <a:t>Fase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 Log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Bakteri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aktif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melakukan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pembelahan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diri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Jumlah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bakteri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meningkat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eksponensial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84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 smtClean="0">
                <a:solidFill>
                  <a:srgbClr val="FF0000"/>
                </a:solidFill>
              </a:rPr>
              <a:t>Fase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stasioner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pPr lvl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stagnan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endParaRPr lang="en-US" dirty="0" smtClean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marL="514350" lvl="1" indent="-514350">
              <a:spcBef>
                <a:spcPts val="1000"/>
              </a:spcBef>
              <a:buFont typeface="+mj-lt"/>
              <a:buAutoNum type="arabicPeriod" startAt="4"/>
            </a:pPr>
            <a:r>
              <a:rPr lang="en-US" sz="2800" dirty="0" err="1">
                <a:solidFill>
                  <a:srgbClr val="FF0000"/>
                </a:solidFill>
                <a:sym typeface="Wingdings" pitchFamily="2" charset="2"/>
              </a:rPr>
              <a:t>Fase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Kematian</a:t>
            </a:r>
            <a:endParaRPr lang="en-US" sz="2800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Jika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nutrisi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semakin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terbatas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Jumlah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bakteri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semakin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menurun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semakin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banyak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bakteri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mengalami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kematian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74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Ketersediaan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terlarut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Tingkat </a:t>
            </a:r>
            <a:r>
              <a:rPr lang="en-US" dirty="0" err="1" smtClean="0"/>
              <a:t>keasaman</a:t>
            </a:r>
            <a:r>
              <a:rPr lang="en-US" dirty="0" smtClean="0"/>
              <a:t> (pH)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Suhu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hidrostatik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6688"/>
            <a:ext cx="794385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7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Unsur-unsur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Makronutrisi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makronutrien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i="1" dirty="0" smtClean="0">
                <a:solidFill>
                  <a:srgbClr val="FF0000"/>
                </a:solidFill>
              </a:rPr>
              <a:t>macronutrient</a:t>
            </a:r>
            <a:endParaRPr lang="id-ID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361426"/>
            <a:ext cx="4762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409" y="1825625"/>
            <a:ext cx="10359888" cy="4351338"/>
          </a:xfrm>
        </p:spPr>
        <p:txBody>
          <a:bodyPr/>
          <a:lstStyle/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makronutrisi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pula </a:t>
            </a:r>
            <a:r>
              <a:rPr lang="en-US" dirty="0" err="1" smtClean="0">
                <a:solidFill>
                  <a:srgbClr val="FF0000"/>
                </a:solidFill>
              </a:rPr>
              <a:t>mikronutrisi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mikronutrien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i="1" dirty="0" smtClean="0">
                <a:solidFill>
                  <a:srgbClr val="FF0000"/>
                </a:solidFill>
              </a:rPr>
              <a:t>micronutrient</a:t>
            </a:r>
          </a:p>
          <a:p>
            <a:r>
              <a:rPr lang="en-US" dirty="0" smtClean="0"/>
              <a:t>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Yang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mikronutrien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>
                <a:solidFill>
                  <a:srgbClr val="FF0000"/>
                </a:solidFill>
              </a:rPr>
              <a:t>mangan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seng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kobalt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molibdenum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nikel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tembaga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Mikronutrien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katalisator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mepertahankan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protein</a:t>
            </a:r>
            <a:endParaRPr lang="id-ID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558" y="198284"/>
            <a:ext cx="2563398" cy="21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endParaRPr lang="en-US" dirty="0" smtClean="0"/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makronutrien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3074" name="Picture 2" descr="Image result for weak 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71" y="3578879"/>
            <a:ext cx="21234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79" y="3054075"/>
            <a:ext cx="3276291" cy="367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090615" y="4585648"/>
            <a:ext cx="1323833" cy="982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96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planwallpaper.com/static/images/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20" y="1994052"/>
            <a:ext cx="6698261" cy="37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 err="1" smtClean="0"/>
              <a:t>Mikroba</a:t>
            </a:r>
            <a:r>
              <a:rPr lang="en-US" u="sng" dirty="0" smtClean="0"/>
              <a:t> </a:t>
            </a:r>
            <a:r>
              <a:rPr lang="en-US" u="sng" dirty="0" err="1" smtClean="0"/>
              <a:t>dapat</a:t>
            </a:r>
            <a:r>
              <a:rPr lang="en-US" u="sng" dirty="0" smtClean="0"/>
              <a:t> </a:t>
            </a:r>
            <a:r>
              <a:rPr lang="en-US" u="sng" dirty="0" err="1" smtClean="0"/>
              <a:t>dibedakan</a:t>
            </a:r>
            <a:r>
              <a:rPr lang="en-US" u="sng" dirty="0" smtClean="0"/>
              <a:t> </a:t>
            </a:r>
            <a:r>
              <a:rPr lang="en-US" u="sng" dirty="0" err="1" smtClean="0"/>
              <a:t>berdasarkan</a:t>
            </a:r>
            <a:r>
              <a:rPr lang="en-US" u="sng" dirty="0" smtClean="0"/>
              <a:t> </a:t>
            </a:r>
            <a:r>
              <a:rPr lang="en-US" u="sng" dirty="0" err="1" smtClean="0"/>
              <a:t>sumber</a:t>
            </a:r>
            <a:r>
              <a:rPr lang="en-US" u="sng" dirty="0" smtClean="0"/>
              <a:t> </a:t>
            </a:r>
            <a:r>
              <a:rPr lang="en-US" u="sng" dirty="0" err="1" smtClean="0"/>
              <a:t>karbon</a:t>
            </a:r>
            <a:r>
              <a:rPr lang="en-US" u="sng" dirty="0" smtClean="0"/>
              <a:t> (C) yang </a:t>
            </a:r>
            <a:r>
              <a:rPr lang="en-US" u="sng" dirty="0" err="1" smtClean="0"/>
              <a:t>digunakan</a:t>
            </a:r>
            <a:endParaRPr lang="en-US" u="sng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Autotrof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Heterotrof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u="sng" dirty="0" err="1" smtClean="0"/>
              <a:t>Mikroba</a:t>
            </a:r>
            <a:r>
              <a:rPr lang="en-US" u="sng" dirty="0" smtClean="0"/>
              <a:t> </a:t>
            </a:r>
            <a:r>
              <a:rPr lang="en-US" u="sng" dirty="0" err="1" smtClean="0"/>
              <a:t>dapat</a:t>
            </a:r>
            <a:r>
              <a:rPr lang="en-US" u="sng" dirty="0" smtClean="0"/>
              <a:t> </a:t>
            </a:r>
            <a:r>
              <a:rPr lang="en-US" u="sng" dirty="0" err="1" smtClean="0"/>
              <a:t>dibedakan</a:t>
            </a:r>
            <a:r>
              <a:rPr lang="en-US" u="sng" dirty="0" smtClean="0"/>
              <a:t> </a:t>
            </a:r>
            <a:r>
              <a:rPr lang="en-US" u="sng" dirty="0" err="1" smtClean="0"/>
              <a:t>berdasarkan</a:t>
            </a:r>
            <a:r>
              <a:rPr lang="en-US" u="sng" dirty="0" smtClean="0"/>
              <a:t> </a:t>
            </a:r>
            <a:r>
              <a:rPr lang="en-US" u="sng" dirty="0" err="1" smtClean="0"/>
              <a:t>sumber</a:t>
            </a:r>
            <a:r>
              <a:rPr lang="en-US" u="sng" dirty="0" smtClean="0"/>
              <a:t> </a:t>
            </a:r>
            <a:r>
              <a:rPr lang="en-US" u="sng" dirty="0" err="1" smtClean="0"/>
              <a:t>energi</a:t>
            </a:r>
            <a:r>
              <a:rPr lang="en-US" u="sng" dirty="0" smtClean="0"/>
              <a:t> yang </a:t>
            </a:r>
            <a:r>
              <a:rPr lang="en-US" u="sng" dirty="0" err="1" smtClean="0"/>
              <a:t>digunakan</a:t>
            </a:r>
            <a:endParaRPr lang="en-US" u="sng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Fototrof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dirty="0" err="1" smtClean="0">
                <a:solidFill>
                  <a:srgbClr val="FF0000"/>
                </a:solidFill>
              </a:rPr>
              <a:t>emotrof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u="sng" dirty="0" err="1" smtClean="0"/>
              <a:t>Mikroba</a:t>
            </a:r>
            <a:r>
              <a:rPr lang="en-US" u="sng" dirty="0" smtClean="0"/>
              <a:t> </a:t>
            </a:r>
            <a:r>
              <a:rPr lang="en-US" u="sng" dirty="0" err="1" smtClean="0"/>
              <a:t>dapat</a:t>
            </a:r>
            <a:r>
              <a:rPr lang="en-US" u="sng" dirty="0" smtClean="0"/>
              <a:t> </a:t>
            </a:r>
            <a:r>
              <a:rPr lang="en-US" u="sng" dirty="0" err="1" smtClean="0"/>
              <a:t>dibedakan</a:t>
            </a:r>
            <a:r>
              <a:rPr lang="en-US" u="sng" dirty="0" smtClean="0"/>
              <a:t> </a:t>
            </a:r>
            <a:r>
              <a:rPr lang="en-US" u="sng" dirty="0" err="1" smtClean="0"/>
              <a:t>berdasarkan</a:t>
            </a:r>
            <a:r>
              <a:rPr lang="en-US" u="sng" dirty="0" smtClean="0"/>
              <a:t> </a:t>
            </a:r>
            <a:r>
              <a:rPr lang="en-US" u="sng" dirty="0" err="1" smtClean="0"/>
              <a:t>sumber</a:t>
            </a:r>
            <a:r>
              <a:rPr lang="en-US" u="sng" dirty="0" smtClean="0"/>
              <a:t> </a:t>
            </a:r>
            <a:r>
              <a:rPr lang="en-US" u="sng" dirty="0" err="1" smtClean="0"/>
              <a:t>elektron</a:t>
            </a:r>
            <a:r>
              <a:rPr lang="en-US" u="sng" dirty="0" smtClean="0"/>
              <a:t> yang </a:t>
            </a:r>
            <a:r>
              <a:rPr lang="en-US" u="sng" dirty="0" err="1" smtClean="0"/>
              <a:t>digunakan</a:t>
            </a:r>
            <a:endParaRPr lang="en-US" u="sng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Litotrof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Organotrof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Penggolongan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799"/>
            <a:ext cx="10515600" cy="39671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Autotrof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mikroba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menggunakan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CO2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sumber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karbon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Heterotrof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mikroba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menggunakan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substrat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organik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organisme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lain)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sumber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karbon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18" y="3744685"/>
            <a:ext cx="2701698" cy="270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rgan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68" y="4182159"/>
            <a:ext cx="2476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organ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68" y="4182160"/>
            <a:ext cx="2436629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970</Words>
  <Application>Microsoft Office PowerPoint</Application>
  <PresentationFormat>Custom</PresentationFormat>
  <Paragraphs>158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Kemampuan Akhir yang Diharapkan</vt:lpstr>
      <vt:lpstr>Nutrisi untuk Mikroba</vt:lpstr>
      <vt:lpstr>Nutrisi untuk Mikroba</vt:lpstr>
      <vt:lpstr>Nutrisi untuk Mikroba</vt:lpstr>
      <vt:lpstr>Nutrisi untuk Mikroba</vt:lpstr>
      <vt:lpstr>Sumber Nutrisi bagi Mikroba</vt:lpstr>
      <vt:lpstr>Pembagian Mikroba Berdasarkan Sumber Nutrisi yang Digunakan</vt:lpstr>
      <vt:lpstr>Penggolongan Mikroba Berdasarkan Sumber Karbon yang Digunakan</vt:lpstr>
      <vt:lpstr>Penggolongan Mikroba Berdasarkan Sumber Energi yang Digunakan</vt:lpstr>
      <vt:lpstr>Penggolongan Mikroba Berdasarkan Sumber Elektron yang Digunakan</vt:lpstr>
      <vt:lpstr>Little quizzes</vt:lpstr>
      <vt:lpstr>PowerPoint Presentation</vt:lpstr>
      <vt:lpstr>PowerPoint Presentation</vt:lpstr>
      <vt:lpstr>Nutrisi untuk Mikroba</vt:lpstr>
      <vt:lpstr>PowerPoint Presentation</vt:lpstr>
      <vt:lpstr>Nutrisi untuk Mikroba</vt:lpstr>
      <vt:lpstr>PowerPoint Presentation</vt:lpstr>
      <vt:lpstr>Mikroba Pembentuk Vitamin</vt:lpstr>
      <vt:lpstr>Pertumbuhan Bakteri di Dalam Laboratorium</vt:lpstr>
      <vt:lpstr>Jenis-jenis Media Kultur </vt:lpstr>
      <vt:lpstr>Bentuk Media Kultur </vt:lpstr>
      <vt:lpstr>Bentuk Media Kultur </vt:lpstr>
      <vt:lpstr>Media Kultur Berdasarkan Komposisi Nutrisinya</vt:lpstr>
      <vt:lpstr>PowerPoint Presentation</vt:lpstr>
      <vt:lpstr>Media Kultur Berdasarkan Komposisi Nutrisinya</vt:lpstr>
      <vt:lpstr>PowerPoint Presentation</vt:lpstr>
      <vt:lpstr>Media Kultur Berdasarkan Fungsinya</vt:lpstr>
      <vt:lpstr>Media Kultur Berdasarkan Fungsinya</vt:lpstr>
      <vt:lpstr>Media Kultur Berdasarkan Fungsinya</vt:lpstr>
      <vt:lpstr>Pertumbuhan Mikroba</vt:lpstr>
      <vt:lpstr>Perbanyakan Bakteri</vt:lpstr>
      <vt:lpstr>Kurva Pertumbuhan Bakteri</vt:lpstr>
      <vt:lpstr>Kurva Pertumbuhan Bakteri</vt:lpstr>
      <vt:lpstr>Kurva Pertumbuhan Bakteri</vt:lpstr>
      <vt:lpstr>Faktor-faktor yang Berpengaruh dalam Pertumbuhan Mikroba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Henny Saraswati</cp:lastModifiedBy>
  <cp:revision>58</cp:revision>
  <dcterms:created xsi:type="dcterms:W3CDTF">2018-03-19T20:28:17Z</dcterms:created>
  <dcterms:modified xsi:type="dcterms:W3CDTF">2018-03-20T05:11:56Z</dcterms:modified>
</cp:coreProperties>
</file>