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59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6" r:id="rId43"/>
    <p:sldId id="299" r:id="rId44"/>
    <p:sldId id="301" r:id="rId45"/>
    <p:sldId id="302" r:id="rId46"/>
    <p:sldId id="304" r:id="rId47"/>
    <p:sldId id="303" r:id="rId48"/>
    <p:sldId id="305" r:id="rId49"/>
    <p:sldId id="30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4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7F89-B481-476E-9527-02522E48598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4AC04-35F0-4990-9DF9-8CD3E06D6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3969603"/>
            <a:ext cx="563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STRUKTUR MIKROBA </a:t>
            </a:r>
          </a:p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(BAKTERI, VIRUS, JAMUR)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501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Resolusi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10" y="2209800"/>
            <a:ext cx="582549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" y="2457451"/>
            <a:ext cx="328858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5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Kontras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4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Kontras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bwoptics.com/html/UploadFile/201056759355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/>
          <a:stretch/>
        </p:blipFill>
        <p:spPr bwMode="auto">
          <a:xfrm>
            <a:off x="1524000" y="1524000"/>
            <a:ext cx="6400800" cy="48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9436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lensa</a:t>
            </a:r>
            <a:r>
              <a:rPr lang="en-US" dirty="0"/>
              <a:t> </a:t>
            </a:r>
            <a:r>
              <a:rPr lang="en-US" dirty="0" err="1"/>
              <a:t>okulernya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981199"/>
            <a:ext cx="2895601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1"/>
            <a:ext cx="2438400" cy="30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950027"/>
            <a:ext cx="2590800" cy="38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monokuler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026227"/>
            <a:ext cx="2590800" cy="38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binokuler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29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cahayanya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3886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438400" cy="304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96467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14028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elektron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Transmission Electron Microscope (TEM)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menampilkan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hasil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pengamatan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sampel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dalam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ukuran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sangat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kecil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(</a:t>
            </a:r>
            <a:r>
              <a:rPr lang="en-US" sz="2800" dirty="0">
                <a:latin typeface="Calibri" pitchFamily="34" charset="0"/>
                <a:cs typeface="Times New Roman"/>
                <a:sym typeface="Wingdings" pitchFamily="2" charset="2"/>
              </a:rPr>
              <a:t>≤ 100 nm)</a:t>
            </a:r>
          </a:p>
          <a:p>
            <a:endParaRPr lang="en-US" dirty="0">
              <a:latin typeface="Times New Roman"/>
              <a:cs typeface="Times New Roman"/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2" t="6937" r="5989" b="13604"/>
          <a:stretch/>
        </p:blipFill>
        <p:spPr bwMode="auto">
          <a:xfrm>
            <a:off x="4724400" y="3352800"/>
            <a:ext cx="3657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elektron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  <a:latin typeface="Calibri" pitchFamily="34" charset="0"/>
                <a:cs typeface="Times New Roman"/>
                <a:sym typeface="Wingdings" pitchFamily="2" charset="2"/>
              </a:rPr>
              <a:t>Scanning Electron Microscope (SEM)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>
                <a:latin typeface="Times New Roman"/>
                <a:cs typeface="Times New Roman"/>
                <a:sym typeface="Wingdings" pitchFamily="2" charset="2"/>
              </a:rPr>
              <a:t>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menampilkan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topografi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permukaan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sampel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yang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diamati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,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resolusinya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lebih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rendah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</a:t>
            </a:r>
            <a:r>
              <a:rPr lang="en-US" dirty="0" err="1">
                <a:latin typeface="Calibri" pitchFamily="34" charset="0"/>
                <a:cs typeface="Times New Roman"/>
                <a:sym typeface="Wingdings" pitchFamily="2" charset="2"/>
              </a:rPr>
              <a:t>dibandingkan</a:t>
            </a:r>
            <a:r>
              <a:rPr lang="en-US" dirty="0">
                <a:latin typeface="Calibri" pitchFamily="34" charset="0"/>
                <a:cs typeface="Times New Roman"/>
                <a:sym typeface="Wingdings" pitchFamily="2" charset="2"/>
              </a:rPr>
              <a:t> TEM</a:t>
            </a:r>
            <a:endParaRPr lang="en-US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387" r="50000" b="13964"/>
          <a:stretch/>
        </p:blipFill>
        <p:spPr bwMode="auto">
          <a:xfrm>
            <a:off x="4343400" y="3352800"/>
            <a:ext cx="3733800" cy="286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3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terang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 err="1">
                <a:solidFill>
                  <a:srgbClr val="FF0000"/>
                </a:solidFill>
              </a:rPr>
              <a:t>brightfield</a:t>
            </a:r>
            <a:r>
              <a:rPr lang="en-US" i="1" dirty="0">
                <a:solidFill>
                  <a:srgbClr val="FF0000"/>
                </a:solidFill>
              </a:rPr>
              <a:t> microscopy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meneruskan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cahaya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spesimen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difiksasi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umumnya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diwarnai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meningkatkan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kontras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Bright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5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kontras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phase-contrast microscopy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mendapatkan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kontras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spesimen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baik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biasanya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digunakan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pengamatan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hidup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86503"/>
            <a:ext cx="4267200" cy="294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0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Medan </a:t>
            </a:r>
            <a:r>
              <a:rPr lang="en-US" dirty="0" err="1">
                <a:solidFill>
                  <a:srgbClr val="FF0000"/>
                </a:solidFill>
              </a:rPr>
              <a:t>Gelap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 err="1">
                <a:solidFill>
                  <a:srgbClr val="FF0000"/>
                </a:solidFill>
              </a:rPr>
              <a:t>Darkfield</a:t>
            </a:r>
            <a:r>
              <a:rPr lang="en-US" i="1" dirty="0">
                <a:solidFill>
                  <a:srgbClr val="FF0000"/>
                </a:solidFill>
              </a:rPr>
              <a:t> Technique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menampilkan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spesimen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latar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belakang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gelap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meningkatkan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kontras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828800" y="3276600"/>
            <a:ext cx="3505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3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10" y="4598670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alat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mengamati</a:t>
            </a:r>
            <a:r>
              <a:rPr lang="en-US" sz="2800" dirty="0" smtClean="0"/>
              <a:t> </a:t>
            </a:r>
            <a:r>
              <a:rPr lang="en-US" sz="2800" dirty="0" err="1" smtClean="0"/>
              <a:t>mikroba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prokariota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virus</a:t>
            </a:r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bakteri</a:t>
            </a:r>
            <a:endParaRPr lang="en-US" sz="2800" dirty="0" smtClean="0"/>
          </a:p>
          <a:p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2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berpendar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 err="1">
                <a:solidFill>
                  <a:srgbClr val="FF0000"/>
                </a:solidFill>
              </a:rPr>
              <a:t>Flourescence</a:t>
            </a:r>
            <a:r>
              <a:rPr lang="en-US" i="1" dirty="0">
                <a:solidFill>
                  <a:srgbClr val="FF0000"/>
                </a:solidFill>
              </a:rPr>
              <a:t> technique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memperlihatkan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bagian-bagian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tertentu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dari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spesimen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berpendar</a:t>
            </a:r>
            <a:r>
              <a:rPr lang="en-US" dirty="0">
                <a:sym typeface="Wingdings" pitchFamily="2" charset="2"/>
              </a:rPr>
              <a:t>  </a:t>
            </a:r>
            <a:r>
              <a:rPr lang="en-US" dirty="0" err="1">
                <a:sym typeface="Wingdings" pitchFamily="2" charset="2"/>
              </a:rPr>
              <a:t>karena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penggunaan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antibodi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58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1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cahaya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konfokal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confocal technique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memperlihatkan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kontras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spesimen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berpendar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tinggi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menghilangkan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pendaran-pendaran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tidak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terfokus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03354"/>
            <a:ext cx="3429000" cy="299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7696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err="1" smtClean="0"/>
              <a:t>Struktur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Mikroba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812968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" y="1524000"/>
            <a:ext cx="844677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Virus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asam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nukleat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protein </a:t>
            </a:r>
            <a:r>
              <a:rPr lang="en-US" sz="2800" dirty="0" err="1" smtClean="0">
                <a:solidFill>
                  <a:srgbClr val="FF0000"/>
                </a:solidFill>
              </a:rPr>
              <a:t>kapsid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 smtClean="0"/>
              <a:t>Keutuhan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nukleat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kapsid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nukleokapsid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err="1"/>
              <a:t>Kapsid</a:t>
            </a:r>
            <a:r>
              <a:rPr lang="en-US" sz="2800" dirty="0"/>
              <a:t> </a:t>
            </a:r>
            <a:r>
              <a:rPr lang="en-US" sz="2800" dirty="0" err="1"/>
              <a:t>terdiri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subunit-subunit protein yang </a:t>
            </a:r>
            <a:r>
              <a:rPr lang="en-US" sz="2800" dirty="0" err="1"/>
              <a:t>disebut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kapsomer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700" dirty="0" smtClean="0">
              <a:solidFill>
                <a:srgbClr val="FF0000"/>
              </a:solidFill>
            </a:endParaRPr>
          </a:p>
          <a:p>
            <a:endParaRPr lang="en-US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0" y="4343400"/>
            <a:ext cx="5238750" cy="2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/>
              <a:t>virus </a:t>
            </a:r>
            <a:r>
              <a:rPr lang="en-US" dirty="0" err="1">
                <a:solidFill>
                  <a:srgbClr val="FF0000"/>
                </a:solidFill>
              </a:rPr>
              <a:t>memiliki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selubung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kapsid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nukleat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olidFill>
                  <a:srgbClr val="FF0000"/>
                </a:solidFill>
                <a:sym typeface="Wingdings" pitchFamily="2" charset="2"/>
              </a:rPr>
              <a:t>enveloped virus</a:t>
            </a:r>
          </a:p>
          <a:p>
            <a:r>
              <a:rPr lang="en-US" dirty="0">
                <a:sym typeface="Wingdings" pitchFamily="2" charset="2"/>
              </a:rPr>
              <a:t>Virus yang lain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tidak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memiliki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selubung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virus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telanjang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40" y="4343400"/>
            <a:ext cx="5238750" cy="2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protein </a:t>
            </a:r>
            <a:r>
              <a:rPr lang="en-US" dirty="0" err="1" smtClean="0"/>
              <a:t>kapsid</a:t>
            </a:r>
            <a:r>
              <a:rPr lang="en-US" dirty="0" smtClean="0"/>
              <a:t> lain yang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kapsid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Protein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pelekatan</a:t>
            </a:r>
            <a:r>
              <a:rPr lang="en-US" dirty="0" smtClean="0">
                <a:solidFill>
                  <a:srgbClr val="FF0000"/>
                </a:solidFill>
              </a:rPr>
              <a:t> virus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masuknya</a:t>
            </a:r>
            <a:r>
              <a:rPr lang="en-US" dirty="0" smtClean="0">
                <a:solidFill>
                  <a:srgbClr val="FF0000"/>
                </a:solidFill>
              </a:rPr>
              <a:t> virus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inang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5238750" cy="23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9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3058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Genom</a:t>
            </a:r>
            <a:r>
              <a:rPr lang="en-US" dirty="0" smtClean="0"/>
              <a:t> virus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RNA</a:t>
            </a:r>
            <a:r>
              <a:rPr lang="en-US" dirty="0" smtClean="0"/>
              <a:t> 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(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jarang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sekali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ada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virus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dengan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kedua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jenis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asam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nukleat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2400" i="1" dirty="0" err="1" smtClean="0">
                <a:latin typeface="Monotype Corsiva" pitchFamily="66" charset="0"/>
                <a:cs typeface="Arial" pitchFamily="34" charset="0"/>
              </a:rPr>
              <a:t>ini</a:t>
            </a:r>
            <a:r>
              <a:rPr lang="en-US" sz="2400" i="1" dirty="0" smtClean="0">
                <a:latin typeface="Monotype Corsiva" pitchFamily="66" charset="0"/>
                <a:cs typeface="Arial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cs typeface="Arial" pitchFamily="34" charset="0"/>
              </a:rPr>
              <a:t>Genom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dalam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bentuk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untai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tunggal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atau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ganda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dirty="0" err="1" smtClean="0">
                <a:cs typeface="Arial" pitchFamily="34" charset="0"/>
              </a:rPr>
              <a:t>Dalam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bentuk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sirkuler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atau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liner</a:t>
            </a:r>
            <a:r>
              <a:rPr lang="en-US" dirty="0" smtClean="0">
                <a:cs typeface="Arial" pitchFamily="34" charset="0"/>
              </a:rPr>
              <a:t>, </a:t>
            </a:r>
            <a:r>
              <a:rPr lang="en-US" dirty="0" err="1" smtClean="0">
                <a:cs typeface="Arial" pitchFamily="34" charset="0"/>
              </a:rPr>
              <a:t>kecuali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pada</a:t>
            </a:r>
            <a:r>
              <a:rPr lang="en-US" dirty="0" smtClean="0">
                <a:cs typeface="Arial" pitchFamily="34" charset="0"/>
              </a:rPr>
              <a:t> virus influenza yang </a:t>
            </a:r>
            <a:r>
              <a:rPr lang="en-US" dirty="0" err="1" smtClean="0">
                <a:cs typeface="Arial" pitchFamily="34" charset="0"/>
              </a:rPr>
              <a:t>genomnya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bersegmen-segmen</a:t>
            </a:r>
            <a:endParaRPr lang="en-US" dirty="0" smtClean="0">
              <a:cs typeface="Arial" pitchFamily="34" charset="0"/>
            </a:endParaRPr>
          </a:p>
          <a:p>
            <a:endParaRPr lang="en-US" dirty="0">
              <a:cs typeface="Arial" pitchFamily="34" charset="0"/>
            </a:endParaRPr>
          </a:p>
          <a:p>
            <a:endParaRPr lang="en-US" sz="2800" i="1" dirty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3074" name="Picture 2" descr="influenza-viri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478592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Struktrur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nukleokapsidnya</a:t>
            </a:r>
            <a:r>
              <a:rPr lang="en-US" dirty="0" smtClean="0"/>
              <a:t>, virus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Virus spiral (</a:t>
            </a:r>
            <a:r>
              <a:rPr lang="en-US" i="1" dirty="0" smtClean="0">
                <a:solidFill>
                  <a:srgbClr val="FF0000"/>
                </a:solidFill>
              </a:rPr>
              <a:t>Helical viruses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nukleokapsid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per/</a:t>
            </a:r>
            <a:r>
              <a:rPr lang="en-US" dirty="0" err="1" smtClean="0"/>
              <a:t>pegas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tobacco mosaic virus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virus rabies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19550"/>
            <a:ext cx="25527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taff\Downloads\Helical_capsid_with_R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36598"/>
            <a:ext cx="2879522" cy="18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Struktrur</a:t>
            </a:r>
            <a:r>
              <a:rPr lang="en-US" dirty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 smtClean="0">
                <a:solidFill>
                  <a:srgbClr val="FF0000"/>
                </a:solidFill>
              </a:rPr>
              <a:t>Virus </a:t>
            </a:r>
            <a:r>
              <a:rPr lang="en-US" dirty="0" err="1" smtClean="0">
                <a:solidFill>
                  <a:srgbClr val="FF0000"/>
                </a:solidFill>
              </a:rPr>
              <a:t>ikosahedral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icosahedral virus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kapsid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/>
              <a:t>20 subunit </a:t>
            </a:r>
            <a:r>
              <a:rPr lang="en-US" dirty="0" smtClean="0"/>
              <a:t>subunit-subunit </a:t>
            </a:r>
            <a:r>
              <a:rPr lang="en-US" dirty="0" err="1" smtClean="0"/>
              <a:t>segitiga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virus polio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herpes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514600" cy="27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u2fig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0003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5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Struktrur</a:t>
            </a:r>
            <a:r>
              <a:rPr lang="en-US" dirty="0"/>
              <a:t>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 smtClean="0">
                <a:solidFill>
                  <a:srgbClr val="FF0000"/>
                </a:solidFill>
              </a:rPr>
              <a:t>Virus </a:t>
            </a:r>
            <a:r>
              <a:rPr lang="en-US" dirty="0" err="1" smtClean="0">
                <a:solidFill>
                  <a:srgbClr val="FF0000"/>
                </a:solidFill>
              </a:rPr>
              <a:t>komplek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complex virus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spiral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ikosahedral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bakteriofaga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virus </a:t>
            </a:r>
            <a:r>
              <a:rPr lang="en-US" dirty="0" err="1" smtClean="0">
                <a:solidFill>
                  <a:srgbClr val="00B050"/>
                </a:solidFill>
              </a:rPr>
              <a:t>cacar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32099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u2fig2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2670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3048000"/>
            <a:ext cx="3312525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Pengelompokan</a:t>
            </a:r>
            <a:r>
              <a:rPr lang="en-US" sz="3200" dirty="0" smtClean="0"/>
              <a:t> </a:t>
            </a:r>
            <a:r>
              <a:rPr lang="en-US" sz="3200" dirty="0" err="1" smtClean="0"/>
              <a:t>Makhluk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25" y="0"/>
            <a:ext cx="55266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247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basil/</a:t>
            </a:r>
            <a:r>
              <a:rPr lang="en-US" dirty="0" err="1" smtClean="0">
                <a:solidFill>
                  <a:srgbClr val="FF0000"/>
                </a:solidFill>
              </a:rPr>
              <a:t>batang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bacillus</a:t>
            </a:r>
            <a:r>
              <a:rPr lang="en-US" dirty="0" smtClean="0"/>
              <a:t>) 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Bacillus </a:t>
            </a:r>
            <a:r>
              <a:rPr lang="en-US" i="1" dirty="0" err="1" smtClean="0">
                <a:solidFill>
                  <a:srgbClr val="00B050"/>
                </a:solidFill>
              </a:rPr>
              <a:t>anthracis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Corynebacterium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diphteriae</a:t>
            </a:r>
            <a:endParaRPr lang="en-US" i="1" dirty="0" smtClean="0">
              <a:solidFill>
                <a:srgbClr val="00B050"/>
              </a:solidFill>
            </a:endParaRP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Diplobasil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Diplobacillus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2 </a:t>
            </a:r>
            <a:r>
              <a:rPr lang="en-US" dirty="0" err="1" smtClean="0"/>
              <a:t>batang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Streptobasil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Streptobacillus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Basil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87382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19" y="2514600"/>
            <a:ext cx="363077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7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bulat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coccus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Streptococcus </a:t>
            </a:r>
            <a:r>
              <a:rPr lang="en-US" i="1" dirty="0" err="1" smtClean="0">
                <a:solidFill>
                  <a:srgbClr val="00B050"/>
                </a:solidFill>
              </a:rPr>
              <a:t>mutans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Neisseria </a:t>
            </a:r>
            <a:r>
              <a:rPr lang="en-US" i="1" dirty="0" err="1" smtClean="0">
                <a:solidFill>
                  <a:srgbClr val="00B050"/>
                </a:solidFill>
              </a:rPr>
              <a:t>gonorrhoeae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Diplokokus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Diplococcus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: </a:t>
            </a:r>
            <a:r>
              <a:rPr lang="en-US" dirty="0" err="1" smtClean="0"/>
              <a:t>bentuk</a:t>
            </a:r>
            <a:r>
              <a:rPr lang="en-US" dirty="0" smtClean="0"/>
              <a:t> 2 </a:t>
            </a:r>
            <a:r>
              <a:rPr lang="en-US" dirty="0" err="1" smtClean="0"/>
              <a:t>kokus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Tetrad</a:t>
            </a:r>
            <a:r>
              <a:rPr lang="en-US" dirty="0" smtClean="0"/>
              <a:t> : </a:t>
            </a:r>
            <a:r>
              <a:rPr lang="en-US" dirty="0" err="1" smtClean="0"/>
              <a:t>bentuk</a:t>
            </a:r>
            <a:r>
              <a:rPr lang="en-US" dirty="0" smtClean="0"/>
              <a:t> 4 </a:t>
            </a:r>
            <a:r>
              <a:rPr lang="en-US" dirty="0" err="1" smtClean="0"/>
              <a:t>kokus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Sarkina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err="1" smtClean="0">
                <a:solidFill>
                  <a:srgbClr val="FF0000"/>
                </a:solidFill>
              </a:rPr>
              <a:t>Sarcina</a:t>
            </a:r>
            <a:r>
              <a:rPr lang="en-US" dirty="0" smtClean="0"/>
              <a:t>) 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kubus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8 </a:t>
            </a:r>
            <a:r>
              <a:rPr lang="en-US" dirty="0" err="1" smtClean="0"/>
              <a:t>kokus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Stafilokokus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Staphylococcus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bergerombol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anggur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Streptokokus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Streptococcus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2179154"/>
            <a:ext cx="213203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52576"/>
            <a:ext cx="3867633" cy="22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61" y="3847934"/>
            <a:ext cx="3921473" cy="265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visualsunlimited.photoshelter.com/img/pix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visualsunlimited.photoshelter.com/img/pix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igher power view demonstrating clear tetrad morphology of the Sarcina organisms (1000× magnification, hematoxylin and eosin stain)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23" y="2707875"/>
            <a:ext cx="2575077" cy="194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Archaea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</a:pP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Bentuk</a:t>
            </a:r>
            <a:r>
              <a:rPr lang="en-US" dirty="0" smtClean="0">
                <a:solidFill>
                  <a:srgbClr val="FF0000"/>
                </a:solidFill>
              </a:rPr>
              <a:t> spiral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3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Vibrio</a:t>
            </a:r>
            <a:r>
              <a:rPr lang="en-US" dirty="0" smtClean="0"/>
              <a:t> :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/>
              <a:t> </a:t>
            </a:r>
            <a:r>
              <a:rPr lang="en-US" dirty="0" err="1" smtClean="0"/>
              <a:t>serupa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baca</a:t>
            </a:r>
            <a:r>
              <a:rPr lang="en-US" dirty="0" smtClean="0"/>
              <a:t> </a:t>
            </a:r>
            <a:r>
              <a:rPr lang="en-US" dirty="0" err="1" smtClean="0"/>
              <a:t>koma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Vibrio </a:t>
            </a:r>
            <a:r>
              <a:rPr lang="en-US" i="1" dirty="0" err="1" smtClean="0">
                <a:solidFill>
                  <a:srgbClr val="00B050"/>
                </a:solidFill>
              </a:rPr>
              <a:t>cholerae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Spirillum</a:t>
            </a:r>
            <a:r>
              <a:rPr lang="en-US" dirty="0" smtClean="0"/>
              <a:t> : </a:t>
            </a:r>
            <a:r>
              <a:rPr lang="en-US" dirty="0" err="1" smtClean="0"/>
              <a:t>seperti</a:t>
            </a:r>
            <a:r>
              <a:rPr lang="en-US" dirty="0" smtClean="0"/>
              <a:t> spiral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flagela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Spirrilum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winogradsky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Sprirochete</a:t>
            </a:r>
            <a:r>
              <a:rPr lang="en-US" dirty="0" smtClean="0"/>
              <a:t> : </a:t>
            </a:r>
            <a:r>
              <a:rPr lang="en-US" dirty="0" err="1" smtClean="0"/>
              <a:t>seperti</a:t>
            </a:r>
            <a:r>
              <a:rPr lang="en-US" dirty="0" smtClean="0"/>
              <a:t> spiral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flagela</a:t>
            </a:r>
            <a:r>
              <a:rPr lang="en-US" dirty="0" smtClean="0"/>
              <a:t>, </a:t>
            </a:r>
            <a:r>
              <a:rPr lang="en-US" dirty="0" err="1" smtClean="0"/>
              <a:t>contohnya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Treponema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pallidum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s://visualsunlimited.photoshelter.com/img/pix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Spiral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951"/>
            <a:ext cx="3098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3351"/>
            <a:ext cx="3368680" cy="22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s://microbewiki.kenyon.edu/images/a/a8/V_choler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060" y="1735043"/>
            <a:ext cx="4023360" cy="22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676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*Box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biru</a:t>
            </a:r>
            <a:r>
              <a:rPr lang="en-US" dirty="0" smtClean="0"/>
              <a:t> </a:t>
            </a:r>
            <a:r>
              <a:rPr lang="en-US" dirty="0" err="1" smtClean="0"/>
              <a:t>menandakan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archaea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5157668"/>
            <a:ext cx="206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</a:t>
            </a:r>
            <a:r>
              <a:rPr lang="en-US" sz="1600" i="1" dirty="0" err="1" smtClean="0"/>
              <a:t>Pommerville</a:t>
            </a:r>
            <a:r>
              <a:rPr lang="en-US" sz="1600" i="1" dirty="0" smtClean="0"/>
              <a:t>, 2011)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684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protein yang </a:t>
            </a:r>
            <a:r>
              <a:rPr lang="en-US" dirty="0" err="1" smtClean="0"/>
              <a:t>memanjang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gram </a:t>
            </a:r>
            <a:r>
              <a:rPr lang="en-US" dirty="0" err="1" smtClean="0">
                <a:solidFill>
                  <a:srgbClr val="FF0000"/>
                </a:solidFill>
              </a:rPr>
              <a:t>negatif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pelekatan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bakteri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tempat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hidupnya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transfer </a:t>
            </a:r>
            <a:r>
              <a:rPr lang="en-US" dirty="0" err="1" smtClean="0">
                <a:solidFill>
                  <a:srgbClr val="FF0000"/>
                </a:solidFill>
              </a:rPr>
              <a:t>materi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genetik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proses </a:t>
            </a:r>
            <a:r>
              <a:rPr lang="en-US" dirty="0" err="1" smtClean="0">
                <a:solidFill>
                  <a:srgbClr val="FF0000"/>
                </a:solidFill>
              </a:rPr>
              <a:t>konjugasi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Escherichia coli </a:t>
            </a:r>
            <a:r>
              <a:rPr lang="en-US" dirty="0" smtClean="0"/>
              <a:t>yang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pencernaan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57412"/>
            <a:ext cx="3190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9800" y="4712017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Pili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E.coli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Proses </a:t>
            </a:r>
            <a:r>
              <a:rPr lang="en-US" dirty="0" err="1" smtClean="0"/>
              <a:t>Konjugasi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Escherichia coli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714499"/>
            <a:ext cx="5567334" cy="359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8830" y="526542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Bakteri</a:t>
            </a:r>
            <a:r>
              <a:rPr lang="en-US" sz="1600" dirty="0" smtClean="0"/>
              <a:t> donor (F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913" y="525780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Bakteri</a:t>
            </a:r>
            <a:r>
              <a:rPr lang="en-US" sz="1600" dirty="0" smtClean="0"/>
              <a:t> </a:t>
            </a:r>
            <a:r>
              <a:rPr lang="en-US" sz="1600" dirty="0" err="1" smtClean="0"/>
              <a:t>resipien</a:t>
            </a:r>
            <a:r>
              <a:rPr lang="en-US" sz="1600" dirty="0" smtClean="0"/>
              <a:t> (F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80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Flagela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 yang </a:t>
            </a:r>
            <a:r>
              <a:rPr lang="en-US" dirty="0" err="1" smtClean="0"/>
              <a:t>memanjang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  <p:pic>
        <p:nvPicPr>
          <p:cNvPr id="11266" name="Picture 2" descr="C:\Users\Staff\Downloads\Flagellum_(PSF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876598" cy="19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968" y="3505200"/>
            <a:ext cx="39147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om public domain. Used with permis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579556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09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Flagela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flagela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letaknya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Monotrikus</a:t>
            </a:r>
            <a:r>
              <a:rPr lang="en-US" dirty="0" smtClean="0"/>
              <a:t> : </a:t>
            </a:r>
            <a:r>
              <a:rPr lang="en-US" dirty="0" err="1" smtClean="0"/>
              <a:t>flagel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“</a:t>
            </a:r>
            <a:r>
              <a:rPr lang="en-US" dirty="0" err="1" smtClean="0"/>
              <a:t>kutub</a:t>
            </a:r>
            <a:r>
              <a:rPr lang="en-US" dirty="0" smtClean="0"/>
              <a:t>”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Lopotrikus</a:t>
            </a:r>
            <a:r>
              <a:rPr lang="en-US" dirty="0" smtClean="0"/>
              <a:t> :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flagel</a:t>
            </a:r>
            <a:r>
              <a:rPr lang="en-US" dirty="0" smtClean="0"/>
              <a:t> di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“</a:t>
            </a:r>
            <a:r>
              <a:rPr lang="en-US" dirty="0" err="1" smtClean="0"/>
              <a:t>kutub</a:t>
            </a:r>
            <a:r>
              <a:rPr lang="en-US" dirty="0" smtClean="0"/>
              <a:t>”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Peritrikus</a:t>
            </a:r>
            <a:r>
              <a:rPr lang="en-US" dirty="0" smtClean="0"/>
              <a:t> : </a:t>
            </a:r>
            <a:r>
              <a:rPr lang="en-US" dirty="0" err="1" smtClean="0"/>
              <a:t>flagel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Amfitrikus</a:t>
            </a:r>
            <a:r>
              <a:rPr lang="en-US" dirty="0" smtClean="0"/>
              <a:t> : </a:t>
            </a:r>
            <a:r>
              <a:rPr lang="en-US" dirty="0" err="1" smtClean="0"/>
              <a:t>flagel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kedua</a:t>
            </a:r>
            <a:r>
              <a:rPr lang="en-US" dirty="0" smtClean="0"/>
              <a:t> “</a:t>
            </a:r>
            <a:r>
              <a:rPr lang="en-US" dirty="0" err="1" smtClean="0"/>
              <a:t>kutub</a:t>
            </a:r>
            <a:r>
              <a:rPr lang="en-US" dirty="0" smtClean="0"/>
              <a:t>”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Flagela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s://microbeonline.com/wp-content/uploads/2013/04/flagellar-arrangement-of-bac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3" y="1828800"/>
            <a:ext cx="7725987" cy="371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481281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Pergerakan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Perputaran</a:t>
            </a:r>
            <a:r>
              <a:rPr lang="en-US" dirty="0" smtClean="0"/>
              <a:t> flagellum </a:t>
            </a:r>
            <a:r>
              <a:rPr lang="en-US" dirty="0" err="1" smtClean="0"/>
              <a:t>berbalikan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jarum</a:t>
            </a:r>
            <a:r>
              <a:rPr lang="en-US" dirty="0" smtClean="0"/>
              <a:t> jam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(Fungi)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Badan</a:t>
            </a:r>
            <a:r>
              <a:rPr lang="en-US" sz="2500" dirty="0" smtClean="0"/>
              <a:t> </a:t>
            </a:r>
            <a:r>
              <a:rPr lang="en-US" sz="2500" dirty="0" err="1" smtClean="0"/>
              <a:t>jamur</a:t>
            </a:r>
            <a:r>
              <a:rPr lang="en-US" sz="2500" dirty="0" smtClean="0"/>
              <a:t> </a:t>
            </a:r>
            <a:r>
              <a:rPr lang="en-US" sz="2500" dirty="0" err="1" smtClean="0"/>
              <a:t>disebut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Talus (</a:t>
            </a:r>
            <a:r>
              <a:rPr lang="en-US" sz="2500" i="1" dirty="0" err="1" smtClean="0">
                <a:solidFill>
                  <a:srgbClr val="FF0000"/>
                </a:solidFill>
              </a:rPr>
              <a:t>Thallus</a:t>
            </a:r>
            <a:r>
              <a:rPr lang="en-US" sz="25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500" dirty="0" smtClean="0">
                <a:solidFill>
                  <a:srgbClr val="FF0000"/>
                </a:solidFill>
              </a:rPr>
              <a:t>Talus</a:t>
            </a:r>
            <a:r>
              <a:rPr lang="en-US" sz="2500" dirty="0" smtClean="0"/>
              <a:t> </a:t>
            </a:r>
            <a:r>
              <a:rPr lang="en-US" sz="2500" dirty="0" err="1" smtClean="0"/>
              <a:t>merupakan</a:t>
            </a:r>
            <a:r>
              <a:rPr lang="en-US" sz="2500" dirty="0" smtClean="0"/>
              <a:t> </a:t>
            </a:r>
            <a:r>
              <a:rPr lang="en-US" sz="2500" dirty="0" err="1" smtClean="0"/>
              <a:t>badan</a:t>
            </a:r>
            <a:r>
              <a:rPr lang="en-US" sz="2500" dirty="0" smtClean="0"/>
              <a:t> </a:t>
            </a:r>
            <a:r>
              <a:rPr lang="en-US" sz="2500" dirty="0" err="1" smtClean="0"/>
              <a:t>vegetatif</a:t>
            </a:r>
            <a:r>
              <a:rPr lang="en-US" sz="2500" dirty="0" smtClean="0"/>
              <a:t> </a:t>
            </a:r>
            <a:r>
              <a:rPr lang="en-US" sz="2500" dirty="0" err="1" smtClean="0"/>
              <a:t>tanaman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memiliki</a:t>
            </a:r>
            <a:r>
              <a:rPr lang="en-US" sz="2500" dirty="0" smtClean="0"/>
              <a:t> </a:t>
            </a:r>
            <a:r>
              <a:rPr lang="en-US" sz="2500" dirty="0" err="1" smtClean="0"/>
              <a:t>akar</a:t>
            </a:r>
            <a:r>
              <a:rPr lang="en-US" sz="2500" dirty="0" smtClean="0"/>
              <a:t>, </a:t>
            </a:r>
            <a:r>
              <a:rPr lang="en-US" sz="2500" dirty="0" err="1" smtClean="0"/>
              <a:t>daun</a:t>
            </a:r>
            <a:r>
              <a:rPr lang="en-US" sz="2500" dirty="0" smtClean="0"/>
              <a:t>, </a:t>
            </a:r>
            <a:r>
              <a:rPr lang="en-US" sz="2500" dirty="0" err="1" smtClean="0"/>
              <a:t>batang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jaringan</a:t>
            </a:r>
            <a:r>
              <a:rPr lang="en-US" sz="2500" dirty="0" smtClean="0"/>
              <a:t> </a:t>
            </a:r>
            <a:r>
              <a:rPr lang="en-US" sz="2500" dirty="0" err="1" smtClean="0"/>
              <a:t>pengangkut</a:t>
            </a:r>
            <a:r>
              <a:rPr lang="en-US" sz="2500" dirty="0" smtClean="0"/>
              <a:t> </a:t>
            </a:r>
            <a:r>
              <a:rPr lang="en-US" sz="2500" dirty="0" err="1" smtClean="0"/>
              <a:t>sejati</a:t>
            </a:r>
            <a:endParaRPr lang="en-US" sz="2500" dirty="0" smtClean="0"/>
          </a:p>
          <a:p>
            <a:r>
              <a:rPr lang="en-US" sz="2500" dirty="0" err="1" smtClean="0"/>
              <a:t>Bentuk</a:t>
            </a:r>
            <a:r>
              <a:rPr lang="en-US" sz="2500" dirty="0" smtClean="0"/>
              <a:t> talus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jamur</a:t>
            </a:r>
            <a:r>
              <a:rPr lang="en-US" sz="2500" dirty="0" smtClean="0"/>
              <a:t> </a:t>
            </a:r>
            <a:r>
              <a:rPr lang="en-US" sz="2500" dirty="0" err="1" smtClean="0"/>
              <a:t>bermacam-macam</a:t>
            </a:r>
            <a:r>
              <a:rPr lang="en-US" sz="2500" dirty="0" smtClean="0"/>
              <a:t>, </a:t>
            </a:r>
            <a:r>
              <a:rPr lang="en-US" sz="2500" dirty="0" err="1" smtClean="0"/>
              <a:t>mulai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ragi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hingga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jamur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</a:rPr>
              <a:t>makroskopis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err="1"/>
              <a:t>Sel-sel</a:t>
            </a:r>
            <a:r>
              <a:rPr lang="en-US" sz="2500" dirty="0"/>
              <a:t> </a:t>
            </a:r>
            <a:r>
              <a:rPr lang="en-US" sz="2500" dirty="0" err="1"/>
              <a:t>jamur</a:t>
            </a:r>
            <a:r>
              <a:rPr lang="en-US" sz="2500" dirty="0"/>
              <a:t> </a:t>
            </a:r>
            <a:r>
              <a:rPr lang="en-US" sz="2500" dirty="0" err="1"/>
              <a:t>memiliki</a:t>
            </a:r>
            <a:r>
              <a:rPr lang="en-US" sz="2500" dirty="0"/>
              <a:t> </a:t>
            </a:r>
            <a:r>
              <a:rPr lang="en-US" sz="2500" dirty="0" err="1"/>
              <a:t>dinding</a:t>
            </a:r>
            <a:r>
              <a:rPr lang="en-US" sz="2500" dirty="0"/>
              <a:t> </a:t>
            </a:r>
            <a:r>
              <a:rPr lang="en-US" sz="2500" dirty="0" err="1"/>
              <a:t>sel</a:t>
            </a:r>
            <a:r>
              <a:rPr lang="en-US" sz="2500" dirty="0"/>
              <a:t> yang </a:t>
            </a:r>
            <a:r>
              <a:rPr lang="en-US" sz="2500" dirty="0" err="1"/>
              <a:t>mengandung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FF0000"/>
                </a:solidFill>
              </a:rPr>
              <a:t>kitin</a:t>
            </a:r>
            <a:endParaRPr lang="en-US" sz="25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70" y="4114800"/>
            <a:ext cx="6629400" cy="218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4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(Fungi)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500" dirty="0" err="1" smtClean="0">
                <a:solidFill>
                  <a:srgbClr val="FF0000"/>
                </a:solidFill>
              </a:rPr>
              <a:t>Ragi</a:t>
            </a:r>
            <a:r>
              <a:rPr lang="en-US" sz="2500" dirty="0" smtClean="0">
                <a:solidFill>
                  <a:srgbClr val="FF0000"/>
                </a:solidFill>
              </a:rPr>
              <a:t> (</a:t>
            </a:r>
            <a:r>
              <a:rPr lang="en-US" sz="2500" i="1" dirty="0" smtClean="0">
                <a:solidFill>
                  <a:srgbClr val="FF0000"/>
                </a:solidFill>
              </a:rPr>
              <a:t>yeast</a:t>
            </a:r>
            <a:r>
              <a:rPr lang="en-US" sz="2500" dirty="0" smtClean="0">
                <a:solidFill>
                  <a:srgbClr val="FF0000"/>
                </a:solidFill>
              </a:rPr>
              <a:t>) </a:t>
            </a:r>
            <a:r>
              <a:rPr lang="en-US" sz="2500" dirty="0" smtClean="0"/>
              <a:t>: </a:t>
            </a: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jamur</a:t>
            </a:r>
            <a:r>
              <a:rPr lang="en-US" sz="2500" dirty="0" smtClean="0"/>
              <a:t> </a:t>
            </a:r>
            <a:r>
              <a:rPr lang="en-US" sz="2500" dirty="0" err="1" smtClean="0"/>
              <a:t>sel</a:t>
            </a:r>
            <a:r>
              <a:rPr lang="en-US" sz="2500" dirty="0" smtClean="0"/>
              <a:t> </a:t>
            </a:r>
            <a:r>
              <a:rPr lang="en-US" sz="2500" dirty="0" err="1" smtClean="0"/>
              <a:t>tunggal</a:t>
            </a:r>
            <a:r>
              <a:rPr lang="en-US" sz="2500" dirty="0" smtClean="0"/>
              <a:t>, </a:t>
            </a:r>
            <a:r>
              <a:rPr lang="en-US" sz="2500" dirty="0" err="1" smtClean="0"/>
              <a:t>dapat</a:t>
            </a:r>
            <a:r>
              <a:rPr lang="en-US" sz="2500" dirty="0" smtClean="0"/>
              <a:t> </a:t>
            </a:r>
            <a:r>
              <a:rPr lang="en-US" sz="2500" dirty="0" err="1" smtClean="0"/>
              <a:t>berkembang</a:t>
            </a:r>
            <a:r>
              <a:rPr lang="en-US" sz="2500" dirty="0" smtClean="0"/>
              <a:t> </a:t>
            </a:r>
            <a:r>
              <a:rPr lang="en-US" sz="2500" dirty="0" err="1" smtClean="0"/>
              <a:t>biak</a:t>
            </a:r>
            <a:r>
              <a:rPr lang="en-US" sz="2500" dirty="0" smtClean="0"/>
              <a:t> </a:t>
            </a:r>
            <a:r>
              <a:rPr lang="en-US" sz="2500" dirty="0" err="1" smtClean="0"/>
              <a:t>secara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seksual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spora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500" dirty="0" err="1" smtClean="0"/>
              <a:t>maupun</a:t>
            </a:r>
            <a:r>
              <a:rPr lang="en-US" sz="2500" dirty="0" smtClean="0"/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aseksual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 err="1" smtClean="0">
                <a:solidFill>
                  <a:schemeClr val="accent6">
                    <a:lumMod val="75000"/>
                  </a:schemeClr>
                </a:solidFill>
              </a:rPr>
              <a:t>pertunasan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</a:rPr>
              <a:t>), </a:t>
            </a:r>
            <a:r>
              <a:rPr lang="en-US" sz="2500" dirty="0" err="1" smtClean="0"/>
              <a:t>Contoh</a:t>
            </a:r>
            <a:r>
              <a:rPr lang="en-US" sz="2500" dirty="0" smtClean="0"/>
              <a:t> </a:t>
            </a:r>
            <a:r>
              <a:rPr lang="en-US" sz="2500" i="1" dirty="0" smtClean="0">
                <a:solidFill>
                  <a:srgbClr val="00B050"/>
                </a:solidFill>
              </a:rPr>
              <a:t>Candida </a:t>
            </a:r>
            <a:r>
              <a:rPr lang="en-US" sz="2500" i="1" dirty="0" err="1" smtClean="0">
                <a:solidFill>
                  <a:srgbClr val="00B050"/>
                </a:solidFill>
              </a:rPr>
              <a:t>albicans</a:t>
            </a:r>
            <a:r>
              <a:rPr lang="en-US" sz="2500" i="1" dirty="0" smtClean="0">
                <a:solidFill>
                  <a:srgbClr val="00B050"/>
                </a:solidFill>
              </a:rPr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i="1" dirty="0" smtClean="0">
                <a:solidFill>
                  <a:srgbClr val="00B050"/>
                </a:solidFill>
              </a:rPr>
              <a:t>Saccharomyces </a:t>
            </a:r>
            <a:r>
              <a:rPr lang="en-US" sz="2500" i="1" dirty="0" err="1" smtClean="0">
                <a:solidFill>
                  <a:srgbClr val="00B050"/>
                </a:solidFill>
              </a:rPr>
              <a:t>cerevisiae</a:t>
            </a:r>
            <a:endParaRPr lang="en-US" sz="2500" i="1" dirty="0">
              <a:solidFill>
                <a:srgbClr val="00B05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0" y="3962400"/>
            <a:ext cx="324044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s://classconnection.s3.amazonaws.com/580/flashcards/2884580/jpg/yeast_reproducing_by_budding1363975669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20515"/>
            <a:ext cx="4972050" cy="18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5825" y="60637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Reproduksi</a:t>
            </a:r>
            <a:r>
              <a:rPr lang="en-US" dirty="0" smtClean="0"/>
              <a:t> </a:t>
            </a:r>
            <a:r>
              <a:rPr lang="en-US" dirty="0" err="1" smtClean="0"/>
              <a:t>ragi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pertunasan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(Fungi)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 err="1" smtClean="0">
                <a:solidFill>
                  <a:srgbClr val="FF0000"/>
                </a:solidFill>
              </a:rPr>
              <a:t>Cendawan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Molds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: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hifa</a:t>
            </a:r>
            <a:r>
              <a:rPr lang="en-US" dirty="0" smtClean="0"/>
              <a:t> yang </a:t>
            </a:r>
            <a:r>
              <a:rPr lang="en-US" dirty="0" err="1" smtClean="0"/>
              <a:t>tersusun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miselium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dirty="0" err="1" smtClean="0">
                <a:latin typeface="Comic Sans MS" pitchFamily="66" charset="0"/>
              </a:rPr>
              <a:t>Hifa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adalah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sel</a:t>
            </a:r>
            <a:r>
              <a:rPr lang="en-US" sz="2400" i="1" dirty="0" smtClean="0">
                <a:latin typeface="Comic Sans MS" pitchFamily="66" charset="0"/>
              </a:rPr>
              <a:t> yang </a:t>
            </a:r>
            <a:r>
              <a:rPr lang="en-US" sz="2400" i="1" dirty="0" err="1" smtClean="0">
                <a:latin typeface="Comic Sans MS" pitchFamily="66" charset="0"/>
              </a:rPr>
              <a:t>memanjang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seperti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benang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dan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bercabang-cabang</a:t>
            </a:r>
            <a:endParaRPr lang="en-US" sz="2400" i="1" dirty="0">
              <a:latin typeface="Comic Sans MS" pitchFamily="66" charset="0"/>
            </a:endParaRPr>
          </a:p>
        </p:txBody>
      </p:sp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5181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90963"/>
            <a:ext cx="3090527" cy="274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(Fungi)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s://moodle.clsd.k12.pa.us/district_videos/Biology/ebook/products/0-13-115540-7/sb4647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80" y="1828800"/>
            <a:ext cx="528173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Jamur</a:t>
            </a:r>
            <a:r>
              <a:rPr lang="en-US" dirty="0"/>
              <a:t> (Fungi)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hifa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bersepta</a:t>
            </a:r>
            <a:r>
              <a:rPr lang="en-US" dirty="0" smtClean="0"/>
              <a:t> (</a:t>
            </a:r>
            <a:r>
              <a:rPr lang="en-US" dirty="0" err="1" smtClean="0"/>
              <a:t>bersekat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Bersepta</a:t>
            </a:r>
            <a:r>
              <a:rPr lang="en-US" dirty="0" smtClean="0"/>
              <a:t> (</a:t>
            </a:r>
            <a:r>
              <a:rPr lang="en-US" dirty="0" err="1" smtClean="0"/>
              <a:t>bersekat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8434" name="Picture 2" descr="https://moodle.clsd.k12.pa.us/district_videos/Biology/ebook/products/0-13-115540-7/sb4581f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592666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Dimorfik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jamur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bisa</a:t>
            </a:r>
            <a:r>
              <a:rPr lang="en-US" sz="2800" dirty="0" smtClean="0"/>
              <a:t> </a:t>
            </a:r>
            <a:r>
              <a:rPr lang="en-US" sz="2800" dirty="0" err="1" smtClean="0"/>
              <a:t>beganti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ragi</a:t>
            </a:r>
            <a:r>
              <a:rPr lang="en-US" sz="2800" dirty="0" smtClean="0">
                <a:solidFill>
                  <a:srgbClr val="FF0000"/>
                </a:solidFill>
              </a:rPr>
              <a:t> di </a:t>
            </a:r>
            <a:r>
              <a:rPr lang="en-US" sz="2800" dirty="0" err="1" smtClean="0">
                <a:solidFill>
                  <a:srgbClr val="FF0000"/>
                </a:solidFill>
              </a:rPr>
              <a:t>tubuh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hewan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cendawan</a:t>
            </a:r>
            <a:r>
              <a:rPr lang="en-US" sz="2800" dirty="0" smtClean="0">
                <a:solidFill>
                  <a:srgbClr val="FF0000"/>
                </a:solidFill>
              </a:rPr>
              <a:t> di </a:t>
            </a:r>
            <a:r>
              <a:rPr lang="en-US" sz="2800" dirty="0" err="1" smtClean="0">
                <a:solidFill>
                  <a:srgbClr val="FF0000"/>
                </a:solidFill>
              </a:rPr>
              <a:t>kondisi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luar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menyesuaikan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kondisi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</a:rPr>
              <a:t>tekanan</a:t>
            </a:r>
            <a:r>
              <a:rPr lang="en-US" sz="2800" dirty="0" smtClean="0">
                <a:solidFill>
                  <a:srgbClr val="FF0000"/>
                </a:solidFill>
              </a:rPr>
              <a:t> CO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suhu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nutrisi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dinamakan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YM shift </a:t>
            </a:r>
            <a:r>
              <a:rPr lang="en-US" sz="2800" dirty="0" smtClean="0">
                <a:sym typeface="Wingdings" pitchFamily="2" charset="2"/>
              </a:rPr>
              <a:t> Yeast (Y) to </a:t>
            </a:r>
            <a:r>
              <a:rPr lang="en-US" sz="2800" dirty="0" err="1" smtClean="0">
                <a:sym typeface="Wingdings" pitchFamily="2" charset="2"/>
              </a:rPr>
              <a:t>Mycelial</a:t>
            </a:r>
            <a:r>
              <a:rPr lang="en-US" sz="2800" dirty="0" smtClean="0">
                <a:sym typeface="Wingdings" pitchFamily="2" charset="2"/>
              </a:rPr>
              <a:t> (M) form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482" name="Picture 2" descr="Image result for dimorphic fun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503677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1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Dimorfik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1220"/>
            <a:ext cx="8223568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Universitas Esa Unggul\Kuliah\Materi perkuliahan\MK Mikrobiologi\relative size of micro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8084820" cy="49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Mikroskop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72219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8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: </a:t>
            </a:r>
            <a:r>
              <a:rPr lang="en-US" dirty="0" err="1">
                <a:solidFill>
                  <a:srgbClr val="FF0000"/>
                </a:solidFill>
              </a:rPr>
              <a:t>Perbesaran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Resolusi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Kontras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b="1" u="sng" dirty="0" err="1" smtClean="0">
                <a:solidFill>
                  <a:srgbClr val="FF9900"/>
                </a:solidFill>
              </a:rPr>
              <a:t>Perbesaran</a:t>
            </a:r>
            <a:r>
              <a:rPr lang="en-US" dirty="0" smtClean="0">
                <a:solidFill>
                  <a:srgbClr val="FF9900"/>
                </a:solidFill>
              </a:rPr>
              <a:t> </a:t>
            </a:r>
            <a:r>
              <a:rPr lang="en-US" sz="3000" dirty="0" smtClean="0">
                <a:sym typeface="Wingdings" pitchFamily="2" charset="2"/>
              </a:rPr>
              <a:t></a:t>
            </a:r>
            <a:r>
              <a:rPr lang="en-US" sz="3000" i="1" dirty="0" smtClean="0">
                <a:sym typeface="Wingdings" pitchFamily="2" charset="2"/>
              </a:rPr>
              <a:t> </a:t>
            </a:r>
            <a:r>
              <a:rPr lang="en-US" sz="3000" i="1" dirty="0" err="1" smtClean="0"/>
              <a:t>merupakan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rasio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antara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besar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ukuran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hasil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pengamatan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dengan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ukuran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benda</a:t>
            </a:r>
            <a:r>
              <a:rPr lang="en-US" sz="3000" i="1" dirty="0" smtClean="0"/>
              <a:t> </a:t>
            </a:r>
            <a:r>
              <a:rPr lang="en-US" sz="3000" i="1" dirty="0" err="1" smtClean="0"/>
              <a:t>aslinya</a:t>
            </a: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b="1" u="sng" dirty="0" err="1" smtClean="0">
                <a:solidFill>
                  <a:srgbClr val="FF9900"/>
                </a:solidFill>
              </a:rPr>
              <a:t>Resolusi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i="1" dirty="0" err="1" smtClean="0"/>
              <a:t>ukuran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kejernihan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gambar</a:t>
            </a:r>
            <a:r>
              <a:rPr lang="en-US" sz="2800" i="1" dirty="0" smtClean="0"/>
              <a:t> (minimum </a:t>
            </a:r>
            <a:r>
              <a:rPr lang="en-US" sz="2800" i="1" dirty="0" err="1" smtClean="0"/>
              <a:t>jarak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penglihatan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dimana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kedua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titik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dapat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dilihat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sebagai</a:t>
            </a:r>
            <a:r>
              <a:rPr lang="en-US" sz="2800" i="1" dirty="0" smtClean="0"/>
              <a:t> 2 </a:t>
            </a:r>
            <a:r>
              <a:rPr lang="en-US" sz="2800" i="1" dirty="0" err="1" smtClean="0"/>
              <a:t>titik</a:t>
            </a:r>
            <a:r>
              <a:rPr lang="en-US" sz="2800" i="1" dirty="0" smtClean="0"/>
              <a:t> yang </a:t>
            </a:r>
            <a:r>
              <a:rPr lang="en-US" sz="2800" i="1" dirty="0" err="1" smtClean="0"/>
              <a:t>berbeda</a:t>
            </a:r>
            <a:r>
              <a:rPr lang="en-US" sz="2800" i="1" dirty="0" smtClean="0"/>
              <a:t>)</a:t>
            </a:r>
          </a:p>
          <a:p>
            <a:r>
              <a:rPr lang="en-US" b="1" u="sng" dirty="0" err="1" smtClean="0">
                <a:solidFill>
                  <a:srgbClr val="FF9900"/>
                </a:solidFill>
              </a:rPr>
              <a:t>Kontras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i="1" dirty="0" err="1" smtClean="0"/>
              <a:t>kemampuan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memperlihatkan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perbedaan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pada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tempat-tempat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tertentu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suatu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obyek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misal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perbedaan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antara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sitoplasma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dengan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organel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3961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Perbesaran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950"/>
            <a:ext cx="4038600" cy="33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7950"/>
            <a:ext cx="4191000" cy="33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5345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Okuler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5345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Lensa</a:t>
            </a:r>
            <a:r>
              <a:rPr lang="en-US" dirty="0" smtClean="0"/>
              <a:t> </a:t>
            </a:r>
            <a:r>
              <a:rPr lang="en-US" dirty="0" err="1" smtClean="0"/>
              <a:t>Obyektif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Perbesaran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8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1036</Words>
  <Application>Microsoft Office PowerPoint</Application>
  <PresentationFormat>On-screen Show (4:3)</PresentationFormat>
  <Paragraphs>131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Kemampuan Akhir yang Diharapkan</vt:lpstr>
      <vt:lpstr>Pengelompokan Makhluk Hidup</vt:lpstr>
      <vt:lpstr>PowerPoint Presentation</vt:lpstr>
      <vt:lpstr>Ukuran Relatif Mikroorganisme</vt:lpstr>
      <vt:lpstr>Mikroskop</vt:lpstr>
      <vt:lpstr>Parameter pengamatan mikroskop: Perbesaran, Resolusi dan Kontras</vt:lpstr>
      <vt:lpstr>Perbesaran Mikroskop</vt:lpstr>
      <vt:lpstr>Perbesaran Mikroskop</vt:lpstr>
      <vt:lpstr>Resolusi Mikroskop</vt:lpstr>
      <vt:lpstr>Kontras dalam pengamatan mikroskop</vt:lpstr>
      <vt:lpstr>Konfigurasi Mikroskop Fase Kontras</vt:lpstr>
      <vt:lpstr>Jenis-jenis mikroskop berdasarkan lensa okulernya</vt:lpstr>
      <vt:lpstr>Jenis-jenis mikroskop berdasarkan sumber cahayanya</vt:lpstr>
      <vt:lpstr>Macam-macam mikroskop elektron</vt:lpstr>
      <vt:lpstr>Macam-macam mikroskop elektron</vt:lpstr>
      <vt:lpstr>Jenis-jenis teknik mikroskop cahaya</vt:lpstr>
      <vt:lpstr>Jenis-jenis teknik mikroskop cahaya</vt:lpstr>
      <vt:lpstr>Jenis-jenis teknik mikroskop cahaya</vt:lpstr>
      <vt:lpstr>Jenis-jenis teknik mikroskop cahaya</vt:lpstr>
      <vt:lpstr>Jenis-jenis teknik mikroskop cahaya</vt:lpstr>
      <vt:lpstr>PowerPoint Presentation</vt:lpstr>
      <vt:lpstr>Struktur Virus</vt:lpstr>
      <vt:lpstr>Struktur Virus</vt:lpstr>
      <vt:lpstr>Struktur Virus</vt:lpstr>
      <vt:lpstr>Struktur Virus</vt:lpstr>
      <vt:lpstr>Struktrur Virus</vt:lpstr>
      <vt:lpstr>Struktrur Virus</vt:lpstr>
      <vt:lpstr>Struktrur Virus</vt:lpstr>
      <vt:lpstr>Struktur Bakteri dan Archaea</vt:lpstr>
      <vt:lpstr>Bakteri Bentuk Basil</vt:lpstr>
      <vt:lpstr>Struktur Bakteri dan Archaea</vt:lpstr>
      <vt:lpstr>Bakteri Bentuk Bulat</vt:lpstr>
      <vt:lpstr>Struktur Bakteri dan Archaea</vt:lpstr>
      <vt:lpstr>Bakteri Bentuk Spiral</vt:lpstr>
      <vt:lpstr>Struktur Bakteri</vt:lpstr>
      <vt:lpstr>Pili</vt:lpstr>
      <vt:lpstr>Proses Konjugasi pada Escherichia coli</vt:lpstr>
      <vt:lpstr>Flagela</vt:lpstr>
      <vt:lpstr>Flagela</vt:lpstr>
      <vt:lpstr>Macam-macam Letak Flagela</vt:lpstr>
      <vt:lpstr>Pergerakan Bakteri Menggunakan Flagella</vt:lpstr>
      <vt:lpstr>Struktur Jamur (Fungi)</vt:lpstr>
      <vt:lpstr>Struktur Jamur (Fungi)</vt:lpstr>
      <vt:lpstr>Struktur Jamur (Fungi)</vt:lpstr>
      <vt:lpstr>Struktur Jamur (Fungi)</vt:lpstr>
      <vt:lpstr>Struktur Jamur (Fungi)</vt:lpstr>
      <vt:lpstr>Jamur Dimorfik</vt:lpstr>
      <vt:lpstr>Beberapa Spesies Jamur Dimorfik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62</cp:revision>
  <dcterms:created xsi:type="dcterms:W3CDTF">2018-03-12T04:07:17Z</dcterms:created>
  <dcterms:modified xsi:type="dcterms:W3CDTF">2018-03-13T04:52:35Z</dcterms:modified>
</cp:coreProperties>
</file>