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Lst>
  <p:notesMasterIdLst>
    <p:notesMasterId r:id="rId38"/>
  </p:notesMasterIdLst>
  <p:sldIdLst>
    <p:sldId id="260" r:id="rId3"/>
    <p:sldId id="261" r:id="rId4"/>
    <p:sldId id="262" r:id="rId5"/>
    <p:sldId id="263" r:id="rId6"/>
    <p:sldId id="258" r:id="rId7"/>
    <p:sldId id="259" r:id="rId8"/>
    <p:sldId id="264" r:id="rId9"/>
    <p:sldId id="265" r:id="rId10"/>
    <p:sldId id="266" r:id="rId11"/>
    <p:sldId id="267" r:id="rId12"/>
    <p:sldId id="268" r:id="rId13"/>
    <p:sldId id="269" r:id="rId14"/>
    <p:sldId id="270" r:id="rId15"/>
    <p:sldId id="271" r:id="rId16"/>
    <p:sldId id="292"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7" r:id="rId32"/>
    <p:sldId id="288" r:id="rId33"/>
    <p:sldId id="290" r:id="rId34"/>
    <p:sldId id="289" r:id="rId35"/>
    <p:sldId id="291" r:id="rId36"/>
    <p:sldId id="29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38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D50853-3A02-43F1-90E3-AB06DE317324}" type="datetimeFigureOut">
              <a:rPr lang="en-US" smtClean="0"/>
              <a:t>9/30/2018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C53294-B5DE-4917-818C-C5F067488133}" type="slidenum">
              <a:rPr lang="en-US" smtClean="0"/>
              <a:t>‹#›</a:t>
            </a:fld>
            <a:endParaRPr lang="en-US"/>
          </a:p>
        </p:txBody>
      </p:sp>
    </p:spTree>
    <p:extLst>
      <p:ext uri="{BB962C8B-B14F-4D97-AF65-F5344CB8AC3E}">
        <p14:creationId xmlns:p14="http://schemas.microsoft.com/office/powerpoint/2010/main" val="3792654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513871D8-2DB7-4C37-92EA-AB55B7847297}" type="slidenum">
              <a:rPr lang="id-ID" smtClean="0">
                <a:solidFill>
                  <a:prstClr val="black"/>
                </a:solidFill>
              </a:rPr>
              <a:pPr>
                <a:defRPr/>
              </a:pPr>
              <a:t>2</a:t>
            </a:fld>
            <a:endParaRPr lang="id-ID">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2F9C280-489D-489F-BCCF-0DB2A1401162}" type="slidenum">
              <a:rPr lang="id-ID" smtClean="0">
                <a:solidFill>
                  <a:prstClr val="black"/>
                </a:solidFill>
              </a:rPr>
              <a:pPr>
                <a:defRPr/>
              </a:pPr>
              <a:t>3</a:t>
            </a:fld>
            <a:endParaRPr lang="id-ID"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FFB6F55-3CE3-482B-BF4D-85FA34C59650}" type="slidenum">
              <a:rPr lang="id-ID" smtClean="0">
                <a:solidFill>
                  <a:prstClr val="black"/>
                </a:solidFill>
              </a:rPr>
              <a:pPr>
                <a:defRPr/>
              </a:pPr>
              <a:t>4</a:t>
            </a:fld>
            <a:endParaRPr lang="id-ID"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5493251A-FA1D-4FF2-9DAD-A224247F03C0}" type="datetime1">
              <a:rPr lang="en-US"/>
              <a:pPr>
                <a:defRPr/>
              </a:pPr>
              <a:t>9/30/2018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3DA41505-778B-4B19-AF64-E9B75C54AF39}" type="slidenum">
              <a:rPr lang="en-US"/>
              <a:pPr>
                <a:defRPr/>
              </a:pPr>
              <a:t>‹#›</a:t>
            </a:fld>
            <a:endParaRPr lang="en-US"/>
          </a:p>
        </p:txBody>
      </p:sp>
    </p:spTree>
    <p:extLst>
      <p:ext uri="{BB962C8B-B14F-4D97-AF65-F5344CB8AC3E}">
        <p14:creationId xmlns:p14="http://schemas.microsoft.com/office/powerpoint/2010/main" val="102387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4F7009EB-9DB0-40D8-AADD-1E5961E38DB5}" type="datetime1">
              <a:rPr lang="en-US"/>
              <a:pPr>
                <a:defRPr/>
              </a:pPr>
              <a:t>9/30/2018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F087624E-5139-4BE8-A65F-CD4A652BE40F}" type="slidenum">
              <a:rPr lang="en-US"/>
              <a:pPr>
                <a:defRPr/>
              </a:pPr>
              <a:t>‹#›</a:t>
            </a:fld>
            <a:endParaRPr lang="en-US"/>
          </a:p>
        </p:txBody>
      </p:sp>
    </p:spTree>
    <p:extLst>
      <p:ext uri="{BB962C8B-B14F-4D97-AF65-F5344CB8AC3E}">
        <p14:creationId xmlns:p14="http://schemas.microsoft.com/office/powerpoint/2010/main" val="150956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DF9C0F3A-E6EA-41A2-A4AB-40625603F0E8}" type="datetime1">
              <a:rPr lang="en-US"/>
              <a:pPr>
                <a:defRPr/>
              </a:pPr>
              <a:t>9/30/2018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DB5F07ED-AD78-40C0-8229-553414C21249}" type="slidenum">
              <a:rPr lang="en-US"/>
              <a:pPr>
                <a:defRPr/>
              </a:pPr>
              <a:t>‹#›</a:t>
            </a:fld>
            <a:endParaRPr lang="en-US"/>
          </a:p>
        </p:txBody>
      </p:sp>
    </p:spTree>
    <p:extLst>
      <p:ext uri="{BB962C8B-B14F-4D97-AF65-F5344CB8AC3E}">
        <p14:creationId xmlns:p14="http://schemas.microsoft.com/office/powerpoint/2010/main" val="3628029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445BE9-7A4A-42CC-BFBE-9B097D8B290D}" type="datetime1">
              <a:rPr lang="en-US">
                <a:solidFill>
                  <a:prstClr val="black">
                    <a:tint val="75000"/>
                  </a:prstClr>
                </a:solidFill>
              </a:rPr>
              <a:pPr>
                <a:def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B86794-A2EC-4332-8387-3E80CB9A74B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54002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AB0D15-6D40-4829-82CF-DE2B1F7FAD5D}" type="datetime1">
              <a:rPr lang="en-US">
                <a:solidFill>
                  <a:prstClr val="black">
                    <a:tint val="75000"/>
                  </a:prstClr>
                </a:solidFill>
              </a:rPr>
              <a:pPr>
                <a:def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9EBE49E-70AE-4487-8AFC-A6AE5586ACB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51211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8357FE-38AC-4529-ABFD-0725717EBA80}" type="datetime1">
              <a:rPr lang="en-US">
                <a:solidFill>
                  <a:prstClr val="black">
                    <a:tint val="75000"/>
                  </a:prstClr>
                </a:solidFill>
              </a:rPr>
              <a:pPr>
                <a:def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CD06A1F-D015-492B-B7D8-050B60097B9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313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970B3C-41C2-4DFA-87AF-6314051E7A66}" type="datetime1">
              <a:rPr lang="en-US">
                <a:solidFill>
                  <a:prstClr val="black">
                    <a:tint val="75000"/>
                  </a:prstClr>
                </a:solidFill>
              </a:rPr>
              <a:pPr>
                <a:defRPr/>
              </a:pPr>
              <a:t>9/30/2018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F13D16-627A-4C08-A1CE-5BC132FF338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24571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A1C094-1CB3-4398-9F9B-371CCB04AED6}" type="datetime1">
              <a:rPr lang="en-US">
                <a:solidFill>
                  <a:prstClr val="black">
                    <a:tint val="75000"/>
                  </a:prstClr>
                </a:solidFill>
              </a:rPr>
              <a:pPr>
                <a:defRPr/>
              </a:pPr>
              <a:t>9/30/2018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BEEEB67-0931-4EE1-A772-8026E2F14A1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89933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F39F7CF-1BB2-49A5-8756-B617EAEB5183}" type="datetime1">
              <a:rPr lang="en-US">
                <a:solidFill>
                  <a:prstClr val="black">
                    <a:tint val="75000"/>
                  </a:prstClr>
                </a:solidFill>
              </a:rPr>
              <a:pPr>
                <a:defRPr/>
              </a:pPr>
              <a:t>9/30/2018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9483BE0-7F68-49B9-B349-CF53799F5D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40768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70FBB0B-91B7-480F-AD0B-556BE3FF3CCF}" type="datetime1">
              <a:rPr lang="en-US">
                <a:solidFill>
                  <a:prstClr val="black">
                    <a:tint val="75000"/>
                  </a:prstClr>
                </a:solidFill>
              </a:rPr>
              <a:pPr>
                <a:defRPr/>
              </a:pPr>
              <a:t>9/30/2018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89CC716-C202-4B01-84B4-661FBB18E94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0012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FA1947-3B5A-4229-A955-ED846A01BB1D}" type="datetime1">
              <a:rPr lang="en-US">
                <a:solidFill>
                  <a:prstClr val="black">
                    <a:tint val="75000"/>
                  </a:prstClr>
                </a:solidFill>
              </a:rPr>
              <a:pPr>
                <a:defRPr/>
              </a:pPr>
              <a:t>9/30/2018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D4EF4D-C592-4483-99FB-D2284895695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687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89EF1408-93AA-4EC7-8BB3-9574F7993AC8}" type="datetime1">
              <a:rPr lang="en-US"/>
              <a:pPr>
                <a:defRPr/>
              </a:pPr>
              <a:t>9/30/2018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EDFFE706-CCCC-4120-8C7B-1486F9DE58CB}" type="slidenum">
              <a:rPr lang="en-US"/>
              <a:pPr>
                <a:defRPr/>
              </a:pPr>
              <a:t>‹#›</a:t>
            </a:fld>
            <a:endParaRPr lang="en-US"/>
          </a:p>
        </p:txBody>
      </p:sp>
    </p:spTree>
    <p:extLst>
      <p:ext uri="{BB962C8B-B14F-4D97-AF65-F5344CB8AC3E}">
        <p14:creationId xmlns:p14="http://schemas.microsoft.com/office/powerpoint/2010/main" val="7972155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92EE39B-C471-498E-90F0-390016F50E5D}" type="datetime1">
              <a:rPr lang="en-US">
                <a:solidFill>
                  <a:prstClr val="black">
                    <a:tint val="75000"/>
                  </a:prstClr>
                </a:solidFill>
              </a:rPr>
              <a:pPr>
                <a:defRPr/>
              </a:pPr>
              <a:t>9/30/2018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637B22B-D6EB-4E31-B30A-EECCC5BACEE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09259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CB56D1-5D31-4D0E-B6B4-8E44FEFC8EA9}" type="datetime1">
              <a:rPr lang="en-US">
                <a:solidFill>
                  <a:prstClr val="black">
                    <a:tint val="75000"/>
                  </a:prstClr>
                </a:solidFill>
              </a:rPr>
              <a:pPr>
                <a:def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BDEE4F8-46BC-4BC0-95EB-76A61B95762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475067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6278C2-DF35-427C-AE88-060612C26759}" type="datetime1">
              <a:rPr lang="en-US">
                <a:solidFill>
                  <a:prstClr val="black">
                    <a:tint val="75000"/>
                  </a:prstClr>
                </a:solidFill>
              </a:rPr>
              <a:pPr>
                <a:defRPr/>
              </a:pPr>
              <a:t>9/30/2018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2F0D7A-7EBD-4EBA-804B-986DE1E125B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46548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E2970B6E-4CD9-4095-AC7D-73994EB2FC14}" type="datetime1">
              <a:rPr lang="en-US"/>
              <a:pPr>
                <a:defRPr/>
              </a:pPr>
              <a:t>9/30/2018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B8528CCF-CE90-4E35-80F2-8F20E7D5C106}" type="slidenum">
              <a:rPr lang="en-US"/>
              <a:pPr>
                <a:defRPr/>
              </a:pPr>
              <a:t>‹#›</a:t>
            </a:fld>
            <a:endParaRPr lang="en-US"/>
          </a:p>
        </p:txBody>
      </p:sp>
    </p:spTree>
    <p:extLst>
      <p:ext uri="{BB962C8B-B14F-4D97-AF65-F5344CB8AC3E}">
        <p14:creationId xmlns:p14="http://schemas.microsoft.com/office/powerpoint/2010/main" val="79019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7D7C17E7-A25A-42F2-A891-F684AE153980}" type="datetime1">
              <a:rPr lang="en-US"/>
              <a:pPr>
                <a:defRPr/>
              </a:pPr>
              <a:t>9/30/2018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2EF80A09-8055-42C5-83FB-02685153FCDD}" type="slidenum">
              <a:rPr lang="en-US"/>
              <a:pPr>
                <a:defRPr/>
              </a:pPr>
              <a:t>‹#›</a:t>
            </a:fld>
            <a:endParaRPr lang="en-US"/>
          </a:p>
        </p:txBody>
      </p:sp>
    </p:spTree>
    <p:extLst>
      <p:ext uri="{BB962C8B-B14F-4D97-AF65-F5344CB8AC3E}">
        <p14:creationId xmlns:p14="http://schemas.microsoft.com/office/powerpoint/2010/main" val="50580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0CCDF43E-61CE-4919-AC69-C559187BA84C}" type="datetime1">
              <a:rPr lang="en-US"/>
              <a:pPr>
                <a:defRPr/>
              </a:pPr>
              <a:t>9/30/2018</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08E8972E-48A3-4AFB-A896-B1F800D5AC5F}" type="slidenum">
              <a:rPr lang="en-US"/>
              <a:pPr>
                <a:defRPr/>
              </a:pPr>
              <a:t>‹#›</a:t>
            </a:fld>
            <a:endParaRPr lang="en-US"/>
          </a:p>
        </p:txBody>
      </p:sp>
    </p:spTree>
    <p:extLst>
      <p:ext uri="{BB962C8B-B14F-4D97-AF65-F5344CB8AC3E}">
        <p14:creationId xmlns:p14="http://schemas.microsoft.com/office/powerpoint/2010/main" val="4184415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E611C375-518A-4430-ABE5-208766908C97}" type="datetime1">
              <a:rPr lang="en-US"/>
              <a:pPr>
                <a:defRPr/>
              </a:pPr>
              <a:t>9/30/2018</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A98435BB-FE54-4D70-8600-5C7EA44D0A4B}" type="slidenum">
              <a:rPr lang="en-US"/>
              <a:pPr>
                <a:defRPr/>
              </a:pPr>
              <a:t>‹#›</a:t>
            </a:fld>
            <a:endParaRPr lang="en-US"/>
          </a:p>
        </p:txBody>
      </p:sp>
    </p:spTree>
    <p:extLst>
      <p:ext uri="{BB962C8B-B14F-4D97-AF65-F5344CB8AC3E}">
        <p14:creationId xmlns:p14="http://schemas.microsoft.com/office/powerpoint/2010/main" val="4111118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7EF563BF-3956-4A60-9646-AD601B1EC00A}" type="datetime1">
              <a:rPr lang="en-US"/>
              <a:pPr>
                <a:defRPr/>
              </a:pPr>
              <a:t>9/30/2018</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59E9A36C-0EA1-4970-A3C9-4A4682A06C5D}" type="slidenum">
              <a:rPr lang="en-US"/>
              <a:pPr>
                <a:defRPr/>
              </a:pPr>
              <a:t>‹#›</a:t>
            </a:fld>
            <a:endParaRPr lang="en-US"/>
          </a:p>
        </p:txBody>
      </p:sp>
    </p:spTree>
    <p:extLst>
      <p:ext uri="{BB962C8B-B14F-4D97-AF65-F5344CB8AC3E}">
        <p14:creationId xmlns:p14="http://schemas.microsoft.com/office/powerpoint/2010/main" val="1114828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2EE7C2D2-F63F-4125-AA96-D02074E56FD2}" type="datetime1">
              <a:rPr lang="en-US"/>
              <a:pPr>
                <a:defRPr/>
              </a:pPr>
              <a:t>9/30/2018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2DF78D72-93D4-4A39-82B3-769992FFB7EC}" type="slidenum">
              <a:rPr lang="en-US"/>
              <a:pPr>
                <a:defRPr/>
              </a:pPr>
              <a:t>‹#›</a:t>
            </a:fld>
            <a:endParaRPr lang="en-US"/>
          </a:p>
        </p:txBody>
      </p:sp>
    </p:spTree>
    <p:extLst>
      <p:ext uri="{BB962C8B-B14F-4D97-AF65-F5344CB8AC3E}">
        <p14:creationId xmlns:p14="http://schemas.microsoft.com/office/powerpoint/2010/main" val="1102336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smtClean="0"/>
            </a:lvl1pPr>
          </a:lstStyle>
          <a:p>
            <a:pPr>
              <a:defRPr/>
            </a:pPr>
            <a:fld id="{3ADA571D-A80C-4304-96C2-BC5D4BE9A397}" type="datetime1">
              <a:rPr lang="en-US"/>
              <a:pPr>
                <a:defRPr/>
              </a:pPr>
              <a:t>9/30/2018</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smtClean="0"/>
            </a:lvl1pPr>
          </a:lstStyle>
          <a:p>
            <a:pPr>
              <a:defRPr/>
            </a:pPr>
            <a:fld id="{3750F895-CF1B-4873-B8C8-DAB67029630E}" type="slidenum">
              <a:rPr lang="en-US"/>
              <a:pPr>
                <a:defRPr/>
              </a:pPr>
              <a:t>‹#›</a:t>
            </a:fld>
            <a:endParaRPr lang="en-US"/>
          </a:p>
        </p:txBody>
      </p:sp>
    </p:spTree>
    <p:extLst>
      <p:ext uri="{BB962C8B-B14F-4D97-AF65-F5344CB8AC3E}">
        <p14:creationId xmlns:p14="http://schemas.microsoft.com/office/powerpoint/2010/main" val="404249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11113"/>
            <a:ext cx="9144000" cy="683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963CF93-B259-43E8-A33F-8B8E4BF28D74}" type="datetime1">
              <a:rPr lang="en-US">
                <a:solidFill>
                  <a:prstClr val="black">
                    <a:tint val="75000"/>
                  </a:prstClr>
                </a:solidFill>
              </a:rPr>
              <a:pPr>
                <a:defRPr/>
              </a:pPr>
              <a:t>9/30/2018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3CC78941-1EBF-44BA-914A-7BC2F107B9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0880549"/>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uhavax.hartford.edu/bugl/images/candida.jpg" TargetMode="External"/><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1" name="TextBox 1"/>
          <p:cNvSpPr txBox="1">
            <a:spLocks noChangeArrowheads="1"/>
          </p:cNvSpPr>
          <p:nvPr/>
        </p:nvSpPr>
        <p:spPr bwMode="auto">
          <a:xfrm>
            <a:off x="3200400" y="3725863"/>
            <a:ext cx="5638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solidFill>
                  <a:prstClr val="white"/>
                </a:solidFill>
              </a:rPr>
              <a:t>Definisi dan Sejarah Ilmu Mikrobiologi </a:t>
            </a:r>
          </a:p>
          <a:p>
            <a:pPr algn="ctr" eaLnBrk="1" hangingPunct="1"/>
            <a:r>
              <a:rPr lang="en-US" sz="1600" b="1">
                <a:solidFill>
                  <a:prstClr val="white"/>
                </a:solidFill>
              </a:rPr>
              <a:t>Pertemuan I</a:t>
            </a:r>
          </a:p>
          <a:p>
            <a:pPr algn="ctr" eaLnBrk="1" hangingPunct="1"/>
            <a:r>
              <a:rPr lang="en-US" sz="1600" b="1">
                <a:solidFill>
                  <a:prstClr val="white"/>
                </a:solidFill>
              </a:rPr>
              <a:t>Inherni Marti Abna, S.Si, M.Si</a:t>
            </a:r>
          </a:p>
          <a:p>
            <a:pPr algn="ctr" eaLnBrk="1" hangingPunct="1"/>
            <a:r>
              <a:rPr lang="en-US" sz="1600" b="1">
                <a:solidFill>
                  <a:prstClr val="white"/>
                </a:solidFill>
              </a:rPr>
              <a:t>Program Studi Farmasi</a:t>
            </a:r>
          </a:p>
          <a:p>
            <a:pPr algn="ctr" eaLnBrk="1" hangingPunct="1"/>
            <a:r>
              <a:rPr lang="en-US" sz="1600" b="1">
                <a:solidFill>
                  <a:prstClr val="white"/>
                </a:solidFill>
              </a:rPr>
              <a:t>Fakultas Ilmu-Ilmu Kesehatan</a:t>
            </a:r>
          </a:p>
        </p:txBody>
      </p:sp>
    </p:spTree>
    <p:extLst>
      <p:ext uri="{BB962C8B-B14F-4D97-AF65-F5344CB8AC3E}">
        <p14:creationId xmlns:p14="http://schemas.microsoft.com/office/powerpoint/2010/main" val="597351098"/>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a:t>
            </a:r>
            <a:r>
              <a:rPr lang="en-US" dirty="0" smtClean="0"/>
              <a:t> Protozoa</a:t>
            </a:r>
            <a:endParaRPr lang="en-US" dirty="0"/>
          </a:p>
        </p:txBody>
      </p:sp>
      <p:pic>
        <p:nvPicPr>
          <p:cNvPr id="4" name="Content Placeholder 3" descr="http://microbesfungi.weebly.com/uploads/2/7/0/3/27034653/5489600_orig.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1828800"/>
            <a:ext cx="6858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567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457200" y="914400"/>
            <a:ext cx="8229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196"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391"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587"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782" algn="ctr" rtl="0" eaLnBrk="1" fontAlgn="base" hangingPunct="1">
              <a:lnSpc>
                <a:spcPct val="85000"/>
              </a:lnSpc>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400" b="0" i="0" u="none" strike="noStrike" kern="0" cap="none" spc="0" normalizeH="0" baseline="0" noProof="0" dirty="0" err="1" smtClean="0">
                <a:ln>
                  <a:noFill/>
                </a:ln>
                <a:solidFill>
                  <a:schemeClr val="tx1"/>
                </a:solidFill>
                <a:effectLst/>
                <a:uLnTx/>
                <a:uFillTx/>
                <a:latin typeface="Times New Roman"/>
                <a:ea typeface="+mj-ea"/>
                <a:cs typeface="+mj-cs"/>
              </a:rPr>
              <a:t>Sejarah</a:t>
            </a:r>
            <a:r>
              <a:rPr kumimoji="0" lang="en-US" sz="4400" b="0" i="0" u="none" strike="noStrike" kern="0" cap="none" spc="0" normalizeH="0" baseline="0" noProof="0" dirty="0" smtClean="0">
                <a:ln>
                  <a:noFill/>
                </a:ln>
                <a:solidFill>
                  <a:schemeClr val="tx1"/>
                </a:solidFill>
                <a:effectLst/>
                <a:uLnTx/>
                <a:uFillTx/>
                <a:latin typeface="Times New Roman"/>
                <a:ea typeface="+mj-ea"/>
                <a:cs typeface="+mj-cs"/>
              </a:rPr>
              <a:t> </a:t>
            </a:r>
            <a:r>
              <a:rPr kumimoji="0" lang="en-US" sz="4400" b="0" i="0" u="none" strike="noStrike" kern="0" cap="none" spc="0" normalizeH="0" baseline="0" noProof="0" dirty="0" err="1" smtClean="0">
                <a:ln>
                  <a:noFill/>
                </a:ln>
                <a:solidFill>
                  <a:schemeClr val="tx1"/>
                </a:solidFill>
                <a:effectLst/>
                <a:uLnTx/>
                <a:uFillTx/>
                <a:latin typeface="Times New Roman"/>
                <a:ea typeface="+mj-ea"/>
                <a:cs typeface="+mj-cs"/>
              </a:rPr>
              <a:t>perkembangan</a:t>
            </a:r>
            <a:r>
              <a:rPr kumimoji="0" lang="en-US" sz="4400" b="0" i="0" u="none" strike="noStrike" kern="0" cap="none" spc="0" normalizeH="0" baseline="0" noProof="0" dirty="0" smtClean="0">
                <a:ln>
                  <a:noFill/>
                </a:ln>
                <a:solidFill>
                  <a:schemeClr val="tx1"/>
                </a:solidFill>
                <a:effectLst/>
                <a:uLnTx/>
                <a:uFillTx/>
                <a:latin typeface="Times New Roman"/>
                <a:ea typeface="+mj-ea"/>
                <a:cs typeface="+mj-cs"/>
              </a:rPr>
              <a:t> </a:t>
            </a:r>
            <a:r>
              <a:rPr kumimoji="0" lang="en-US" sz="4400" b="0" i="0" u="none" strike="noStrike" kern="0" cap="none" spc="0" normalizeH="0" baseline="0" noProof="0" dirty="0" err="1" smtClean="0">
                <a:ln>
                  <a:noFill/>
                </a:ln>
                <a:solidFill>
                  <a:schemeClr val="tx1"/>
                </a:solidFill>
                <a:effectLst/>
                <a:uLnTx/>
                <a:uFillTx/>
                <a:latin typeface="Times New Roman"/>
                <a:ea typeface="+mj-ea"/>
                <a:cs typeface="+mj-cs"/>
              </a:rPr>
              <a:t>mikrobiologi</a:t>
            </a:r>
            <a:endParaRPr kumimoji="0" lang="en-US" sz="4400" b="0" i="0" u="none" strike="noStrike" kern="0" cap="none" spc="0" normalizeH="0" baseline="0" noProof="0" dirty="0" smtClean="0">
              <a:ln>
                <a:noFill/>
              </a:ln>
              <a:solidFill>
                <a:schemeClr val="tx1"/>
              </a:solidFill>
              <a:effectLst/>
              <a:uLnTx/>
              <a:uFillTx/>
              <a:latin typeface="Times New Roman"/>
              <a:ea typeface="+mj-ea"/>
              <a:cs typeface="+mj-cs"/>
            </a:endParaRPr>
          </a:p>
        </p:txBody>
      </p:sp>
      <p:sp>
        <p:nvSpPr>
          <p:cNvPr id="5" name="Content Placeholder 2"/>
          <p:cNvSpPr>
            <a:spLocks noGrp="1"/>
          </p:cNvSpPr>
          <p:nvPr>
            <p:ph idx="1"/>
          </p:nvPr>
        </p:nvSpPr>
        <p:spPr bwMode="auto">
          <a:xfrm>
            <a:off x="304800" y="1981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341313" indent="-341313"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4263" indent="-227013"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7163" indent="-227013"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0063" indent="-227013"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28"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23"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19"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14"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9pPr>
          </a:lstStyle>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w"/>
              <a:tabLst/>
              <a:defRPr/>
            </a:pPr>
            <a:r>
              <a:rPr kumimoji="0" lang="en-US" sz="3200" b="0" i="0" u="none" strike="noStrike" kern="0" cap="none" spc="0" normalizeH="0" baseline="0" noProof="0" dirty="0" err="1" smtClean="0">
                <a:ln>
                  <a:noFill/>
                </a:ln>
                <a:effectLst/>
                <a:uLnTx/>
                <a:uFillTx/>
                <a:latin typeface="Times New Roman"/>
                <a:ea typeface="+mn-ea"/>
                <a:cs typeface="+mn-cs"/>
              </a:rPr>
              <a:t>Tahap</a:t>
            </a:r>
            <a:r>
              <a:rPr kumimoji="0" lang="en-US" sz="3200" b="0" i="0" u="none" strike="noStrike" kern="0" cap="none" spc="0" normalizeH="0" baseline="0" noProof="0" dirty="0" smtClean="0">
                <a:ln>
                  <a:noFill/>
                </a:ln>
                <a:effectLst/>
                <a:uLnTx/>
                <a:uFillTx/>
                <a:latin typeface="Times New Roman"/>
                <a:ea typeface="+mn-ea"/>
                <a:cs typeface="+mn-cs"/>
              </a:rPr>
              <a:t> </a:t>
            </a:r>
            <a:r>
              <a:rPr kumimoji="0" lang="en-US" sz="3200" b="0" i="0" u="none" strike="noStrike" kern="0" cap="none" spc="0" normalizeH="0" baseline="0" noProof="0" dirty="0" err="1" smtClean="0">
                <a:ln>
                  <a:noFill/>
                </a:ln>
                <a:effectLst/>
                <a:uLnTx/>
                <a:uFillTx/>
                <a:latin typeface="Times New Roman"/>
                <a:ea typeface="+mn-ea"/>
                <a:cs typeface="+mn-cs"/>
              </a:rPr>
              <a:t>kegelapan</a:t>
            </a:r>
            <a:endParaRPr kumimoji="0" lang="en-US" sz="3200" b="0" i="0" u="none" strike="noStrike" kern="0" cap="none" spc="0" normalizeH="0" baseline="0" noProof="0" dirty="0" smtClean="0">
              <a:ln>
                <a:noFill/>
              </a:ln>
              <a:effectLst/>
              <a:uLnTx/>
              <a:uFillTx/>
              <a:latin typeface="Times New Roman"/>
              <a:ea typeface="+mn-ea"/>
              <a:cs typeface="+mn-cs"/>
            </a:endParaRP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w"/>
              <a:tabLst/>
              <a:defRPr/>
            </a:pPr>
            <a:r>
              <a:rPr kumimoji="0" lang="en-US" sz="3200" b="0" i="0" u="none" strike="noStrike" kern="0" cap="none" spc="0" normalizeH="0" baseline="0" noProof="0" dirty="0" err="1" smtClean="0">
                <a:ln>
                  <a:noFill/>
                </a:ln>
                <a:effectLst/>
                <a:uLnTx/>
                <a:uFillTx/>
                <a:latin typeface="Times New Roman"/>
                <a:ea typeface="+mn-ea"/>
                <a:cs typeface="+mn-cs"/>
              </a:rPr>
              <a:t>Tahap</a:t>
            </a:r>
            <a:r>
              <a:rPr kumimoji="0" lang="en-US" sz="3200" b="0" i="0" u="none" strike="noStrike" kern="0" cap="none" spc="0" normalizeH="0" baseline="0" noProof="0" dirty="0" smtClean="0">
                <a:ln>
                  <a:noFill/>
                </a:ln>
                <a:effectLst/>
                <a:uLnTx/>
                <a:uFillTx/>
                <a:latin typeface="Times New Roman"/>
                <a:ea typeface="+mn-ea"/>
                <a:cs typeface="+mn-cs"/>
              </a:rPr>
              <a:t> </a:t>
            </a:r>
            <a:r>
              <a:rPr kumimoji="0" lang="en-US" sz="3200" b="0" i="0" u="none" strike="noStrike" kern="0" cap="none" spc="0" normalizeH="0" baseline="0" noProof="0" dirty="0" err="1" smtClean="0">
                <a:ln>
                  <a:noFill/>
                </a:ln>
                <a:effectLst/>
                <a:uLnTx/>
                <a:uFillTx/>
                <a:latin typeface="Times New Roman"/>
                <a:ea typeface="+mn-ea"/>
                <a:cs typeface="+mn-cs"/>
              </a:rPr>
              <a:t>penemuan</a:t>
            </a:r>
            <a:r>
              <a:rPr kumimoji="0" lang="en-US" sz="3200" b="0" i="0" u="none" strike="noStrike" kern="0" cap="none" spc="0" normalizeH="0" baseline="0" noProof="0" dirty="0" smtClean="0">
                <a:ln>
                  <a:noFill/>
                </a:ln>
                <a:effectLst/>
                <a:uLnTx/>
                <a:uFillTx/>
                <a:latin typeface="Times New Roman"/>
                <a:ea typeface="+mn-ea"/>
                <a:cs typeface="+mn-cs"/>
              </a:rPr>
              <a:t> </a:t>
            </a:r>
            <a:r>
              <a:rPr kumimoji="0" lang="en-US" sz="3200" b="0" i="0" u="none" strike="noStrike" kern="0" cap="none" spc="0" normalizeH="0" baseline="0" noProof="0" dirty="0" err="1" smtClean="0">
                <a:ln>
                  <a:noFill/>
                </a:ln>
                <a:effectLst/>
                <a:uLnTx/>
                <a:uFillTx/>
                <a:latin typeface="Times New Roman"/>
                <a:ea typeface="+mn-ea"/>
                <a:cs typeface="+mn-cs"/>
              </a:rPr>
              <a:t>mikroskop</a:t>
            </a:r>
            <a:endParaRPr kumimoji="0" lang="en-US" sz="3200" b="0" i="0" u="none" strike="noStrike" kern="0" cap="none" spc="0" normalizeH="0" baseline="0" noProof="0" dirty="0" smtClean="0">
              <a:ln>
                <a:noFill/>
              </a:ln>
              <a:effectLst/>
              <a:uLnTx/>
              <a:uFillTx/>
              <a:latin typeface="Times New Roman"/>
              <a:ea typeface="+mn-ea"/>
              <a:cs typeface="+mn-cs"/>
            </a:endParaRP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w"/>
              <a:tabLst/>
              <a:defRPr/>
            </a:pPr>
            <a:r>
              <a:rPr kumimoji="0" lang="en-US" sz="3200" b="0" i="0" u="none" strike="noStrike" kern="0" cap="none" spc="0" normalizeH="0" baseline="0" noProof="0" dirty="0" err="1" smtClean="0">
                <a:ln>
                  <a:noFill/>
                </a:ln>
                <a:effectLst/>
                <a:uLnTx/>
                <a:uFillTx/>
                <a:latin typeface="Times New Roman"/>
                <a:ea typeface="+mn-ea"/>
                <a:cs typeface="+mn-cs"/>
              </a:rPr>
              <a:t>Tahap</a:t>
            </a:r>
            <a:r>
              <a:rPr kumimoji="0" lang="en-US" sz="3200" b="0" i="0" u="none" strike="noStrike" kern="0" cap="none" spc="0" normalizeH="0" baseline="0" noProof="0" dirty="0" smtClean="0">
                <a:ln>
                  <a:noFill/>
                </a:ln>
                <a:effectLst/>
                <a:uLnTx/>
                <a:uFillTx/>
                <a:latin typeface="Times New Roman"/>
                <a:ea typeface="+mn-ea"/>
                <a:cs typeface="+mn-cs"/>
              </a:rPr>
              <a:t> </a:t>
            </a:r>
            <a:r>
              <a:rPr kumimoji="0" lang="en-US" sz="3200" b="0" i="0" u="none" strike="noStrike" kern="0" cap="none" spc="0" normalizeH="0" baseline="0" noProof="0" dirty="0" err="1" smtClean="0">
                <a:ln>
                  <a:noFill/>
                </a:ln>
                <a:effectLst/>
                <a:uLnTx/>
                <a:uFillTx/>
                <a:latin typeface="Times New Roman"/>
                <a:ea typeface="+mn-ea"/>
                <a:cs typeface="+mn-cs"/>
              </a:rPr>
              <a:t>perkembangan</a:t>
            </a:r>
            <a:r>
              <a:rPr kumimoji="0" lang="en-US" sz="3200" b="0" i="0" u="none" strike="noStrike" kern="0" cap="none" spc="0" normalizeH="0" baseline="0" noProof="0" dirty="0" smtClean="0">
                <a:ln>
                  <a:noFill/>
                </a:ln>
                <a:effectLst/>
                <a:uLnTx/>
                <a:uFillTx/>
                <a:latin typeface="Times New Roman"/>
                <a:ea typeface="+mn-ea"/>
                <a:cs typeface="+mn-cs"/>
              </a:rPr>
              <a:t> </a:t>
            </a:r>
            <a:r>
              <a:rPr kumimoji="0" lang="en-US" sz="3200" b="0" i="0" u="none" strike="noStrike" kern="0" cap="none" spc="0" normalizeH="0" baseline="0" noProof="0" dirty="0" err="1" smtClean="0">
                <a:ln>
                  <a:noFill/>
                </a:ln>
                <a:effectLst/>
                <a:uLnTx/>
                <a:uFillTx/>
                <a:latin typeface="Times New Roman"/>
                <a:ea typeface="+mn-ea"/>
                <a:cs typeface="+mn-cs"/>
              </a:rPr>
              <a:t>mikrobiologi</a:t>
            </a:r>
            <a:endParaRPr kumimoji="0" lang="en-US" sz="3200" b="0" i="0" u="none" strike="noStrike" kern="0" cap="none" spc="0" normalizeH="0" baseline="0" noProof="0" dirty="0" smtClean="0">
              <a:ln>
                <a:noFill/>
              </a:ln>
              <a:effectLst/>
              <a:uLnTx/>
              <a:uFillTx/>
              <a:latin typeface="Times New Roman"/>
              <a:ea typeface="+mn-ea"/>
              <a:cs typeface="+mn-cs"/>
            </a:endParaRP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w"/>
              <a:tabLst/>
              <a:defRPr/>
            </a:pPr>
            <a:r>
              <a:rPr kumimoji="0" lang="en-US" sz="3200" b="0" i="0" u="none" strike="noStrike" kern="0" cap="none" spc="0" normalizeH="0" baseline="0" noProof="0" dirty="0" err="1" smtClean="0">
                <a:ln>
                  <a:noFill/>
                </a:ln>
                <a:effectLst/>
                <a:uLnTx/>
                <a:uFillTx/>
                <a:latin typeface="Times New Roman"/>
                <a:ea typeface="+mn-ea"/>
                <a:cs typeface="+mn-cs"/>
              </a:rPr>
              <a:t>Tahap</a:t>
            </a:r>
            <a:r>
              <a:rPr kumimoji="0" lang="en-US" sz="3200" b="0" i="0" u="none" strike="noStrike" kern="0" cap="none" spc="0" normalizeH="0" baseline="0" noProof="0" dirty="0" smtClean="0">
                <a:ln>
                  <a:noFill/>
                </a:ln>
                <a:effectLst/>
                <a:uLnTx/>
                <a:uFillTx/>
                <a:latin typeface="Times New Roman"/>
                <a:ea typeface="+mn-ea"/>
                <a:cs typeface="+mn-cs"/>
              </a:rPr>
              <a:t> </a:t>
            </a:r>
            <a:r>
              <a:rPr kumimoji="0" lang="en-US" sz="3200" b="0" i="0" u="none" strike="noStrike" kern="0" cap="none" spc="0" normalizeH="0" baseline="0" noProof="0" dirty="0" err="1" smtClean="0">
                <a:ln>
                  <a:noFill/>
                </a:ln>
                <a:effectLst/>
                <a:uLnTx/>
                <a:uFillTx/>
                <a:latin typeface="Times New Roman"/>
                <a:ea typeface="+mn-ea"/>
                <a:cs typeface="+mn-cs"/>
              </a:rPr>
              <a:t>biomolekuler</a:t>
            </a:r>
            <a:endParaRPr kumimoji="0" lang="en-US" sz="3200" b="0" i="0" u="none" strike="noStrike" kern="0" cap="none" spc="0" normalizeH="0" baseline="0" noProof="0" dirty="0" smtClean="0">
              <a:ln>
                <a:noFill/>
              </a:ln>
              <a:effectLst/>
              <a:uLnTx/>
              <a:uFillTx/>
              <a:latin typeface="Times New Roman"/>
              <a:ea typeface="+mn-ea"/>
              <a:cs typeface="+mn-cs"/>
            </a:endParaRPr>
          </a:p>
        </p:txBody>
      </p:sp>
    </p:spTree>
    <p:extLst>
      <p:ext uri="{BB962C8B-B14F-4D97-AF65-F5344CB8AC3E}">
        <p14:creationId xmlns:p14="http://schemas.microsoft.com/office/powerpoint/2010/main" val="37681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smtClean="0">
                <a:ln w="6350">
                  <a:noFill/>
                </a:ln>
                <a:solidFill>
                  <a:sysClr val="windowText" lastClr="000000"/>
                </a:solidFill>
                <a:effectLst>
                  <a:outerShdw blurRad="114300" dist="101600" dir="2700000" algn="tl" rotWithShape="0">
                    <a:srgbClr val="000000">
                      <a:alpha val="40000"/>
                    </a:srgbClr>
                  </a:outerShdw>
                </a:effectLst>
                <a:uLnTx/>
                <a:uFillTx/>
                <a:latin typeface="Agency FB" pitchFamily="34" charset="0"/>
                <a:ea typeface="+mj-ea"/>
                <a:cs typeface="+mj-cs"/>
              </a:rPr>
              <a:t>KONFLIK TENTANG GENERASI SPONTAN</a:t>
            </a:r>
          </a:p>
        </p:txBody>
      </p:sp>
      <p:sp>
        <p:nvSpPr>
          <p:cNvPr id="5" name="Content Placeholder 2"/>
          <p:cNvSpPr>
            <a:spLocks noGrp="1"/>
          </p:cNvSpPr>
          <p:nvPr>
            <p:ph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marR="0" lvl="0" indent="0" defTabSz="914400" rtl="0" eaLnBrk="1" fontAlgn="base" latinLnBrk="0" hangingPunct="1">
              <a:lnSpc>
                <a:spcPct val="100000"/>
              </a:lnSpc>
              <a:spcBef>
                <a:spcPct val="20000"/>
              </a:spcBef>
              <a:spcAft>
                <a:spcPct val="0"/>
              </a:spcAft>
              <a:buClr>
                <a:srgbClr val="F9F9F9"/>
              </a:buClr>
              <a:buSzPct val="65000"/>
              <a:buFont typeface="Arial" charset="0"/>
              <a:buNone/>
              <a:tabLst/>
              <a:defRPr/>
            </a:pPr>
            <a:r>
              <a:rPr kumimoji="0" lang="sv-SE"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Usulan konsep generasi spontan meyakini bahwa organisme hidup dapat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berkembang</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muncul</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secara</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spontan</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dari</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materi</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tidak</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hidup</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atau</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dekomposisi</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jaringan</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tumbuhan</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atau</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hewan</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yang </a:t>
            </a:r>
            <a:r>
              <a:rPr kumimoji="0" lang="en-US" sz="4000"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mati</a:t>
            </a:r>
            <a:r>
              <a:rPr kumimoji="0" lang="en-US" sz="4000"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a:t>
            </a:r>
          </a:p>
        </p:txBody>
      </p:sp>
    </p:spTree>
    <p:extLst>
      <p:ext uri="{BB962C8B-B14F-4D97-AF65-F5344CB8AC3E}">
        <p14:creationId xmlns:p14="http://schemas.microsoft.com/office/powerpoint/2010/main" val="3107208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Fransisco</a:t>
            </a:r>
            <a:r>
              <a:rPr lang="en-US" dirty="0" smtClean="0"/>
              <a:t> </a:t>
            </a:r>
            <a:r>
              <a:rPr lang="en-US" dirty="0" err="1" smtClean="0"/>
              <a:t>Redi</a:t>
            </a:r>
            <a:endParaRPr lang="en-US" dirty="0"/>
          </a:p>
        </p:txBody>
      </p:sp>
      <p:sp>
        <p:nvSpPr>
          <p:cNvPr id="4" name="Content Placeholder 2"/>
          <p:cNvSpPr>
            <a:spLocks noGrp="1"/>
          </p:cNvSpPr>
          <p:nvPr>
            <p:ph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F9F9F9"/>
              </a:buClr>
              <a:buSzPct val="65000"/>
              <a:buFont typeface="Arial" charset="0"/>
              <a:buNone/>
              <a:tabLst/>
              <a:defRPr/>
            </a:pPr>
            <a:r>
              <a:rPr kumimoji="0" lang="it-IT"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Pada tahun 1668, B. Francesco Redi (1626-1697) membantah konsep generasi spontan dengan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menunjukkan</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bahwa</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belatung</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pada</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daging</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busuk</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berasal</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dari</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telur</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4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lalat</a:t>
            </a:r>
            <a:r>
              <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nn-NO"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yang meletakkan telur pada daging tersebut, bukan dari daging itu sendiri.</a:t>
            </a:r>
            <a:endParaRPr kumimoji="0" lang="en-US" sz="4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a:p>
            <a:pPr marL="0" marR="0" lvl="0" indent="0" algn="l" defTabSz="914400" rtl="0" eaLnBrk="1" fontAlgn="base" latinLnBrk="0" hangingPunct="1">
              <a:lnSpc>
                <a:spcPct val="100000"/>
              </a:lnSpc>
              <a:spcBef>
                <a:spcPct val="20000"/>
              </a:spcBef>
              <a:spcAft>
                <a:spcPct val="0"/>
              </a:spcAft>
              <a:buClr>
                <a:srgbClr val="F9F9F9"/>
              </a:buClr>
              <a:buSzPct val="65000"/>
              <a:buFont typeface="Wingdings 2" pitchFamily="18" charset="2"/>
              <a:buChar char=""/>
              <a:tabLst/>
              <a:defRPr/>
            </a:pPr>
            <a:endParaRPr kumimoji="0" lang="id-ID" sz="4000" b="0" i="0" u="none" strike="noStrike" kern="1200" cap="none" spc="0" normalizeH="0" baseline="0" noProof="0" dirty="0" smtClean="0">
              <a:ln>
                <a:noFill/>
              </a:ln>
              <a:solidFill>
                <a:sysClr val="windowText" lastClr="000000"/>
              </a:solidFill>
              <a:effectLst/>
              <a:uLnTx/>
              <a:uFillTx/>
              <a:latin typeface="Book Antiqua"/>
              <a:ea typeface="+mn-ea"/>
              <a:cs typeface="+mn-cs"/>
            </a:endParaRPr>
          </a:p>
        </p:txBody>
      </p:sp>
    </p:spTree>
    <p:extLst>
      <p:ext uri="{BB962C8B-B14F-4D97-AF65-F5344CB8AC3E}">
        <p14:creationId xmlns:p14="http://schemas.microsoft.com/office/powerpoint/2010/main" val="1141586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Fransisco</a:t>
            </a:r>
            <a:r>
              <a:rPr lang="en-US" dirty="0" smtClean="0"/>
              <a:t> </a:t>
            </a:r>
            <a:r>
              <a:rPr lang="en-US" dirty="0" err="1" smtClean="0"/>
              <a:t>redi</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2362200"/>
            <a:ext cx="7086600" cy="2520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106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err="1" smtClean="0"/>
              <a:t>Teori</a:t>
            </a:r>
            <a:r>
              <a:rPr lang="en-US" dirty="0" smtClean="0"/>
              <a:t> Biogenesis</a:t>
            </a:r>
            <a:endParaRPr lang="en-US" dirty="0"/>
          </a:p>
        </p:txBody>
      </p:sp>
      <p:sp>
        <p:nvSpPr>
          <p:cNvPr id="3" name="Content Placeholder 2"/>
          <p:cNvSpPr>
            <a:spLocks noGrp="1"/>
          </p:cNvSpPr>
          <p:nvPr>
            <p:ph idx="1"/>
          </p:nvPr>
        </p:nvSpPr>
        <p:spPr/>
        <p:txBody>
          <a:bodyPr/>
          <a:lstStyle/>
          <a:p>
            <a:r>
              <a:rPr lang="en-US" dirty="0" err="1" smtClean="0"/>
              <a:t>Teori</a:t>
            </a:r>
            <a:r>
              <a:rPr lang="en-US" dirty="0" smtClean="0"/>
              <a:t> </a:t>
            </a:r>
            <a:r>
              <a:rPr lang="en-US" dirty="0" err="1" smtClean="0"/>
              <a:t>Generatio</a:t>
            </a:r>
            <a:r>
              <a:rPr lang="en-US" dirty="0" smtClean="0"/>
              <a:t> </a:t>
            </a:r>
            <a:r>
              <a:rPr lang="en-US" dirty="0" err="1" smtClean="0"/>
              <a:t>Spontanea</a:t>
            </a:r>
            <a:r>
              <a:rPr lang="en-US" dirty="0" smtClean="0"/>
              <a:t> (abiogenesis) </a:t>
            </a:r>
            <a:r>
              <a:rPr lang="en-US" dirty="0" err="1" smtClean="0"/>
              <a:t>digantikan</a:t>
            </a:r>
            <a:r>
              <a:rPr lang="en-US" dirty="0" smtClean="0"/>
              <a:t> </a:t>
            </a:r>
            <a:r>
              <a:rPr lang="en-US" dirty="0" err="1" smtClean="0"/>
              <a:t>oleh</a:t>
            </a:r>
            <a:r>
              <a:rPr lang="en-US" dirty="0" smtClean="0"/>
              <a:t> </a:t>
            </a:r>
            <a:r>
              <a:rPr lang="en-US" dirty="0" err="1" smtClean="0"/>
              <a:t>teori</a:t>
            </a:r>
            <a:r>
              <a:rPr lang="en-US" dirty="0" smtClean="0"/>
              <a:t> Biogenesis: </a:t>
            </a:r>
            <a:r>
              <a:rPr lang="en-US" dirty="0" err="1" smtClean="0"/>
              <a:t>Makhluk</a:t>
            </a:r>
            <a:r>
              <a:rPr lang="en-US" dirty="0" smtClean="0"/>
              <a:t> </a:t>
            </a:r>
            <a:r>
              <a:rPr lang="en-US" dirty="0" err="1" smtClean="0"/>
              <a:t>hidup</a:t>
            </a:r>
            <a:r>
              <a:rPr lang="en-US" dirty="0" smtClean="0"/>
              <a:t> </a:t>
            </a:r>
            <a:r>
              <a:rPr lang="en-US" dirty="0" err="1" smtClean="0"/>
              <a:t>berasal</a:t>
            </a:r>
            <a:r>
              <a:rPr lang="en-US" dirty="0" smtClean="0"/>
              <a:t> </a:t>
            </a:r>
            <a:r>
              <a:rPr lang="en-US" dirty="0" err="1" smtClean="0"/>
              <a:t>dari</a:t>
            </a:r>
            <a:r>
              <a:rPr lang="en-US" dirty="0" smtClean="0"/>
              <a:t> </a:t>
            </a:r>
            <a:r>
              <a:rPr lang="en-US" dirty="0" err="1" smtClean="0"/>
              <a:t>makhluk</a:t>
            </a:r>
            <a:r>
              <a:rPr lang="en-US" dirty="0" smtClean="0"/>
              <a:t> </a:t>
            </a:r>
            <a:r>
              <a:rPr lang="en-US" dirty="0" err="1" smtClean="0"/>
              <a:t>hidup</a:t>
            </a:r>
            <a:r>
              <a:rPr lang="en-US" dirty="0" smtClean="0"/>
              <a:t> </a:t>
            </a:r>
            <a:r>
              <a:rPr lang="en-US" dirty="0" err="1" smtClean="0"/>
              <a:t>juga</a:t>
            </a:r>
            <a:r>
              <a:rPr lang="en-US" dirty="0" smtClean="0"/>
              <a:t>.</a:t>
            </a:r>
            <a:endParaRPr lang="en-US" dirty="0"/>
          </a:p>
        </p:txBody>
      </p:sp>
    </p:spTree>
    <p:extLst>
      <p:ext uri="{BB962C8B-B14F-4D97-AF65-F5344CB8AC3E}">
        <p14:creationId xmlns:p14="http://schemas.microsoft.com/office/powerpoint/2010/main" val="3003878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457200" y="990600"/>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196"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391"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587"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782" algn="ctr" rtl="0" eaLnBrk="1" fontAlgn="base" hangingPunct="1">
              <a:lnSpc>
                <a:spcPct val="85000"/>
              </a:lnSpc>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400" b="0" i="0" u="none" strike="noStrike" kern="0" cap="none" spc="0" normalizeH="0" baseline="0" noProof="0" dirty="0" err="1" smtClean="0">
                <a:ln>
                  <a:noFill/>
                </a:ln>
                <a:solidFill>
                  <a:srgbClr val="003366"/>
                </a:solidFill>
                <a:effectLst/>
                <a:uLnTx/>
                <a:uFillTx/>
                <a:latin typeface="Times New Roman"/>
                <a:ea typeface="+mj-ea"/>
                <a:cs typeface="+mj-cs"/>
              </a:rPr>
              <a:t>Tahap</a:t>
            </a:r>
            <a:r>
              <a:rPr kumimoji="0" lang="en-US" sz="4400" b="0" i="0" u="none" strike="noStrike" kern="0" cap="none" spc="0" normalizeH="0" baseline="0" noProof="0" dirty="0" smtClean="0">
                <a:ln>
                  <a:noFill/>
                </a:ln>
                <a:solidFill>
                  <a:srgbClr val="003366"/>
                </a:solidFill>
                <a:effectLst/>
                <a:uLnTx/>
                <a:uFillTx/>
                <a:latin typeface="Times New Roman"/>
                <a:ea typeface="+mj-ea"/>
                <a:cs typeface="+mj-cs"/>
              </a:rPr>
              <a:t> </a:t>
            </a:r>
            <a:r>
              <a:rPr kumimoji="0" lang="en-US" sz="4400" b="0" i="0" u="none" strike="noStrike" kern="0" cap="none" spc="0" normalizeH="0" baseline="0" noProof="0" dirty="0" err="1" smtClean="0">
                <a:ln>
                  <a:noFill/>
                </a:ln>
                <a:solidFill>
                  <a:srgbClr val="003366"/>
                </a:solidFill>
                <a:effectLst/>
                <a:uLnTx/>
                <a:uFillTx/>
                <a:latin typeface="Times New Roman"/>
                <a:ea typeface="+mj-ea"/>
                <a:cs typeface="+mj-cs"/>
              </a:rPr>
              <a:t>Penemuan</a:t>
            </a:r>
            <a:r>
              <a:rPr kumimoji="0" lang="en-US" sz="4400" b="0" i="0" u="none" strike="noStrike" kern="0" cap="none" spc="0" normalizeH="0" baseline="0" noProof="0" dirty="0" smtClean="0">
                <a:ln>
                  <a:noFill/>
                </a:ln>
                <a:solidFill>
                  <a:srgbClr val="003366"/>
                </a:solidFill>
                <a:effectLst/>
                <a:uLnTx/>
                <a:uFillTx/>
                <a:latin typeface="Times New Roman"/>
                <a:ea typeface="+mj-ea"/>
                <a:cs typeface="+mj-cs"/>
              </a:rPr>
              <a:t> </a:t>
            </a:r>
            <a:r>
              <a:rPr kumimoji="0" lang="en-US" sz="4400" b="0" i="0" u="none" strike="noStrike" kern="0" cap="none" spc="0" normalizeH="0" baseline="0" noProof="0" dirty="0" err="1" smtClean="0">
                <a:ln>
                  <a:noFill/>
                </a:ln>
                <a:solidFill>
                  <a:srgbClr val="003366"/>
                </a:solidFill>
                <a:effectLst/>
                <a:uLnTx/>
                <a:uFillTx/>
                <a:latin typeface="Times New Roman"/>
                <a:ea typeface="+mj-ea"/>
                <a:cs typeface="+mj-cs"/>
              </a:rPr>
              <a:t>Mikroskop</a:t>
            </a:r>
            <a:endParaRPr kumimoji="0" lang="en-US" sz="4400" b="0" i="0" u="none" strike="noStrike" kern="0" cap="none" spc="0" normalizeH="0" baseline="0" noProof="0" dirty="0" smtClean="0">
              <a:ln>
                <a:noFill/>
              </a:ln>
              <a:solidFill>
                <a:srgbClr val="003366"/>
              </a:solidFill>
              <a:effectLst/>
              <a:uLnTx/>
              <a:uFillTx/>
              <a:latin typeface="Times New Roman"/>
              <a:ea typeface="+mj-ea"/>
              <a:cs typeface="+mj-cs"/>
            </a:endParaRP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2514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j030525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981200"/>
            <a:ext cx="2819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ight Arrow 6"/>
          <p:cNvSpPr/>
          <p:nvPr/>
        </p:nvSpPr>
        <p:spPr>
          <a:xfrm>
            <a:off x="4191000" y="3276600"/>
            <a:ext cx="1295400" cy="609600"/>
          </a:xfrm>
          <a:prstGeom prst="rightArrow">
            <a:avLst/>
          </a:prstGeom>
          <a:gradFill rotWithShape="1">
            <a:gsLst>
              <a:gs pos="0">
                <a:srgbClr val="003366">
                  <a:tint val="40000"/>
                  <a:satMod val="350000"/>
                </a:srgbClr>
              </a:gs>
              <a:gs pos="40000">
                <a:srgbClr val="003366">
                  <a:tint val="45000"/>
                  <a:shade val="99000"/>
                  <a:satMod val="350000"/>
                </a:srgbClr>
              </a:gs>
              <a:gs pos="100000">
                <a:srgbClr val="003366">
                  <a:shade val="20000"/>
                  <a:satMod val="255000"/>
                </a:srgbClr>
              </a:gs>
            </a:gsLst>
            <a:path path="circle">
              <a:fillToRect l="50000" t="-80000" r="50000" b="180000"/>
            </a:path>
          </a:gradFill>
          <a:ln w="25400" cap="flat" cmpd="sng" algn="ctr">
            <a:solidFill>
              <a:srgbClr val="003366">
                <a:shade val="50000"/>
              </a:srgbClr>
            </a:solidFill>
            <a:prstDash val="solid"/>
          </a:ln>
          <a:effectLst/>
        </p:spPr>
        <p:txBody>
          <a:bodyPr lIns="91439" tIns="45719" rIns="91439" bIns="45719"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39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74665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Tahap</a:t>
            </a:r>
            <a:r>
              <a:rPr lang="en-US" dirty="0" smtClean="0"/>
              <a:t> </a:t>
            </a:r>
            <a:r>
              <a:rPr lang="en-US" dirty="0" err="1" smtClean="0"/>
              <a:t>Penemuan</a:t>
            </a:r>
            <a:r>
              <a:rPr lang="en-US" dirty="0" smtClean="0"/>
              <a:t> </a:t>
            </a:r>
            <a:r>
              <a:rPr lang="en-US" dirty="0" err="1" smtClean="0"/>
              <a:t>Mikroskop</a:t>
            </a:r>
            <a:endParaRPr lang="en-US" dirty="0"/>
          </a:p>
        </p:txBody>
      </p:sp>
      <p:sp>
        <p:nvSpPr>
          <p:cNvPr id="3" name="Content Placeholder 2"/>
          <p:cNvSpPr>
            <a:spLocks noGrp="1"/>
          </p:cNvSpPr>
          <p:nvPr>
            <p:ph idx="1"/>
          </p:nvPr>
        </p:nvSpPr>
        <p:spPr/>
        <p:txBody>
          <a:bodyPr/>
          <a:lstStyle/>
          <a:p>
            <a:r>
              <a:rPr lang="en-US" dirty="0"/>
              <a:t>Antony van Leeuwenhoek (1632-1723) </a:t>
            </a:r>
            <a:r>
              <a:rPr lang="en-US" dirty="0" err="1"/>
              <a:t>ilmuwan</a:t>
            </a:r>
            <a:r>
              <a:rPr lang="en-US" dirty="0"/>
              <a:t> </a:t>
            </a:r>
            <a:r>
              <a:rPr lang="en-US" dirty="0" err="1"/>
              <a:t>asal</a:t>
            </a:r>
            <a:r>
              <a:rPr lang="en-US" dirty="0"/>
              <a:t> </a:t>
            </a:r>
            <a:r>
              <a:rPr lang="en-US" dirty="0" err="1"/>
              <a:t>Belanda</a:t>
            </a:r>
            <a:r>
              <a:rPr lang="en-US" dirty="0"/>
              <a:t>, </a:t>
            </a:r>
            <a:r>
              <a:rPr lang="en-US" dirty="0" err="1"/>
              <a:t>mengkonstruksi</a:t>
            </a:r>
            <a:r>
              <a:rPr lang="en-US" dirty="0"/>
              <a:t> </a:t>
            </a:r>
            <a:r>
              <a:rPr lang="en-US" dirty="0" err="1"/>
              <a:t>mikroskop</a:t>
            </a:r>
            <a:r>
              <a:rPr lang="en-US" dirty="0"/>
              <a:t> </a:t>
            </a:r>
            <a:r>
              <a:rPr lang="en-US" dirty="0" err="1"/>
              <a:t>dan</a:t>
            </a:r>
            <a:r>
              <a:rPr lang="en-US" dirty="0"/>
              <a:t> orang </a:t>
            </a:r>
            <a:r>
              <a:rPr lang="en-US" dirty="0" err="1"/>
              <a:t>pertama</a:t>
            </a:r>
            <a:r>
              <a:rPr lang="en-US" dirty="0"/>
              <a:t> yang </a:t>
            </a:r>
            <a:r>
              <a:rPr lang="en-US" dirty="0" err="1"/>
              <a:t>mengamati</a:t>
            </a:r>
            <a:r>
              <a:rPr lang="en-US" dirty="0"/>
              <a:t> </a:t>
            </a:r>
            <a:r>
              <a:rPr lang="en-US" dirty="0" err="1"/>
              <a:t>dan</a:t>
            </a:r>
            <a:r>
              <a:rPr lang="en-US" dirty="0"/>
              <a:t> </a:t>
            </a:r>
            <a:r>
              <a:rPr lang="en-US" dirty="0" err="1"/>
              <a:t>mendeskripsikan</a:t>
            </a:r>
            <a:r>
              <a:rPr lang="en-US" dirty="0"/>
              <a:t> </a:t>
            </a:r>
            <a:r>
              <a:rPr lang="en-US" dirty="0" err="1"/>
              <a:t>mikroorganisme</a:t>
            </a:r>
            <a:r>
              <a:rPr lang="en-US" dirty="0"/>
              <a:t> </a:t>
            </a:r>
            <a:r>
              <a:rPr lang="en-US" dirty="0" err="1"/>
              <a:t>secara</a:t>
            </a:r>
            <a:r>
              <a:rPr lang="en-US" dirty="0"/>
              <a:t> </a:t>
            </a:r>
            <a:r>
              <a:rPr lang="en-US" dirty="0" err="1"/>
              <a:t>akurat</a:t>
            </a:r>
            <a:endParaRPr lang="en-US" dirty="0"/>
          </a:p>
          <a:p>
            <a:endParaRPr lang="en-US" dirty="0"/>
          </a:p>
        </p:txBody>
      </p:sp>
    </p:spTree>
    <p:extLst>
      <p:ext uri="{BB962C8B-B14F-4D97-AF65-F5344CB8AC3E}">
        <p14:creationId xmlns:p14="http://schemas.microsoft.com/office/powerpoint/2010/main" val="395820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609600"/>
            <a:ext cx="8229600" cy="12192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w="6350">
                  <a:noFill/>
                </a:ln>
                <a:solidFill>
                  <a:sysClr val="windowText" lastClr="000000"/>
                </a:solidFill>
                <a:effectLst>
                  <a:outerShdw blurRad="114300" dist="101600" dir="2700000" algn="tl" rotWithShape="0">
                    <a:srgbClr val="000000">
                      <a:alpha val="40000"/>
                    </a:srgbClr>
                  </a:outerShdw>
                </a:effectLst>
                <a:uLnTx/>
                <a:uFillTx/>
                <a:latin typeface="Agency FB" pitchFamily="34" charset="0"/>
                <a:ea typeface="+mj-ea"/>
                <a:cs typeface="+mj-cs"/>
              </a:rPr>
              <a:t>REPLIKA MIKROSKOP SEDERHANA YANG DIBUAT</a:t>
            </a:r>
            <a:r>
              <a:rPr kumimoji="0" lang="id-ID" sz="3600" b="1" i="0" u="none" strike="noStrike" kern="1200" cap="none" spc="0" normalizeH="0" baseline="0" noProof="0" dirty="0" smtClean="0">
                <a:ln w="6350">
                  <a:noFill/>
                </a:ln>
                <a:solidFill>
                  <a:sysClr val="windowText" lastClr="000000"/>
                </a:solidFill>
                <a:effectLst>
                  <a:outerShdw blurRad="114300" dist="101600" dir="2700000" algn="tl" rotWithShape="0">
                    <a:srgbClr val="000000">
                      <a:alpha val="40000"/>
                    </a:srgbClr>
                  </a:outerShdw>
                </a:effectLst>
                <a:uLnTx/>
                <a:uFillTx/>
                <a:latin typeface="Agency FB" pitchFamily="34" charset="0"/>
                <a:ea typeface="+mj-ea"/>
                <a:cs typeface="+mj-cs"/>
              </a:rPr>
              <a:t> </a:t>
            </a:r>
            <a:r>
              <a:rPr kumimoji="0" lang="en-US" sz="3600" b="1" i="0" u="none" strike="noStrike" kern="1200" cap="none" spc="0" normalizeH="0" baseline="0" noProof="0" dirty="0" smtClean="0">
                <a:ln w="6350">
                  <a:noFill/>
                </a:ln>
                <a:solidFill>
                  <a:sysClr val="windowText" lastClr="000000"/>
                </a:solidFill>
                <a:effectLst>
                  <a:outerShdw blurRad="114300" dist="101600" dir="2700000" algn="tl" rotWithShape="0">
                    <a:srgbClr val="000000">
                      <a:alpha val="40000"/>
                    </a:srgbClr>
                  </a:outerShdw>
                </a:effectLst>
                <a:uLnTx/>
                <a:uFillTx/>
                <a:latin typeface="Agency FB" pitchFamily="34" charset="0"/>
                <a:ea typeface="+mj-ea"/>
                <a:cs typeface="+mj-cs"/>
              </a:rPr>
              <a:t>OLEH A V. LEEUWENHOEK PADA 1673</a:t>
            </a:r>
          </a:p>
        </p:txBody>
      </p:sp>
      <p:pic>
        <p:nvPicPr>
          <p:cNvPr id="5" name="Content Placeholder 4" descr="C:\Documents and Settings\User\My Documents\My Pictures\170px-Leeuwenhoek_Microscop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2057400"/>
            <a:ext cx="3124200" cy="3962400"/>
          </a:xfrm>
          <a:prstGeom prst="rect">
            <a:avLst/>
          </a:prstGeom>
          <a:solidFill>
            <a:sysClr val="windowText" lastClr="000000"/>
          </a:solidFill>
          <a:ln>
            <a:solidFill>
              <a:srgbClr val="9CB084"/>
            </a:solidFill>
            <a:miter lim="800000"/>
            <a:headEnd/>
            <a:tailEnd/>
          </a:ln>
        </p:spPr>
      </p:pic>
    </p:spTree>
    <p:extLst>
      <p:ext uri="{BB962C8B-B14F-4D97-AF65-F5344CB8AC3E}">
        <p14:creationId xmlns:p14="http://schemas.microsoft.com/office/powerpoint/2010/main" val="10340131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196"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391"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587"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782" algn="ctr" rtl="0" eaLnBrk="1" fontAlgn="base" hangingPunct="1">
              <a:lnSpc>
                <a:spcPct val="85000"/>
              </a:lnSpc>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003366"/>
                </a:solidFill>
                <a:effectLst/>
                <a:uLnTx/>
                <a:uFillTx/>
                <a:latin typeface="Times New Roman"/>
                <a:ea typeface="+mj-ea"/>
                <a:cs typeface="+mj-cs"/>
              </a:rPr>
              <a:t>Tahap Perkembangan Mikrobiologi</a:t>
            </a: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2061412"/>
            <a:ext cx="3048000" cy="380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nvSpPr>
        <p:spPr bwMode="auto">
          <a:xfrm>
            <a:off x="4191000" y="2209800"/>
            <a:ext cx="4038600" cy="3428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341313" indent="-341313" algn="l" rtl="0" eaLnBrk="0" fontAlgn="base" hangingPunct="0">
              <a:spcBef>
                <a:spcPct val="20000"/>
              </a:spcBef>
              <a:spcAft>
                <a:spcPct val="0"/>
              </a:spcAft>
              <a:buClr>
                <a:schemeClr val="accent2"/>
              </a:buClr>
              <a:buFont typeface="Wingdings" pitchFamily="2" charset="2"/>
              <a:buChar char="w"/>
              <a:defRPr sz="28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SzPct val="55000"/>
              <a:buFont typeface="Wingdings" pitchFamily="2" charset="2"/>
              <a:buChar char="n"/>
              <a:defRPr sz="2400">
                <a:solidFill>
                  <a:schemeClr val="tx1"/>
                </a:solidFill>
                <a:latin typeface="+mn-lt"/>
              </a:defRPr>
            </a:lvl2pPr>
            <a:lvl3pPr marL="1084263" indent="-227013" algn="l" rtl="0" eaLnBrk="0" fontAlgn="base" hangingPunct="0">
              <a:spcBef>
                <a:spcPct val="20000"/>
              </a:spcBef>
              <a:spcAft>
                <a:spcPct val="0"/>
              </a:spcAft>
              <a:buClr>
                <a:schemeClr val="accent2"/>
              </a:buClr>
              <a:buSzPct val="65000"/>
              <a:buFont typeface="Wingdings" pitchFamily="2" charset="2"/>
              <a:buChar char="l"/>
              <a:defRPr sz="2000">
                <a:solidFill>
                  <a:schemeClr val="tx1"/>
                </a:solidFill>
                <a:latin typeface="+mn-lt"/>
              </a:defRPr>
            </a:lvl3pPr>
            <a:lvl4pPr marL="1427163" indent="-227013" algn="l" rtl="0" eaLnBrk="0" fontAlgn="base" hangingPunct="0">
              <a:spcBef>
                <a:spcPct val="20000"/>
              </a:spcBef>
              <a:spcAft>
                <a:spcPct val="0"/>
              </a:spcAft>
              <a:buClr>
                <a:schemeClr val="accent2"/>
              </a:buClr>
              <a:buSzPct val="85000"/>
              <a:buFont typeface="Wingdings" pitchFamily="2" charset="2"/>
              <a:buChar char="w"/>
              <a:defRPr sz="1800">
                <a:solidFill>
                  <a:schemeClr val="tx1"/>
                </a:solidFill>
                <a:latin typeface="+mn-lt"/>
              </a:defRPr>
            </a:lvl4pPr>
            <a:lvl5pPr marL="1770063" indent="-227013" algn="l" rtl="0" eaLnBrk="0" fontAlgn="base" hangingPunct="0">
              <a:spcBef>
                <a:spcPct val="20000"/>
              </a:spcBef>
              <a:spcAft>
                <a:spcPct val="0"/>
              </a:spcAft>
              <a:buClr>
                <a:schemeClr val="accent2"/>
              </a:buClr>
              <a:buSzPct val="80000"/>
              <a:buFont typeface="Wingdings" pitchFamily="2" charset="2"/>
              <a:buChar char="§"/>
              <a:defRPr sz="1800">
                <a:solidFill>
                  <a:schemeClr val="tx1"/>
                </a:solidFill>
                <a:latin typeface="+mn-lt"/>
              </a:defRPr>
            </a:lvl5pPr>
            <a:lvl6pPr marL="2228828" indent="-228597" algn="l" rtl="0" eaLnBrk="1" fontAlgn="base" hangingPunct="1">
              <a:spcBef>
                <a:spcPct val="20000"/>
              </a:spcBef>
              <a:spcAft>
                <a:spcPct val="0"/>
              </a:spcAft>
              <a:buClr>
                <a:schemeClr val="accent2"/>
              </a:buClr>
              <a:buSzPct val="80000"/>
              <a:buFont typeface="Wingdings" pitchFamily="2" charset="2"/>
              <a:buChar char="§"/>
              <a:defRPr sz="1800">
                <a:solidFill>
                  <a:schemeClr val="tx1"/>
                </a:solidFill>
                <a:latin typeface="+mn-lt"/>
              </a:defRPr>
            </a:lvl6pPr>
            <a:lvl7pPr marL="2686023" indent="-228597" algn="l" rtl="0" eaLnBrk="1" fontAlgn="base" hangingPunct="1">
              <a:spcBef>
                <a:spcPct val="20000"/>
              </a:spcBef>
              <a:spcAft>
                <a:spcPct val="0"/>
              </a:spcAft>
              <a:buClr>
                <a:schemeClr val="accent2"/>
              </a:buClr>
              <a:buSzPct val="80000"/>
              <a:buFont typeface="Wingdings" pitchFamily="2" charset="2"/>
              <a:buChar char="§"/>
              <a:defRPr sz="1800">
                <a:solidFill>
                  <a:schemeClr val="tx1"/>
                </a:solidFill>
                <a:latin typeface="+mn-lt"/>
              </a:defRPr>
            </a:lvl7pPr>
            <a:lvl8pPr marL="3143219" indent="-228597" algn="l" rtl="0" eaLnBrk="1" fontAlgn="base" hangingPunct="1">
              <a:spcBef>
                <a:spcPct val="20000"/>
              </a:spcBef>
              <a:spcAft>
                <a:spcPct val="0"/>
              </a:spcAft>
              <a:buClr>
                <a:schemeClr val="accent2"/>
              </a:buClr>
              <a:buSzPct val="80000"/>
              <a:buFont typeface="Wingdings" pitchFamily="2" charset="2"/>
              <a:buChar char="§"/>
              <a:defRPr sz="1800">
                <a:solidFill>
                  <a:schemeClr val="tx1"/>
                </a:solidFill>
                <a:latin typeface="+mn-lt"/>
              </a:defRPr>
            </a:lvl8pPr>
            <a:lvl9pPr marL="3600414" indent="-228597" algn="l" rtl="0" eaLnBrk="1" fontAlgn="base" hangingPunct="1">
              <a:spcBef>
                <a:spcPct val="20000"/>
              </a:spcBef>
              <a:spcAft>
                <a:spcPct val="0"/>
              </a:spcAft>
              <a:buClr>
                <a:schemeClr val="accent2"/>
              </a:buClr>
              <a:buSzPct val="80000"/>
              <a:buFont typeface="Wingdings" pitchFamily="2" charset="2"/>
              <a:buChar char="§"/>
              <a:defRPr sz="1800">
                <a:solidFill>
                  <a:schemeClr val="tx1"/>
                </a:solidFill>
                <a:latin typeface="+mn-lt"/>
              </a:defRPr>
            </a:lvl9pPr>
          </a:lstStyle>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None/>
              <a:tabLst/>
              <a:defRPr/>
            </a:pPr>
            <a:r>
              <a:rPr kumimoji="0" lang="en-US" sz="2800" b="0" i="0" u="none" strike="noStrike" kern="0" cap="none" spc="0" normalizeH="0" baseline="0" noProof="0" dirty="0" smtClean="0">
                <a:ln>
                  <a:noFill/>
                </a:ln>
                <a:solidFill>
                  <a:srgbClr val="FF0000"/>
                </a:solidFill>
                <a:effectLst/>
                <a:uLnTx/>
                <a:uFillTx/>
                <a:latin typeface="Times New Roman"/>
                <a:ea typeface="+mn-ea"/>
                <a:cs typeface="Arial" charset="0"/>
              </a:rPr>
              <a:t>Louis Pasteur</a:t>
            </a: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v"/>
              <a:tabLst/>
              <a:defRPr/>
            </a:pPr>
            <a:r>
              <a:rPr kumimoji="0" lang="en-US" sz="2800" b="0" i="0" u="none" strike="noStrike" kern="0" cap="none" spc="0" normalizeH="0" baseline="0" noProof="0" dirty="0" smtClean="0">
                <a:ln>
                  <a:noFill/>
                </a:ln>
                <a:solidFill>
                  <a:srgbClr val="FF0000"/>
                </a:solidFill>
                <a:effectLst/>
                <a:uLnTx/>
                <a:uFillTx/>
                <a:latin typeface="Times New Roman"/>
                <a:ea typeface="+mn-ea"/>
                <a:cs typeface="Arial" charset="0"/>
              </a:rPr>
              <a:t> </a:t>
            </a:r>
            <a:r>
              <a:rPr kumimoji="0" lang="en-US" sz="2000" b="0" i="0" u="none" strike="noStrike" kern="0" cap="none" spc="0" normalizeH="0" baseline="0" noProof="0" dirty="0" err="1" smtClean="0">
                <a:ln>
                  <a:noFill/>
                </a:ln>
                <a:solidFill>
                  <a:srgbClr val="003366"/>
                </a:solidFill>
                <a:effectLst/>
                <a:uLnTx/>
                <a:uFillTx/>
                <a:latin typeface="Times New Roman"/>
                <a:ea typeface="+mn-ea"/>
                <a:cs typeface="Arial" charset="0"/>
              </a:rPr>
              <a:t>Pendukung</a:t>
            </a: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a:t>
            </a:r>
            <a:r>
              <a:rPr kumimoji="0" lang="en-US" sz="2000" b="0" i="0" u="none" strike="noStrike" kern="0" cap="none" spc="0" normalizeH="0" baseline="0" noProof="0" dirty="0" err="1" smtClean="0">
                <a:ln>
                  <a:noFill/>
                </a:ln>
                <a:solidFill>
                  <a:srgbClr val="003366"/>
                </a:solidFill>
                <a:effectLst/>
                <a:uLnTx/>
                <a:uFillTx/>
                <a:latin typeface="Times New Roman"/>
                <a:ea typeface="+mn-ea"/>
                <a:cs typeface="Arial" charset="0"/>
              </a:rPr>
              <a:t>Teori</a:t>
            </a: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Biogenesis</a:t>
            </a: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v"/>
              <a:tabLst/>
              <a:defRPr/>
            </a:pP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a:t>
            </a:r>
            <a:r>
              <a:rPr kumimoji="0" lang="en-US" sz="2000" b="0" i="0" u="none" strike="noStrike" kern="0" cap="none" spc="0" normalizeH="0" baseline="0" noProof="0" dirty="0" err="1" smtClean="0">
                <a:ln>
                  <a:noFill/>
                </a:ln>
                <a:solidFill>
                  <a:srgbClr val="003366"/>
                </a:solidFill>
                <a:effectLst/>
                <a:uLnTx/>
                <a:uFillTx/>
                <a:latin typeface="Times New Roman"/>
                <a:ea typeface="+mn-ea"/>
                <a:cs typeface="Arial" charset="0"/>
              </a:rPr>
              <a:t>Penemu</a:t>
            </a: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a:t>
            </a: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None/>
              <a:tabLst/>
              <a:defRPr/>
            </a:pP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  </a:t>
            </a:r>
            <a:r>
              <a:rPr kumimoji="0" lang="en-US" sz="2000" b="0" i="0" u="none" strike="noStrike" kern="0" cap="none" spc="0" normalizeH="0" baseline="0" noProof="0" dirty="0" err="1" smtClean="0">
                <a:ln>
                  <a:noFill/>
                </a:ln>
                <a:solidFill>
                  <a:srgbClr val="003366"/>
                </a:solidFill>
                <a:effectLst/>
                <a:uLnTx/>
                <a:uFillTx/>
                <a:latin typeface="Times New Roman"/>
                <a:ea typeface="+mn-ea"/>
                <a:cs typeface="Arial" charset="0"/>
              </a:rPr>
              <a:t>vaksin</a:t>
            </a: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rabies  </a:t>
            </a:r>
            <a:r>
              <a:rPr kumimoji="0" lang="en-US" sz="2000" b="0" i="0" u="none" strike="noStrike" kern="0" cap="none" spc="0" normalizeH="0" baseline="0" noProof="0" dirty="0" err="1" smtClean="0">
                <a:ln>
                  <a:noFill/>
                </a:ln>
                <a:solidFill>
                  <a:srgbClr val="003366"/>
                </a:solidFill>
                <a:effectLst/>
                <a:uLnTx/>
                <a:uFillTx/>
                <a:latin typeface="Times New Roman"/>
                <a:ea typeface="+mn-ea"/>
                <a:cs typeface="Arial" charset="0"/>
              </a:rPr>
              <a:t>dan</a:t>
            </a: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a:t>
            </a:r>
            <a:r>
              <a:rPr kumimoji="0" lang="en-US" sz="2000" b="0" i="0" u="none" strike="noStrike" kern="0" cap="none" spc="0" normalizeH="0" baseline="0" noProof="0" dirty="0" err="1" smtClean="0">
                <a:ln>
                  <a:noFill/>
                </a:ln>
                <a:solidFill>
                  <a:srgbClr val="003366"/>
                </a:solidFill>
                <a:effectLst/>
                <a:uLnTx/>
                <a:uFillTx/>
                <a:latin typeface="Times New Roman"/>
                <a:ea typeface="+mn-ea"/>
                <a:cs typeface="Arial" charset="0"/>
              </a:rPr>
              <a:t>antraks</a:t>
            </a: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a:t>
            </a: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None/>
              <a:tabLst/>
              <a:defRPr/>
            </a:pP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  </a:t>
            </a:r>
            <a:r>
              <a:rPr kumimoji="0" lang="en-US" sz="2000" b="0" i="0" u="none" strike="noStrike" kern="0" cap="none" spc="0" normalizeH="0" baseline="0" noProof="0" dirty="0" err="1" smtClean="0">
                <a:ln>
                  <a:noFill/>
                </a:ln>
                <a:solidFill>
                  <a:srgbClr val="003366"/>
                </a:solidFill>
                <a:effectLst/>
                <a:uLnTx/>
                <a:uFillTx/>
                <a:latin typeface="Times New Roman"/>
                <a:ea typeface="+mn-ea"/>
                <a:cs typeface="Arial" charset="0"/>
              </a:rPr>
              <a:t>fermentasi</a:t>
            </a: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a:t>
            </a: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None/>
              <a:tabLst/>
              <a:defRPr/>
            </a:pP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  </a:t>
            </a:r>
            <a:r>
              <a:rPr kumimoji="0" lang="en-US" sz="2000" b="0" i="0" u="none" strike="noStrike" kern="0" cap="none" spc="0" normalizeH="0" baseline="0" noProof="0" dirty="0" err="1" smtClean="0">
                <a:ln>
                  <a:noFill/>
                </a:ln>
                <a:solidFill>
                  <a:srgbClr val="003366"/>
                </a:solidFill>
                <a:effectLst/>
                <a:uLnTx/>
                <a:uFillTx/>
                <a:latin typeface="Times New Roman"/>
                <a:ea typeface="+mn-ea"/>
                <a:cs typeface="Arial" charset="0"/>
              </a:rPr>
              <a:t>pasteurisasi</a:t>
            </a:r>
            <a:r>
              <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rPr>
              <a:t> </a:t>
            </a: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w"/>
              <a:tabLst/>
              <a:defRPr/>
            </a:pPr>
            <a:endParaRPr kumimoji="0" lang="en-US" sz="2000" b="0" i="0" u="none" strike="noStrike" kern="0" cap="none" spc="0" normalizeH="0" baseline="0" noProof="0" dirty="0" smtClean="0">
              <a:ln>
                <a:noFill/>
              </a:ln>
              <a:solidFill>
                <a:srgbClr val="003366"/>
              </a:solidFill>
              <a:effectLst/>
              <a:uLnTx/>
              <a:uFillTx/>
              <a:latin typeface="Times New Roman"/>
              <a:ea typeface="+mn-ea"/>
              <a:cs typeface="Arial" charset="0"/>
            </a:endParaRP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w"/>
              <a:tabLst/>
              <a:defRPr/>
            </a:pPr>
            <a:endParaRPr kumimoji="0" lang="en-US" sz="2800" b="0" i="0" u="none" strike="noStrike" kern="0" cap="none" spc="0" normalizeH="0" baseline="0" noProof="0" dirty="0" smtClean="0">
              <a:ln>
                <a:noFill/>
              </a:ln>
              <a:solidFill>
                <a:srgbClr val="FF0000"/>
              </a:solidFill>
              <a:effectLst/>
              <a:uLnTx/>
              <a:uFillTx/>
              <a:latin typeface="Times New Roman"/>
              <a:ea typeface="+mn-ea"/>
              <a:cs typeface="Arial" charset="0"/>
            </a:endParaRP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w"/>
              <a:tabLst/>
              <a:defRPr/>
            </a:pPr>
            <a:endParaRPr kumimoji="0" lang="en-US" sz="2800" b="0" i="0" u="none" strike="noStrike" kern="0" cap="none" spc="0" normalizeH="0" baseline="0" noProof="0" dirty="0" smtClean="0">
              <a:ln>
                <a:noFill/>
              </a:ln>
              <a:solidFill>
                <a:srgbClr val="003366"/>
              </a:solidFill>
              <a:effectLst/>
              <a:uLnTx/>
              <a:uFillTx/>
              <a:latin typeface="Times New Roman"/>
              <a:ea typeface="+mn-ea"/>
              <a:cs typeface="+mn-cs"/>
            </a:endParaRPr>
          </a:p>
        </p:txBody>
      </p:sp>
    </p:spTree>
    <p:extLst>
      <p:ext uri="{BB962C8B-B14F-4D97-AF65-F5344CB8AC3E}">
        <p14:creationId xmlns:p14="http://schemas.microsoft.com/office/powerpoint/2010/main" val="3602925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solidFill>
                  <a:prstClr val="white"/>
                </a:solidFill>
              </a:rPr>
              <a:t>VISI DAN MISI UNIVERSITAS ESA UNGGUL</a:t>
            </a:r>
          </a:p>
        </p:txBody>
      </p:sp>
      <p:pic>
        <p:nvPicPr>
          <p:cNvPr id="16691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560513"/>
            <a:ext cx="9144000" cy="4840287"/>
          </a:xfrm>
        </p:spPr>
      </p:pic>
    </p:spTree>
    <p:extLst>
      <p:ext uri="{BB962C8B-B14F-4D97-AF65-F5344CB8AC3E}">
        <p14:creationId xmlns:p14="http://schemas.microsoft.com/office/powerpoint/2010/main" val="152058479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smtClean="0"/>
              <a:t>Louis Pasteur</a:t>
            </a:r>
            <a:endParaRPr lang="en-US" dirty="0"/>
          </a:p>
        </p:txBody>
      </p:sp>
      <p:sp>
        <p:nvSpPr>
          <p:cNvPr id="4" name="Content Placeholder 2"/>
          <p:cNvSpPr>
            <a:spLocks noGrp="1"/>
          </p:cNvSpPr>
          <p:nvPr>
            <p:ph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20000"/>
              </a:spcBef>
              <a:spcAft>
                <a:spcPct val="0"/>
              </a:spcAft>
              <a:buClr>
                <a:srgbClr val="F9F9F9"/>
              </a:buClr>
              <a:buSzPct val="65000"/>
              <a:buFont typeface="Arial" charset="0"/>
              <a:buNone/>
              <a:tabLst/>
              <a:defRPr/>
            </a:pPr>
            <a:r>
              <a:rPr kumimoji="0" lang="en-US" sz="2800" b="1" i="0" u="none" strike="noStrike" kern="1200" cap="none" spc="0" normalizeH="0" baseline="0" noProof="0" smtClean="0">
                <a:ln>
                  <a:noFill/>
                </a:ln>
                <a:solidFill>
                  <a:sysClr val="windowText" lastClr="000000"/>
                </a:solidFill>
                <a:effectLst/>
                <a:uLnTx/>
                <a:uFillTx/>
                <a:latin typeface="Agency FB" pitchFamily="34" charset="0"/>
                <a:ea typeface="+mn-ea"/>
                <a:cs typeface="+mn-cs"/>
              </a:rPr>
              <a:t>Louis Pasteur (1822-1895) menjebak organisme yang terbawa udara dalam kapas, dia juga memanaskan leher labu angsa, mensteril media, membiarkan labu terbuka. </a:t>
            </a:r>
          </a:p>
          <a:p>
            <a:pPr marL="0" marR="0" lvl="0" indent="0" algn="just" defTabSz="914400" rtl="0" eaLnBrk="1" fontAlgn="base" latinLnBrk="0" hangingPunct="1">
              <a:lnSpc>
                <a:spcPct val="100000"/>
              </a:lnSpc>
              <a:spcBef>
                <a:spcPct val="20000"/>
              </a:spcBef>
              <a:spcAft>
                <a:spcPct val="0"/>
              </a:spcAft>
              <a:buClr>
                <a:srgbClr val="F9F9F9"/>
              </a:buClr>
              <a:buSzPct val="65000"/>
              <a:buFont typeface="Arial" charset="0"/>
              <a:buNone/>
              <a:tabLst/>
              <a:defRPr/>
            </a:pPr>
            <a:endParaRPr kumimoji="0" lang="en-US" sz="2800" b="1" i="0" u="none" strike="noStrike" kern="1200" cap="none" spc="0" normalizeH="0" baseline="0" noProof="0" smtClean="0">
              <a:ln>
                <a:noFill/>
              </a:ln>
              <a:solidFill>
                <a:sysClr val="windowText" lastClr="000000"/>
              </a:solidFill>
              <a:effectLst/>
              <a:uLnTx/>
              <a:uFillTx/>
              <a:latin typeface="Agency FB" pitchFamily="34" charset="0"/>
              <a:ea typeface="+mn-ea"/>
              <a:cs typeface="+mn-cs"/>
            </a:endParaRPr>
          </a:p>
          <a:p>
            <a:pPr marL="0" marR="0" lvl="0" indent="0" algn="just" defTabSz="914400" rtl="0" eaLnBrk="1" fontAlgn="base" latinLnBrk="0" hangingPunct="1">
              <a:lnSpc>
                <a:spcPct val="100000"/>
              </a:lnSpc>
              <a:spcBef>
                <a:spcPct val="20000"/>
              </a:spcBef>
              <a:spcAft>
                <a:spcPct val="0"/>
              </a:spcAft>
              <a:buClr>
                <a:srgbClr val="F9F9F9"/>
              </a:buClr>
              <a:buSzPct val="65000"/>
              <a:buFont typeface="Arial" charset="0"/>
              <a:buNone/>
              <a:tabLst/>
              <a:defRPr/>
            </a:pPr>
            <a:r>
              <a:rPr kumimoji="0" lang="en-US" sz="2800" b="1" i="0" u="none" strike="noStrike" kern="1200" cap="none" spc="0" normalizeH="0" baseline="0" noProof="0" smtClean="0">
                <a:ln>
                  <a:noFill/>
                </a:ln>
                <a:solidFill>
                  <a:sysClr val="windowText" lastClr="000000"/>
                </a:solidFill>
                <a:effectLst/>
                <a:uLnTx/>
                <a:uFillTx/>
                <a:latin typeface="Agency FB" pitchFamily="34" charset="0"/>
                <a:ea typeface="+mn-ea"/>
                <a:cs typeface="+mn-cs"/>
              </a:rPr>
              <a:t>Hasil percobaan menunjukkan tidak ada pertumbuhan organisme sebab partikel debu yang membawa organisme tidak mencapai medium Namun debu terjebak dalam leher labu. Dengan cara ini Pasteur telah mematahkan teori generasi spontan.</a:t>
            </a:r>
          </a:p>
        </p:txBody>
      </p:sp>
    </p:spTree>
    <p:extLst>
      <p:ext uri="{BB962C8B-B14F-4D97-AF65-F5344CB8AC3E}">
        <p14:creationId xmlns:p14="http://schemas.microsoft.com/office/powerpoint/2010/main" val="161803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 Pasteur</a:t>
            </a:r>
            <a:endParaRPr lang="en-US" dirty="0"/>
          </a:p>
        </p:txBody>
      </p:sp>
      <p:pic>
        <p:nvPicPr>
          <p:cNvPr id="4" name="Content Placeholder 3" descr="F:\BlackBerry\pictures\pasteur+experime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85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172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196"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391"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587"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782" algn="ctr" rtl="0" eaLnBrk="1" fontAlgn="base" hangingPunct="1">
              <a:lnSpc>
                <a:spcPct val="85000"/>
              </a:lnSpc>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003366"/>
                </a:solidFill>
                <a:effectLst/>
                <a:uLnTx/>
                <a:uFillTx/>
                <a:latin typeface="Times New Roman"/>
                <a:ea typeface="+mj-ea"/>
                <a:cs typeface="+mj-cs"/>
              </a:rPr>
              <a:t>Tahap Perkembangan mikrobiologi</a:t>
            </a: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2971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nvSpPr>
        <p:spPr bwMode="auto">
          <a:xfrm>
            <a:off x="4267200" y="2057400"/>
            <a:ext cx="4343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341313" indent="-341313"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4263" indent="-227013"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7163" indent="-227013"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0063" indent="-227013"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28"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23"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19"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14"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9pPr>
          </a:lstStyle>
          <a:p>
            <a:pPr marL="342896" indent="-342896" eaLnBrk="1" hangingPunct="1">
              <a:buFontTx/>
              <a:buChar char="-"/>
              <a:defRPr/>
            </a:pPr>
            <a:r>
              <a:rPr lang="en-US" sz="2400" dirty="0" err="1">
                <a:effectLst>
                  <a:outerShdw blurRad="38100" dist="38100" dir="2700000" algn="tl">
                    <a:srgbClr val="FFFFFF"/>
                  </a:outerShdw>
                </a:effectLst>
                <a:cs typeface="Arial" charset="0"/>
              </a:rPr>
              <a:t>Penemuan</a:t>
            </a:r>
            <a:r>
              <a:rPr lang="en-US" sz="2400" dirty="0">
                <a:effectLst>
                  <a:outerShdw blurRad="38100" dist="38100" dir="2700000" algn="tl">
                    <a:srgbClr val="FFFFFF"/>
                  </a:outerShdw>
                </a:effectLst>
                <a:cs typeface="Arial" charset="0"/>
              </a:rPr>
              <a:t>  basil </a:t>
            </a:r>
            <a:r>
              <a:rPr lang="en-US" sz="2400" dirty="0">
                <a:cs typeface="Arial" charset="0"/>
              </a:rPr>
              <a:t> TB, </a:t>
            </a:r>
            <a:r>
              <a:rPr lang="en-US" sz="2400" dirty="0" err="1">
                <a:cs typeface="Arial" charset="0"/>
              </a:rPr>
              <a:t>difteri</a:t>
            </a:r>
            <a:r>
              <a:rPr lang="en-US" sz="2400" dirty="0">
                <a:cs typeface="Arial" charset="0"/>
              </a:rPr>
              <a:t>, </a:t>
            </a:r>
            <a:r>
              <a:rPr lang="en-US" sz="2400" dirty="0" err="1">
                <a:cs typeface="Arial" charset="0"/>
              </a:rPr>
              <a:t>demam</a:t>
            </a:r>
            <a:r>
              <a:rPr lang="en-US" sz="2400" dirty="0">
                <a:cs typeface="Arial" charset="0"/>
              </a:rPr>
              <a:t>  </a:t>
            </a:r>
            <a:r>
              <a:rPr lang="en-US" sz="2400" dirty="0" err="1">
                <a:cs typeface="Arial" charset="0"/>
              </a:rPr>
              <a:t>tifoid</a:t>
            </a:r>
            <a:r>
              <a:rPr lang="en-US" sz="2400" dirty="0">
                <a:cs typeface="Arial" charset="0"/>
              </a:rPr>
              <a:t> </a:t>
            </a:r>
            <a:r>
              <a:rPr lang="en-US" sz="2400" dirty="0" err="1">
                <a:cs typeface="Arial" charset="0"/>
              </a:rPr>
              <a:t>dan</a:t>
            </a:r>
            <a:r>
              <a:rPr lang="en-US" sz="2400" dirty="0">
                <a:cs typeface="Arial" charset="0"/>
              </a:rPr>
              <a:t>  </a:t>
            </a:r>
            <a:r>
              <a:rPr lang="en-US" sz="2400" dirty="0" err="1">
                <a:cs typeface="Arial" charset="0"/>
              </a:rPr>
              <a:t>gonorrhoe</a:t>
            </a:r>
            <a:endParaRPr lang="en-US" sz="2400" dirty="0">
              <a:cs typeface="Arial" charset="0"/>
            </a:endParaRPr>
          </a:p>
          <a:p>
            <a:pPr marL="342896" indent="-342896" eaLnBrk="1" hangingPunct="1">
              <a:buFontTx/>
              <a:buChar char="-"/>
              <a:defRPr/>
            </a:pPr>
            <a:r>
              <a:rPr lang="en-US" sz="2400" dirty="0" err="1">
                <a:cs typeface="Arial" charset="0"/>
              </a:rPr>
              <a:t>Awal</a:t>
            </a:r>
            <a:r>
              <a:rPr lang="en-US" sz="2400" dirty="0">
                <a:cs typeface="Arial" charset="0"/>
              </a:rPr>
              <a:t> </a:t>
            </a:r>
            <a:r>
              <a:rPr lang="en-US" sz="2400" dirty="0" err="1">
                <a:cs typeface="Arial" charset="0"/>
              </a:rPr>
              <a:t>mula</a:t>
            </a:r>
            <a:r>
              <a:rPr lang="en-US" sz="2400" dirty="0">
                <a:cs typeface="Arial" charset="0"/>
              </a:rPr>
              <a:t> </a:t>
            </a:r>
            <a:r>
              <a:rPr lang="en-US" sz="2400" dirty="0" err="1">
                <a:cs typeface="Arial" charset="0"/>
              </a:rPr>
              <a:t>pengujian</a:t>
            </a:r>
            <a:r>
              <a:rPr lang="en-US" sz="2400" dirty="0">
                <a:cs typeface="Arial" charset="0"/>
              </a:rPr>
              <a:t> </a:t>
            </a:r>
            <a:r>
              <a:rPr lang="en-US" sz="2400" dirty="0" err="1">
                <a:cs typeface="Arial" charset="0"/>
              </a:rPr>
              <a:t>laboratorium</a:t>
            </a:r>
            <a:endParaRPr lang="en-US" sz="2400" dirty="0">
              <a:cs typeface="Arial" charset="0"/>
            </a:endParaRPr>
          </a:p>
          <a:p>
            <a:pPr marL="342896" indent="-342896" eaLnBrk="1" hangingPunct="1">
              <a:buFontTx/>
              <a:buChar char="-"/>
              <a:defRPr/>
            </a:pPr>
            <a:r>
              <a:rPr lang="en-US" sz="2400" dirty="0" err="1">
                <a:cs typeface="Arial" charset="0"/>
              </a:rPr>
              <a:t>Penemuan</a:t>
            </a:r>
            <a:r>
              <a:rPr lang="en-US" sz="2400" dirty="0">
                <a:cs typeface="Arial" charset="0"/>
              </a:rPr>
              <a:t> </a:t>
            </a:r>
            <a:r>
              <a:rPr lang="en-US" sz="2400" dirty="0" err="1">
                <a:cs typeface="Arial" charset="0"/>
              </a:rPr>
              <a:t>mikroskop</a:t>
            </a:r>
            <a:r>
              <a:rPr lang="en-US" sz="2400" dirty="0">
                <a:cs typeface="Arial" charset="0"/>
              </a:rPr>
              <a:t> </a:t>
            </a:r>
            <a:r>
              <a:rPr lang="en-US" sz="2400" dirty="0" err="1">
                <a:cs typeface="Arial" charset="0"/>
              </a:rPr>
              <a:t>elektron</a:t>
            </a:r>
            <a:endParaRPr lang="en-US" sz="2400" dirty="0">
              <a:cs typeface="Arial" charset="0"/>
            </a:endParaRPr>
          </a:p>
        </p:txBody>
      </p:sp>
    </p:spTree>
    <p:extLst>
      <p:ext uri="{BB962C8B-B14F-4D97-AF65-F5344CB8AC3E}">
        <p14:creationId xmlns:p14="http://schemas.microsoft.com/office/powerpoint/2010/main" val="3779340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smtClean="0"/>
              <a:t>Robert Koch</a:t>
            </a:r>
            <a:endParaRPr lang="en-US" dirty="0"/>
          </a:p>
        </p:txBody>
      </p:sp>
      <p:sp>
        <p:nvSpPr>
          <p:cNvPr id="4" name="Content Placeholder 2"/>
          <p:cNvSpPr>
            <a:spLocks noGrp="1"/>
          </p:cNvSpPr>
          <p:nvPr>
            <p:ph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F9F9F9"/>
              </a:buClr>
              <a:buSzPct val="65000"/>
              <a:buFont typeface="Arial" charset="0"/>
              <a:buNone/>
              <a:tabLst/>
              <a:defRPr/>
            </a:pPr>
            <a:r>
              <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Robert Koch (1843-1910) </a:t>
            </a:r>
            <a:r>
              <a:rPr kumimoji="0" lang="en-US" sz="28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memulai</a:t>
            </a:r>
            <a:r>
              <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28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pendekatan</a:t>
            </a:r>
            <a:r>
              <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28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ilmiah</a:t>
            </a:r>
            <a:r>
              <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di </a:t>
            </a:r>
            <a:r>
              <a:rPr kumimoji="0" lang="en-US" sz="28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bidang</a:t>
            </a:r>
            <a:r>
              <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28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mikrobiologi</a:t>
            </a:r>
            <a:r>
              <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28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kedokteran</a:t>
            </a:r>
            <a:r>
              <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p>
          <a:p>
            <a:pPr marL="0" marR="0" lvl="0" indent="0" algn="ctr" defTabSz="914400" rtl="0" eaLnBrk="1" fontAlgn="base" latinLnBrk="0" hangingPunct="1">
              <a:lnSpc>
                <a:spcPct val="100000"/>
              </a:lnSpc>
              <a:spcBef>
                <a:spcPct val="20000"/>
              </a:spcBef>
              <a:spcAft>
                <a:spcPct val="0"/>
              </a:spcAft>
              <a:buClr>
                <a:srgbClr val="F9F9F9"/>
              </a:buClr>
              <a:buSzPct val="65000"/>
              <a:buFont typeface="Arial" charset="0"/>
              <a:buNone/>
              <a:tabLst/>
              <a:defRPr/>
            </a:pPr>
            <a:endPar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F9F9F9"/>
              </a:buClr>
              <a:buSzPct val="65000"/>
              <a:buFont typeface="Arial" charset="0"/>
              <a:buNone/>
              <a:tabLst/>
              <a:defRPr/>
            </a:pPr>
            <a:endPar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F9F9F9"/>
              </a:buClr>
              <a:buSzPct val="65000"/>
              <a:buFont typeface="Arial" charset="0"/>
              <a:buNone/>
              <a:tabLst/>
              <a:defRPr/>
            </a:pPr>
            <a:r>
              <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HUBUNGAN SEBAB AKIBAT ANTARA MIKROORGANSME DAN PENYAKIT</a:t>
            </a:r>
          </a:p>
          <a:p>
            <a:pPr marL="0" marR="0" lvl="0" indent="0" algn="ctr" defTabSz="914400" rtl="0" eaLnBrk="1" fontAlgn="base" latinLnBrk="0" hangingPunct="1">
              <a:lnSpc>
                <a:spcPct val="100000"/>
              </a:lnSpc>
              <a:spcBef>
                <a:spcPct val="20000"/>
              </a:spcBef>
              <a:spcAft>
                <a:spcPct val="0"/>
              </a:spcAft>
              <a:buClr>
                <a:srgbClr val="F9F9F9"/>
              </a:buClr>
              <a:buSzPct val="65000"/>
              <a:buFont typeface="Arial" charset="0"/>
              <a:buNone/>
              <a:tabLst/>
              <a:defRPr/>
            </a:pPr>
            <a:endPar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a:p>
            <a:pPr marL="0" marR="0" lvl="0" indent="0" algn="ctr" defTabSz="914400" rtl="0" eaLnBrk="1" fontAlgn="base" latinLnBrk="0" hangingPunct="1">
              <a:lnSpc>
                <a:spcPct val="100000"/>
              </a:lnSpc>
              <a:spcBef>
                <a:spcPct val="20000"/>
              </a:spcBef>
              <a:spcAft>
                <a:spcPct val="0"/>
              </a:spcAft>
              <a:buClr>
                <a:srgbClr val="F9F9F9"/>
              </a:buClr>
              <a:buSzPct val="65000"/>
              <a:buFont typeface="Arial" charset="0"/>
              <a:buNone/>
              <a:tabLst/>
              <a:defRPr/>
            </a:pPr>
            <a:r>
              <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POSTULAT KOCH (1884)</a:t>
            </a:r>
          </a:p>
          <a:p>
            <a:pPr marL="0" marR="0" lvl="0" indent="0" algn="ctr" defTabSz="914400" rtl="0" eaLnBrk="1" fontAlgn="base" latinLnBrk="0" hangingPunct="1">
              <a:lnSpc>
                <a:spcPct val="100000"/>
              </a:lnSpc>
              <a:spcBef>
                <a:spcPct val="20000"/>
              </a:spcBef>
              <a:spcAft>
                <a:spcPct val="0"/>
              </a:spcAft>
              <a:buClr>
                <a:srgbClr val="F9F9F9"/>
              </a:buClr>
              <a:buSzPct val="65000"/>
              <a:buFont typeface="Arial" charset="0"/>
              <a:buNone/>
              <a:tabLst/>
              <a:defRPr/>
            </a:pPr>
            <a:endPar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a:p>
            <a:pPr marL="0" marR="0" lvl="0" indent="0" algn="just" defTabSz="914400" rtl="0" eaLnBrk="1" fontAlgn="base" latinLnBrk="0" hangingPunct="1">
              <a:lnSpc>
                <a:spcPct val="100000"/>
              </a:lnSpc>
              <a:spcBef>
                <a:spcPct val="20000"/>
              </a:spcBef>
              <a:spcAft>
                <a:spcPct val="0"/>
              </a:spcAft>
              <a:buClr>
                <a:srgbClr val="F9F9F9"/>
              </a:buClr>
              <a:buSzPct val="65000"/>
              <a:buFont typeface="Arial" charset="0"/>
              <a:buNone/>
              <a:tabLst/>
              <a:defRPr/>
            </a:pPr>
            <a:endParaRPr kumimoji="0" lang="en-US" sz="28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p:txBody>
      </p:sp>
      <p:sp>
        <p:nvSpPr>
          <p:cNvPr id="5" name="Down Arrow 4"/>
          <p:cNvSpPr/>
          <p:nvPr/>
        </p:nvSpPr>
        <p:spPr>
          <a:xfrm>
            <a:off x="4329906" y="2610853"/>
            <a:ext cx="484187" cy="1066800"/>
          </a:xfrm>
          <a:prstGeom prst="downArrow">
            <a:avLst/>
          </a:prstGeom>
          <a:solidFill>
            <a:sysClr val="windowText" lastClr="000000">
              <a:alpha val="57000"/>
            </a:sysClr>
          </a:solidFill>
          <a:ln w="25400" cap="flat" cmpd="sng" algn="ctr">
            <a:no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
        <p:nvSpPr>
          <p:cNvPr id="6" name="Down Arrow 5"/>
          <p:cNvSpPr/>
          <p:nvPr/>
        </p:nvSpPr>
        <p:spPr>
          <a:xfrm>
            <a:off x="4299274" y="4419600"/>
            <a:ext cx="484187" cy="685800"/>
          </a:xfrm>
          <a:prstGeom prst="downArrow">
            <a:avLst/>
          </a:prstGeom>
          <a:solidFill>
            <a:sysClr val="windowText" lastClr="000000">
              <a:alpha val="57000"/>
            </a:sysClr>
          </a:solidFill>
          <a:ln w="25400" cap="flat" cmpd="sng" algn="ctr">
            <a:noFill/>
            <a:prstDash val="solid"/>
          </a:ln>
          <a:effectLst/>
        </p:spPr>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Book Antiqua"/>
              <a:ea typeface="+mn-ea"/>
              <a:cs typeface="+mn-cs"/>
            </a:endParaRPr>
          </a:p>
        </p:txBody>
      </p:sp>
    </p:spTree>
    <p:extLst>
      <p:ext uri="{BB962C8B-B14F-4D97-AF65-F5344CB8AC3E}">
        <p14:creationId xmlns:p14="http://schemas.microsoft.com/office/powerpoint/2010/main" val="1612973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smtClean="0"/>
              <a:t>Robert Koch</a:t>
            </a:r>
            <a:endParaRPr lang="en-US" dirty="0"/>
          </a:p>
        </p:txBody>
      </p:sp>
      <p:sp>
        <p:nvSpPr>
          <p:cNvPr id="4" name="Content Placeholder 2"/>
          <p:cNvSpPr>
            <a:spLocks noGrp="1"/>
          </p:cNvSpPr>
          <p:nvPr>
            <p:ph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14350" marR="0" lvl="0" indent="-514350" algn="just" defTabSz="914400" rtl="0" eaLnBrk="1" fontAlgn="base" latinLnBrk="0" hangingPunct="1">
              <a:lnSpc>
                <a:spcPct val="100000"/>
              </a:lnSpc>
              <a:spcBef>
                <a:spcPct val="20000"/>
              </a:spcBef>
              <a:spcAft>
                <a:spcPct val="0"/>
              </a:spcAft>
              <a:buClr>
                <a:srgbClr val="F9F9F9"/>
              </a:buClr>
              <a:buSzPct val="65000"/>
              <a:buFont typeface="Calibri" pitchFamily="34" charset="0"/>
              <a:buAutoNum type="arabicPeriod"/>
              <a:tabLst/>
              <a:defRPr/>
            </a:pP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1.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Mikroorganisme</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selalu</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berasosiasi</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dengan</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penyakit</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tertentu</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a:t>
            </a:r>
            <a:endParaRPr kumimoji="0" lang="id-ID"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a:p>
            <a:pPr marL="514350" marR="0" lvl="0" indent="-514350" algn="just" defTabSz="914400" rtl="0" eaLnBrk="1" fontAlgn="base" latinLnBrk="0" hangingPunct="1">
              <a:lnSpc>
                <a:spcPct val="100000"/>
              </a:lnSpc>
              <a:spcBef>
                <a:spcPct val="20000"/>
              </a:spcBef>
              <a:spcAft>
                <a:spcPct val="0"/>
              </a:spcAft>
              <a:buClr>
                <a:srgbClr val="F9F9F9"/>
              </a:buClr>
              <a:buSzPct val="65000"/>
              <a:buFont typeface="Calibri" pitchFamily="34" charset="0"/>
              <a:buAutoNum type="arabicPeriod"/>
              <a:tabLst/>
              <a:defRPr/>
            </a:pP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2.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Mikroorganisme</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penyebab</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penyakit</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harus</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dapat</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diisolasi</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dan</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ditumbuhkan</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dalam</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kultur</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murn</a:t>
            </a:r>
            <a:r>
              <a:rPr kumimoji="0" lang="id-ID"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i</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di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laboratorium</a:t>
            </a:r>
            <a:r>
              <a:rPr kumimoji="0" lang="id-ID"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a:t>
            </a:r>
          </a:p>
          <a:p>
            <a:pPr marL="514350" marR="0" lvl="0" indent="-514350" algn="just" defTabSz="914400" rtl="0" eaLnBrk="1" fontAlgn="base" latinLnBrk="0" hangingPunct="1">
              <a:lnSpc>
                <a:spcPct val="100000"/>
              </a:lnSpc>
              <a:spcBef>
                <a:spcPct val="20000"/>
              </a:spcBef>
              <a:spcAft>
                <a:spcPct val="0"/>
              </a:spcAft>
              <a:buClr>
                <a:srgbClr val="F9F9F9"/>
              </a:buClr>
              <a:buSzPct val="65000"/>
              <a:buFont typeface="Calibri" pitchFamily="34" charset="0"/>
              <a:buAutoNum type="arabicPeriod"/>
              <a:tabLst/>
              <a:defRPr/>
            </a:pP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3.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Mikroorganisme</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tersebut</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jika</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diinokulasikan</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pada</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hewan</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rentan</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yang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sesuai</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akan</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menimbulkan</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penyakit</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yang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sama</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a:t>
            </a:r>
            <a:endParaRPr kumimoji="0" lang="id-ID"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a:p>
            <a:pPr marL="514350" marR="0" lvl="0" indent="-514350" algn="just" defTabSz="914400" rtl="0" eaLnBrk="1" fontAlgn="base" latinLnBrk="0" hangingPunct="1">
              <a:lnSpc>
                <a:spcPct val="100000"/>
              </a:lnSpc>
              <a:spcBef>
                <a:spcPct val="20000"/>
              </a:spcBef>
              <a:spcAft>
                <a:spcPct val="0"/>
              </a:spcAft>
              <a:buClr>
                <a:srgbClr val="F9F9F9"/>
              </a:buClr>
              <a:buSzPct val="65000"/>
              <a:buFont typeface="Calibri" pitchFamily="34" charset="0"/>
              <a:buAutoNum type="arabicPeriod"/>
              <a:tabLst/>
              <a:defRPr/>
            </a:pP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Mikroorganisme</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penyebab</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penyakit</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dapat</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diisolasi</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kembali</a:t>
            </a:r>
            <a:r>
              <a:rPr kumimoji="0" lang="en-US"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endParaRPr kumimoji="0" lang="id-ID" b="0" i="0" u="none" strike="noStrike" kern="1200" cap="none" spc="0" normalizeH="0" baseline="0" noProof="0" dirty="0" smtClean="0">
              <a:ln>
                <a:noFill/>
              </a:ln>
              <a:solidFill>
                <a:sysClr val="windowText" lastClr="000000"/>
              </a:solidFill>
              <a:effectLst/>
              <a:uLnTx/>
              <a:uFillTx/>
              <a:latin typeface="Book Antiqua"/>
              <a:ea typeface="+mn-ea"/>
              <a:cs typeface="+mn-cs"/>
            </a:endParaRPr>
          </a:p>
        </p:txBody>
      </p:sp>
    </p:spTree>
    <p:extLst>
      <p:ext uri="{BB962C8B-B14F-4D97-AF65-F5344CB8AC3E}">
        <p14:creationId xmlns:p14="http://schemas.microsoft.com/office/powerpoint/2010/main" val="863821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0"/>
            <a:ext cx="8229600" cy="884238"/>
          </a:xfrm>
          <a:prstGeom prst="rect">
            <a:avLst/>
          </a:prstGeom>
        </p:spPr>
        <p:txBody>
          <a:bodyPr vert="horz" rtlCol="0" anchor="ctr">
            <a:normAutofit fontScale="90000"/>
            <a:scene3d>
              <a:camera prst="orthographicFront"/>
              <a:lightRig rig="soft" dir="t">
                <a:rot lat="0" lon="0" rev="16800000"/>
              </a:lightRig>
            </a:scene3d>
            <a:sp3d prstMaterial="softEdge">
              <a:bevelT w="38100" h="38100"/>
            </a:sp3d>
          </a:bodyPr>
          <a:lst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pitchFamily="34" charset="0"/>
              </a:defRPr>
            </a:lvl2pPr>
            <a:lvl3pPr algn="ctr" rtl="0" fontAlgn="base">
              <a:spcBef>
                <a:spcPct val="0"/>
              </a:spcBef>
              <a:spcAft>
                <a:spcPct val="0"/>
              </a:spcAft>
              <a:defRPr sz="4100" b="1">
                <a:solidFill>
                  <a:schemeClr val="tx1"/>
                </a:solidFill>
                <a:latin typeface="Lucida Sans" pitchFamily="34" charset="0"/>
              </a:defRPr>
            </a:lvl3pPr>
            <a:lvl4pPr algn="ctr" rtl="0" fontAlgn="base">
              <a:spcBef>
                <a:spcPct val="0"/>
              </a:spcBef>
              <a:spcAft>
                <a:spcPct val="0"/>
              </a:spcAft>
              <a:defRPr sz="4100" b="1">
                <a:solidFill>
                  <a:schemeClr val="tx1"/>
                </a:solidFill>
                <a:latin typeface="Lucida Sans" pitchFamily="34" charset="0"/>
              </a:defRPr>
            </a:lvl4pPr>
            <a:lvl5pPr algn="ctr" rtl="0" fontAlgn="base">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100" b="1" i="0" u="none" strike="noStrike" kern="1200" cap="none" spc="0" normalizeH="0" baseline="0" noProof="0" dirty="0" smtClean="0">
                <a:ln w="6350">
                  <a:noFill/>
                </a:ln>
                <a:solidFill>
                  <a:sysClr val="windowText" lastClr="000000"/>
                </a:solidFill>
                <a:effectLst>
                  <a:outerShdw blurRad="114300" dist="101600" dir="2700000" algn="tl" rotWithShape="0">
                    <a:srgbClr val="000000">
                      <a:alpha val="40000"/>
                    </a:srgbClr>
                  </a:outerShdw>
                </a:effectLst>
                <a:uLnTx/>
                <a:uFillTx/>
                <a:latin typeface="Agency FB" pitchFamily="34" charset="0"/>
                <a:ea typeface="+mj-ea"/>
                <a:cs typeface="+mj-cs"/>
              </a:rPr>
              <a:t>PERKEMBANGAN TEKNIK UNTUK MEMPELAJARI MIKROBA PATOGEN</a:t>
            </a:r>
            <a:endParaRPr kumimoji="0" lang="en-US" sz="4100" b="1" i="0" u="none" strike="noStrike" kern="1200" cap="none" spc="0" normalizeH="0" baseline="0" noProof="0" dirty="0">
              <a:ln w="6350">
                <a:noFill/>
              </a:ln>
              <a:solidFill>
                <a:sysClr val="windowText" lastClr="000000"/>
              </a:solidFill>
              <a:effectLst>
                <a:outerShdw blurRad="114300" dist="101600" dir="2700000" algn="tl" rotWithShape="0">
                  <a:srgbClr val="000000">
                    <a:alpha val="40000"/>
                  </a:srgbClr>
                </a:outerShdw>
              </a:effectLst>
              <a:uLnTx/>
              <a:uFillTx/>
              <a:latin typeface="Agency FB" pitchFamily="34" charset="0"/>
              <a:ea typeface="+mj-ea"/>
              <a:cs typeface="+mj-cs"/>
            </a:endParaRPr>
          </a:p>
        </p:txBody>
      </p:sp>
      <p:sp>
        <p:nvSpPr>
          <p:cNvPr id="5" name="Content Placeholder 2"/>
          <p:cNvSpPr>
            <a:spLocks noGrp="1"/>
          </p:cNvSpPr>
          <p:nvPr>
            <p:ph idx="1"/>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48640" marR="0" lvl="0" indent="-411480" algn="just" defTabSz="914400" rtl="0" eaLnBrk="1" fontAlgn="auto" latinLnBrk="0" hangingPunct="1">
              <a:lnSpc>
                <a:spcPct val="90000"/>
              </a:lnSpc>
              <a:spcBef>
                <a:spcPct val="20000"/>
              </a:spcBef>
              <a:spcAft>
                <a:spcPts val="0"/>
              </a:spcAft>
              <a:buClr>
                <a:sysClr val="window" lastClr="FFFFFF">
                  <a:shade val="95000"/>
                </a:sysClr>
              </a:buClr>
              <a:buSzPct val="65000"/>
              <a:buFont typeface="Wingdings 2"/>
              <a:buChar char=""/>
              <a:tabLst/>
              <a:defRPr/>
            </a:pPr>
            <a:r>
              <a:rPr kumimoji="0" lang="nl-NL"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Koch dan kawan-kawan mengembangkan teknik, reagen, dan materi </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lain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untuk</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mengkultur</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bakteri</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patogen</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pada</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media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pertumbuhan</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dengan</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demikian</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peneliti</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dapat</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mengisolasi</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mikroba</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untuk</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mendapatkan</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kultur</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murni</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tunggal</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a:t>
            </a:r>
            <a:endParaRPr kumimoji="0" lang="id-ID"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a:p>
            <a:pPr marL="548640" marR="0" lvl="0" indent="-411480" algn="just" defTabSz="914400" rtl="0" eaLnBrk="1" fontAlgn="auto" latinLnBrk="0" hangingPunct="1">
              <a:lnSpc>
                <a:spcPct val="90000"/>
              </a:lnSpc>
              <a:spcBef>
                <a:spcPct val="20000"/>
              </a:spcBef>
              <a:spcAft>
                <a:spcPts val="0"/>
              </a:spcAft>
              <a:buClr>
                <a:sysClr val="window" lastClr="FFFFFF">
                  <a:shade val="95000"/>
                </a:sysClr>
              </a:buClr>
              <a:buSzPct val="65000"/>
              <a:buFont typeface="Wingdings 2"/>
              <a:buChar char=""/>
              <a:tabLst/>
              <a:defRPr/>
            </a:pPr>
            <a:endPar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a:p>
            <a:pPr marL="548640" marR="0" lvl="0" indent="-411480" algn="just" defTabSz="914400" rtl="0" eaLnBrk="1" fontAlgn="auto" latinLnBrk="0" hangingPunct="1">
              <a:lnSpc>
                <a:spcPct val="90000"/>
              </a:lnSpc>
              <a:spcBef>
                <a:spcPct val="20000"/>
              </a:spcBef>
              <a:spcAft>
                <a:spcPts val="0"/>
              </a:spcAft>
              <a:buClr>
                <a:sysClr val="window" lastClr="FFFFFF">
                  <a:shade val="95000"/>
                </a:sysClr>
              </a:buClr>
              <a:buSzPct val="65000"/>
              <a:buFont typeface="Wingdings 2"/>
              <a:buChar char=""/>
              <a:tabLst/>
              <a:defRPr/>
            </a:pP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Charles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Chamberland</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(1851-1908)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membuat</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filter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saringan</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bakteri</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untuk</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menapis</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bakteri</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dan</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mikroba</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yang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ukurannya</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lebih</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kecil</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Melalui</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teknik</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ini</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juga</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memungkinkan</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ditemukannya</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virus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sebagai</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agen</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penyebab</a:t>
            </a:r>
            <a:r>
              <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rPr>
              <a:t> </a:t>
            </a:r>
            <a:r>
              <a:rPr kumimoji="0" lang="en-US" sz="3000" b="1" i="0" u="none" strike="noStrike" kern="1200" cap="none" spc="0" normalizeH="0" baseline="0" noProof="0" dirty="0" err="1" smtClean="0">
                <a:ln>
                  <a:noFill/>
                </a:ln>
                <a:solidFill>
                  <a:sysClr val="windowText" lastClr="000000"/>
                </a:solidFill>
                <a:effectLst/>
                <a:uLnTx/>
                <a:uFillTx/>
                <a:latin typeface="Agency FB" pitchFamily="34" charset="0"/>
                <a:ea typeface="+mn-ea"/>
                <a:cs typeface="+mn-cs"/>
              </a:rPr>
              <a:t>penyakit</a:t>
            </a:r>
            <a:endParaRPr kumimoji="0" lang="en-US" sz="3000" b="1" i="0" u="none" strike="noStrike" kern="1200" cap="none" spc="0" normalizeH="0" baseline="0" noProof="0" dirty="0" smtClean="0">
              <a:ln>
                <a:noFill/>
              </a:ln>
              <a:solidFill>
                <a:sysClr val="windowText" lastClr="000000"/>
              </a:solidFill>
              <a:effectLst/>
              <a:uLnTx/>
              <a:uFillTx/>
              <a:latin typeface="Agency FB" pitchFamily="34" charset="0"/>
              <a:ea typeface="+mn-ea"/>
              <a:cs typeface="+mn-cs"/>
            </a:endParaRPr>
          </a:p>
        </p:txBody>
      </p:sp>
    </p:spTree>
    <p:extLst>
      <p:ext uri="{BB962C8B-B14F-4D97-AF65-F5344CB8AC3E}">
        <p14:creationId xmlns:p14="http://schemas.microsoft.com/office/powerpoint/2010/main" val="1238145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err="1" smtClean="0"/>
              <a:t>Postulat</a:t>
            </a:r>
            <a:r>
              <a:rPr lang="en-US" dirty="0" smtClean="0"/>
              <a:t> Koch</a:t>
            </a: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5688" b="40205"/>
          <a:stretch>
            <a:fillRect/>
          </a:stretch>
        </p:blipFill>
        <p:spPr bwMode="auto">
          <a:xfrm>
            <a:off x="838201" y="1524000"/>
            <a:ext cx="2895599" cy="434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t="59735" b="3688"/>
          <a:stretch>
            <a:fillRect/>
          </a:stretch>
        </p:blipFill>
        <p:spPr bwMode="auto">
          <a:xfrm>
            <a:off x="4648200" y="1676400"/>
            <a:ext cx="365759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48200" y="4789321"/>
            <a:ext cx="3657600" cy="1323975"/>
          </a:xfrm>
          <a:prstGeom prst="rect">
            <a:avLst/>
          </a:prstGeom>
          <a:gradFill rotWithShape="1">
            <a:gsLst>
              <a:gs pos="0">
                <a:srgbClr val="CCCC99">
                  <a:tint val="50000"/>
                  <a:satMod val="300000"/>
                </a:srgbClr>
              </a:gs>
              <a:gs pos="35000">
                <a:srgbClr val="CCCC99">
                  <a:tint val="37000"/>
                  <a:satMod val="300000"/>
                </a:srgbClr>
              </a:gs>
              <a:gs pos="100000">
                <a:srgbClr val="CCCC99">
                  <a:tint val="15000"/>
                  <a:satMod val="350000"/>
                </a:srgbClr>
              </a:gs>
            </a:gsLst>
            <a:lin ang="16200000" scaled="1"/>
          </a:gradFill>
          <a:ln w="9525" cap="flat" cmpd="sng" algn="ctr">
            <a:solidFill>
              <a:srgbClr val="CCCC99">
                <a:shade val="95000"/>
                <a:satMod val="105000"/>
              </a:srgbClr>
            </a:solidFill>
            <a:prstDash val="solid"/>
          </a:ln>
          <a:effectLst>
            <a:outerShdw blurRad="40000" dist="20000" dir="5400000" rotWithShape="0">
              <a:srgbClr val="000000">
                <a:alpha val="38000"/>
              </a:srgbClr>
            </a:outerShdw>
          </a:effectLst>
        </p:spPr>
        <p:txBody>
          <a:bodyPr lIns="91439" tIns="45719" rIns="91439" bIns="45719">
            <a:spAutoFit/>
          </a:bodyP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marL="0" marR="0" lvl="0" indent="0" algn="ctr" defTabSz="914391"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Mikroorganisme</a:t>
            </a:r>
            <a:r>
              <a:rPr kumimoji="0" lang="en-US" sz="2000" b="0" i="0" u="none" strike="noStrike" kern="1200" cap="none" spc="0" normalizeH="0" baseline="0" noProof="0" dirty="0">
                <a:ln>
                  <a:noFill/>
                </a:ln>
                <a:solidFill>
                  <a:srgbClr val="7030A0"/>
                </a:solidFill>
                <a:effectLst/>
                <a:uLnTx/>
                <a:uFillTx/>
                <a:latin typeface="Times New Roman"/>
                <a:ea typeface="+mn-ea"/>
                <a:cs typeface="+mn-cs"/>
              </a:rPr>
              <a:t> </a:t>
            </a: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penyebab</a:t>
            </a:r>
            <a:r>
              <a:rPr kumimoji="0" lang="en-US" sz="2000" b="0" i="0" u="none" strike="noStrike" kern="1200" cap="none" spc="0" normalizeH="0" baseline="0" noProof="0" dirty="0">
                <a:ln>
                  <a:noFill/>
                </a:ln>
                <a:solidFill>
                  <a:srgbClr val="7030A0"/>
                </a:solidFill>
                <a:effectLst/>
                <a:uLnTx/>
                <a:uFillTx/>
                <a:latin typeface="Times New Roman"/>
                <a:ea typeface="+mn-ea"/>
                <a:cs typeface="+mn-cs"/>
              </a:rPr>
              <a:t> </a:t>
            </a: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penyakit</a:t>
            </a:r>
            <a:r>
              <a:rPr kumimoji="0" lang="en-US" sz="2000" b="0" i="0" u="none" strike="noStrike" kern="1200" cap="none" spc="0" normalizeH="0" baseline="0" noProof="0" dirty="0">
                <a:ln>
                  <a:noFill/>
                </a:ln>
                <a:solidFill>
                  <a:srgbClr val="7030A0"/>
                </a:solidFill>
                <a:effectLst/>
                <a:uLnTx/>
                <a:uFillTx/>
                <a:latin typeface="Times New Roman"/>
                <a:ea typeface="+mn-ea"/>
                <a:cs typeface="+mn-cs"/>
              </a:rPr>
              <a:t> </a:t>
            </a: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dapat</a:t>
            </a:r>
            <a:r>
              <a:rPr kumimoji="0" lang="en-US" sz="2000" b="0" i="0" u="none" strike="noStrike" kern="1200" cap="none" spc="0" normalizeH="0" baseline="0" noProof="0" dirty="0">
                <a:ln>
                  <a:noFill/>
                </a:ln>
                <a:solidFill>
                  <a:srgbClr val="7030A0"/>
                </a:solidFill>
                <a:effectLst/>
                <a:uLnTx/>
                <a:uFillTx/>
                <a:latin typeface="Times New Roman"/>
                <a:ea typeface="+mn-ea"/>
                <a:cs typeface="+mn-cs"/>
              </a:rPr>
              <a:t> </a:t>
            </a: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diisolasi</a:t>
            </a:r>
            <a:r>
              <a:rPr kumimoji="0" lang="en-US" sz="2000" b="0" i="0" u="none" strike="noStrike" kern="1200" cap="none" spc="0" normalizeH="0" baseline="0" noProof="0" dirty="0">
                <a:ln>
                  <a:noFill/>
                </a:ln>
                <a:solidFill>
                  <a:srgbClr val="7030A0"/>
                </a:solidFill>
                <a:effectLst/>
                <a:uLnTx/>
                <a:uFillTx/>
                <a:latin typeface="Times New Roman"/>
                <a:ea typeface="+mn-ea"/>
                <a:cs typeface="+mn-cs"/>
              </a:rPr>
              <a:t> </a:t>
            </a: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dari</a:t>
            </a:r>
            <a:r>
              <a:rPr kumimoji="0" lang="en-US" sz="2000" b="0" i="0" u="none" strike="noStrike" kern="1200" cap="none" spc="0" normalizeH="0" baseline="0" noProof="0" dirty="0">
                <a:ln>
                  <a:noFill/>
                </a:ln>
                <a:solidFill>
                  <a:srgbClr val="7030A0"/>
                </a:solidFill>
                <a:effectLst/>
                <a:uLnTx/>
                <a:uFillTx/>
                <a:latin typeface="Times New Roman"/>
                <a:ea typeface="+mn-ea"/>
                <a:cs typeface="+mn-cs"/>
              </a:rPr>
              <a:t> </a:t>
            </a: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Makhluk</a:t>
            </a:r>
            <a:r>
              <a:rPr kumimoji="0" lang="en-US" sz="2000" b="0" i="0" u="none" strike="noStrike" kern="1200" cap="none" spc="0" normalizeH="0" baseline="0" noProof="0" dirty="0">
                <a:ln>
                  <a:noFill/>
                </a:ln>
                <a:solidFill>
                  <a:srgbClr val="7030A0"/>
                </a:solidFill>
                <a:effectLst/>
                <a:uLnTx/>
                <a:uFillTx/>
                <a:latin typeface="Times New Roman"/>
                <a:ea typeface="+mn-ea"/>
                <a:cs typeface="+mn-cs"/>
              </a:rPr>
              <a:t> </a:t>
            </a: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hidup</a:t>
            </a:r>
            <a:r>
              <a:rPr kumimoji="0" lang="en-US" sz="2000" b="0" i="0" u="none" strike="noStrike" kern="1200" cap="none" spc="0" normalizeH="0" baseline="0" noProof="0" dirty="0">
                <a:ln>
                  <a:noFill/>
                </a:ln>
                <a:solidFill>
                  <a:srgbClr val="7030A0"/>
                </a:solidFill>
                <a:effectLst/>
                <a:uLnTx/>
                <a:uFillTx/>
                <a:latin typeface="Times New Roman"/>
                <a:ea typeface="+mn-ea"/>
                <a:cs typeface="+mn-cs"/>
              </a:rPr>
              <a:t> yang </a:t>
            </a: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terinfeksi</a:t>
            </a:r>
            <a:r>
              <a:rPr kumimoji="0" lang="en-US" sz="2000" b="0" i="0" u="none" strike="noStrike" kern="1200" cap="none" spc="0" normalizeH="0" baseline="0" noProof="0" dirty="0">
                <a:ln>
                  <a:noFill/>
                </a:ln>
                <a:solidFill>
                  <a:srgbClr val="7030A0"/>
                </a:solidFill>
                <a:effectLst/>
                <a:uLnTx/>
                <a:uFillTx/>
                <a:latin typeface="Times New Roman"/>
                <a:ea typeface="+mn-ea"/>
                <a:cs typeface="+mn-cs"/>
              </a:rPr>
              <a:t> </a:t>
            </a:r>
            <a:r>
              <a:rPr kumimoji="0" lang="en-US" sz="2000" b="0" i="0" u="none" strike="noStrike" kern="1200" cap="none" spc="0" normalizeH="0" baseline="0" noProof="0" dirty="0" err="1">
                <a:ln>
                  <a:noFill/>
                </a:ln>
                <a:solidFill>
                  <a:srgbClr val="7030A0"/>
                </a:solidFill>
                <a:effectLst/>
                <a:uLnTx/>
                <a:uFillTx/>
                <a:latin typeface="Times New Roman"/>
                <a:ea typeface="+mn-ea"/>
                <a:cs typeface="+mn-cs"/>
              </a:rPr>
              <a:t>penyakit</a:t>
            </a:r>
            <a:endParaRPr kumimoji="0" lang="en-US" sz="2000" b="0" i="0" u="none" strike="noStrike" kern="1200" cap="none" spc="0" normalizeH="0" baseline="0" noProof="0" dirty="0">
              <a:ln>
                <a:noFill/>
              </a:ln>
              <a:solidFill>
                <a:srgbClr val="7030A0"/>
              </a:solidFill>
              <a:effectLst/>
              <a:uLnTx/>
              <a:uFillTx/>
              <a:latin typeface="Times New Roman"/>
              <a:ea typeface="+mn-ea"/>
              <a:cs typeface="+mn-cs"/>
            </a:endParaRPr>
          </a:p>
        </p:txBody>
      </p:sp>
    </p:spTree>
    <p:extLst>
      <p:ext uri="{BB962C8B-B14F-4D97-AF65-F5344CB8AC3E}">
        <p14:creationId xmlns:p14="http://schemas.microsoft.com/office/powerpoint/2010/main" val="969990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457200" y="45720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196"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391"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587"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782" algn="ctr" rtl="0" eaLnBrk="1" fontAlgn="base" hangingPunct="1">
              <a:lnSpc>
                <a:spcPct val="85000"/>
              </a:lnSpc>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400" b="0" i="0" u="none" strike="noStrike" kern="0" cap="none" spc="0" normalizeH="0" baseline="0" noProof="0" dirty="0" err="1" smtClean="0">
                <a:ln>
                  <a:noFill/>
                </a:ln>
                <a:solidFill>
                  <a:srgbClr val="003366"/>
                </a:solidFill>
                <a:effectLst/>
                <a:uLnTx/>
                <a:uFillTx/>
                <a:latin typeface="Times New Roman"/>
                <a:ea typeface="+mj-ea"/>
                <a:cs typeface="+mj-cs"/>
              </a:rPr>
              <a:t>Tahap</a:t>
            </a:r>
            <a:r>
              <a:rPr kumimoji="0" lang="en-US" sz="4400" b="0" i="0" u="none" strike="noStrike" kern="0" cap="none" spc="0" normalizeH="0" baseline="0" noProof="0" dirty="0" smtClean="0">
                <a:ln>
                  <a:noFill/>
                </a:ln>
                <a:solidFill>
                  <a:srgbClr val="003366"/>
                </a:solidFill>
                <a:effectLst/>
                <a:uLnTx/>
                <a:uFillTx/>
                <a:latin typeface="Times New Roman"/>
                <a:ea typeface="+mj-ea"/>
                <a:cs typeface="+mj-cs"/>
              </a:rPr>
              <a:t> </a:t>
            </a:r>
            <a:r>
              <a:rPr kumimoji="0" lang="en-US" sz="4400" b="0" i="0" u="none" strike="noStrike" kern="0" cap="none" spc="0" normalizeH="0" baseline="0" noProof="0" dirty="0" err="1" smtClean="0">
                <a:ln>
                  <a:noFill/>
                </a:ln>
                <a:solidFill>
                  <a:srgbClr val="003366"/>
                </a:solidFill>
                <a:effectLst/>
                <a:uLnTx/>
                <a:uFillTx/>
                <a:latin typeface="Times New Roman"/>
                <a:ea typeface="+mj-ea"/>
                <a:cs typeface="+mj-cs"/>
              </a:rPr>
              <a:t>Biomolekuler</a:t>
            </a:r>
            <a:endParaRPr kumimoji="0" lang="en-US" sz="4400" b="0" i="0" u="none" strike="noStrike" kern="0" cap="none" spc="0" normalizeH="0" baseline="0" noProof="0" dirty="0" smtClean="0">
              <a:ln>
                <a:noFill/>
              </a:ln>
              <a:solidFill>
                <a:srgbClr val="003366"/>
              </a:solidFill>
              <a:effectLst/>
              <a:uLnTx/>
              <a:uFillTx/>
              <a:latin typeface="Times New Roman"/>
              <a:ea typeface="+mj-ea"/>
              <a:cs typeface="+mj-cs"/>
            </a:endParaRPr>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819274"/>
            <a:ext cx="218122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Grp="1" noChangeArrowheads="1"/>
          </p:cNvSpPr>
          <p:nvPr/>
        </p:nvSpPr>
        <p:spPr bwMode="auto">
          <a:xfrm>
            <a:off x="3733800" y="2001838"/>
            <a:ext cx="44958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341313" indent="-341313"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4263" indent="-227013"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7163" indent="-227013"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0063" indent="-227013"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28"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23"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19"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14"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9pPr>
          </a:lstStyle>
          <a:p>
            <a:pPr marL="620713" marR="0" lvl="1" indent="-284163" algn="l" defTabSz="914400" rtl="0" eaLnBrk="1" fontAlgn="base" latinLnBrk="0" hangingPunct="1">
              <a:lnSpc>
                <a:spcPct val="100000"/>
              </a:lnSpc>
              <a:spcBef>
                <a:spcPts val="325"/>
              </a:spcBef>
              <a:spcAft>
                <a:spcPct val="0"/>
              </a:spcAft>
              <a:buClr>
                <a:srgbClr val="003366"/>
              </a:buClr>
              <a:buSzPct val="55000"/>
              <a:buFont typeface="Verdana" pitchFamily="34" charset="0"/>
              <a:buChar char="◦"/>
              <a:tabLst/>
              <a:defRPr/>
            </a:pPr>
            <a:r>
              <a:rPr kumimoji="0" lang="en-US" sz="2800" b="0" i="0" u="none" strike="noStrike" kern="0" cap="none" spc="0" normalizeH="0" baseline="0" noProof="0" dirty="0" err="1" smtClean="0">
                <a:ln>
                  <a:noFill/>
                </a:ln>
                <a:solidFill>
                  <a:srgbClr val="000000"/>
                </a:solidFill>
                <a:effectLst/>
                <a:uLnTx/>
                <a:uFillTx/>
                <a:latin typeface="Times New Roman"/>
              </a:rPr>
              <a:t>Penemuan</a:t>
            </a:r>
            <a:r>
              <a:rPr kumimoji="0" lang="en-US" sz="2800" b="0" i="0" u="none" strike="noStrike" kern="0" cap="none" spc="0" normalizeH="0" baseline="0" noProof="0" dirty="0" smtClean="0">
                <a:ln>
                  <a:noFill/>
                </a:ln>
                <a:solidFill>
                  <a:srgbClr val="000000"/>
                </a:solidFill>
                <a:effectLst/>
                <a:uLnTx/>
                <a:uFillTx/>
                <a:latin typeface="Times New Roman"/>
              </a:rPr>
              <a:t> DNA </a:t>
            </a:r>
            <a:r>
              <a:rPr kumimoji="0" lang="en-US" sz="2800" b="0" i="0" u="none" strike="noStrike" kern="0" cap="none" spc="0" normalizeH="0" baseline="0" noProof="0" dirty="0" err="1" smtClean="0">
                <a:ln>
                  <a:noFill/>
                </a:ln>
                <a:solidFill>
                  <a:srgbClr val="000000"/>
                </a:solidFill>
                <a:effectLst/>
                <a:uLnTx/>
                <a:uFillTx/>
                <a:latin typeface="Times New Roman"/>
              </a:rPr>
              <a:t>sebagai</a:t>
            </a:r>
            <a:r>
              <a:rPr kumimoji="0" lang="en-US" sz="2800" b="0" i="0" u="none" strike="noStrike" kern="0" cap="none" spc="0" normalizeH="0" baseline="0" noProof="0" dirty="0" smtClean="0">
                <a:ln>
                  <a:noFill/>
                </a:ln>
                <a:solidFill>
                  <a:srgbClr val="000000"/>
                </a:solidFill>
                <a:effectLst/>
                <a:uLnTx/>
                <a:uFillTx/>
                <a:latin typeface="Times New Roman"/>
              </a:rPr>
              <a:t> </a:t>
            </a:r>
            <a:r>
              <a:rPr kumimoji="0" lang="en-US" sz="2800" b="0" i="0" u="none" strike="noStrike" kern="0" cap="none" spc="0" normalizeH="0" baseline="0" noProof="0" dirty="0" err="1" smtClean="0">
                <a:ln>
                  <a:noFill/>
                </a:ln>
                <a:solidFill>
                  <a:srgbClr val="000000"/>
                </a:solidFill>
                <a:effectLst/>
                <a:uLnTx/>
                <a:uFillTx/>
                <a:latin typeface="Times New Roman"/>
              </a:rPr>
              <a:t>pembawa</a:t>
            </a:r>
            <a:r>
              <a:rPr kumimoji="0" lang="en-US" sz="2800" b="0" i="0" u="none" strike="noStrike" kern="0" cap="none" spc="0" normalizeH="0" baseline="0" noProof="0" dirty="0" smtClean="0">
                <a:ln>
                  <a:noFill/>
                </a:ln>
                <a:solidFill>
                  <a:srgbClr val="000000"/>
                </a:solidFill>
                <a:effectLst/>
                <a:uLnTx/>
                <a:uFillTx/>
                <a:latin typeface="Times New Roman"/>
              </a:rPr>
              <a:t> </a:t>
            </a:r>
            <a:r>
              <a:rPr kumimoji="0" lang="en-US" sz="2800" b="0" i="0" u="none" strike="noStrike" kern="0" cap="none" spc="0" normalizeH="0" baseline="0" noProof="0" dirty="0" err="1" smtClean="0">
                <a:ln>
                  <a:noFill/>
                </a:ln>
                <a:solidFill>
                  <a:srgbClr val="000000"/>
                </a:solidFill>
                <a:effectLst/>
                <a:uLnTx/>
                <a:uFillTx/>
                <a:latin typeface="Times New Roman"/>
              </a:rPr>
              <a:t>sifat</a:t>
            </a:r>
            <a:r>
              <a:rPr kumimoji="0" lang="en-US" sz="2800" b="0" i="0" u="none" strike="noStrike" kern="0" cap="none" spc="0" normalizeH="0" baseline="0" noProof="0" dirty="0" smtClean="0">
                <a:ln>
                  <a:noFill/>
                </a:ln>
                <a:solidFill>
                  <a:srgbClr val="000000"/>
                </a:solidFill>
                <a:effectLst/>
                <a:uLnTx/>
                <a:uFillTx/>
                <a:latin typeface="Times New Roman"/>
              </a:rPr>
              <a:t> </a:t>
            </a:r>
            <a:r>
              <a:rPr kumimoji="0" lang="en-US" sz="2800" b="0" i="0" u="none" strike="noStrike" kern="0" cap="none" spc="0" normalizeH="0" baseline="0" noProof="0" dirty="0" err="1" smtClean="0">
                <a:ln>
                  <a:noFill/>
                </a:ln>
                <a:solidFill>
                  <a:srgbClr val="000000"/>
                </a:solidFill>
                <a:effectLst/>
                <a:uLnTx/>
                <a:uFillTx/>
                <a:latin typeface="Times New Roman"/>
              </a:rPr>
              <a:t>sel</a:t>
            </a:r>
            <a:endParaRPr kumimoji="0" lang="en-US" sz="2800" b="0" i="0" u="none" strike="noStrike" kern="0" cap="none" spc="0" normalizeH="0" baseline="0" noProof="0" dirty="0" smtClean="0">
              <a:ln>
                <a:noFill/>
              </a:ln>
              <a:solidFill>
                <a:srgbClr val="000000"/>
              </a:solidFill>
              <a:effectLst/>
              <a:uLnTx/>
              <a:uFillTx/>
              <a:latin typeface="Times New Roman"/>
            </a:endParaRPr>
          </a:p>
          <a:p>
            <a:pPr marL="620713" marR="0" lvl="1" indent="-284163" algn="l" defTabSz="914400" rtl="0" eaLnBrk="1" fontAlgn="base" latinLnBrk="0" hangingPunct="1">
              <a:lnSpc>
                <a:spcPct val="100000"/>
              </a:lnSpc>
              <a:spcBef>
                <a:spcPts val="325"/>
              </a:spcBef>
              <a:spcAft>
                <a:spcPct val="0"/>
              </a:spcAft>
              <a:buClr>
                <a:srgbClr val="003366"/>
              </a:buClr>
              <a:buSzPct val="55000"/>
              <a:buFont typeface="Verdana" pitchFamily="34" charset="0"/>
              <a:buChar char="◦"/>
              <a:tabLst/>
              <a:defRPr/>
            </a:pPr>
            <a:r>
              <a:rPr kumimoji="0" lang="en-US" sz="2800" b="0" i="0" u="none" strike="noStrike" kern="0" cap="none" spc="0" normalizeH="0" baseline="0" noProof="0" dirty="0" err="1" smtClean="0">
                <a:ln>
                  <a:noFill/>
                </a:ln>
                <a:solidFill>
                  <a:srgbClr val="000000"/>
                </a:solidFill>
                <a:effectLst/>
                <a:uLnTx/>
                <a:uFillTx/>
                <a:latin typeface="Times New Roman"/>
              </a:rPr>
              <a:t>Identifikasi</a:t>
            </a:r>
            <a:r>
              <a:rPr kumimoji="0" lang="en-US" sz="2800" b="0" i="0" u="none" strike="noStrike" kern="0" cap="none" spc="0" normalizeH="0" baseline="0" noProof="0" dirty="0" smtClean="0">
                <a:ln>
                  <a:noFill/>
                </a:ln>
                <a:solidFill>
                  <a:srgbClr val="000000"/>
                </a:solidFill>
                <a:effectLst/>
                <a:uLnTx/>
                <a:uFillTx/>
                <a:latin typeface="Times New Roman"/>
              </a:rPr>
              <a:t> yang </a:t>
            </a:r>
            <a:r>
              <a:rPr kumimoji="0" lang="en-US" sz="2800" b="0" i="0" u="none" strike="noStrike" kern="0" cap="none" spc="0" normalizeH="0" baseline="0" noProof="0" dirty="0" err="1" smtClean="0">
                <a:ln>
                  <a:noFill/>
                </a:ln>
                <a:solidFill>
                  <a:srgbClr val="000000"/>
                </a:solidFill>
                <a:effectLst/>
                <a:uLnTx/>
                <a:uFillTx/>
                <a:latin typeface="Times New Roman"/>
              </a:rPr>
              <a:t>lebih</a:t>
            </a:r>
            <a:r>
              <a:rPr kumimoji="0" lang="en-US" sz="2800" b="0" i="0" u="none" strike="noStrike" kern="0" cap="none" spc="0" normalizeH="0" baseline="0" noProof="0" dirty="0" smtClean="0">
                <a:ln>
                  <a:noFill/>
                </a:ln>
                <a:solidFill>
                  <a:srgbClr val="000000"/>
                </a:solidFill>
                <a:effectLst/>
                <a:uLnTx/>
                <a:uFillTx/>
                <a:latin typeface="Times New Roman"/>
              </a:rPr>
              <a:t> </a:t>
            </a:r>
            <a:r>
              <a:rPr kumimoji="0" lang="en-US" sz="2800" b="0" i="0" u="none" strike="noStrike" kern="0" cap="none" spc="0" normalizeH="0" baseline="0" noProof="0" dirty="0" err="1" smtClean="0">
                <a:ln>
                  <a:noFill/>
                </a:ln>
                <a:solidFill>
                  <a:srgbClr val="000000"/>
                </a:solidFill>
                <a:effectLst/>
                <a:uLnTx/>
                <a:uFillTx/>
                <a:latin typeface="Times New Roman"/>
              </a:rPr>
              <a:t>sensitif</a:t>
            </a:r>
            <a:r>
              <a:rPr kumimoji="0" lang="en-US" sz="2800" b="0" i="0" u="none" strike="noStrike" kern="0" cap="none" spc="0" normalizeH="0" baseline="0" noProof="0" dirty="0" smtClean="0">
                <a:ln>
                  <a:noFill/>
                </a:ln>
                <a:solidFill>
                  <a:srgbClr val="000000"/>
                </a:solidFill>
                <a:effectLst/>
                <a:uLnTx/>
                <a:uFillTx/>
                <a:latin typeface="Times New Roman"/>
              </a:rPr>
              <a:t> </a:t>
            </a:r>
            <a:r>
              <a:rPr kumimoji="0" lang="en-US" sz="2800" b="0" i="0" u="none" strike="noStrike" kern="0" cap="none" spc="0" normalizeH="0" baseline="0" noProof="0" dirty="0" err="1" smtClean="0">
                <a:ln>
                  <a:noFill/>
                </a:ln>
                <a:solidFill>
                  <a:srgbClr val="000000"/>
                </a:solidFill>
                <a:effectLst/>
                <a:uLnTx/>
                <a:uFillTx/>
                <a:latin typeface="Times New Roman"/>
              </a:rPr>
              <a:t>dan</a:t>
            </a:r>
            <a:r>
              <a:rPr kumimoji="0" lang="en-US" sz="2800" b="0" i="0" u="none" strike="noStrike" kern="0" cap="none" spc="0" normalizeH="0" baseline="0" noProof="0" dirty="0" smtClean="0">
                <a:ln>
                  <a:noFill/>
                </a:ln>
                <a:solidFill>
                  <a:srgbClr val="000000"/>
                </a:solidFill>
                <a:effectLst/>
                <a:uLnTx/>
                <a:uFillTx/>
                <a:latin typeface="Times New Roman"/>
              </a:rPr>
              <a:t> </a:t>
            </a:r>
            <a:r>
              <a:rPr kumimoji="0" lang="en-US" sz="2800" b="0" i="0" u="none" strike="noStrike" kern="0" cap="none" spc="0" normalizeH="0" baseline="0" noProof="0" dirty="0" err="1" smtClean="0">
                <a:ln>
                  <a:noFill/>
                </a:ln>
                <a:solidFill>
                  <a:srgbClr val="000000"/>
                </a:solidFill>
                <a:effectLst/>
                <a:uLnTx/>
                <a:uFillTx/>
                <a:latin typeface="Times New Roman"/>
              </a:rPr>
              <a:t>spesifik</a:t>
            </a:r>
            <a:endParaRPr kumimoji="0" lang="en-US" sz="2800" b="0" i="0" u="none" strike="noStrike" kern="0" cap="none" spc="0" normalizeH="0" baseline="0" noProof="0" dirty="0" smtClean="0">
              <a:ln>
                <a:noFill/>
              </a:ln>
              <a:solidFill>
                <a:srgbClr val="000000"/>
              </a:solidFill>
              <a:effectLst/>
              <a:uLnTx/>
              <a:uFillTx/>
              <a:latin typeface="Times New Roman"/>
            </a:endParaRPr>
          </a:p>
        </p:txBody>
      </p:sp>
    </p:spTree>
    <p:extLst>
      <p:ext uri="{BB962C8B-B14F-4D97-AF65-F5344CB8AC3E}">
        <p14:creationId xmlns:p14="http://schemas.microsoft.com/office/powerpoint/2010/main" val="3819978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a:spLocks noGrp="1" noChangeArrowheads="1"/>
          </p:cNvSpPr>
          <p:nvPr>
            <p:ph idx="1"/>
          </p:nvPr>
        </p:nvSpPr>
        <p:spPr bwMode="auto">
          <a:xfrm>
            <a:off x="457200" y="1600200"/>
            <a:ext cx="8229600" cy="5539978"/>
          </a:xfrm>
          <a:prstGeom prst="rect">
            <a:avLst/>
          </a:prstGeom>
          <a:noFill/>
          <a:ln w="9525">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Bioteknologi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smtClean="0">
                <a:ln>
                  <a:noFill/>
                </a:ln>
                <a:solidFill>
                  <a:srgbClr val="000000"/>
                </a:solidFill>
                <a:effectLst/>
                <a:uLnTx/>
                <a:uFillTx/>
                <a:latin typeface="Arial Narrow" pitchFamily="34" charset="0"/>
                <a:ea typeface="+mn-ea"/>
                <a:cs typeface="Arial" charset="0"/>
              </a:rPr>
              <a:t>Modern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lang="en-US" sz="2000" b="1" dirty="0">
                <a:solidFill>
                  <a:srgbClr val="000000"/>
                </a:solidFill>
                <a:latin typeface="Arial Narrow" pitchFamily="34" charset="0"/>
                <a:cs typeface="Arial" charset="0"/>
              </a:rPr>
              <a:t>R</a:t>
            </a:r>
            <a:r>
              <a:rPr kumimoji="0" lang="en-US" sz="2000" b="1" i="0" u="none" strike="noStrike" kern="1200" cap="none" spc="0" normalizeH="0" baseline="0" noProof="0" dirty="0" err="1" smtClean="0">
                <a:ln>
                  <a:noFill/>
                </a:ln>
                <a:solidFill>
                  <a:srgbClr val="000000"/>
                </a:solidFill>
                <a:effectLst/>
                <a:uLnTx/>
                <a:uFillTx/>
                <a:latin typeface="Arial Narrow" pitchFamily="34" charset="0"/>
                <a:ea typeface="+mn-ea"/>
                <a:cs typeface="Arial" charset="0"/>
              </a:rPr>
              <a:t>ekayasa</a:t>
            </a:r>
            <a:r>
              <a:rPr kumimoji="0" lang="en-US" sz="2000" b="1" i="0" u="none" strike="noStrike" kern="1200" cap="none" spc="0" normalizeH="0" baseline="0" noProof="0" dirty="0" smtClean="0">
                <a:ln>
                  <a:noFill/>
                </a:ln>
                <a:solidFill>
                  <a:srgbClr val="000000"/>
                </a:solidFill>
                <a:effectLst/>
                <a:uLnTx/>
                <a:uFillTx/>
                <a:latin typeface="Arial Narrow" pitchFamily="34" charset="0"/>
                <a:ea typeface="+mn-ea"/>
                <a:cs typeface="Arial" charset="0"/>
              </a:rPr>
              <a:t> </a:t>
            </a:r>
            <a:r>
              <a:rPr lang="en-US" sz="2000" b="1" dirty="0" err="1">
                <a:solidFill>
                  <a:srgbClr val="000000"/>
                </a:solidFill>
                <a:latin typeface="Arial Narrow" pitchFamily="34" charset="0"/>
                <a:cs typeface="Arial" charset="0"/>
              </a:rPr>
              <a:t>G</a:t>
            </a:r>
            <a:r>
              <a:rPr kumimoji="0" lang="en-US" sz="2000" b="1" i="0" u="none" strike="noStrike" kern="1200" cap="none" spc="0" normalizeH="0" baseline="0" noProof="0" dirty="0" err="1" smtClean="0">
                <a:ln>
                  <a:noFill/>
                </a:ln>
                <a:solidFill>
                  <a:srgbClr val="000000"/>
                </a:solidFill>
                <a:effectLst/>
                <a:uLnTx/>
                <a:uFillTx/>
                <a:latin typeface="Arial Narrow" pitchFamily="34" charset="0"/>
                <a:ea typeface="+mn-ea"/>
                <a:cs typeface="Arial" charset="0"/>
              </a:rPr>
              <a:t>enetik</a:t>
            </a:r>
            <a:r>
              <a:rPr kumimoji="0" lang="en-US" sz="2000" b="1" i="0" u="none" strike="noStrike" kern="1200" cap="none" spc="0" normalizeH="0" baseline="0" noProof="0" dirty="0" smtClean="0">
                <a:ln>
                  <a:noFill/>
                </a:ln>
                <a:solidFill>
                  <a:srgbClr val="000000"/>
                </a:solidFill>
                <a:effectLst/>
                <a:uLnTx/>
                <a:uFillTx/>
                <a:latin typeface="Arial Narrow" pitchFamily="34" charset="0"/>
                <a:ea typeface="+mn-ea"/>
                <a:cs typeface="Arial" charset="0"/>
              </a:rPr>
              <a:t> </a:t>
            </a:r>
            <a:endPar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Bioteknologi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rekayasa</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genetik</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banyak</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diarah</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kan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untuk</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terapi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gen,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menyisipkan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atau</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mengganti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gen yang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rusak</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pada</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sel</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manusia</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menggunakan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virus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nonpatogen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misalnya</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dalam</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pengobatan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pasien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defesiensi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ADA (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adenosin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deaminase</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  yang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meyebebkan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penyakit</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kombinasi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defisiensi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imun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yang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parah</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 severe combine immunodeficiency  disease, SCID ),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juga</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pada</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pasien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kadar</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LDL ( </a:t>
            </a:r>
            <a:r>
              <a:rPr kumimoji="0" lang="en-US" sz="2000" b="1" i="1" u="none" strike="noStrike" kern="1200" cap="none" spc="0" normalizeH="0" baseline="0" noProof="0" dirty="0">
                <a:ln>
                  <a:noFill/>
                </a:ln>
                <a:solidFill>
                  <a:srgbClr val="000000"/>
                </a:solidFill>
                <a:effectLst/>
                <a:uLnTx/>
                <a:uFillTx/>
                <a:latin typeface="Arial Narrow" pitchFamily="34" charset="0"/>
                <a:ea typeface="+mn-ea"/>
                <a:cs typeface="Arial" charset="0"/>
              </a:rPr>
              <a:t>low density lipoprotein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tinggi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Yang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menyebabkan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resiko</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aterosklerosis</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penyakit</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jantung</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koroner</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 PJK ). Di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masa</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depan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terapi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gen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diharapkan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dapat</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menyembuhkan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penyakit</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hemofolia</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diabetes,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sicle</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-cell anemia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lain-lain.  </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Dalam</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bidang</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farmasi</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pembuatan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1" u="none" strike="noStrike" kern="1200" cap="none" spc="0" normalizeH="0" baseline="0" noProof="0" dirty="0">
                <a:ln>
                  <a:noFill/>
                </a:ln>
                <a:solidFill>
                  <a:srgbClr val="000000"/>
                </a:solidFill>
                <a:effectLst/>
                <a:uLnTx/>
                <a:uFillTx/>
                <a:latin typeface="Arial Narrow" pitchFamily="34" charset="0"/>
                <a:ea typeface="+mn-ea"/>
                <a:cs typeface="Arial" charset="0"/>
              </a:rPr>
              <a:t>edible vaccine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yaitu</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vaksin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yang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dapat</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r>
              <a:rPr kumimoji="0" lang="en-US" sz="2000" b="1" i="0" u="none" strike="noStrike" kern="1200" cap="none" spc="0" normalizeH="0" baseline="0" noProof="0" dirty="0" err="1">
                <a:ln>
                  <a:noFill/>
                </a:ln>
                <a:solidFill>
                  <a:srgbClr val="000000"/>
                </a:solidFill>
                <a:effectLst/>
                <a:uLnTx/>
                <a:uFillTx/>
                <a:latin typeface="Arial Narrow" pitchFamily="34" charset="0"/>
                <a:ea typeface="+mn-ea"/>
                <a:cs typeface="Arial" charset="0"/>
              </a:rPr>
              <a:t>dimakan</a:t>
            </a:r>
            <a:r>
              <a:rPr kumimoji="0" lang="en-US" sz="2000" b="1" i="0" u="none" strike="noStrike" kern="1200" cap="none" spc="0" normalizeH="0" baseline="0" noProof="0" dirty="0">
                <a:ln>
                  <a:noFill/>
                </a:ln>
                <a:solidFill>
                  <a:srgbClr val="000000"/>
                </a:solidFill>
                <a:effectLst/>
                <a:uLnTx/>
                <a:uFillTx/>
                <a:latin typeface="Arial Narrow" pitchFamily="34"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1"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Title 1"/>
          <p:cNvSpPr>
            <a:spLocks noGrp="1"/>
          </p:cNvSpPr>
          <p:nvPr>
            <p:ph type="title"/>
          </p:nvPr>
        </p:nvSpPr>
        <p:spPr bwMode="auto">
          <a:xfrm>
            <a:off x="457200" y="5334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196"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391"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587"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782" algn="ctr" rtl="0" eaLnBrk="1" fontAlgn="base" hangingPunct="1">
              <a:lnSpc>
                <a:spcPct val="85000"/>
              </a:lnSpc>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400" b="0" i="0" u="none" strike="noStrike" kern="0" cap="none" spc="0" normalizeH="0" baseline="0" noProof="0" dirty="0" err="1" smtClean="0">
                <a:ln>
                  <a:noFill/>
                </a:ln>
                <a:solidFill>
                  <a:srgbClr val="003366"/>
                </a:solidFill>
                <a:effectLst/>
                <a:uLnTx/>
                <a:uFillTx/>
                <a:latin typeface="Times New Roman"/>
                <a:ea typeface="+mj-ea"/>
                <a:cs typeface="+mj-cs"/>
              </a:rPr>
              <a:t>Tahap</a:t>
            </a:r>
            <a:r>
              <a:rPr kumimoji="0" lang="en-US" sz="4400" b="0" i="0" u="none" strike="noStrike" kern="0" cap="none" spc="0" normalizeH="0" baseline="0" noProof="0" dirty="0" smtClean="0">
                <a:ln>
                  <a:noFill/>
                </a:ln>
                <a:solidFill>
                  <a:srgbClr val="003366"/>
                </a:solidFill>
                <a:effectLst/>
                <a:uLnTx/>
                <a:uFillTx/>
                <a:latin typeface="Times New Roman"/>
                <a:ea typeface="+mj-ea"/>
                <a:cs typeface="+mj-cs"/>
              </a:rPr>
              <a:t> </a:t>
            </a:r>
            <a:r>
              <a:rPr kumimoji="0" lang="en-US" sz="4400" b="0" i="0" u="none" strike="noStrike" kern="0" cap="none" spc="0" normalizeH="0" baseline="0" noProof="0" dirty="0" err="1" smtClean="0">
                <a:ln>
                  <a:noFill/>
                </a:ln>
                <a:solidFill>
                  <a:srgbClr val="003366"/>
                </a:solidFill>
                <a:effectLst/>
                <a:uLnTx/>
                <a:uFillTx/>
                <a:latin typeface="Times New Roman"/>
                <a:ea typeface="+mj-ea"/>
                <a:cs typeface="+mj-cs"/>
              </a:rPr>
              <a:t>Biomolekuler</a:t>
            </a:r>
            <a:endParaRPr kumimoji="0" lang="en-US" sz="4400" b="0" i="0" u="none" strike="noStrike" kern="0" cap="none" spc="0" normalizeH="0" baseline="0" noProof="0" dirty="0" smtClean="0">
              <a:ln>
                <a:noFill/>
              </a:ln>
              <a:solidFill>
                <a:srgbClr val="003366"/>
              </a:solidFill>
              <a:effectLst/>
              <a:uLnTx/>
              <a:uFillTx/>
              <a:latin typeface="Times New Roman"/>
              <a:ea typeface="+mj-ea"/>
              <a:cs typeface="+mj-cs"/>
            </a:endParaRPr>
          </a:p>
        </p:txBody>
      </p:sp>
    </p:spTree>
    <p:extLst>
      <p:ext uri="{BB962C8B-B14F-4D97-AF65-F5344CB8AC3E}">
        <p14:creationId xmlns:p14="http://schemas.microsoft.com/office/powerpoint/2010/main" val="4415680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bwMode="auto">
          <a:xfrm>
            <a:off x="457200" y="533400"/>
            <a:ext cx="8229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prstTxWarp prst="textNoShape">
              <a:avLst/>
            </a:prstTxWarp>
          </a:bodyPr>
          <a:lst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196" algn="ctr" rtl="0" eaLnBrk="1" fontAlgn="base" hangingPunct="1">
              <a:lnSpc>
                <a:spcPct val="85000"/>
              </a:lnSpc>
              <a:spcBef>
                <a:spcPct val="0"/>
              </a:spcBef>
              <a:spcAft>
                <a:spcPct val="0"/>
              </a:spcAft>
              <a:defRPr sz="4400">
                <a:solidFill>
                  <a:schemeClr val="tx2"/>
                </a:solidFill>
                <a:latin typeface="Times New Roman" pitchFamily="18" charset="0"/>
              </a:defRPr>
            </a:lvl6pPr>
            <a:lvl7pPr marL="914391" algn="ctr" rtl="0" eaLnBrk="1" fontAlgn="base" hangingPunct="1">
              <a:lnSpc>
                <a:spcPct val="85000"/>
              </a:lnSpc>
              <a:spcBef>
                <a:spcPct val="0"/>
              </a:spcBef>
              <a:spcAft>
                <a:spcPct val="0"/>
              </a:spcAft>
              <a:defRPr sz="4400">
                <a:solidFill>
                  <a:schemeClr val="tx2"/>
                </a:solidFill>
                <a:latin typeface="Times New Roman" pitchFamily="18" charset="0"/>
              </a:defRPr>
            </a:lvl7pPr>
            <a:lvl8pPr marL="1371587" algn="ctr" rtl="0" eaLnBrk="1" fontAlgn="base" hangingPunct="1">
              <a:lnSpc>
                <a:spcPct val="85000"/>
              </a:lnSpc>
              <a:spcBef>
                <a:spcPct val="0"/>
              </a:spcBef>
              <a:spcAft>
                <a:spcPct val="0"/>
              </a:spcAft>
              <a:defRPr sz="4400">
                <a:solidFill>
                  <a:schemeClr val="tx2"/>
                </a:solidFill>
                <a:latin typeface="Times New Roman" pitchFamily="18" charset="0"/>
              </a:defRPr>
            </a:lvl8pPr>
            <a:lvl9pPr marL="1828782" algn="ctr" rtl="0" eaLnBrk="1" fontAlgn="base" hangingPunct="1">
              <a:lnSpc>
                <a:spcPct val="85000"/>
              </a:lnSpc>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400" b="0" i="0" u="none" strike="noStrike" kern="0" cap="none" spc="0" normalizeH="0" baseline="0" noProof="0" smtClean="0">
                <a:ln>
                  <a:noFill/>
                </a:ln>
                <a:solidFill>
                  <a:srgbClr val="003366"/>
                </a:solidFill>
                <a:effectLst/>
                <a:uLnTx/>
                <a:uFillTx/>
                <a:latin typeface="Times New Roman"/>
                <a:ea typeface="+mj-ea"/>
                <a:cs typeface="+mj-cs"/>
              </a:rPr>
              <a:t>Peranan mikroba</a:t>
            </a:r>
          </a:p>
        </p:txBody>
      </p:sp>
      <p:sp>
        <p:nvSpPr>
          <p:cNvPr id="5" name="Content Placeholder 2"/>
          <p:cNvSpPr>
            <a:spLocks noGrp="1"/>
          </p:cNvSpPr>
          <p:nvPr>
            <p:ph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prstTxWarp prst="textNoShape">
              <a:avLst/>
            </a:prstTxWarp>
          </a:bodyPr>
          <a:lstStyle>
            <a:lvl1pPr marL="341313" indent="-341313"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1363" indent="-284163"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4263" indent="-227013"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7163" indent="-227013"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0063" indent="-227013"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28"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23"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19"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14" indent="-228597" algn="l" rtl="0" eaLnBrk="1" fontAlgn="base" hangingPunct="1">
              <a:spcBef>
                <a:spcPct val="20000"/>
              </a:spcBef>
              <a:spcAft>
                <a:spcPct val="0"/>
              </a:spcAft>
              <a:buClr>
                <a:schemeClr val="accent2"/>
              </a:buClr>
              <a:buSzPct val="80000"/>
              <a:buFont typeface="Wingdings" pitchFamily="2" charset="2"/>
              <a:buChar char="§"/>
              <a:defRPr>
                <a:solidFill>
                  <a:schemeClr val="tx1"/>
                </a:solidFill>
                <a:latin typeface="+mn-lt"/>
              </a:defRPr>
            </a:lvl9pPr>
          </a:lstStyle>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w"/>
              <a:tabLst/>
              <a:defRPr/>
            </a:pP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Peran</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positif</a:t>
            </a:r>
            <a:endParaRPr kumimoji="0" lang="en-US" sz="3200" b="0" i="0" u="none" strike="noStrike" kern="0" cap="none" spc="0" normalizeH="0" baseline="0" noProof="0" dirty="0" smtClean="0">
              <a:ln>
                <a:noFill/>
              </a:ln>
              <a:solidFill>
                <a:srgbClr val="003366"/>
              </a:solidFill>
              <a:effectLst/>
              <a:uLnTx/>
              <a:uFillTx/>
              <a:latin typeface="Times New Roman"/>
              <a:ea typeface="+mn-ea"/>
              <a:cs typeface="+mn-cs"/>
            </a:endParaRP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None/>
              <a:tabLst/>
              <a:defRPr/>
            </a:pP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Produsen</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bahan</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obat</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pangan</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medis</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bioremediasi</a:t>
            </a:r>
            <a:endParaRPr kumimoji="0" lang="en-US" sz="3200" b="0" i="0" u="none" strike="noStrike" kern="0" cap="none" spc="0" normalizeH="0" baseline="0" noProof="0" dirty="0" smtClean="0">
              <a:ln>
                <a:noFill/>
              </a:ln>
              <a:solidFill>
                <a:srgbClr val="003366"/>
              </a:solidFill>
              <a:effectLst/>
              <a:uLnTx/>
              <a:uFillTx/>
              <a:latin typeface="Times New Roman"/>
              <a:ea typeface="+mn-ea"/>
              <a:cs typeface="+mn-cs"/>
            </a:endParaRP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Char char="w"/>
              <a:tabLst/>
              <a:defRPr/>
            </a:pP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Peran</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negatif</a:t>
            </a:r>
            <a:endParaRPr kumimoji="0" lang="en-US" sz="3200" b="0" i="0" u="none" strike="noStrike" kern="0" cap="none" spc="0" normalizeH="0" baseline="0" noProof="0" dirty="0" smtClean="0">
              <a:ln>
                <a:noFill/>
              </a:ln>
              <a:solidFill>
                <a:srgbClr val="003366"/>
              </a:solidFill>
              <a:effectLst/>
              <a:uLnTx/>
              <a:uFillTx/>
              <a:latin typeface="Times New Roman"/>
              <a:ea typeface="+mn-ea"/>
              <a:cs typeface="+mn-cs"/>
            </a:endParaRPr>
          </a:p>
          <a:p>
            <a:pPr marL="341313" marR="0" lvl="0" indent="-341313" algn="l" defTabSz="914400" rtl="0" eaLnBrk="1" fontAlgn="base" latinLnBrk="0" hangingPunct="1">
              <a:lnSpc>
                <a:spcPct val="100000"/>
              </a:lnSpc>
              <a:spcBef>
                <a:spcPct val="20000"/>
              </a:spcBef>
              <a:spcAft>
                <a:spcPct val="0"/>
              </a:spcAft>
              <a:buClr>
                <a:srgbClr val="003366"/>
              </a:buClr>
              <a:buSzTx/>
              <a:buFont typeface="Wingdings" pitchFamily="2" charset="2"/>
              <a:buNone/>
              <a:tabLst/>
              <a:defRPr/>
            </a:pP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Penyebab</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kerusakan</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dan</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menyebabkan</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penyakit</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r>
              <a:rPr kumimoji="0" lang="en-US" sz="3200" b="0" i="0" u="none" strike="noStrike" kern="0" cap="none" spc="0" normalizeH="0" baseline="0" noProof="0" dirty="0" err="1" smtClean="0">
                <a:ln>
                  <a:noFill/>
                </a:ln>
                <a:solidFill>
                  <a:srgbClr val="003366"/>
                </a:solidFill>
                <a:effectLst/>
                <a:uLnTx/>
                <a:uFillTx/>
                <a:latin typeface="Times New Roman"/>
                <a:ea typeface="+mn-ea"/>
                <a:cs typeface="+mn-cs"/>
              </a:rPr>
              <a:t>patogen</a:t>
            </a:r>
            <a:r>
              <a:rPr kumimoji="0" lang="en-US" sz="3200" b="0" i="0" u="none" strike="noStrike" kern="0" cap="none" spc="0" normalizeH="0" baseline="0" noProof="0" dirty="0" smtClean="0">
                <a:ln>
                  <a:noFill/>
                </a:ln>
                <a:solidFill>
                  <a:srgbClr val="003366"/>
                </a:solidFill>
                <a:effectLst/>
                <a:uLnTx/>
                <a:uFillTx/>
                <a:latin typeface="Times New Roman"/>
                <a:ea typeface="+mn-ea"/>
                <a:cs typeface="+mn-cs"/>
              </a:rPr>
              <a:t>) </a:t>
            </a:r>
          </a:p>
        </p:txBody>
      </p:sp>
    </p:spTree>
    <p:extLst>
      <p:ext uri="{BB962C8B-B14F-4D97-AF65-F5344CB8AC3E}">
        <p14:creationId xmlns:p14="http://schemas.microsoft.com/office/powerpoint/2010/main" val="338567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0375"/>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prstClr val="black">
                    <a:lumMod val="75000"/>
                    <a:lumOff val="25000"/>
                  </a:prstClr>
                </a:solidFill>
                <a:latin typeface="Arial" pitchFamily="34" charset="0"/>
                <a:cs typeface="Arial" pitchFamily="34" charset="0"/>
              </a:rPr>
              <a:t>Materi</a:t>
            </a:r>
            <a:r>
              <a:rPr lang="en-US" sz="2400" b="1" dirty="0">
                <a:ln w="18415" cmpd="sng">
                  <a:noFill/>
                  <a:prstDash val="solid"/>
                </a:ln>
                <a:solidFill>
                  <a:prstClr val="black">
                    <a:lumMod val="75000"/>
                    <a:lumOff val="25000"/>
                  </a:prstClr>
                </a:solidFill>
                <a:latin typeface="Arial" pitchFamily="34" charset="0"/>
                <a:cs typeface="Arial" pitchFamily="34" charset="0"/>
              </a:rPr>
              <a:t> </a:t>
            </a:r>
            <a:r>
              <a:rPr lang="en-US" sz="2400" b="1" dirty="0" err="1">
                <a:ln w="18415" cmpd="sng">
                  <a:noFill/>
                  <a:prstDash val="solid"/>
                </a:ln>
                <a:solidFill>
                  <a:prstClr val="black">
                    <a:lumMod val="75000"/>
                    <a:lumOff val="25000"/>
                  </a:prstClr>
                </a:solidFill>
                <a:latin typeface="Arial" pitchFamily="34" charset="0"/>
                <a:cs typeface="Arial" pitchFamily="34" charset="0"/>
              </a:rPr>
              <a:t>Sebelum</a:t>
            </a:r>
            <a:r>
              <a:rPr lang="en-US" sz="2400" b="1" dirty="0">
                <a:ln w="18415" cmpd="sng">
                  <a:noFill/>
                  <a:prstDash val="solid"/>
                </a:ln>
                <a:solidFill>
                  <a:prstClr val="black">
                    <a:lumMod val="75000"/>
                    <a:lumOff val="25000"/>
                  </a:prst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Calibri"/>
              </a:rPr>
              <a:t> </a:t>
            </a:r>
            <a:endParaRPr lang="en-US" dirty="0">
              <a:ln w="18415" cmpd="sng">
                <a:solidFill>
                  <a:srgbClr val="FFFFFF"/>
                </a:solidFill>
                <a:prstDash val="solid"/>
              </a:ln>
              <a:solidFill>
                <a:srgbClr val="FFFFFF"/>
              </a:solidFill>
              <a:latin typeface="Calibri"/>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sz="1400" dirty="0">
                <a:ln w="18415" cmpd="sng">
                  <a:solidFill>
                    <a:srgbClr val="FFFFFF"/>
                  </a:solidFill>
                  <a:prstDash val="solid"/>
                </a:ln>
                <a:solidFill>
                  <a:srgbClr val="FFFFFF"/>
                </a:solidFill>
                <a:latin typeface="Arial" pitchFamily="34" charset="0"/>
                <a:cs typeface="Arial" pitchFamily="34" charset="0"/>
              </a:rPr>
              <a:t>02.</a:t>
            </a: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Morfologi</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dan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Struktur</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Sel</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Bakteri</a:t>
            </a:r>
            <a:r>
              <a:rPr lang="en-US" sz="1400" dirty="0">
                <a:ln w="18415" cmpd="sng">
                  <a:solidFill>
                    <a:srgbClr val="FFFFFF"/>
                  </a:solidFill>
                  <a:prstDash val="solid"/>
                </a:ln>
                <a:solidFill>
                  <a:srgbClr val="FFFFFF"/>
                </a:solidFill>
                <a:latin typeface="Arial" pitchFamily="34" charset="0"/>
                <a:cs typeface="Arial" pitchFamily="34" charset="0"/>
              </a:rPr>
              <a:t> </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a:ln w="18415" cmpd="sng">
                  <a:solidFill>
                    <a:srgbClr val="FFFFFF"/>
                  </a:solidFill>
                  <a:prstDash val="solid"/>
                </a:ln>
                <a:solidFill>
                  <a:srgbClr val="FFFFFF"/>
                </a:solidFill>
                <a:latin typeface="Arial" pitchFamily="34" charset="0"/>
                <a:cs typeface="Arial" pitchFamily="34" charset="0"/>
              </a:rPr>
              <a:t>07. </a:t>
            </a:r>
            <a:r>
              <a:rPr lang="en-US" sz="1400" dirty="0" err="1">
                <a:ln w="18415" cmpd="sng">
                  <a:solidFill>
                    <a:srgbClr val="FFFFFF"/>
                  </a:solidFill>
                  <a:prstDash val="solid"/>
                </a:ln>
                <a:solidFill>
                  <a:srgbClr val="FFFFFF"/>
                </a:solidFill>
                <a:latin typeface="Arial" pitchFamily="34" charset="0"/>
                <a:cs typeface="Arial" pitchFamily="34" charset="0"/>
              </a:rPr>
              <a:t>Virologi</a:t>
            </a:r>
            <a:r>
              <a:rPr lang="en-US" sz="1400" dirty="0">
                <a:ln w="18415" cmpd="sng">
                  <a:solidFill>
                    <a:srgbClr val="FFFFFF"/>
                  </a:solidFill>
                  <a:prstDash val="solid"/>
                </a:ln>
                <a:solidFill>
                  <a:srgbClr val="FFFFFF"/>
                </a:solidFill>
                <a:latin typeface="Arial" pitchFamily="34" charset="0"/>
                <a:cs typeface="Arial" pitchFamily="34" charset="0"/>
              </a:rPr>
              <a:t>/Virus </a:t>
            </a:r>
          </a:p>
        </p:txBody>
      </p:sp>
      <p:sp>
        <p:nvSpPr>
          <p:cNvPr id="28" name="Rectangle 27"/>
          <p:cNvSpPr/>
          <p:nvPr/>
        </p:nvSpPr>
        <p:spPr>
          <a:xfrm>
            <a:off x="3636816" y="4038606"/>
            <a:ext cx="5105400" cy="646331"/>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a:ln w="18415" cmpd="sng">
                  <a:solidFill>
                    <a:srgbClr val="FFFFFF"/>
                  </a:solidFill>
                  <a:prstDash val="solid"/>
                </a:ln>
                <a:solidFill>
                  <a:srgbClr val="FFFFFF"/>
                </a:solidFill>
                <a:latin typeface="Arial" pitchFamily="34" charset="0"/>
                <a:cs typeface="Arial" pitchFamily="34" charset="0"/>
              </a:rPr>
              <a:t>03.</a:t>
            </a: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Persyaratan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Fisik</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Pertumbuhan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Mikroba</a:t>
            </a:r>
            <a:endParaRPr lang="en-US" sz="1400" dirty="0">
              <a:ln w="18415" cmpd="sng">
                <a:solidFill>
                  <a:srgbClr val="FFFFFF"/>
                </a:solidFill>
                <a:prstDash val="solid"/>
              </a:ln>
              <a:solidFill>
                <a:srgbClr val="FFFFFF"/>
              </a:solidFill>
              <a:latin typeface="Arial" pitchFamily="34" charset="0"/>
              <a:cs typeface="Arial" pitchFamily="34" charset="0"/>
            </a:endParaRPr>
          </a:p>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sz="1400" dirty="0">
                <a:ln w="18415" cmpd="sng">
                  <a:solidFill>
                    <a:srgbClr val="FFFFFF"/>
                  </a:solidFill>
                  <a:prstDash val="solid"/>
                </a:ln>
                <a:solidFill>
                  <a:srgbClr val="FFFFFF"/>
                </a:solidFill>
                <a:latin typeface="Arial" pitchFamily="34" charset="0"/>
                <a:cs typeface="Arial" pitchFamily="34" charset="0"/>
              </a:rPr>
              <a:t> 04. </a:t>
            </a:r>
            <a:r>
              <a:rPr lang="en-US" sz="1400" dirty="0" err="1">
                <a:ln w="18415" cmpd="sng">
                  <a:solidFill>
                    <a:srgbClr val="FFFFFF"/>
                  </a:solidFill>
                  <a:prstDash val="solid"/>
                </a:ln>
                <a:solidFill>
                  <a:srgbClr val="FFFFFF"/>
                </a:solidFill>
                <a:latin typeface="Arial" pitchFamily="34" charset="0"/>
                <a:cs typeface="Arial" pitchFamily="34" charset="0"/>
              </a:rPr>
              <a:t>Persyaratan</a:t>
            </a:r>
            <a:r>
              <a:rPr lang="en-US" sz="1400" dirty="0">
                <a:ln w="18415" cmpd="sng">
                  <a:solidFill>
                    <a:srgbClr val="FFFFFF"/>
                  </a:solidFill>
                  <a:prstDash val="solid"/>
                </a:ln>
                <a:solidFill>
                  <a:srgbClr val="FFFFFF"/>
                </a:solidFill>
                <a:latin typeface="Arial" pitchFamily="34" charset="0"/>
                <a:cs typeface="Arial" pitchFamily="34" charset="0"/>
              </a:rPr>
              <a:t> Kimia </a:t>
            </a:r>
            <a:r>
              <a:rPr lang="en-US" sz="1400" dirty="0" err="1">
                <a:ln w="18415" cmpd="sng">
                  <a:solidFill>
                    <a:srgbClr val="FFFFFF"/>
                  </a:solidFill>
                  <a:prstDash val="solid"/>
                </a:ln>
                <a:solidFill>
                  <a:srgbClr val="FFFFFF"/>
                </a:solidFill>
                <a:latin typeface="Arial" pitchFamily="34" charset="0"/>
                <a:cs typeface="Arial" pitchFamily="34" charset="0"/>
              </a:rPr>
              <a:t>Pertumbuhan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Mikroba</a:t>
            </a:r>
            <a:r>
              <a:rPr lang="en-US" dirty="0">
                <a:ln w="18415" cmpd="sng">
                  <a:solidFill>
                    <a:srgbClr val="FFFFFF"/>
                  </a:solidFill>
                  <a:prstDash val="solid"/>
                </a:ln>
                <a:solidFill>
                  <a:srgbClr val="FFFFFF"/>
                </a:solidFill>
                <a:latin typeface="Arial" pitchFamily="34" charset="0"/>
                <a:cs typeface="Arial" pitchFamily="34" charset="0"/>
              </a:rPr>
              <a:t>   </a:t>
            </a: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sz="1400" dirty="0">
                <a:ln w="18415" cmpd="sng">
                  <a:solidFill>
                    <a:srgbClr val="FFFFFF"/>
                  </a:solidFill>
                  <a:prstDash val="solid"/>
                </a:ln>
                <a:solidFill>
                  <a:srgbClr val="FFFFFF"/>
                </a:solidFill>
                <a:latin typeface="Arial" pitchFamily="34" charset="0"/>
                <a:cs typeface="Arial" pitchFamily="34" charset="0"/>
              </a:rPr>
              <a:t>05. </a:t>
            </a:r>
            <a:r>
              <a:rPr lang="en-US" sz="1400" dirty="0" err="1">
                <a:ln w="18415" cmpd="sng">
                  <a:solidFill>
                    <a:srgbClr val="FFFFFF"/>
                  </a:solidFill>
                  <a:prstDash val="solid"/>
                </a:ln>
                <a:solidFill>
                  <a:srgbClr val="FFFFFF"/>
                </a:solidFill>
                <a:latin typeface="Arial" pitchFamily="34" charset="0"/>
                <a:cs typeface="Arial" pitchFamily="34" charset="0"/>
              </a:rPr>
              <a:t>Terminologi</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Kontrol</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Mikroba</a:t>
            </a:r>
            <a:r>
              <a:rPr lang="en-US" sz="1400" dirty="0">
                <a:ln w="18415" cmpd="sng">
                  <a:solidFill>
                    <a:srgbClr val="FFFFFF"/>
                  </a:solidFill>
                  <a:prstDash val="solid"/>
                </a:ln>
                <a:solidFill>
                  <a:srgbClr val="FFFFFF"/>
                </a:solidFill>
                <a:latin typeface="Arial" pitchFamily="34" charset="0"/>
                <a:cs typeface="Arial" pitchFamily="34" charset="0"/>
              </a:rPr>
              <a:t>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a:ln w="18415" cmpd="sng">
                  <a:solidFill>
                    <a:srgbClr val="FFFFFF"/>
                  </a:solidFill>
                  <a:prstDash val="solid"/>
                </a:ln>
                <a:solidFill>
                  <a:srgbClr val="FFFFFF"/>
                </a:solidFill>
                <a:latin typeface="Arial" pitchFamily="34" charset="0"/>
                <a:cs typeface="Arial" pitchFamily="34" charset="0"/>
              </a:rPr>
              <a:t>06. </a:t>
            </a:r>
            <a:r>
              <a:rPr lang="en-US" sz="1400" dirty="0" err="1">
                <a:ln w="18415" cmpd="sng">
                  <a:solidFill>
                    <a:srgbClr val="FFFFFF"/>
                  </a:solidFill>
                  <a:prstDash val="solid"/>
                </a:ln>
                <a:solidFill>
                  <a:srgbClr val="FFFFFF"/>
                </a:solidFill>
                <a:latin typeface="Arial" pitchFamily="34" charset="0"/>
                <a:cs typeface="Arial" pitchFamily="34" charset="0"/>
              </a:rPr>
              <a:t>Mikologi</a:t>
            </a:r>
            <a:r>
              <a:rPr lang="en-US" sz="1400" dirty="0">
                <a:ln w="18415" cmpd="sng">
                  <a:solidFill>
                    <a:srgbClr val="FFFFFF"/>
                  </a:solidFill>
                  <a:prstDash val="solid"/>
                </a:ln>
                <a:solidFill>
                  <a:srgbClr val="FFFFFF"/>
                </a:solidFill>
                <a:latin typeface="Arial" pitchFamily="34" charset="0"/>
                <a:cs typeface="Arial" pitchFamily="34" charset="0"/>
              </a:rPr>
              <a:t>/ Fungi</a:t>
            </a:r>
            <a:r>
              <a:rPr lang="en-US" dirty="0">
                <a:ln w="18415" cmpd="sng">
                  <a:solidFill>
                    <a:srgbClr val="FFFFFF"/>
                  </a:solidFill>
                  <a:prstDash val="solid"/>
                </a:ln>
                <a:solidFill>
                  <a:srgbClr val="FFFFFF"/>
                </a:solidFill>
                <a:latin typeface="Arial" pitchFamily="34" charset="0"/>
                <a:cs typeface="Arial" pitchFamily="34" charset="0"/>
              </a:rPr>
              <a:t>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sz="1400" dirty="0">
                <a:ln w="18415" cmpd="sng">
                  <a:solidFill>
                    <a:srgbClr val="FFFFFF"/>
                  </a:solidFill>
                  <a:prstDash val="solid"/>
                </a:ln>
                <a:solidFill>
                  <a:srgbClr val="FFFFFF"/>
                </a:solidFill>
                <a:latin typeface="Arial" pitchFamily="34" charset="0"/>
                <a:cs typeface="Arial" pitchFamily="34" charset="0"/>
              </a:rPr>
              <a:t>01.</a:t>
            </a: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Definisi</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dan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Sejarah</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Ilmu</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Mikrobiologi</a:t>
            </a:r>
            <a:r>
              <a:rPr lang="en-US" sz="1400" dirty="0">
                <a:ln w="18415" cmpd="sng">
                  <a:solidFill>
                    <a:srgbClr val="FFFFFF"/>
                  </a:solidFill>
                  <a:prstDash val="solid"/>
                </a:ln>
                <a:solidFill>
                  <a:srgbClr val="FFFFFF"/>
                </a:solidFill>
                <a:latin typeface="Arial" pitchFamily="34" charset="0"/>
                <a:cs typeface="Arial" pitchFamily="34" charset="0"/>
              </a:rPr>
              <a:t> </a:t>
            </a:r>
          </a:p>
        </p:txBody>
      </p:sp>
    </p:spTree>
    <p:extLst>
      <p:ext uri="{BB962C8B-B14F-4D97-AF65-F5344CB8AC3E}">
        <p14:creationId xmlns:p14="http://schemas.microsoft.com/office/powerpoint/2010/main" val="757099770"/>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Peran</a:t>
            </a:r>
            <a:r>
              <a:rPr lang="en-US" sz="4000" dirty="0" smtClean="0"/>
              <a:t> </a:t>
            </a:r>
            <a:r>
              <a:rPr lang="en-US" sz="4000" dirty="0" err="1" smtClean="0"/>
              <a:t>Dalam</a:t>
            </a:r>
            <a:r>
              <a:rPr lang="en-US" sz="4000" dirty="0" smtClean="0"/>
              <a:t> </a:t>
            </a:r>
            <a:r>
              <a:rPr lang="en-US" sz="4000" dirty="0" err="1" smtClean="0"/>
              <a:t>Bidang</a:t>
            </a:r>
            <a:r>
              <a:rPr lang="en-US" sz="4000" dirty="0" smtClean="0"/>
              <a:t> </a:t>
            </a:r>
            <a:r>
              <a:rPr lang="en-US" sz="4000" dirty="0" err="1" smtClean="0"/>
              <a:t>Farmasi</a:t>
            </a:r>
            <a:r>
              <a:rPr lang="en-US" sz="4000" dirty="0" smtClean="0"/>
              <a:t> </a:t>
            </a:r>
            <a:r>
              <a:rPr lang="en-US" sz="4000" dirty="0" err="1" smtClean="0"/>
              <a:t>dan</a:t>
            </a:r>
            <a:r>
              <a:rPr lang="en-US" sz="4000" dirty="0" smtClean="0"/>
              <a:t> </a:t>
            </a:r>
            <a:r>
              <a:rPr lang="en-US" sz="4000" dirty="0" err="1" smtClean="0"/>
              <a:t>Kesehatan</a:t>
            </a:r>
            <a:endParaRPr lang="en-US" sz="4000" dirty="0"/>
          </a:p>
        </p:txBody>
      </p:sp>
      <p:sp>
        <p:nvSpPr>
          <p:cNvPr id="4" name="Title 1"/>
          <p:cNvSpPr>
            <a:spLocks noGrp="1"/>
          </p:cNvSpPr>
          <p:nvPr>
            <p:ph idx="1"/>
          </p:nvPr>
        </p:nvSpPr>
        <p:spPr>
          <a:xfrm>
            <a:off x="457200" y="1600200"/>
            <a:ext cx="8229600" cy="4525963"/>
          </a:xfrm>
          <a:prstGeom prst="rect">
            <a:avLst/>
          </a:prstGeom>
          <a:ln cap="flat">
            <a:solidFill>
              <a:sysClr val="windowText" lastClr="000000"/>
            </a:solidFill>
          </a:ln>
        </p:spPr>
        <p:txBody>
          <a:bodyPr vert="horz" anchor="t" anchorCtr="0">
            <a:normAutofit fontScale="25000" lnSpcReduction="2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small" spc="0" normalizeH="0" baseline="0" noProof="0" dirty="0" smtClean="0">
                <a:ln>
                  <a:noFill/>
                </a:ln>
                <a:solidFill>
                  <a:srgbClr val="575F6D"/>
                </a:solidFill>
                <a:effectLst/>
                <a:uLnTx/>
                <a:uFillTx/>
                <a:latin typeface="Arial Narrow" pitchFamily="34" charset="0"/>
                <a:ea typeface="+mj-ea"/>
                <a:cs typeface="+mj-cs"/>
              </a:rPr>
              <a:t>1</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Difokuskan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pada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penemuan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substansi-substansi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yang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dapat</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menghancurkan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mikroorganisme</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patogen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tanpa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menyebabkan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hewan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atau</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manusia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terinfeksi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Pengobatan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infeksi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menggunakan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subtansi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kimia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disebut</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kemoterapi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Agen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kemoterapi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yang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berasal</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dari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bahan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kimia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dibuat</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dilaboratorium</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disebut</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obat</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sintetik</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b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Bahan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kimia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yang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diproduksi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secara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alami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oleh</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mikroorganisme</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disebut</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antibiotika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a:t>
            </a:r>
            <a:b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Produksi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lainnya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b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vaksin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Vitamin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B12</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oleh</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bakteri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Pseudomonas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Propionibacterium</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a:t>
            </a:r>
            <a:b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Vitamin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B2</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dihasilkan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oleh</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proses</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fermentasi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fungi </a:t>
            </a:r>
            <a:r>
              <a:rPr kumimoji="0" lang="en-US" sz="8000" b="1" i="1" u="none" strike="noStrike" kern="1200" cap="none" spc="0" normalizeH="0" baseline="0" noProof="0" dirty="0" err="1" smtClean="0">
                <a:ln>
                  <a:noFill/>
                </a:ln>
                <a:solidFill>
                  <a:srgbClr val="575F6D"/>
                </a:solidFill>
                <a:effectLst/>
                <a:uLnTx/>
                <a:uFillTx/>
                <a:latin typeface="Arial Narrow" pitchFamily="34" charset="0"/>
                <a:ea typeface="+mj-ea"/>
                <a:cs typeface="+mj-cs"/>
              </a:rPr>
              <a:t>Ashbya</a:t>
            </a:r>
            <a: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1" u="none" strike="noStrike" kern="1200" cap="none" spc="0" normalizeH="0" baseline="0" noProof="0" dirty="0" err="1" smtClean="0">
                <a:ln>
                  <a:noFill/>
                </a:ln>
                <a:solidFill>
                  <a:srgbClr val="575F6D"/>
                </a:solidFill>
                <a:effectLst/>
                <a:uLnTx/>
                <a:uFillTx/>
                <a:latin typeface="Arial Narrow" pitchFamily="34" charset="0"/>
                <a:ea typeface="+mj-ea"/>
                <a:cs typeface="+mj-cs"/>
              </a:rPr>
              <a:t>gosypii</a:t>
            </a:r>
            <a: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t>.</a:t>
            </a:r>
            <a:b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Vitamin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Cdihasilkan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oleh</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bakteri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Acetobacter</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melalui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proses</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modifikasi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glukosa</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yang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kompleks</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enzim</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l-GR"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α</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amilase</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banyak</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digunakan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oleh</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industri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sabun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cuci</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dihasilkan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oleh</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1" u="none" strike="noStrike" kern="1200" cap="none" spc="0" normalizeH="0" baseline="0" noProof="0" dirty="0" err="1" smtClean="0">
                <a:ln>
                  <a:noFill/>
                </a:ln>
                <a:solidFill>
                  <a:srgbClr val="575F6D"/>
                </a:solidFill>
                <a:effectLst/>
                <a:uLnTx/>
                <a:uFillTx/>
                <a:latin typeface="Arial Narrow" pitchFamily="34" charset="0"/>
                <a:ea typeface="+mj-ea"/>
                <a:cs typeface="+mj-cs"/>
              </a:rPr>
              <a:t>Aspergilus</a:t>
            </a:r>
            <a: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1" u="none" strike="noStrike" kern="1200" cap="none" spc="0" normalizeH="0" baseline="0" noProof="0" dirty="0" err="1" smtClean="0">
                <a:ln>
                  <a:noFill/>
                </a:ln>
                <a:solidFill>
                  <a:srgbClr val="575F6D"/>
                </a:solidFill>
                <a:effectLst/>
                <a:uLnTx/>
                <a:uFillTx/>
                <a:latin typeface="Arial Narrow" pitchFamily="34" charset="0"/>
                <a:ea typeface="+mj-ea"/>
                <a:cs typeface="+mj-cs"/>
              </a:rPr>
              <a:t>spp</a:t>
            </a:r>
            <a: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enzim</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selulose</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dihasilkan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oleh</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1" u="none" strike="noStrike" kern="1200" cap="none" spc="0" normalizeH="0" baseline="0" noProof="0" dirty="0" err="1" smtClean="0">
                <a:ln>
                  <a:noFill/>
                </a:ln>
                <a:solidFill>
                  <a:srgbClr val="575F6D"/>
                </a:solidFill>
                <a:effectLst/>
                <a:uLnTx/>
                <a:uFillTx/>
                <a:latin typeface="Arial Narrow" pitchFamily="34" charset="0"/>
                <a:ea typeface="+mj-ea"/>
                <a:cs typeface="+mj-cs"/>
              </a:rPr>
              <a:t>Trichoderma</a:t>
            </a:r>
            <a: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1" u="none" strike="noStrike" kern="1200" cap="none" spc="0" normalizeH="0" baseline="0" noProof="0" dirty="0" err="1" smtClean="0">
                <a:ln>
                  <a:noFill/>
                </a:ln>
                <a:solidFill>
                  <a:srgbClr val="575F6D"/>
                </a:solidFill>
                <a:effectLst/>
                <a:uLnTx/>
                <a:uFillTx/>
                <a:latin typeface="Arial Narrow" pitchFamily="34" charset="0"/>
                <a:ea typeface="+mj-ea"/>
                <a:cs typeface="+mj-cs"/>
              </a:rPr>
              <a:t>viridae</a:t>
            </a:r>
            <a: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enzim</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protease </a:t>
            </a:r>
            <a:r>
              <a:rPr kumimoji="0" lang="en-US" sz="80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dihasilkan</a:t>
            </a:r>
            <a:r>
              <a:rPr kumimoji="0" lang="en-US" sz="80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1" u="none" strike="noStrike" kern="1200" cap="none" spc="0" normalizeH="0" baseline="0" noProof="0" dirty="0" err="1">
                <a:ln>
                  <a:noFill/>
                </a:ln>
                <a:solidFill>
                  <a:srgbClr val="575F6D"/>
                </a:solidFill>
                <a:effectLst/>
                <a:uLnTx/>
                <a:uFillTx/>
                <a:latin typeface="Arial Narrow" pitchFamily="34" charset="0"/>
                <a:ea typeface="+mj-ea"/>
                <a:cs typeface="+mj-cs"/>
              </a:rPr>
              <a:t>A</a:t>
            </a:r>
            <a:r>
              <a:rPr kumimoji="0" lang="en-US" sz="8000" b="1" i="1" u="none" strike="noStrike" kern="1200" cap="none" spc="0" normalizeH="0" baseline="0" noProof="0" dirty="0" err="1" smtClean="0">
                <a:ln>
                  <a:noFill/>
                </a:ln>
                <a:solidFill>
                  <a:srgbClr val="575F6D"/>
                </a:solidFill>
                <a:effectLst/>
                <a:uLnTx/>
                <a:uFillTx/>
                <a:latin typeface="Arial Narrow" pitchFamily="34" charset="0"/>
                <a:ea typeface="+mj-ea"/>
                <a:cs typeface="+mj-cs"/>
              </a:rPr>
              <a:t>spergilus</a:t>
            </a:r>
            <a: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8000" b="1" i="1" u="none" strike="noStrike" kern="1200" cap="none" spc="0" normalizeH="0" baseline="0" noProof="0" dirty="0" err="1" smtClean="0">
                <a:ln>
                  <a:noFill/>
                </a:ln>
                <a:solidFill>
                  <a:srgbClr val="575F6D"/>
                </a:solidFill>
                <a:effectLst/>
                <a:uLnTx/>
                <a:uFillTx/>
                <a:latin typeface="Arial Narrow" pitchFamily="34" charset="0"/>
                <a:ea typeface="+mj-ea"/>
                <a:cs typeface="+mj-cs"/>
              </a:rPr>
              <a:t>oryzae</a:t>
            </a:r>
            <a: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8000" b="1" i="1"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8000" b="1" i="0" u="none" strike="noStrike" kern="1200" cap="small" spc="0" normalizeH="0" baseline="0" noProof="0" dirty="0" smtClean="0">
                <a:ln>
                  <a:noFill/>
                </a:ln>
                <a:solidFill>
                  <a:srgbClr val="575F6D"/>
                </a:solidFill>
                <a:effectLst/>
                <a:uLnTx/>
                <a:uFillTx/>
                <a:latin typeface="Century Schoolbook"/>
                <a:ea typeface="+mj-ea"/>
                <a:cs typeface="+mj-cs"/>
              </a:rPr>
              <a:t/>
            </a:r>
            <a:br>
              <a:rPr kumimoji="0" lang="en-US" sz="8000" b="1" i="0" u="none" strike="noStrike" kern="1200" cap="small" spc="0" normalizeH="0" baseline="0" noProof="0" dirty="0" smtClean="0">
                <a:ln>
                  <a:noFill/>
                </a:ln>
                <a:solidFill>
                  <a:srgbClr val="575F6D"/>
                </a:solidFill>
                <a:effectLst/>
                <a:uLnTx/>
                <a:uFillTx/>
                <a:latin typeface="Century Schoolbook"/>
                <a:ea typeface="+mj-ea"/>
                <a:cs typeface="+mj-cs"/>
              </a:rPr>
            </a:br>
            <a:r>
              <a:rPr kumimoji="0" lang="en-US" sz="8000" b="1" i="0" u="none" strike="noStrike" kern="1200" cap="small" spc="0" normalizeH="0" baseline="0" noProof="0" dirty="0" smtClean="0">
                <a:ln>
                  <a:noFill/>
                </a:ln>
                <a:solidFill>
                  <a:srgbClr val="575F6D"/>
                </a:solidFill>
                <a:effectLst/>
                <a:uLnTx/>
                <a:uFillTx/>
                <a:latin typeface="Century Schoolbook"/>
                <a:ea typeface="+mj-ea"/>
                <a:cs typeface="+mj-cs"/>
              </a:rPr>
              <a:t/>
            </a:r>
            <a:br>
              <a:rPr kumimoji="0" lang="en-US" sz="8000" b="1" i="0" u="none" strike="noStrike" kern="1200" cap="small" spc="0" normalizeH="0" baseline="0" noProof="0" dirty="0" smtClean="0">
                <a:ln>
                  <a:noFill/>
                </a:ln>
                <a:solidFill>
                  <a:srgbClr val="575F6D"/>
                </a:solidFill>
                <a:effectLst/>
                <a:uLnTx/>
                <a:uFillTx/>
                <a:latin typeface="Century Schoolbook"/>
                <a:ea typeface="+mj-ea"/>
                <a:cs typeface="+mj-cs"/>
              </a:rPr>
            </a:br>
            <a:r>
              <a:rPr kumimoji="0" lang="en-US" sz="8000" b="1" i="0" u="none" strike="noStrike" kern="1200" cap="small" spc="0" normalizeH="0" baseline="0" noProof="0" dirty="0" smtClean="0">
                <a:ln>
                  <a:noFill/>
                </a:ln>
                <a:solidFill>
                  <a:srgbClr val="575F6D"/>
                </a:solidFill>
                <a:effectLst/>
                <a:uLnTx/>
                <a:uFillTx/>
                <a:latin typeface="Century Schoolbook"/>
                <a:ea typeface="+mj-ea"/>
                <a:cs typeface="+mj-cs"/>
              </a:rPr>
              <a:t/>
            </a:r>
            <a:br>
              <a:rPr kumimoji="0" lang="en-US" sz="8000" b="1" i="0" u="none" strike="noStrike" kern="1200" cap="small" spc="0" normalizeH="0" baseline="0" noProof="0" dirty="0" smtClean="0">
                <a:ln>
                  <a:noFill/>
                </a:ln>
                <a:solidFill>
                  <a:srgbClr val="575F6D"/>
                </a:solidFill>
                <a:effectLst/>
                <a:uLnTx/>
                <a:uFillTx/>
                <a:latin typeface="Century Schoolbook"/>
                <a:ea typeface="+mj-ea"/>
                <a:cs typeface="+mj-cs"/>
              </a:rPr>
            </a:br>
            <a:r>
              <a:rPr kumimoji="0" lang="en-US" sz="8000" b="1" i="0" u="none" strike="noStrike" kern="1200" cap="small" spc="0" normalizeH="0" baseline="0" noProof="0" dirty="0" smtClean="0">
                <a:ln>
                  <a:noFill/>
                </a:ln>
                <a:solidFill>
                  <a:srgbClr val="575F6D"/>
                </a:solidFill>
                <a:effectLst/>
                <a:uLnTx/>
                <a:uFillTx/>
                <a:latin typeface="Century Schoolbook"/>
                <a:ea typeface="+mj-ea"/>
                <a:cs typeface="+mj-cs"/>
              </a:rPr>
              <a:t/>
            </a:r>
            <a:br>
              <a:rPr kumimoji="0" lang="en-US" sz="8000" b="1" i="0" u="none" strike="noStrike" kern="1200" cap="small" spc="0" normalizeH="0" baseline="0" noProof="0" dirty="0" smtClean="0">
                <a:ln>
                  <a:noFill/>
                </a:ln>
                <a:solidFill>
                  <a:srgbClr val="575F6D"/>
                </a:solidFill>
                <a:effectLst/>
                <a:uLnTx/>
                <a:uFillTx/>
                <a:latin typeface="Century Schoolbook"/>
                <a:ea typeface="+mj-ea"/>
                <a:cs typeface="+mj-cs"/>
              </a:rPr>
            </a:br>
            <a:endParaRPr kumimoji="0" lang="en-US" sz="8000" b="1" i="0" u="none" strike="noStrike" kern="1200" cap="small" spc="0" normalizeH="0" baseline="0" noProof="0" dirty="0">
              <a:ln>
                <a:noFill/>
              </a:ln>
              <a:solidFill>
                <a:srgbClr val="575F6D"/>
              </a:solidFill>
              <a:effectLst/>
              <a:uLnTx/>
              <a:uFillTx/>
              <a:latin typeface="Century Schoolbook"/>
              <a:ea typeface="+mj-ea"/>
              <a:cs typeface="+mj-cs"/>
            </a:endParaRPr>
          </a:p>
        </p:txBody>
      </p:sp>
    </p:spTree>
    <p:extLst>
      <p:ext uri="{BB962C8B-B14F-4D97-AF65-F5344CB8AC3E}">
        <p14:creationId xmlns:p14="http://schemas.microsoft.com/office/powerpoint/2010/main" val="3048544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4000" dirty="0" err="1" smtClean="0"/>
              <a:t>Peran</a:t>
            </a:r>
            <a:r>
              <a:rPr lang="en-US" sz="4000" dirty="0" smtClean="0"/>
              <a:t> </a:t>
            </a:r>
            <a:r>
              <a:rPr lang="en-US" sz="4000" dirty="0" err="1" smtClean="0"/>
              <a:t>dalam</a:t>
            </a:r>
            <a:r>
              <a:rPr lang="en-US" sz="4000" dirty="0" smtClean="0"/>
              <a:t> </a:t>
            </a:r>
            <a:r>
              <a:rPr lang="en-US" sz="4000" dirty="0" err="1" smtClean="0"/>
              <a:t>Bidang</a:t>
            </a:r>
            <a:r>
              <a:rPr lang="en-US" sz="4000" dirty="0" smtClean="0"/>
              <a:t> </a:t>
            </a:r>
            <a:r>
              <a:rPr lang="en-US" sz="4000" dirty="0" err="1" smtClean="0"/>
              <a:t>Industri</a:t>
            </a:r>
            <a:r>
              <a:rPr lang="en-US" sz="4000" dirty="0" smtClean="0"/>
              <a:t>, </a:t>
            </a:r>
            <a:r>
              <a:rPr lang="en-US" sz="4000" dirty="0" err="1"/>
              <a:t>P</a:t>
            </a:r>
            <a:r>
              <a:rPr lang="en-US" sz="4000" dirty="0" err="1" smtClean="0"/>
              <a:t>ertambangan</a:t>
            </a:r>
            <a:r>
              <a:rPr lang="en-US" sz="4000" dirty="0" smtClean="0"/>
              <a:t> </a:t>
            </a:r>
            <a:r>
              <a:rPr lang="en-US" sz="4000" dirty="0" err="1" smtClean="0"/>
              <a:t>dan</a:t>
            </a:r>
            <a:r>
              <a:rPr lang="en-US" sz="4000" dirty="0" smtClean="0"/>
              <a:t> </a:t>
            </a:r>
            <a:r>
              <a:rPr lang="en-US" sz="4000" dirty="0" err="1" smtClean="0"/>
              <a:t>Pangan</a:t>
            </a:r>
            <a:endParaRPr lang="en-US" sz="4000" dirty="0"/>
          </a:p>
        </p:txBody>
      </p:sp>
      <p:sp>
        <p:nvSpPr>
          <p:cNvPr id="4" name="Content Placeholder 3"/>
          <p:cNvSpPr txBox="1">
            <a:spLocks noGrp="1" noChangeArrowheads="1"/>
          </p:cNvSpPr>
          <p:nvPr>
            <p:ph idx="1"/>
          </p:nvPr>
        </p:nvSpPr>
        <p:spPr bwMode="auto">
          <a:xfrm>
            <a:off x="609600" y="1752600"/>
            <a:ext cx="8077200" cy="4339650"/>
          </a:xfrm>
          <a:prstGeom prst="rect">
            <a:avLst/>
          </a:prstGeom>
          <a:noFill/>
          <a:ln w="9525">
            <a:solidFill>
              <a:sysClr val="window" lastClr="FFFFFF"/>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smtClean="0">
                <a:ln>
                  <a:noFill/>
                </a:ln>
                <a:solidFill>
                  <a:srgbClr val="000000"/>
                </a:solidFill>
                <a:effectLst/>
                <a:uLnTx/>
                <a:uFillTx/>
                <a:latin typeface="Arial" charset="0"/>
                <a:ea typeface="+mn-ea"/>
                <a:cs typeface="Arial" charset="0"/>
              </a:rPr>
              <a:t>Industri</a:t>
            </a:r>
            <a:r>
              <a:rPr kumimoji="0" lang="en-US" sz="1600" b="1" i="0" u="none" strike="noStrike" kern="1200" cap="none" spc="0" normalizeH="0" baseline="0" noProof="0" dirty="0" smtClean="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dan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Pertambangan</a:t>
            </a:r>
            <a:endParaRPr kumimoji="0" lang="en-US" sz="16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Pemanfaatan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Mikroorganisme</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dalam</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bidang</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industri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anatara</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lain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pengembangan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Polimer</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teruraikan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untuk</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mengatasi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masalah</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pencemaran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lingkungan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akibat</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plastik</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yang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sulit</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teruraikan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Misalnya</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anyata</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lain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Bakteri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1" u="none" strike="noStrike" kern="1200" cap="none" spc="0" normalizeH="0" baseline="0" noProof="0" dirty="0" err="1">
                <a:ln>
                  <a:noFill/>
                </a:ln>
                <a:solidFill>
                  <a:srgbClr val="000000"/>
                </a:solidFill>
                <a:effectLst/>
                <a:uLnTx/>
                <a:uFillTx/>
                <a:latin typeface="Arial" charset="0"/>
                <a:ea typeface="+mn-ea"/>
                <a:cs typeface="Arial" charset="0"/>
              </a:rPr>
              <a:t>Alcaligenes</a:t>
            </a:r>
            <a:r>
              <a:rPr kumimoji="0" lang="en-US" sz="16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1" u="none" strike="noStrike" kern="1200" cap="none" spc="0" normalizeH="0" baseline="0" noProof="0" dirty="0" err="1">
                <a:ln>
                  <a:noFill/>
                </a:ln>
                <a:solidFill>
                  <a:srgbClr val="000000"/>
                </a:solidFill>
                <a:effectLst/>
                <a:uLnTx/>
                <a:uFillTx/>
                <a:latin typeface="Arial" charset="0"/>
                <a:ea typeface="+mn-ea"/>
                <a:cs typeface="Arial" charset="0"/>
              </a:rPr>
              <a:t>eutrophus</a:t>
            </a:r>
            <a:r>
              <a:rPr kumimoji="0" lang="en-US" sz="16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sebagai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penghasil</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Poli-3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Hidroksi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Alkanoat</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(PHA)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dan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Poli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l-GR" sz="1600" b="1" i="0" u="none" strike="noStrike" kern="1200" cap="none" spc="0" normalizeH="0" baseline="0" noProof="0" dirty="0">
                <a:ln>
                  <a:noFill/>
                </a:ln>
                <a:solidFill>
                  <a:srgbClr val="000000"/>
                </a:solidFill>
                <a:effectLst/>
                <a:uLnTx/>
                <a:uFillTx/>
                <a:latin typeface="Arial" charset="0"/>
                <a:ea typeface="+mn-ea"/>
                <a:cs typeface="Arial" charset="0"/>
              </a:rPr>
              <a:t>β</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Hidroksi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Butirat</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 PHB ) yang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merupakan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bahan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baku</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plastik</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yang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mudah</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diuraikan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Dalam</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pertambangan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bakteri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1" u="none" strike="noStrike" kern="1200" cap="none" spc="0" normalizeH="0" baseline="0" noProof="0" dirty="0" err="1">
                <a:ln>
                  <a:noFill/>
                </a:ln>
                <a:solidFill>
                  <a:srgbClr val="000000"/>
                </a:solidFill>
                <a:effectLst/>
                <a:uLnTx/>
                <a:uFillTx/>
                <a:latin typeface="Arial" charset="0"/>
                <a:ea typeface="+mn-ea"/>
                <a:cs typeface="Arial" charset="0"/>
              </a:rPr>
              <a:t>Ferroplasma</a:t>
            </a:r>
            <a:r>
              <a:rPr kumimoji="0" lang="en-US" sz="16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1" u="none" strike="noStrike" kern="1200" cap="none" spc="0" normalizeH="0" baseline="0" noProof="0" dirty="0" err="1">
                <a:ln>
                  <a:noFill/>
                </a:ln>
                <a:solidFill>
                  <a:srgbClr val="000000"/>
                </a:solidFill>
                <a:effectLst/>
                <a:uLnTx/>
                <a:uFillTx/>
                <a:latin typeface="Arial" charset="0"/>
                <a:ea typeface="+mn-ea"/>
                <a:cs typeface="Arial" charset="0"/>
              </a:rPr>
              <a:t>acidarmanus</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bermanfaat</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dalam</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pertambangan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yang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mampu</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mengoksiidasi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besi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dampak</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negatif</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pencemaran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limbah</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beracun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AMD ( </a:t>
            </a:r>
            <a:r>
              <a:rPr kumimoji="0" lang="en-US" sz="1600" b="1" i="1" u="none" strike="noStrike" kern="1200" cap="none" spc="0" normalizeH="0" baseline="0" noProof="0" dirty="0" err="1">
                <a:ln>
                  <a:noFill/>
                </a:ln>
                <a:solidFill>
                  <a:srgbClr val="000000"/>
                </a:solidFill>
                <a:effectLst/>
                <a:uLnTx/>
                <a:uFillTx/>
                <a:latin typeface="Arial" charset="0"/>
                <a:ea typeface="+mn-ea"/>
                <a:cs typeface="Arial" charset="0"/>
              </a:rPr>
              <a:t>acide</a:t>
            </a:r>
            <a:r>
              <a:rPr kumimoji="0" lang="en-US" sz="1600" b="1" i="1" u="none" strike="noStrike" kern="1200" cap="none" spc="0" normalizeH="0" baseline="0" noProof="0" dirty="0">
                <a:ln>
                  <a:noFill/>
                </a:ln>
                <a:solidFill>
                  <a:srgbClr val="000000"/>
                </a:solidFill>
                <a:effectLst/>
                <a:uLnTx/>
                <a:uFillTx/>
                <a:latin typeface="Arial" charset="0"/>
                <a:ea typeface="+mn-ea"/>
                <a:cs typeface="Arial" charset="0"/>
              </a:rPr>
              <a:t> mine drainage ) </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600" b="1" i="1"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smtClean="0">
                <a:ln>
                  <a:noFill/>
                </a:ln>
                <a:solidFill>
                  <a:srgbClr val="000000"/>
                </a:solidFill>
                <a:effectLst/>
                <a:uLnTx/>
                <a:uFillTx/>
                <a:latin typeface="Arial" charset="0"/>
                <a:ea typeface="+mn-ea"/>
                <a:cs typeface="Arial" charset="0"/>
              </a:rPr>
              <a:t>Pangan</a:t>
            </a:r>
            <a:endParaRPr kumimoji="0" lang="en-US" sz="16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Bakteri</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yang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bermanfaat</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dalam</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bidang</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pangan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 </a:t>
            </a:r>
            <a:r>
              <a:rPr kumimoji="0" lang="en-US" sz="1600" b="1" i="1" u="none" strike="noStrike" kern="1200" cap="none" spc="0" normalizeH="0" baseline="0" noProof="0" dirty="0" err="1">
                <a:ln>
                  <a:noFill/>
                </a:ln>
                <a:solidFill>
                  <a:srgbClr val="000000"/>
                </a:solidFill>
                <a:effectLst/>
                <a:uLnTx/>
                <a:uFillTx/>
                <a:latin typeface="Arial" charset="0"/>
                <a:ea typeface="+mn-ea"/>
                <a:cs typeface="Arial" charset="0"/>
              </a:rPr>
              <a:t>Laptobacillus</a:t>
            </a:r>
            <a:r>
              <a:rPr kumimoji="0" lang="en-US" sz="16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1" u="none" strike="noStrike" kern="1200" cap="none" spc="0" normalizeH="0" baseline="0" noProof="0" dirty="0" err="1">
                <a:ln>
                  <a:noFill/>
                </a:ln>
                <a:solidFill>
                  <a:srgbClr val="000000"/>
                </a:solidFill>
                <a:effectLst/>
                <a:uLnTx/>
                <a:uFillTx/>
                <a:latin typeface="Arial" charset="0"/>
                <a:ea typeface="+mn-ea"/>
                <a:cs typeface="Arial" charset="0"/>
              </a:rPr>
              <a:t>bulgaricus</a:t>
            </a:r>
            <a:r>
              <a:rPr kumimoji="0" lang="en-US" sz="16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dimanfaatkan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untuk</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err="1">
                <a:ln>
                  <a:noFill/>
                </a:ln>
                <a:solidFill>
                  <a:srgbClr val="000000"/>
                </a:solidFill>
                <a:effectLst/>
                <a:uLnTx/>
                <a:uFillTx/>
                <a:latin typeface="Arial" charset="0"/>
                <a:ea typeface="+mn-ea"/>
                <a:cs typeface="Arial" charset="0"/>
              </a:rPr>
              <a:t>ppembuatan</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1" u="none" strike="noStrike" kern="1200" cap="none" spc="0" normalizeH="0" baseline="0" noProof="0" dirty="0" err="1">
                <a:ln>
                  <a:noFill/>
                </a:ln>
                <a:solidFill>
                  <a:srgbClr val="000000"/>
                </a:solidFill>
                <a:effectLst/>
                <a:uLnTx/>
                <a:uFillTx/>
                <a:latin typeface="Arial" charset="0"/>
                <a:ea typeface="+mn-ea"/>
                <a:cs typeface="Arial" charset="0"/>
              </a:rPr>
              <a:t>youghurt</a:t>
            </a:r>
            <a:r>
              <a:rPr kumimoji="0" lang="en-US" sz="1600" b="1" i="1"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sz="1600" b="1" i="0" u="none" strike="noStrike" kern="1200" cap="none" spc="0" normalizeH="0" baseline="0" noProof="0" dirty="0">
                <a:ln>
                  <a:noFill/>
                </a:ln>
                <a:solidFill>
                  <a:srgbClr val="000000"/>
                </a:solidFill>
                <a:effectLst/>
                <a:uLnTx/>
                <a:uFillTx/>
                <a:latin typeface="Arial" charset="0"/>
                <a:ea typeface="+mn-ea"/>
                <a:cs typeface="Arial" charset="0"/>
              </a:rPr>
              <a:t>, </a:t>
            </a:r>
            <a:endParaRPr kumimoji="0" lang="en-US" sz="1600" b="1" i="1" u="none" strike="noStrike" kern="1200" cap="none" spc="0" normalizeH="0" baseline="0" noProof="0" dirty="0">
              <a:ln>
                <a:noFill/>
              </a:ln>
              <a:solidFill>
                <a:srgbClr val="000000"/>
              </a:solidFill>
              <a:effectLst/>
              <a:uLnTx/>
              <a:uFillTx/>
              <a:latin typeface="Arial" charset="0"/>
              <a:ea typeface="+mn-ea"/>
              <a:cs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926138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itle 1"/>
          <p:cNvSpPr>
            <a:spLocks noGrp="1"/>
          </p:cNvSpPr>
          <p:nvPr>
            <p:ph type="title"/>
          </p:nvPr>
        </p:nvSpPr>
        <p:spPr>
          <a:xfrm>
            <a:off x="1219200" y="457200"/>
            <a:ext cx="7378700" cy="1143000"/>
          </a:xfrm>
        </p:spPr>
        <p:txBody>
          <a:bodyPr/>
          <a:lstStyle/>
          <a:p>
            <a:pPr eaLnBrk="1" hangingPunct="1"/>
            <a:r>
              <a:rPr lang="en-US" smtClean="0"/>
              <a:t>Produk pangan hasil fermentasi mikroorganisme</a:t>
            </a:r>
          </a:p>
        </p:txBody>
      </p:sp>
      <p:pic>
        <p:nvPicPr>
          <p:cNvPr id="337922" name="Picture 2" descr="http://stat.ks.kidsklik.com/statics/files/2012/09/134854468517010153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267200"/>
            <a:ext cx="2338388"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24" name="Picture 4" descr="http://2.bp.blogspot.com/-qEiqKioPOwE/UIG1CixuI8I/AAAAAAAAB5w/XAFhvyfdCgs/s1600/onc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191000"/>
            <a:ext cx="26670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26" name="Picture 6" descr="http://lapar.com/wp-content/uploads/2012/11/Kecap-Mani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00200"/>
            <a:ext cx="26543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30" name="Picture 10" descr="http://thehealthyapron.com/wp-content/uploads/2011/02/Yogur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810000"/>
            <a:ext cx="19859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914400" y="342900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US">
                <a:solidFill>
                  <a:srgbClr val="003366"/>
                </a:solidFill>
                <a:latin typeface="Times New Roman" pitchFamily="18" charset="0"/>
                <a:cs typeface="Arial" charset="0"/>
              </a:rPr>
              <a:t>   </a:t>
            </a:r>
            <a:r>
              <a:rPr lang="en-US" i="1">
                <a:solidFill>
                  <a:srgbClr val="003366"/>
                </a:solidFill>
                <a:latin typeface="Times New Roman" pitchFamily="18" charset="0"/>
                <a:cs typeface="Arial" charset="0"/>
              </a:rPr>
              <a:t>Aspergillus wentii</a:t>
            </a:r>
          </a:p>
        </p:txBody>
      </p:sp>
      <p:sp>
        <p:nvSpPr>
          <p:cNvPr id="9" name="TextBox 8"/>
          <p:cNvSpPr txBox="1">
            <a:spLocks noChangeArrowheads="1"/>
          </p:cNvSpPr>
          <p:nvPr/>
        </p:nvSpPr>
        <p:spPr bwMode="auto">
          <a:xfrm>
            <a:off x="5181600" y="6172200"/>
            <a:ext cx="2438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US" i="1">
                <a:solidFill>
                  <a:srgbClr val="003366"/>
                </a:solidFill>
                <a:latin typeface="Times New Roman" pitchFamily="18" charset="0"/>
                <a:cs typeface="Arial" charset="0"/>
              </a:rPr>
              <a:t>Monilia sitophila</a:t>
            </a:r>
          </a:p>
        </p:txBody>
      </p:sp>
      <p:sp>
        <p:nvSpPr>
          <p:cNvPr id="10" name="TextBox 9"/>
          <p:cNvSpPr txBox="1">
            <a:spLocks noChangeArrowheads="1"/>
          </p:cNvSpPr>
          <p:nvPr/>
        </p:nvSpPr>
        <p:spPr bwMode="auto">
          <a:xfrm>
            <a:off x="609600" y="5943600"/>
            <a:ext cx="274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US" i="1">
                <a:solidFill>
                  <a:srgbClr val="003366"/>
                </a:solidFill>
                <a:latin typeface="Times New Roman" pitchFamily="18" charset="0"/>
                <a:cs typeface="Arial" charset="0"/>
              </a:rPr>
              <a:t>Rhizopus oryzae</a:t>
            </a:r>
          </a:p>
        </p:txBody>
      </p:sp>
      <p:sp>
        <p:nvSpPr>
          <p:cNvPr id="11" name="TextBox 10"/>
          <p:cNvSpPr txBox="1">
            <a:spLocks noChangeArrowheads="1"/>
          </p:cNvSpPr>
          <p:nvPr/>
        </p:nvSpPr>
        <p:spPr bwMode="auto">
          <a:xfrm>
            <a:off x="2667000" y="64008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US" i="1">
                <a:solidFill>
                  <a:srgbClr val="003366"/>
                </a:solidFill>
                <a:latin typeface="Times New Roman" pitchFamily="18" charset="0"/>
                <a:cs typeface="Arial" charset="0"/>
              </a:rPr>
              <a:t>Lactobacillus bulgaricus</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1828800"/>
            <a:ext cx="2057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3200400" y="3429000"/>
            <a:ext cx="2286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defTabSz="912813" eaLnBrk="0" hangingPunct="0">
              <a:defRPr>
                <a:solidFill>
                  <a:schemeClr val="tx1"/>
                </a:solidFill>
                <a:latin typeface="Arial" charset="0"/>
              </a:defRPr>
            </a:lvl1pPr>
            <a:lvl2pPr marL="742950" indent="-285750" defTabSz="912813" eaLnBrk="0" hangingPunct="0">
              <a:defRPr>
                <a:solidFill>
                  <a:schemeClr val="tx1"/>
                </a:solidFill>
                <a:latin typeface="Arial" charset="0"/>
              </a:defRPr>
            </a:lvl2pPr>
            <a:lvl3pPr marL="1143000" indent="-228600" defTabSz="912813" eaLnBrk="0" hangingPunct="0">
              <a:defRPr>
                <a:solidFill>
                  <a:schemeClr val="tx1"/>
                </a:solidFill>
                <a:latin typeface="Arial" charset="0"/>
              </a:defRPr>
            </a:lvl3pPr>
            <a:lvl4pPr marL="1600200" indent="-228600" defTabSz="912813" eaLnBrk="0" hangingPunct="0">
              <a:defRPr>
                <a:solidFill>
                  <a:schemeClr val="tx1"/>
                </a:solidFill>
                <a:latin typeface="Arial" charset="0"/>
              </a:defRPr>
            </a:lvl4pPr>
            <a:lvl5pPr marL="2057400" indent="-228600" defTabSz="912813" eaLnBrk="0" hangingPunct="0">
              <a:defRPr>
                <a:solidFill>
                  <a:schemeClr val="tx1"/>
                </a:solidFill>
                <a:latin typeface="Arial" charset="0"/>
              </a:defRPr>
            </a:lvl5pPr>
            <a:lvl6pPr marL="2514600" indent="-228600" defTabSz="912813" eaLnBrk="0" fontAlgn="base" hangingPunct="0">
              <a:spcBef>
                <a:spcPct val="0"/>
              </a:spcBef>
              <a:spcAft>
                <a:spcPct val="0"/>
              </a:spcAft>
              <a:defRPr>
                <a:solidFill>
                  <a:schemeClr val="tx1"/>
                </a:solidFill>
                <a:latin typeface="Arial" charset="0"/>
              </a:defRPr>
            </a:lvl6pPr>
            <a:lvl7pPr marL="2971800" indent="-228600" defTabSz="912813" eaLnBrk="0" fontAlgn="base" hangingPunct="0">
              <a:spcBef>
                <a:spcPct val="0"/>
              </a:spcBef>
              <a:spcAft>
                <a:spcPct val="0"/>
              </a:spcAft>
              <a:defRPr>
                <a:solidFill>
                  <a:schemeClr val="tx1"/>
                </a:solidFill>
                <a:latin typeface="Arial" charset="0"/>
              </a:defRPr>
            </a:lvl7pPr>
            <a:lvl8pPr marL="3429000" indent="-228600" defTabSz="912813" eaLnBrk="0" fontAlgn="base" hangingPunct="0">
              <a:spcBef>
                <a:spcPct val="0"/>
              </a:spcBef>
              <a:spcAft>
                <a:spcPct val="0"/>
              </a:spcAft>
              <a:defRPr>
                <a:solidFill>
                  <a:schemeClr val="tx1"/>
                </a:solidFill>
                <a:latin typeface="Arial" charset="0"/>
              </a:defRPr>
            </a:lvl8pPr>
            <a:lvl9pPr marL="3886200" indent="-228600" defTabSz="912813" eaLnBrk="0" fontAlgn="base" hangingPunct="0">
              <a:spcBef>
                <a:spcPct val="0"/>
              </a:spcBef>
              <a:spcAft>
                <a:spcPct val="0"/>
              </a:spcAft>
              <a:defRPr>
                <a:solidFill>
                  <a:schemeClr val="tx1"/>
                </a:solidFill>
                <a:latin typeface="Arial" charset="0"/>
              </a:defRPr>
            </a:lvl9pPr>
          </a:lstStyle>
          <a:p>
            <a:pPr eaLnBrk="1" hangingPunct="1"/>
            <a:r>
              <a:rPr lang="en-US" i="1">
                <a:solidFill>
                  <a:srgbClr val="003366"/>
                </a:solidFill>
                <a:latin typeface="Times New Roman" pitchFamily="18" charset="0"/>
                <a:cs typeface="Arial" charset="0"/>
              </a:rPr>
              <a:t>Penicillium sp</a:t>
            </a:r>
          </a:p>
        </p:txBody>
      </p:sp>
    </p:spTree>
    <p:extLst>
      <p:ext uri="{BB962C8B-B14F-4D97-AF65-F5344CB8AC3E}">
        <p14:creationId xmlns:p14="http://schemas.microsoft.com/office/powerpoint/2010/main" val="3741736121"/>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37926"/>
                                        </p:tgtEl>
                                        <p:attrNameLst>
                                          <p:attrName>style.visibility</p:attrName>
                                        </p:attrNameLst>
                                      </p:cBhvr>
                                      <p:to>
                                        <p:strVal val="visible"/>
                                      </p:to>
                                    </p:set>
                                    <p:animEffect transition="in" filter="checkerboard(across)">
                                      <p:cBhvr>
                                        <p:cTn id="7" dur="500"/>
                                        <p:tgtEl>
                                          <p:spTgt spid="3379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337922"/>
                                        </p:tgtEl>
                                        <p:attrNameLst>
                                          <p:attrName>style.visibility</p:attrName>
                                        </p:attrNameLst>
                                      </p:cBhvr>
                                      <p:to>
                                        <p:strVal val="visible"/>
                                      </p:to>
                                    </p:set>
                                    <p:animEffect transition="in" filter="checkerboard(across)">
                                      <p:cBhvr>
                                        <p:cTn id="17" dur="500"/>
                                        <p:tgtEl>
                                          <p:spTgt spid="33792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337930"/>
                                        </p:tgtEl>
                                        <p:attrNameLst>
                                          <p:attrName>style.visibility</p:attrName>
                                        </p:attrNameLst>
                                      </p:cBhvr>
                                      <p:to>
                                        <p:strVal val="visible"/>
                                      </p:to>
                                    </p:set>
                                    <p:animEffect transition="in" filter="checkerboard(across)">
                                      <p:cBhvr>
                                        <p:cTn id="22" dur="500"/>
                                        <p:tgtEl>
                                          <p:spTgt spid="3379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337924"/>
                                        </p:tgtEl>
                                        <p:attrNameLst>
                                          <p:attrName>style.visibility</p:attrName>
                                        </p:attrNameLst>
                                      </p:cBhvr>
                                      <p:to>
                                        <p:strVal val="visible"/>
                                      </p:to>
                                    </p:set>
                                    <p:animEffect transition="in" filter="checkerboard(across)">
                                      <p:cBhvr>
                                        <p:cTn id="27" dur="500"/>
                                        <p:tgtEl>
                                          <p:spTgt spid="3379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dirty="0" err="1" smtClean="0"/>
              <a:t>Peran</a:t>
            </a:r>
            <a:r>
              <a:rPr lang="en-US" dirty="0" smtClean="0"/>
              <a:t> </a:t>
            </a:r>
            <a:r>
              <a:rPr lang="en-US" dirty="0" err="1" smtClean="0"/>
              <a:t>Negatif</a:t>
            </a:r>
            <a:endParaRPr lang="en-US" dirty="0"/>
          </a:p>
        </p:txBody>
      </p:sp>
      <p:sp>
        <p:nvSpPr>
          <p:cNvPr id="4" name="Title 1"/>
          <p:cNvSpPr>
            <a:spLocks noGrp="1"/>
          </p:cNvSpPr>
          <p:nvPr>
            <p:ph idx="1"/>
          </p:nvPr>
        </p:nvSpPr>
        <p:spPr>
          <a:xfrm>
            <a:off x="457200" y="1600200"/>
            <a:ext cx="8229600" cy="4525963"/>
          </a:xfrm>
          <a:prstGeom prst="rect">
            <a:avLst/>
          </a:prstGeom>
          <a:ln cap="flat">
            <a:solidFill>
              <a:sysClr val="windowText" lastClr="000000"/>
            </a:solidFill>
          </a:ln>
        </p:spPr>
        <p:txBody>
          <a:bodyPr vert="horz" anchor="t" anchorCtr="0">
            <a:normAutofit fontScale="92500" lnSpcReduction="2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small" spc="0" normalizeH="0" baseline="0" noProof="0" dirty="0" err="1" smtClean="0">
                <a:ln>
                  <a:noFill/>
                </a:ln>
                <a:solidFill>
                  <a:schemeClr val="tx1"/>
                </a:solidFill>
                <a:effectLst/>
                <a:uLnTx/>
                <a:uFillTx/>
                <a:latin typeface="Arial Narrow" pitchFamily="34" charset="0"/>
                <a:ea typeface="+mj-ea"/>
                <a:cs typeface="+mj-cs"/>
              </a:rPr>
              <a:t>S</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ebagian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kecil</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bersifat</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patogen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dan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menimbulkan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penyakit</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seperti</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b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bakteri</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1" u="none" strike="noStrike" kern="1200" cap="none" spc="0" normalizeH="0" baseline="0" noProof="0" dirty="0" err="1" smtClean="0">
                <a:ln>
                  <a:noFill/>
                </a:ln>
                <a:solidFill>
                  <a:schemeClr val="tx1"/>
                </a:solidFill>
                <a:effectLst/>
                <a:uLnTx/>
                <a:uFillTx/>
                <a:latin typeface="Arial Narrow" pitchFamily="34" charset="0"/>
                <a:ea typeface="+mj-ea"/>
                <a:cs typeface="+mj-cs"/>
              </a:rPr>
              <a:t>Stapylococcus</a:t>
            </a:r>
            <a:r>
              <a:rPr kumimoji="0" lang="en-US" sz="2800" b="0" i="1"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1" u="none" strike="noStrike" kern="1200" cap="none" spc="0" normalizeH="0" baseline="0" noProof="0" dirty="0" err="1" smtClean="0">
                <a:ln>
                  <a:noFill/>
                </a:ln>
                <a:solidFill>
                  <a:schemeClr val="tx1"/>
                </a:solidFill>
                <a:effectLst/>
                <a:uLnTx/>
                <a:uFillTx/>
                <a:latin typeface="Arial Narrow" pitchFamily="34" charset="0"/>
                <a:ea typeface="+mj-ea"/>
                <a:cs typeface="+mj-cs"/>
              </a:rPr>
              <a:t>aureus</a:t>
            </a:r>
            <a:r>
              <a:rPr kumimoji="0" lang="en-US" sz="2800" b="0" i="1"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dan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1" u="none" strike="noStrike" kern="1200" cap="none" spc="0" normalizeH="0" baseline="0" noProof="0" dirty="0" err="1" smtClean="0">
                <a:ln>
                  <a:noFill/>
                </a:ln>
                <a:solidFill>
                  <a:schemeClr val="tx1"/>
                </a:solidFill>
                <a:effectLst/>
                <a:uLnTx/>
                <a:uFillTx/>
                <a:latin typeface="Arial Narrow" pitchFamily="34" charset="0"/>
                <a:ea typeface="+mj-ea"/>
                <a:cs typeface="+mj-cs"/>
              </a:rPr>
              <a:t>E.coli</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menyebabkan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diare</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a:t>
            </a:r>
            <a:b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Shigella</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disentri</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menyebabkan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disentri</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1" u="none" strike="noStrike" kern="1200" cap="none" spc="0" normalizeH="0" baseline="0" noProof="0" dirty="0" smtClean="0">
                <a:ln>
                  <a:noFill/>
                </a:ln>
                <a:solidFill>
                  <a:schemeClr val="tx1"/>
                </a:solidFill>
                <a:effectLst/>
                <a:uLnTx/>
                <a:uFillTx/>
                <a:latin typeface="Arial Narrow" pitchFamily="34" charset="0"/>
                <a:ea typeface="+mj-ea"/>
                <a:cs typeface="+mj-cs"/>
              </a:rPr>
              <a:t>Candida </a:t>
            </a:r>
            <a:r>
              <a:rPr kumimoji="0" lang="en-US" sz="2800" b="0" i="1" u="none" strike="noStrike" kern="1200" cap="none" spc="0" normalizeH="0" baseline="0" noProof="0" dirty="0" err="1" smtClean="0">
                <a:ln>
                  <a:noFill/>
                </a:ln>
                <a:solidFill>
                  <a:schemeClr val="tx1"/>
                </a:solidFill>
                <a:effectLst/>
                <a:uLnTx/>
                <a:uFillTx/>
                <a:latin typeface="Arial Narrow" pitchFamily="34" charset="0"/>
                <a:ea typeface="+mj-ea"/>
                <a:cs typeface="+mj-cs"/>
              </a:rPr>
              <a:t>albicans</a:t>
            </a:r>
            <a:r>
              <a:rPr kumimoji="0" lang="en-US" sz="2800" b="0" i="1"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menyebabkan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keputihan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1" u="none" strike="noStrike" kern="1200" cap="none" spc="0" normalizeH="0" baseline="0" noProof="0" dirty="0" err="1" smtClean="0">
                <a:ln>
                  <a:noFill/>
                </a:ln>
                <a:solidFill>
                  <a:schemeClr val="tx1"/>
                </a:solidFill>
                <a:effectLst/>
                <a:uLnTx/>
                <a:uFillTx/>
                <a:latin typeface="Arial Narrow" pitchFamily="34" charset="0"/>
                <a:ea typeface="+mj-ea"/>
                <a:cs typeface="+mj-cs"/>
              </a:rPr>
              <a:t>Aspergilus</a:t>
            </a:r>
            <a:r>
              <a:rPr kumimoji="0" lang="en-US" sz="2800" b="0" i="1"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1" u="none" strike="noStrike" kern="1200" cap="none" spc="0" normalizeH="0" baseline="0" noProof="0" dirty="0" err="1" smtClean="0">
                <a:ln>
                  <a:noFill/>
                </a:ln>
                <a:solidFill>
                  <a:schemeClr val="tx1"/>
                </a:solidFill>
                <a:effectLst/>
                <a:uLnTx/>
                <a:uFillTx/>
                <a:latin typeface="Arial Narrow" pitchFamily="34" charset="0"/>
                <a:ea typeface="+mj-ea"/>
                <a:cs typeface="+mj-cs"/>
              </a:rPr>
              <a:t>flavus</a:t>
            </a:r>
            <a:r>
              <a:rPr kumimoji="0" lang="en-US" sz="2800" b="0" i="1"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mengeluarkan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alfatoksin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yang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dapat</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meracuni</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makanan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dan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karsinogenik</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a:t>
            </a:r>
            <a:b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Virus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ebola</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penyebab</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penyakit</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ebola</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r>
            <a:b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Virus HIV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menyebabkan</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penyakit</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aids</a:t>
            </a:r>
            <a:b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b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1" u="none" strike="noStrike" kern="1200" cap="none" spc="0" normalizeH="0" baseline="0" noProof="0" dirty="0" err="1" smtClean="0">
                <a:ln>
                  <a:noFill/>
                </a:ln>
                <a:solidFill>
                  <a:schemeClr val="tx1"/>
                </a:solidFill>
                <a:effectLst/>
                <a:uLnTx/>
                <a:uFillTx/>
                <a:latin typeface="Arial Narrow" pitchFamily="34" charset="0"/>
                <a:ea typeface="+mj-ea"/>
                <a:cs typeface="+mj-cs"/>
              </a:rPr>
              <a:t>Toxoplasma</a:t>
            </a:r>
            <a:r>
              <a:rPr kumimoji="0" lang="en-US" sz="2800" b="0" i="1"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1" u="none" strike="noStrike" kern="1200" cap="none" spc="0" normalizeH="0" baseline="0" noProof="0" dirty="0" err="1" smtClean="0">
                <a:ln>
                  <a:noFill/>
                </a:ln>
                <a:solidFill>
                  <a:schemeClr val="tx1"/>
                </a:solidFill>
                <a:effectLst/>
                <a:uLnTx/>
                <a:uFillTx/>
                <a:latin typeface="Arial Narrow" pitchFamily="34" charset="0"/>
                <a:ea typeface="+mj-ea"/>
                <a:cs typeface="+mj-cs"/>
              </a:rPr>
              <a:t>gondii</a:t>
            </a:r>
            <a:r>
              <a:rPr kumimoji="0" lang="en-US" sz="2800" b="0" i="1"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penyebab</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 </a:t>
            </a:r>
            <a:r>
              <a:rPr kumimoji="0" lang="en-US" sz="2800" b="0" i="0" u="none" strike="noStrike" kern="1200" cap="none" spc="0" normalizeH="0" baseline="0" noProof="0" dirty="0" err="1" smtClean="0">
                <a:ln>
                  <a:noFill/>
                </a:ln>
                <a:solidFill>
                  <a:schemeClr val="tx1"/>
                </a:solidFill>
                <a:effectLst/>
                <a:uLnTx/>
                <a:uFillTx/>
                <a:latin typeface="Arial Narrow" pitchFamily="34" charset="0"/>
                <a:ea typeface="+mj-ea"/>
                <a:cs typeface="+mj-cs"/>
              </a:rPr>
              <a:t>toksoplasmosis</a:t>
            </a:r>
            <a:r>
              <a:rPr kumimoji="0" lang="en-US" sz="2800" b="0" i="0" u="none" strike="noStrike" kern="1200" cap="none" spc="0" normalizeH="0" baseline="0" noProof="0" dirty="0" smtClean="0">
                <a:ln>
                  <a:noFill/>
                </a:ln>
                <a:solidFill>
                  <a:schemeClr val="tx1"/>
                </a:solidFill>
                <a:effectLst/>
                <a:uLnTx/>
                <a:uFillTx/>
                <a:latin typeface="Arial Narrow" pitchFamily="34" charset="0"/>
                <a:ea typeface="+mj-ea"/>
                <a:cs typeface="+mj-cs"/>
              </a:rPr>
              <a:t>.</a:t>
            </a:r>
            <a:r>
              <a:rPr kumimoji="0" lang="en-US" sz="2800" b="1" i="0" u="none" strike="noStrike" kern="1200" cap="small" spc="0" normalizeH="0" baseline="0" noProof="0" dirty="0" smtClean="0">
                <a:ln>
                  <a:noFill/>
                </a:ln>
                <a:solidFill>
                  <a:schemeClr val="tx1"/>
                </a:solidFill>
                <a:effectLst/>
                <a:uLnTx/>
                <a:uFillTx/>
                <a:latin typeface="Arial Narrow" pitchFamily="34" charset="0"/>
                <a:ea typeface="+mj-ea"/>
                <a:cs typeface="+mj-cs"/>
              </a:rPr>
              <a:t/>
            </a:r>
            <a:br>
              <a:rPr kumimoji="0" lang="en-US" sz="2800" b="1" i="0" u="none" strike="noStrike" kern="1200" cap="small" spc="0" normalizeH="0" baseline="0" noProof="0" dirty="0" smtClean="0">
                <a:ln>
                  <a:noFill/>
                </a:ln>
                <a:solidFill>
                  <a:schemeClr val="tx1"/>
                </a:solidFill>
                <a:effectLst/>
                <a:uLnTx/>
                <a:uFillTx/>
                <a:latin typeface="Arial Narrow" pitchFamily="34" charset="0"/>
                <a:ea typeface="+mj-ea"/>
                <a:cs typeface="+mj-cs"/>
              </a:rPr>
            </a:br>
            <a:r>
              <a:rPr kumimoji="0" lang="en-US" sz="2800" b="1" i="0" u="none" strike="noStrike" kern="1200" cap="small" spc="0" normalizeH="0" baseline="0" noProof="0" dirty="0" smtClean="0">
                <a:ln>
                  <a:noFill/>
                </a:ln>
                <a:solidFill>
                  <a:schemeClr val="tx1"/>
                </a:solidFill>
                <a:effectLst/>
                <a:uLnTx/>
                <a:uFillTx/>
                <a:latin typeface="Arial Narrow" pitchFamily="34" charset="0"/>
                <a:ea typeface="+mj-ea"/>
                <a:cs typeface="+mj-cs"/>
              </a:rPr>
              <a:t/>
            </a:r>
            <a:br>
              <a:rPr kumimoji="0" lang="en-US" sz="2800" b="1" i="0" u="none" strike="noStrike" kern="1200" cap="small" spc="0" normalizeH="0" baseline="0" noProof="0" dirty="0" smtClean="0">
                <a:ln>
                  <a:noFill/>
                </a:ln>
                <a:solidFill>
                  <a:schemeClr val="tx1"/>
                </a:solidFill>
                <a:effectLst/>
                <a:uLnTx/>
                <a:uFillTx/>
                <a:latin typeface="Arial Narrow" pitchFamily="34" charset="0"/>
                <a:ea typeface="+mj-ea"/>
                <a:cs typeface="+mj-cs"/>
              </a:rPr>
            </a:br>
            <a:r>
              <a:rPr kumimoji="0" lang="en-US" sz="2800" b="1" i="0" u="none" strike="noStrike" kern="1200" cap="small" spc="0" normalizeH="0" baseline="0" noProof="0" dirty="0" smtClean="0">
                <a:ln>
                  <a:noFill/>
                </a:ln>
                <a:solidFill>
                  <a:schemeClr val="tx1"/>
                </a:solidFill>
                <a:effectLst/>
                <a:uLnTx/>
                <a:uFillTx/>
                <a:latin typeface="Arial Narrow" pitchFamily="34" charset="0"/>
                <a:ea typeface="+mj-ea"/>
                <a:cs typeface="+mj-cs"/>
              </a:rPr>
              <a:t/>
            </a:r>
            <a:br>
              <a:rPr kumimoji="0" lang="en-US" sz="2800" b="1" i="0" u="none" strike="noStrike" kern="1200" cap="small" spc="0" normalizeH="0" baseline="0" noProof="0" dirty="0" smtClean="0">
                <a:ln>
                  <a:noFill/>
                </a:ln>
                <a:solidFill>
                  <a:schemeClr val="tx1"/>
                </a:solidFill>
                <a:effectLst/>
                <a:uLnTx/>
                <a:uFillTx/>
                <a:latin typeface="Arial Narrow" pitchFamily="34" charset="0"/>
                <a:ea typeface="+mj-ea"/>
                <a:cs typeface="+mj-cs"/>
              </a:rPr>
            </a:br>
            <a:r>
              <a:rPr kumimoji="0" lang="en-US" sz="2400" b="1" i="0" u="none" strike="noStrike" kern="1200" cap="small" spc="0" normalizeH="0" baseline="0" noProof="0" dirty="0" smtClean="0">
                <a:ln>
                  <a:noFill/>
                </a:ln>
                <a:solidFill>
                  <a:srgbClr val="575F6D"/>
                </a:solidFill>
                <a:effectLst/>
                <a:uLnTx/>
                <a:uFillTx/>
                <a:latin typeface="Arial Narrow" pitchFamily="34" charset="0"/>
                <a:ea typeface="+mj-ea"/>
                <a:cs typeface="+mj-cs"/>
              </a:rPr>
              <a:t/>
            </a:r>
            <a:br>
              <a:rPr kumimoji="0" lang="en-US" sz="2400" b="1" i="0" u="none" strike="noStrike" kern="1200" cap="small" spc="0" normalizeH="0" baseline="0" noProof="0" dirty="0" smtClean="0">
                <a:ln>
                  <a:noFill/>
                </a:ln>
                <a:solidFill>
                  <a:srgbClr val="575F6D"/>
                </a:solidFill>
                <a:effectLst/>
                <a:uLnTx/>
                <a:uFillTx/>
                <a:latin typeface="Arial Narrow" pitchFamily="34" charset="0"/>
                <a:ea typeface="+mj-ea"/>
                <a:cs typeface="+mj-cs"/>
              </a:rPr>
            </a:br>
            <a:endParaRPr kumimoji="0" lang="en-US" sz="2400" b="1" i="0" u="none" strike="noStrike" kern="1200" cap="small" spc="0" normalizeH="0" baseline="0" noProof="0" dirty="0">
              <a:ln>
                <a:noFill/>
              </a:ln>
              <a:solidFill>
                <a:srgbClr val="575F6D"/>
              </a:solidFill>
              <a:effectLst/>
              <a:uLnTx/>
              <a:uFillTx/>
              <a:latin typeface="Arial Narrow" pitchFamily="34" charset="0"/>
              <a:ea typeface="+mj-ea"/>
              <a:cs typeface="+mj-cs"/>
            </a:endParaRPr>
          </a:p>
        </p:txBody>
      </p:sp>
    </p:spTree>
    <p:extLst>
      <p:ext uri="{BB962C8B-B14F-4D97-AF65-F5344CB8AC3E}">
        <p14:creationId xmlns:p14="http://schemas.microsoft.com/office/powerpoint/2010/main" val="3908159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le 1"/>
          <p:cNvSpPr>
            <a:spLocks noGrp="1"/>
          </p:cNvSpPr>
          <p:nvPr>
            <p:ph type="title"/>
          </p:nvPr>
        </p:nvSpPr>
        <p:spPr/>
        <p:txBody>
          <a:bodyPr/>
          <a:lstStyle/>
          <a:p>
            <a:pPr eaLnBrk="1" hangingPunct="1"/>
            <a:r>
              <a:rPr lang="en-US" smtClean="0"/>
              <a:t>Kerugian akibat mikroba</a:t>
            </a:r>
          </a:p>
        </p:txBody>
      </p:sp>
      <p:pic>
        <p:nvPicPr>
          <p:cNvPr id="2088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32004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0" name="Picture 4" descr="candid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2895600"/>
            <a:ext cx="312420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154033"/>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sz="4000" dirty="0" smtClean="0"/>
          </a:p>
          <a:p>
            <a:pPr algn="ctr"/>
            <a:endParaRPr lang="en-US" sz="4000" dirty="0"/>
          </a:p>
          <a:p>
            <a:pPr algn="ctr"/>
            <a:endParaRPr lang="en-US" sz="4000" smtClean="0"/>
          </a:p>
          <a:p>
            <a:pPr algn="ctr"/>
            <a:r>
              <a:rPr lang="en-US" sz="4000" smtClean="0"/>
              <a:t>TERIMA </a:t>
            </a:r>
            <a:r>
              <a:rPr lang="en-US" sz="4000" dirty="0" smtClean="0"/>
              <a:t>KASIH</a:t>
            </a:r>
            <a:endParaRPr lang="en-US" sz="4000" dirty="0"/>
          </a:p>
        </p:txBody>
      </p:sp>
    </p:spTree>
    <p:extLst>
      <p:ext uri="{BB962C8B-B14F-4D97-AF65-F5344CB8AC3E}">
        <p14:creationId xmlns:p14="http://schemas.microsoft.com/office/powerpoint/2010/main" val="3363862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16" descr="SUB#LIST copy.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124200" y="2622550"/>
            <a:ext cx="3238500" cy="461963"/>
          </a:xfrm>
          <a:prstGeom prst="rect">
            <a:avLst/>
          </a:prstGeom>
          <a:noFill/>
          <a:effectLst/>
        </p:spPr>
        <p:txBody>
          <a:bodyPr>
            <a:spAutoFit/>
          </a:bodyPr>
          <a:lstStyle/>
          <a:p>
            <a:pPr algn="ctr" fontAlgn="auto">
              <a:spcBef>
                <a:spcPts val="0"/>
              </a:spcBef>
              <a:spcAft>
                <a:spcPts val="0"/>
              </a:spcAft>
              <a:defRPr/>
            </a:pPr>
            <a:r>
              <a:rPr lang="en-US" sz="2400" b="1" dirty="0" err="1">
                <a:ln w="18415" cmpd="sng">
                  <a:noFill/>
                  <a:prstDash val="solid"/>
                </a:ln>
                <a:solidFill>
                  <a:prstClr val="black">
                    <a:lumMod val="75000"/>
                    <a:lumOff val="25000"/>
                  </a:prstClr>
                </a:solidFill>
                <a:latin typeface="Arial" pitchFamily="34" charset="0"/>
                <a:cs typeface="Arial" pitchFamily="34" charset="0"/>
              </a:rPr>
              <a:t>Materi</a:t>
            </a:r>
            <a:r>
              <a:rPr lang="en-US" sz="2400" b="1" dirty="0">
                <a:ln w="18415" cmpd="sng">
                  <a:noFill/>
                  <a:prstDash val="solid"/>
                </a:ln>
                <a:solidFill>
                  <a:prstClr val="black">
                    <a:lumMod val="75000"/>
                    <a:lumOff val="25000"/>
                  </a:prstClr>
                </a:solidFill>
                <a:latin typeface="Arial" pitchFamily="34" charset="0"/>
                <a:cs typeface="Arial" pitchFamily="34" charset="0"/>
              </a:rPr>
              <a:t> </a:t>
            </a:r>
            <a:r>
              <a:rPr lang="en-US" sz="2400" b="1" dirty="0" err="1">
                <a:ln w="18415" cmpd="sng">
                  <a:noFill/>
                  <a:prstDash val="solid"/>
                </a:ln>
                <a:solidFill>
                  <a:prstClr val="black">
                    <a:lumMod val="75000"/>
                    <a:lumOff val="25000"/>
                  </a:prstClr>
                </a:solidFill>
                <a:latin typeface="Arial" pitchFamily="34" charset="0"/>
                <a:cs typeface="Arial" pitchFamily="34" charset="0"/>
              </a:rPr>
              <a:t>Setelah</a:t>
            </a:r>
            <a:r>
              <a:rPr lang="en-US" sz="2400" b="1" dirty="0">
                <a:ln w="18415" cmpd="sng">
                  <a:noFill/>
                  <a:prstDash val="solid"/>
                </a:ln>
                <a:solidFill>
                  <a:prstClr val="black">
                    <a:lumMod val="75000"/>
                    <a:lumOff val="25000"/>
                  </a:prstClr>
                </a:solidFill>
                <a:latin typeface="Arial" pitchFamily="34" charset="0"/>
                <a:cs typeface="Arial" pitchFamily="34" charset="0"/>
              </a:rPr>
              <a:t> UTS </a:t>
            </a:r>
          </a:p>
        </p:txBody>
      </p:sp>
      <p:sp>
        <p:nvSpPr>
          <p:cNvPr id="8" name="Rectangle 7"/>
          <p:cNvSpPr/>
          <p:nvPr/>
        </p:nvSpPr>
        <p:spPr>
          <a:xfrm>
            <a:off x="3581400" y="3276600"/>
            <a:ext cx="1524000" cy="430887"/>
          </a:xfrm>
          <a:prstGeom prst="rect">
            <a:avLst/>
          </a:prstGeom>
          <a:noFill/>
          <a:ln>
            <a:noFill/>
          </a:ln>
          <a:effectLst/>
        </p:spPr>
        <p:txBody>
          <a:bodyPr>
            <a:spAutoFit/>
          </a:bodyPr>
          <a:lstStyle/>
          <a:p>
            <a:pPr algn="ctr" fontAlgn="auto">
              <a:spcBef>
                <a:spcPts val="0"/>
              </a:spcBef>
              <a:spcAft>
                <a:spcPts val="0"/>
              </a:spcAft>
              <a:defRPr/>
            </a:pPr>
            <a:r>
              <a:rPr lang="en-US" sz="2200" dirty="0">
                <a:ln w="18415" cmpd="sng">
                  <a:solidFill>
                    <a:srgbClr val="FFFFFF"/>
                  </a:solidFill>
                  <a:prstDash val="solid"/>
                </a:ln>
                <a:solidFill>
                  <a:srgbClr val="FFFFFF"/>
                </a:solidFill>
                <a:latin typeface="Calibri"/>
              </a:rPr>
              <a:t> </a:t>
            </a:r>
            <a:endParaRPr lang="en-US" dirty="0">
              <a:ln w="18415" cmpd="sng">
                <a:solidFill>
                  <a:srgbClr val="FFFFFF"/>
                </a:solidFill>
                <a:prstDash val="solid"/>
              </a:ln>
              <a:solidFill>
                <a:srgbClr val="FFFFFF"/>
              </a:solidFill>
              <a:latin typeface="Calibri"/>
            </a:endParaRPr>
          </a:p>
        </p:txBody>
      </p:sp>
      <p:sp>
        <p:nvSpPr>
          <p:cNvPr id="10" name="Rectangle 9"/>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sz="1400" dirty="0">
                <a:ln w="18415" cmpd="sng">
                  <a:solidFill>
                    <a:srgbClr val="FFFFFF"/>
                  </a:solidFill>
                  <a:prstDash val="solid"/>
                </a:ln>
                <a:solidFill>
                  <a:srgbClr val="FFFFFF"/>
                </a:solidFill>
                <a:latin typeface="Arial" pitchFamily="34" charset="0"/>
                <a:cs typeface="Arial" pitchFamily="34" charset="0"/>
              </a:rPr>
              <a:t>09. </a:t>
            </a:r>
            <a:r>
              <a:rPr lang="en-US" sz="1400" dirty="0" err="1">
                <a:ln w="18415" cmpd="sng">
                  <a:solidFill>
                    <a:srgbClr val="FFFFFF"/>
                  </a:solidFill>
                  <a:prstDash val="solid"/>
                </a:ln>
                <a:solidFill>
                  <a:srgbClr val="FFFFFF"/>
                </a:solidFill>
                <a:latin typeface="Arial" pitchFamily="34" charset="0"/>
                <a:cs typeface="Arial" pitchFamily="34" charset="0"/>
              </a:rPr>
              <a:t>Terminologi</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Obat-obat</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Antimikroba</a:t>
            </a:r>
            <a:r>
              <a:rPr lang="en-US" sz="1400" dirty="0">
                <a:ln w="18415" cmpd="sng">
                  <a:solidFill>
                    <a:srgbClr val="FFFFFF"/>
                  </a:solidFill>
                  <a:prstDash val="solid"/>
                </a:ln>
                <a:solidFill>
                  <a:srgbClr val="FFFFFF"/>
                </a:solidFill>
                <a:latin typeface="Arial" pitchFamily="34" charset="0"/>
                <a:cs typeface="Arial" pitchFamily="34" charset="0"/>
              </a:rPr>
              <a:t> II</a:t>
            </a:r>
          </a:p>
        </p:txBody>
      </p:sp>
      <p:cxnSp>
        <p:nvCxnSpPr>
          <p:cNvPr id="19" name="Straight Connector 18"/>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410200" y="54102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57400" y="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a:ln w="18415" cmpd="sng">
                  <a:solidFill>
                    <a:srgbClr val="FFFFFF"/>
                  </a:solidFill>
                  <a:prstDash val="solid"/>
                </a:ln>
                <a:solidFill>
                  <a:srgbClr val="FFFFFF"/>
                </a:solidFill>
                <a:latin typeface="Arial" pitchFamily="34" charset="0"/>
                <a:cs typeface="Arial" pitchFamily="34" charset="0"/>
              </a:rPr>
              <a:t>14. </a:t>
            </a:r>
            <a:r>
              <a:rPr lang="en-US" sz="1400" dirty="0" err="1">
                <a:ln w="18415" cmpd="sng">
                  <a:solidFill>
                    <a:srgbClr val="FFFFFF"/>
                  </a:solidFill>
                  <a:prstDash val="solid"/>
                </a:ln>
                <a:solidFill>
                  <a:srgbClr val="FFFFFF"/>
                </a:solidFill>
                <a:latin typeface="Arial" pitchFamily="34" charset="0"/>
                <a:cs typeface="Arial" pitchFamily="34" charset="0"/>
              </a:rPr>
              <a:t>Pengujian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Mikrobiologis</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Bahan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Farmasi</a:t>
            </a:r>
            <a:endParaRPr lang="en-US" sz="1400" dirty="0">
              <a:ln w="18415" cmpd="sng">
                <a:solidFill>
                  <a:srgbClr val="FFFFFF"/>
                </a:solidFill>
                <a:prstDash val="solid"/>
              </a:ln>
              <a:solidFill>
                <a:srgbClr val="FFFFFF"/>
              </a:solidFill>
              <a:latin typeface="Arial" pitchFamily="34" charset="0"/>
              <a:cs typeface="Arial" pitchFamily="34" charset="0"/>
            </a:endParaRPr>
          </a:p>
        </p:txBody>
      </p:sp>
      <p:sp>
        <p:nvSpPr>
          <p:cNvPr id="28" name="Rectangle 27"/>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a:ln w="18415" cmpd="sng">
                  <a:solidFill>
                    <a:srgbClr val="FFFFFF"/>
                  </a:solidFill>
                  <a:prstDash val="solid"/>
                </a:ln>
                <a:solidFill>
                  <a:srgbClr val="FFFFFF"/>
                </a:solidFill>
                <a:latin typeface="Arial" pitchFamily="34" charset="0"/>
                <a:cs typeface="Arial" pitchFamily="34" charset="0"/>
              </a:rPr>
              <a:t>10. </a:t>
            </a:r>
            <a:r>
              <a:rPr lang="en-US" sz="1400" dirty="0" err="1">
                <a:ln w="18415" cmpd="sng">
                  <a:solidFill>
                    <a:srgbClr val="FFFFFF"/>
                  </a:solidFill>
                  <a:prstDash val="solid"/>
                </a:ln>
                <a:solidFill>
                  <a:srgbClr val="FFFFFF"/>
                </a:solidFill>
                <a:latin typeface="Arial" pitchFamily="34" charset="0"/>
                <a:cs typeface="Arial" pitchFamily="34" charset="0"/>
              </a:rPr>
              <a:t>Etiologi</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Penyakit</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Infeksi</a:t>
            </a:r>
            <a:r>
              <a:rPr lang="en-US" sz="1400" dirty="0">
                <a:ln w="18415" cmpd="sng">
                  <a:solidFill>
                    <a:srgbClr val="FFFFFF"/>
                  </a:solidFill>
                  <a:prstDash val="solid"/>
                </a:ln>
                <a:solidFill>
                  <a:srgbClr val="FFFFFF"/>
                </a:solidFill>
                <a:latin typeface="Arial" pitchFamily="34" charset="0"/>
                <a:cs typeface="Arial" pitchFamily="34" charset="0"/>
              </a:rPr>
              <a:t> I </a:t>
            </a:r>
            <a:r>
              <a:rPr lang="en-US" sz="1400" dirty="0" smtClean="0">
                <a:ln w="18415" cmpd="sng">
                  <a:solidFill>
                    <a:srgbClr val="FFFFFF"/>
                  </a:solidFill>
                  <a:prstDash val="solid"/>
                </a:ln>
                <a:solidFill>
                  <a:srgbClr val="FFFFFF"/>
                </a:solidFill>
                <a:latin typeface="Arial" pitchFamily="34" charset="0"/>
                <a:cs typeface="Arial" pitchFamily="34" charset="0"/>
              </a:rPr>
              <a:t> (</a:t>
            </a:r>
            <a:r>
              <a:rPr lang="en-US" sz="1400" dirty="0" err="1" smtClean="0">
                <a:ln w="18415" cmpd="sng">
                  <a:solidFill>
                    <a:srgbClr val="FFFFFF"/>
                  </a:solidFill>
                  <a:prstDash val="solid"/>
                </a:ln>
                <a:solidFill>
                  <a:srgbClr val="FFFFFF"/>
                </a:solidFill>
                <a:latin typeface="Arial" pitchFamily="34" charset="0"/>
                <a:cs typeface="Arial" pitchFamily="34" charset="0"/>
              </a:rPr>
              <a:t>Bakteri</a:t>
            </a:r>
            <a:r>
              <a:rPr lang="en-US" sz="1400" dirty="0" smtClean="0">
                <a:ln w="18415" cmpd="sng">
                  <a:solidFill>
                    <a:srgbClr val="FFFFFF"/>
                  </a:solidFill>
                  <a:prstDash val="solid"/>
                </a:ln>
                <a:solidFill>
                  <a:srgbClr val="FFFFFF"/>
                </a:solidFill>
                <a:latin typeface="Arial" pitchFamily="34" charset="0"/>
                <a:cs typeface="Arial" pitchFamily="34" charset="0"/>
              </a:rPr>
              <a:t> </a:t>
            </a:r>
            <a:r>
              <a:rPr lang="en-US" sz="1400" dirty="0" err="1" smtClean="0">
                <a:ln w="18415" cmpd="sng">
                  <a:solidFill>
                    <a:srgbClr val="FFFFFF"/>
                  </a:solidFill>
                  <a:prstDash val="solid"/>
                </a:ln>
                <a:solidFill>
                  <a:srgbClr val="FFFFFF"/>
                </a:solidFill>
                <a:latin typeface="Arial" pitchFamily="34" charset="0"/>
                <a:cs typeface="Arial" pitchFamily="34" charset="0"/>
              </a:rPr>
              <a:t>dan</a:t>
            </a:r>
            <a:r>
              <a:rPr lang="en-US" sz="1400" dirty="0" smtClean="0">
                <a:ln w="18415" cmpd="sng">
                  <a:solidFill>
                    <a:srgbClr val="FFFFFF"/>
                  </a:solidFill>
                  <a:prstDash val="solid"/>
                </a:ln>
                <a:solidFill>
                  <a:srgbClr val="FFFFFF"/>
                </a:solidFill>
                <a:latin typeface="Arial" pitchFamily="34" charset="0"/>
                <a:cs typeface="Arial" pitchFamily="34" charset="0"/>
              </a:rPr>
              <a:t> Fungi) </a:t>
            </a:r>
            <a:endParaRPr lang="en-US" sz="1400" dirty="0">
              <a:ln w="18415" cmpd="sng">
                <a:solidFill>
                  <a:srgbClr val="FFFFFF"/>
                </a:solidFill>
                <a:prstDash val="solid"/>
              </a:ln>
              <a:solidFill>
                <a:srgbClr val="FFFFFF"/>
              </a:solidFill>
              <a:latin typeface="Arial" pitchFamily="34" charset="0"/>
              <a:cs typeface="Arial" pitchFamily="34" charset="0"/>
            </a:endParaRPr>
          </a:p>
        </p:txBody>
      </p:sp>
      <p:sp>
        <p:nvSpPr>
          <p:cNvPr id="29" name="Rectangle 28"/>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a:ln w="18415" cmpd="sng">
                  <a:solidFill>
                    <a:srgbClr val="FFFFFF"/>
                  </a:solidFill>
                  <a:prstDash val="solid"/>
                </a:ln>
                <a:solidFill>
                  <a:srgbClr val="FFFFFF"/>
                </a:solidFill>
                <a:latin typeface="Arial" pitchFamily="34" charset="0"/>
                <a:cs typeface="Arial" pitchFamily="34" charset="0"/>
              </a:rPr>
              <a:t>11. </a:t>
            </a:r>
            <a:r>
              <a:rPr lang="en-US" sz="1400" dirty="0" err="1">
                <a:ln w="18415" cmpd="sng">
                  <a:solidFill>
                    <a:srgbClr val="FFFFFF"/>
                  </a:solidFill>
                  <a:prstDash val="solid"/>
                </a:ln>
                <a:solidFill>
                  <a:srgbClr val="FFFFFF"/>
                </a:solidFill>
                <a:latin typeface="Arial" pitchFamily="34" charset="0"/>
                <a:cs typeface="Arial" pitchFamily="34" charset="0"/>
              </a:rPr>
              <a:t>Etiologi</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Penyakit</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Infeksi</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smtClean="0">
                <a:ln w="18415" cmpd="sng">
                  <a:solidFill>
                    <a:srgbClr val="FFFFFF"/>
                  </a:solidFill>
                  <a:prstDash val="solid"/>
                </a:ln>
                <a:solidFill>
                  <a:srgbClr val="FFFFFF"/>
                </a:solidFill>
                <a:latin typeface="Arial" pitchFamily="34" charset="0"/>
                <a:cs typeface="Arial" pitchFamily="34" charset="0"/>
              </a:rPr>
              <a:t>II (Virus </a:t>
            </a:r>
            <a:r>
              <a:rPr lang="en-US" sz="1400" dirty="0" err="1" smtClean="0">
                <a:ln w="18415" cmpd="sng">
                  <a:solidFill>
                    <a:srgbClr val="FFFFFF"/>
                  </a:solidFill>
                  <a:prstDash val="solid"/>
                </a:ln>
                <a:solidFill>
                  <a:srgbClr val="FFFFFF"/>
                </a:solidFill>
                <a:latin typeface="Arial" pitchFamily="34" charset="0"/>
                <a:cs typeface="Arial" pitchFamily="34" charset="0"/>
              </a:rPr>
              <a:t>dan</a:t>
            </a:r>
            <a:r>
              <a:rPr lang="en-US" sz="1400" dirty="0" smtClean="0">
                <a:ln w="18415" cmpd="sng">
                  <a:solidFill>
                    <a:srgbClr val="FFFFFF"/>
                  </a:solidFill>
                  <a:prstDash val="solid"/>
                </a:ln>
                <a:solidFill>
                  <a:srgbClr val="FFFFFF"/>
                </a:solidFill>
                <a:latin typeface="Arial" pitchFamily="34" charset="0"/>
                <a:cs typeface="Arial" pitchFamily="34" charset="0"/>
              </a:rPr>
              <a:t> Protozoa)</a:t>
            </a:r>
            <a:endParaRPr lang="en-US" sz="1400" dirty="0">
              <a:ln w="18415" cmpd="sng">
                <a:solidFill>
                  <a:srgbClr val="FFFFFF"/>
                </a:solidFill>
                <a:prstDash val="solid"/>
              </a:ln>
              <a:solidFill>
                <a:srgbClr val="FFFFFF"/>
              </a:solidFill>
              <a:latin typeface="Arial" pitchFamily="34" charset="0"/>
              <a:cs typeface="Arial" pitchFamily="34" charset="0"/>
            </a:endParaRPr>
          </a:p>
        </p:txBody>
      </p:sp>
      <p:sp>
        <p:nvSpPr>
          <p:cNvPr id="30" name="Rectangle 29"/>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sz="1400" dirty="0">
                <a:ln w="18415" cmpd="sng">
                  <a:solidFill>
                    <a:srgbClr val="FFFFFF"/>
                  </a:solidFill>
                  <a:prstDash val="solid"/>
                </a:ln>
                <a:solidFill>
                  <a:srgbClr val="FFFFFF"/>
                </a:solidFill>
                <a:latin typeface="Calibri"/>
              </a:rPr>
              <a:t>12</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Mikrobiologi</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Lingkungan</a:t>
            </a:r>
            <a:r>
              <a:rPr lang="en-US" sz="1400" dirty="0">
                <a:ln w="18415" cmpd="sng">
                  <a:solidFill>
                    <a:srgbClr val="FFFFFF"/>
                  </a:solidFill>
                  <a:prstDash val="solid"/>
                </a:ln>
                <a:solidFill>
                  <a:srgbClr val="FFFFFF"/>
                </a:solidFill>
                <a:latin typeface="Arial" pitchFamily="34" charset="0"/>
                <a:cs typeface="Arial" pitchFamily="34" charset="0"/>
              </a:rPr>
              <a:t> </a:t>
            </a:r>
            <a:r>
              <a:rPr lang="en-US" dirty="0">
                <a:ln w="18415" cmpd="sng">
                  <a:solidFill>
                    <a:srgbClr val="FFFFFF"/>
                  </a:solidFill>
                  <a:prstDash val="solid"/>
                </a:ln>
                <a:solidFill>
                  <a:srgbClr val="FFFFFF"/>
                </a:solidFill>
                <a:latin typeface="Arial" pitchFamily="34" charset="0"/>
                <a:cs typeface="Arial" pitchFamily="34" charset="0"/>
              </a:rPr>
              <a:t> </a:t>
            </a:r>
          </a:p>
        </p:txBody>
      </p:sp>
      <p:sp>
        <p:nvSpPr>
          <p:cNvPr id="31" name="Rectangle 30"/>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itchFamily="34" charset="0"/>
                <a:cs typeface="Arial" pitchFamily="34" charset="0"/>
              </a:rPr>
              <a:t> </a:t>
            </a:r>
            <a:r>
              <a:rPr lang="en-US" sz="1400" dirty="0">
                <a:ln w="18415" cmpd="sng">
                  <a:solidFill>
                    <a:srgbClr val="FFFFFF"/>
                  </a:solidFill>
                  <a:prstDash val="solid"/>
                </a:ln>
                <a:solidFill>
                  <a:srgbClr val="FFFFFF"/>
                </a:solidFill>
                <a:latin typeface="Arial" pitchFamily="34" charset="0"/>
                <a:cs typeface="Arial" pitchFamily="34" charset="0"/>
              </a:rPr>
              <a:t>13. </a:t>
            </a:r>
            <a:r>
              <a:rPr lang="en-US" sz="1400" dirty="0" err="1">
                <a:ln w="18415" cmpd="sng">
                  <a:solidFill>
                    <a:srgbClr val="FFFFFF"/>
                  </a:solidFill>
                  <a:prstDash val="solid"/>
                </a:ln>
                <a:solidFill>
                  <a:srgbClr val="FFFFFF"/>
                </a:solidFill>
                <a:latin typeface="Arial" pitchFamily="34" charset="0"/>
                <a:cs typeface="Arial" pitchFamily="34" charset="0"/>
              </a:rPr>
              <a:t>Kerusakan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Produk</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Bahan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Obat</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dan</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Makanan</a:t>
            </a:r>
            <a:r>
              <a:rPr lang="en-US" sz="1400" dirty="0">
                <a:ln w="18415" cmpd="sng">
                  <a:solidFill>
                    <a:srgbClr val="FFFFFF"/>
                  </a:solidFill>
                  <a:prstDash val="solid"/>
                </a:ln>
                <a:solidFill>
                  <a:srgbClr val="FFFFFF"/>
                </a:solidFill>
                <a:latin typeface="Arial" pitchFamily="34" charset="0"/>
                <a:cs typeface="Arial" pitchFamily="34" charset="0"/>
              </a:rPr>
              <a:t>  </a:t>
            </a:r>
          </a:p>
        </p:txBody>
      </p:sp>
      <p:sp>
        <p:nvSpPr>
          <p:cNvPr id="32" name="Rectangle 31"/>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Calibri"/>
              </a:rPr>
              <a:t> </a:t>
            </a:r>
            <a:r>
              <a:rPr lang="en-US" sz="1400" dirty="0">
                <a:ln w="18415" cmpd="sng">
                  <a:solidFill>
                    <a:srgbClr val="FFFFFF"/>
                  </a:solidFill>
                  <a:prstDash val="solid"/>
                </a:ln>
                <a:solidFill>
                  <a:srgbClr val="FFFFFF"/>
                </a:solidFill>
                <a:latin typeface="Arial" pitchFamily="34" charset="0"/>
                <a:cs typeface="Arial" pitchFamily="34" charset="0"/>
              </a:rPr>
              <a:t>08. </a:t>
            </a:r>
            <a:r>
              <a:rPr lang="en-US" sz="1400" dirty="0" err="1">
                <a:ln w="18415" cmpd="sng">
                  <a:solidFill>
                    <a:srgbClr val="FFFFFF"/>
                  </a:solidFill>
                  <a:prstDash val="solid"/>
                </a:ln>
                <a:solidFill>
                  <a:srgbClr val="FFFFFF"/>
                </a:solidFill>
                <a:latin typeface="Arial" pitchFamily="34" charset="0"/>
                <a:cs typeface="Arial" pitchFamily="34" charset="0"/>
              </a:rPr>
              <a:t>Terminologi</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Obat-Obat</a:t>
            </a:r>
            <a:r>
              <a:rPr lang="en-US" sz="1400" dirty="0">
                <a:ln w="18415" cmpd="sng">
                  <a:solidFill>
                    <a:srgbClr val="FFFFFF"/>
                  </a:solidFill>
                  <a:prstDash val="solid"/>
                </a:ln>
                <a:solidFill>
                  <a:srgbClr val="FFFFFF"/>
                </a:solidFill>
                <a:latin typeface="Arial" pitchFamily="34" charset="0"/>
                <a:cs typeface="Arial" pitchFamily="34" charset="0"/>
              </a:rPr>
              <a:t> </a:t>
            </a:r>
            <a:r>
              <a:rPr lang="en-US" sz="1400" dirty="0" err="1">
                <a:ln w="18415" cmpd="sng">
                  <a:solidFill>
                    <a:srgbClr val="FFFFFF"/>
                  </a:solidFill>
                  <a:prstDash val="solid"/>
                </a:ln>
                <a:solidFill>
                  <a:srgbClr val="FFFFFF"/>
                </a:solidFill>
                <a:latin typeface="Arial" pitchFamily="34" charset="0"/>
                <a:cs typeface="Arial" pitchFamily="34" charset="0"/>
              </a:rPr>
              <a:t>Antimikroba</a:t>
            </a:r>
            <a:r>
              <a:rPr lang="en-US" sz="1400" dirty="0">
                <a:ln w="18415" cmpd="sng">
                  <a:solidFill>
                    <a:srgbClr val="FFFFFF"/>
                  </a:solidFill>
                  <a:prstDash val="solid"/>
                </a:ln>
                <a:solidFill>
                  <a:srgbClr val="FFFFFF"/>
                </a:solidFill>
                <a:latin typeface="Arial" pitchFamily="34" charset="0"/>
                <a:cs typeface="Arial" pitchFamily="34" charset="0"/>
              </a:rPr>
              <a:t> I</a:t>
            </a:r>
          </a:p>
        </p:txBody>
      </p:sp>
    </p:spTree>
    <p:extLst>
      <p:ext uri="{BB962C8B-B14F-4D97-AF65-F5344CB8AC3E}">
        <p14:creationId xmlns:p14="http://schemas.microsoft.com/office/powerpoint/2010/main" val="2020178356"/>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Organisme</a:t>
            </a:r>
            <a:r>
              <a:rPr lang="en-US" dirty="0" smtClean="0"/>
              <a:t> </a:t>
            </a:r>
            <a:r>
              <a:rPr lang="en-US" dirty="0" err="1" smtClean="0"/>
              <a:t>dan</a:t>
            </a:r>
            <a:r>
              <a:rPr lang="en-US" dirty="0" smtClean="0"/>
              <a:t> </a:t>
            </a:r>
            <a:r>
              <a:rPr lang="en-US" dirty="0" err="1" smtClean="0"/>
              <a:t>Mikroorganisme</a:t>
            </a:r>
            <a:endParaRPr lang="en-US" dirty="0"/>
          </a:p>
        </p:txBody>
      </p:sp>
      <p:sp>
        <p:nvSpPr>
          <p:cNvPr id="4" name="Title 1"/>
          <p:cNvSpPr>
            <a:spLocks noGrp="1"/>
          </p:cNvSpPr>
          <p:nvPr>
            <p:ph idx="1"/>
          </p:nvPr>
        </p:nvSpPr>
        <p:spPr bwMode="auto">
          <a:xfrm>
            <a:off x="457200" y="1600200"/>
            <a:ext cx="8229600" cy="4525963"/>
          </a:xfrm>
          <a:prstGeom prst="rect">
            <a:avLst/>
          </a:prstGeom>
          <a:ln cap="flat">
            <a:solidFill>
              <a:sysClr val="windowText" lastClr="000000"/>
            </a:solidFill>
            <a:miter lim="800000"/>
            <a:headEnd/>
            <a:tailEnd/>
          </a:ln>
        </p:spPr>
        <p:txBody>
          <a:bodyPr vert="horz" wrap="square" lIns="91440" tIns="45720" rIns="91440" bIns="45720" numCol="1" anchor="t" anchorCtr="0" compatLnSpc="1">
            <a:prstTxWarp prst="textNoShape">
              <a:avLst/>
            </a:prstTxWarp>
            <a:normAutofit lnSpcReduction="10000"/>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err="1" smtClean="0">
                <a:ln>
                  <a:noFill/>
                </a:ln>
                <a:solidFill>
                  <a:srgbClr val="575F6D"/>
                </a:solidFill>
                <a:effectLst/>
                <a:uLnTx/>
                <a:uFillTx/>
                <a:latin typeface="Century Schoolbook"/>
                <a:ea typeface="+mj-ea"/>
                <a:cs typeface="+mj-cs"/>
              </a:rPr>
              <a:t>Definisi</a:t>
            </a:r>
            <a:r>
              <a:rPr kumimoji="0" lang="en-US" sz="3000" b="1" i="0" u="none" strike="noStrike" kern="1200" cap="none" spc="0" normalizeH="0" baseline="0" noProof="0" dirty="0" smtClean="0">
                <a:ln>
                  <a:noFill/>
                </a:ln>
                <a:solidFill>
                  <a:srgbClr val="575F6D"/>
                </a:solidFill>
                <a:effectLst/>
                <a:uLnTx/>
                <a:uFillTx/>
                <a:latin typeface="Century Schoolbook"/>
                <a:ea typeface="+mj-ea"/>
                <a:cs typeface="+mj-cs"/>
              </a:rPr>
              <a:t>:</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Mikroorganisme</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atau</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mikroba</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adalah</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organisme</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hidup</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yang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berukuran</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sangat</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kecil</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dan</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hanya</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dapat</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diamati</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dengan</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menggunakan</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mikroskop</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a:t>
            </a:r>
            <a:b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Mikroorganisme</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Uniseluler</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dan</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multi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seluler</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Ciri</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karakteristik</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organisme</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hidup</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 :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bermetabolisme</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bereproduksi</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berdifferensiasi</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bergerak</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melakukan</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komunikasi</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dan</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t>
            </a:r>
            <a:r>
              <a:rPr kumimoji="0" lang="en-US" sz="2400" b="1" i="0" u="none" strike="noStrike" kern="1200" cap="none" spc="0" normalizeH="0" baseline="0" noProof="0" dirty="0" err="1" smtClean="0">
                <a:ln>
                  <a:noFill/>
                </a:ln>
                <a:solidFill>
                  <a:srgbClr val="575F6D"/>
                </a:solidFill>
                <a:effectLst/>
                <a:uLnTx/>
                <a:uFillTx/>
                <a:latin typeface="Arial Narrow" pitchFamily="34" charset="0"/>
                <a:ea typeface="+mj-ea"/>
                <a:cs typeface="+mj-cs"/>
              </a:rPr>
              <a:t>berevolusi</a:t>
            </a: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a:t>
            </a:r>
            <a:b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br>
            <a: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t/>
            </a:r>
            <a:br>
              <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rPr>
            </a:br>
            <a:endParaRPr kumimoji="0" lang="en-US" sz="2400" b="1" i="0" u="none" strike="noStrike" kern="1200" cap="none" spc="0" normalizeH="0" baseline="0" noProof="0" dirty="0" smtClean="0">
              <a:ln>
                <a:noFill/>
              </a:ln>
              <a:solidFill>
                <a:srgbClr val="575F6D"/>
              </a:solidFill>
              <a:effectLst/>
              <a:uLnTx/>
              <a:uFillTx/>
              <a:latin typeface="Arial Narrow" pitchFamily="34" charset="0"/>
              <a:ea typeface="+mj-ea"/>
              <a:cs typeface="+mj-cs"/>
            </a:endParaRPr>
          </a:p>
        </p:txBody>
      </p:sp>
    </p:spTree>
    <p:extLst>
      <p:ext uri="{BB962C8B-B14F-4D97-AF65-F5344CB8AC3E}">
        <p14:creationId xmlns:p14="http://schemas.microsoft.com/office/powerpoint/2010/main" val="2248344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Penggolongan</a:t>
            </a:r>
            <a:r>
              <a:rPr lang="en-US" dirty="0" smtClean="0"/>
              <a:t> </a:t>
            </a:r>
            <a:r>
              <a:rPr lang="en-US" dirty="0" err="1" smtClean="0"/>
              <a:t>Mikroorganisme</a:t>
            </a:r>
            <a:endParaRPr lang="en-US" dirty="0"/>
          </a:p>
        </p:txBody>
      </p:sp>
      <p:sp>
        <p:nvSpPr>
          <p:cNvPr id="4" name="Shape 94"/>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0" tIns="34290" rIns="34290" bIns="3429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2900" indent="-171450">
              <a:lnSpc>
                <a:spcPct val="120000"/>
              </a:lnSpc>
              <a:spcBef>
                <a:spcPts val="350"/>
              </a:spcBef>
              <a:buClr>
                <a:srgbClr val="000000"/>
              </a:buClr>
              <a:buSzPct val="101000"/>
              <a:buFont typeface="Arial" charset="0"/>
              <a:buChar char="●"/>
            </a:pPr>
            <a:r>
              <a:rPr lang="en-US" sz="2000" dirty="0" err="1" smtClean="0">
                <a:solidFill>
                  <a:srgbClr val="000000"/>
                </a:solidFill>
                <a:latin typeface="Arial" charset="0"/>
                <a:cs typeface="Arial" charset="0"/>
                <a:sym typeface="Arial" charset="0"/>
              </a:rPr>
              <a:t>Mikroorganisme</a:t>
            </a:r>
            <a:r>
              <a:rPr lang="en-US" sz="2000" dirty="0" smtClean="0">
                <a:solidFill>
                  <a:srgbClr val="000000"/>
                </a:solidFill>
                <a:latin typeface="Arial" charset="0"/>
                <a:cs typeface="Arial" charset="0"/>
                <a:sym typeface="Arial" charset="0"/>
              </a:rPr>
              <a:t> </a:t>
            </a:r>
            <a:r>
              <a:rPr lang="en-US" sz="2000" dirty="0" err="1" smtClean="0">
                <a:solidFill>
                  <a:srgbClr val="000000"/>
                </a:solidFill>
                <a:latin typeface="Arial" charset="0"/>
                <a:cs typeface="Arial" charset="0"/>
                <a:sym typeface="Arial" charset="0"/>
              </a:rPr>
              <a:t>dapat</a:t>
            </a:r>
            <a:r>
              <a:rPr lang="en-US" sz="2000" dirty="0" smtClean="0">
                <a:solidFill>
                  <a:srgbClr val="000000"/>
                </a:solidFill>
                <a:latin typeface="Arial" charset="0"/>
                <a:cs typeface="Arial" charset="0"/>
                <a:sym typeface="Arial" charset="0"/>
              </a:rPr>
              <a:t> </a:t>
            </a:r>
            <a:r>
              <a:rPr lang="en-US" sz="2000" dirty="0" err="1" smtClean="0">
                <a:solidFill>
                  <a:srgbClr val="000000"/>
                </a:solidFill>
                <a:latin typeface="Arial" charset="0"/>
                <a:cs typeface="Arial" charset="0"/>
                <a:sym typeface="Arial" charset="0"/>
              </a:rPr>
              <a:t>dikelompokkan</a:t>
            </a:r>
            <a:r>
              <a:rPr lang="en-US" sz="2000" dirty="0" smtClean="0">
                <a:solidFill>
                  <a:srgbClr val="000000"/>
                </a:solidFill>
                <a:latin typeface="Arial" charset="0"/>
                <a:cs typeface="Arial" charset="0"/>
                <a:sym typeface="Arial" charset="0"/>
              </a:rPr>
              <a:t> </a:t>
            </a:r>
            <a:r>
              <a:rPr lang="en-US" sz="2000" dirty="0" err="1" smtClean="0">
                <a:solidFill>
                  <a:srgbClr val="000000"/>
                </a:solidFill>
                <a:latin typeface="Arial" charset="0"/>
                <a:cs typeface="Arial" charset="0"/>
                <a:sym typeface="Arial" charset="0"/>
              </a:rPr>
              <a:t>dalam</a:t>
            </a:r>
            <a:r>
              <a:rPr lang="en-US" sz="2000" dirty="0" smtClean="0">
                <a:solidFill>
                  <a:srgbClr val="000000"/>
                </a:solidFill>
                <a:latin typeface="Arial" charset="0"/>
                <a:cs typeface="Arial" charset="0"/>
                <a:sym typeface="Arial" charset="0"/>
              </a:rPr>
              <a:t> 3 </a:t>
            </a:r>
            <a:r>
              <a:rPr lang="en-US" sz="2000" dirty="0" err="1" smtClean="0">
                <a:solidFill>
                  <a:srgbClr val="000000"/>
                </a:solidFill>
                <a:latin typeface="Arial" charset="0"/>
                <a:cs typeface="Arial" charset="0"/>
                <a:sym typeface="Arial" charset="0"/>
              </a:rPr>
              <a:t>golongan</a:t>
            </a:r>
            <a:r>
              <a:rPr lang="en-US" sz="2000" dirty="0" smtClean="0">
                <a:solidFill>
                  <a:srgbClr val="000000"/>
                </a:solidFill>
                <a:latin typeface="Arial" charset="0"/>
                <a:cs typeface="Arial" charset="0"/>
                <a:sym typeface="Arial" charset="0"/>
              </a:rPr>
              <a:t> </a:t>
            </a:r>
            <a:r>
              <a:rPr lang="en-US" sz="2000" dirty="0" err="1" smtClean="0">
                <a:solidFill>
                  <a:srgbClr val="000000"/>
                </a:solidFill>
                <a:latin typeface="Arial" charset="0"/>
                <a:cs typeface="Arial" charset="0"/>
                <a:sym typeface="Arial" charset="0"/>
              </a:rPr>
              <a:t>besar</a:t>
            </a:r>
            <a:r>
              <a:rPr lang="en-US" sz="2000" dirty="0" smtClean="0">
                <a:solidFill>
                  <a:srgbClr val="000000"/>
                </a:solidFill>
                <a:latin typeface="Arial" charset="0"/>
                <a:cs typeface="Arial" charset="0"/>
                <a:sym typeface="Arial" charset="0"/>
              </a:rPr>
              <a:t> </a:t>
            </a:r>
            <a:r>
              <a:rPr lang="en-US" sz="2000" dirty="0" err="1" smtClean="0">
                <a:solidFill>
                  <a:srgbClr val="000000"/>
                </a:solidFill>
                <a:latin typeface="Arial" charset="0"/>
                <a:cs typeface="Arial" charset="0"/>
                <a:sym typeface="Arial" charset="0"/>
              </a:rPr>
              <a:t>yaitu</a:t>
            </a:r>
            <a:r>
              <a:rPr lang="en-US" sz="2000" dirty="0" smtClean="0">
                <a:solidFill>
                  <a:srgbClr val="000000"/>
                </a:solidFill>
                <a:latin typeface="Arial" charset="0"/>
                <a:cs typeface="Arial" charset="0"/>
                <a:sym typeface="Arial" charset="0"/>
              </a:rPr>
              <a:t>:</a:t>
            </a:r>
          </a:p>
          <a:p>
            <a:pPr marL="342900" indent="-171450">
              <a:lnSpc>
                <a:spcPct val="120000"/>
              </a:lnSpc>
              <a:spcBef>
                <a:spcPts val="350"/>
              </a:spcBef>
              <a:buClr>
                <a:srgbClr val="FF0000"/>
              </a:buClr>
              <a:buSzPct val="101000"/>
              <a:buFont typeface="Arial" charset="0"/>
              <a:buChar char="●"/>
            </a:pPr>
            <a:r>
              <a:rPr lang="en-US" sz="2000" b="1" i="1" dirty="0" err="1" smtClean="0">
                <a:solidFill>
                  <a:srgbClr val="FF0000"/>
                </a:solidFill>
                <a:latin typeface="Arial" charset="0"/>
                <a:cs typeface="Arial" charset="0"/>
                <a:sym typeface="Arial" charset="0"/>
              </a:rPr>
              <a:t>Mikroorganisme</a:t>
            </a:r>
            <a:r>
              <a:rPr lang="en-US" sz="2000" b="1" i="1" dirty="0" smtClean="0">
                <a:solidFill>
                  <a:srgbClr val="FF0000"/>
                </a:solidFill>
                <a:latin typeface="Arial" charset="0"/>
                <a:cs typeface="Arial" charset="0"/>
                <a:sym typeface="Arial" charset="0"/>
              </a:rPr>
              <a:t> yang </a:t>
            </a:r>
            <a:r>
              <a:rPr lang="en-US" sz="2000" b="1" i="1" dirty="0" err="1" smtClean="0">
                <a:solidFill>
                  <a:srgbClr val="FF0000"/>
                </a:solidFill>
                <a:latin typeface="Arial" charset="0"/>
                <a:cs typeface="Arial" charset="0"/>
                <a:sym typeface="Arial" charset="0"/>
              </a:rPr>
              <a:t>bersifat</a:t>
            </a:r>
            <a:r>
              <a:rPr lang="en-US" sz="2000" b="1" i="1" dirty="0" smtClean="0">
                <a:solidFill>
                  <a:srgbClr val="FF0000"/>
                </a:solidFill>
                <a:latin typeface="Arial" charset="0"/>
                <a:cs typeface="Arial" charset="0"/>
                <a:sym typeface="Arial" charset="0"/>
              </a:rPr>
              <a:t> </a:t>
            </a:r>
            <a:r>
              <a:rPr lang="en-US" sz="2000" b="1" i="1" dirty="0" err="1" smtClean="0">
                <a:solidFill>
                  <a:srgbClr val="FF0000"/>
                </a:solidFill>
                <a:latin typeface="Arial" charset="0"/>
                <a:cs typeface="Arial" charset="0"/>
                <a:sym typeface="Arial" charset="0"/>
              </a:rPr>
              <a:t>eukariotik</a:t>
            </a:r>
            <a:endParaRPr lang="en-US" sz="2000" b="1" i="1" dirty="0" smtClean="0">
              <a:solidFill>
                <a:srgbClr val="FF0000"/>
              </a:solidFill>
              <a:latin typeface="Arial" charset="0"/>
              <a:cs typeface="Arial" charset="0"/>
              <a:sym typeface="Arial" charset="0"/>
            </a:endParaRPr>
          </a:p>
          <a:p>
            <a:pPr marL="1028700" lvl="2" indent="-171450">
              <a:lnSpc>
                <a:spcPct val="120000"/>
              </a:lnSpc>
              <a:spcBef>
                <a:spcPts val="350"/>
              </a:spcBef>
              <a:buClr>
                <a:srgbClr val="0000FF"/>
              </a:buClr>
              <a:buSzPct val="101000"/>
              <a:buFont typeface="Wingdings" pitchFamily="2" charset="2"/>
              <a:buChar char="§"/>
            </a:pPr>
            <a:r>
              <a:rPr lang="en-US" sz="2000" dirty="0" smtClean="0">
                <a:solidFill>
                  <a:srgbClr val="0000FF"/>
                </a:solidFill>
                <a:latin typeface="Arial" charset="0"/>
                <a:cs typeface="Arial" charset="0"/>
                <a:sym typeface="Arial" charset="0"/>
              </a:rPr>
              <a:t>Algae (</a:t>
            </a:r>
            <a:r>
              <a:rPr lang="en-US" sz="2000" dirty="0" err="1" smtClean="0">
                <a:solidFill>
                  <a:srgbClr val="0000FF"/>
                </a:solidFill>
                <a:latin typeface="Arial" charset="0"/>
                <a:cs typeface="Arial" charset="0"/>
                <a:sym typeface="Arial" charset="0"/>
              </a:rPr>
              <a:t>kecuali</a:t>
            </a:r>
            <a:r>
              <a:rPr lang="en-US" sz="2000" dirty="0" smtClean="0">
                <a:solidFill>
                  <a:srgbClr val="0000FF"/>
                </a:solidFill>
                <a:latin typeface="Arial" charset="0"/>
                <a:cs typeface="Arial" charset="0"/>
                <a:sym typeface="Arial" charset="0"/>
              </a:rPr>
              <a:t> </a:t>
            </a:r>
            <a:r>
              <a:rPr lang="en-US" sz="2000" dirty="0" err="1" smtClean="0">
                <a:solidFill>
                  <a:srgbClr val="0000FF"/>
                </a:solidFill>
                <a:latin typeface="Arial" charset="0"/>
                <a:cs typeface="Arial" charset="0"/>
                <a:sym typeface="Arial" charset="0"/>
              </a:rPr>
              <a:t>ganggang</a:t>
            </a:r>
            <a:r>
              <a:rPr lang="en-US" sz="2000" dirty="0" smtClean="0">
                <a:solidFill>
                  <a:srgbClr val="0000FF"/>
                </a:solidFill>
                <a:latin typeface="Arial" charset="0"/>
                <a:cs typeface="Arial" charset="0"/>
                <a:sym typeface="Arial" charset="0"/>
              </a:rPr>
              <a:t> </a:t>
            </a:r>
            <a:r>
              <a:rPr lang="en-US" sz="2000" dirty="0" err="1" smtClean="0">
                <a:solidFill>
                  <a:srgbClr val="0000FF"/>
                </a:solidFill>
                <a:latin typeface="Arial" charset="0"/>
                <a:cs typeface="Arial" charset="0"/>
                <a:sym typeface="Arial" charset="0"/>
              </a:rPr>
              <a:t>biru</a:t>
            </a:r>
            <a:r>
              <a:rPr lang="en-US" sz="2000" dirty="0" smtClean="0">
                <a:solidFill>
                  <a:srgbClr val="0000FF"/>
                </a:solidFill>
                <a:latin typeface="Arial" charset="0"/>
                <a:cs typeface="Arial" charset="0"/>
                <a:sym typeface="Arial" charset="0"/>
              </a:rPr>
              <a:t>)</a:t>
            </a:r>
          </a:p>
          <a:p>
            <a:pPr marL="1028700" lvl="2" indent="-171450">
              <a:lnSpc>
                <a:spcPct val="120000"/>
              </a:lnSpc>
              <a:spcBef>
                <a:spcPts val="350"/>
              </a:spcBef>
              <a:buClr>
                <a:srgbClr val="0000FF"/>
              </a:buClr>
              <a:buSzPct val="101000"/>
              <a:buFont typeface="Wingdings" pitchFamily="2" charset="2"/>
              <a:buChar char="§"/>
            </a:pPr>
            <a:r>
              <a:rPr lang="en-US" sz="2000" dirty="0" smtClean="0">
                <a:solidFill>
                  <a:srgbClr val="0000FF"/>
                </a:solidFill>
                <a:latin typeface="Arial" charset="0"/>
                <a:cs typeface="Arial" charset="0"/>
                <a:sym typeface="Arial" charset="0"/>
              </a:rPr>
              <a:t>Protozoa</a:t>
            </a:r>
          </a:p>
          <a:p>
            <a:pPr marL="1028700" lvl="2" indent="-171450">
              <a:lnSpc>
                <a:spcPct val="120000"/>
              </a:lnSpc>
              <a:spcBef>
                <a:spcPts val="350"/>
              </a:spcBef>
              <a:buClr>
                <a:srgbClr val="0000FF"/>
              </a:buClr>
              <a:buSzPct val="101000"/>
              <a:buFont typeface="Wingdings" pitchFamily="2" charset="2"/>
              <a:buChar char="§"/>
            </a:pPr>
            <a:r>
              <a:rPr lang="en-US" sz="2000" dirty="0" smtClean="0">
                <a:solidFill>
                  <a:srgbClr val="0000FF"/>
                </a:solidFill>
                <a:latin typeface="Arial" charset="0"/>
                <a:cs typeface="Arial" charset="0"/>
                <a:sym typeface="Arial" charset="0"/>
              </a:rPr>
              <a:t>Fungi</a:t>
            </a:r>
          </a:p>
          <a:p>
            <a:pPr marL="1028700" lvl="2" indent="-171450">
              <a:lnSpc>
                <a:spcPct val="120000"/>
              </a:lnSpc>
              <a:spcBef>
                <a:spcPts val="350"/>
              </a:spcBef>
              <a:buClr>
                <a:srgbClr val="0000FF"/>
              </a:buClr>
              <a:buSzPct val="101000"/>
              <a:buFont typeface="Wingdings" pitchFamily="2" charset="2"/>
              <a:buChar char="§"/>
            </a:pPr>
            <a:r>
              <a:rPr lang="en-US" sz="2000" dirty="0" err="1" smtClean="0">
                <a:solidFill>
                  <a:srgbClr val="0000FF"/>
                </a:solidFill>
                <a:latin typeface="Arial" charset="0"/>
                <a:cs typeface="Arial" charset="0"/>
                <a:sym typeface="Arial" charset="0"/>
              </a:rPr>
              <a:t>Jamur</a:t>
            </a:r>
            <a:r>
              <a:rPr lang="en-US" sz="2000" dirty="0" smtClean="0">
                <a:solidFill>
                  <a:srgbClr val="0000FF"/>
                </a:solidFill>
                <a:latin typeface="Arial" charset="0"/>
                <a:cs typeface="Arial" charset="0"/>
                <a:sym typeface="Arial" charset="0"/>
              </a:rPr>
              <a:t> </a:t>
            </a:r>
            <a:r>
              <a:rPr lang="en-US" sz="2000" dirty="0" err="1" smtClean="0">
                <a:solidFill>
                  <a:srgbClr val="0000FF"/>
                </a:solidFill>
                <a:latin typeface="Arial" charset="0"/>
                <a:cs typeface="Arial" charset="0"/>
                <a:sym typeface="Arial" charset="0"/>
              </a:rPr>
              <a:t>Lendir</a:t>
            </a:r>
            <a:r>
              <a:rPr lang="en-US" sz="2000" dirty="0" smtClean="0">
                <a:solidFill>
                  <a:srgbClr val="0000FF"/>
                </a:solidFill>
                <a:latin typeface="Arial" charset="0"/>
                <a:cs typeface="Arial" charset="0"/>
                <a:sym typeface="Arial" charset="0"/>
              </a:rPr>
              <a:t> (</a:t>
            </a:r>
            <a:r>
              <a:rPr lang="en-US" sz="2000" dirty="0" err="1" smtClean="0">
                <a:solidFill>
                  <a:srgbClr val="0000FF"/>
                </a:solidFill>
                <a:latin typeface="Arial" charset="0"/>
                <a:cs typeface="Arial" charset="0"/>
                <a:sym typeface="Arial" charset="0"/>
              </a:rPr>
              <a:t>Myxomycetes</a:t>
            </a:r>
            <a:r>
              <a:rPr lang="en-US" sz="2000" dirty="0" smtClean="0">
                <a:solidFill>
                  <a:srgbClr val="0000FF"/>
                </a:solidFill>
                <a:latin typeface="Arial" charset="0"/>
                <a:cs typeface="Arial" charset="0"/>
                <a:sym typeface="Arial" charset="0"/>
              </a:rPr>
              <a:t>)</a:t>
            </a:r>
          </a:p>
          <a:p>
            <a:pPr marL="342900" indent="-171450">
              <a:lnSpc>
                <a:spcPct val="120000"/>
              </a:lnSpc>
              <a:spcBef>
                <a:spcPts val="350"/>
              </a:spcBef>
              <a:buClr>
                <a:srgbClr val="FF0000"/>
              </a:buClr>
              <a:buSzPct val="101000"/>
              <a:buFont typeface="Arial" charset="0"/>
              <a:buChar char="●"/>
            </a:pPr>
            <a:r>
              <a:rPr lang="en-US" sz="2000" b="1" i="1" dirty="0" err="1" smtClean="0">
                <a:solidFill>
                  <a:srgbClr val="FF0000"/>
                </a:solidFill>
                <a:latin typeface="Arial" charset="0"/>
                <a:cs typeface="Arial" charset="0"/>
                <a:sym typeface="Arial" charset="0"/>
              </a:rPr>
              <a:t>Mikroorganisme</a:t>
            </a:r>
            <a:r>
              <a:rPr lang="en-US" sz="2000" b="1" i="1" dirty="0" smtClean="0">
                <a:solidFill>
                  <a:srgbClr val="FF0000"/>
                </a:solidFill>
                <a:latin typeface="Arial" charset="0"/>
                <a:cs typeface="Arial" charset="0"/>
                <a:sym typeface="Arial" charset="0"/>
              </a:rPr>
              <a:t> yang </a:t>
            </a:r>
            <a:r>
              <a:rPr lang="en-US" sz="2000" b="1" i="1" dirty="0" err="1" smtClean="0">
                <a:solidFill>
                  <a:srgbClr val="FF0000"/>
                </a:solidFill>
                <a:latin typeface="Arial" charset="0"/>
                <a:cs typeface="Arial" charset="0"/>
                <a:sym typeface="Arial" charset="0"/>
              </a:rPr>
              <a:t>bersifat</a:t>
            </a:r>
            <a:r>
              <a:rPr lang="en-US" sz="2000" b="1" i="1" dirty="0" smtClean="0">
                <a:solidFill>
                  <a:srgbClr val="FF0000"/>
                </a:solidFill>
                <a:latin typeface="Arial" charset="0"/>
                <a:cs typeface="Arial" charset="0"/>
                <a:sym typeface="Arial" charset="0"/>
              </a:rPr>
              <a:t> </a:t>
            </a:r>
            <a:r>
              <a:rPr lang="en-US" sz="2000" b="1" i="1" dirty="0" err="1" smtClean="0">
                <a:solidFill>
                  <a:srgbClr val="FF0000"/>
                </a:solidFill>
                <a:latin typeface="Arial" charset="0"/>
                <a:cs typeface="Arial" charset="0"/>
                <a:sym typeface="Arial" charset="0"/>
              </a:rPr>
              <a:t>Prokariotik</a:t>
            </a:r>
            <a:endParaRPr lang="en-US" sz="2000" b="1" i="1" dirty="0" smtClean="0">
              <a:solidFill>
                <a:srgbClr val="FF0000"/>
              </a:solidFill>
              <a:latin typeface="Arial" charset="0"/>
              <a:cs typeface="Arial" charset="0"/>
              <a:sym typeface="Arial" charset="0"/>
            </a:endParaRPr>
          </a:p>
          <a:p>
            <a:pPr marL="1028700" lvl="2" indent="-171450">
              <a:lnSpc>
                <a:spcPct val="120000"/>
              </a:lnSpc>
              <a:spcBef>
                <a:spcPts val="350"/>
              </a:spcBef>
              <a:buClr>
                <a:srgbClr val="0000FF"/>
              </a:buClr>
              <a:buSzPct val="101000"/>
              <a:buFont typeface="Wingdings" pitchFamily="2" charset="2"/>
              <a:buChar char="§"/>
            </a:pPr>
            <a:r>
              <a:rPr lang="en-US" sz="2000" dirty="0" smtClean="0">
                <a:solidFill>
                  <a:srgbClr val="0000FF"/>
                </a:solidFill>
                <a:latin typeface="Arial" charset="0"/>
                <a:cs typeface="Arial" charset="0"/>
                <a:sym typeface="Arial" charset="0"/>
              </a:rPr>
              <a:t>Bacteria (</a:t>
            </a:r>
            <a:r>
              <a:rPr lang="en-US" sz="2000" dirty="0" err="1" smtClean="0">
                <a:solidFill>
                  <a:srgbClr val="0000FF"/>
                </a:solidFill>
                <a:latin typeface="Arial" charset="0"/>
                <a:cs typeface="Arial" charset="0"/>
                <a:sym typeface="Arial" charset="0"/>
              </a:rPr>
              <a:t>bakteri</a:t>
            </a:r>
            <a:r>
              <a:rPr lang="en-US" sz="2000" dirty="0" smtClean="0">
                <a:solidFill>
                  <a:srgbClr val="0000FF"/>
                </a:solidFill>
                <a:latin typeface="Arial" charset="0"/>
                <a:cs typeface="Arial" charset="0"/>
                <a:sym typeface="Arial" charset="0"/>
              </a:rPr>
              <a:t>)</a:t>
            </a:r>
          </a:p>
          <a:p>
            <a:pPr marL="1028700" lvl="2" indent="-171450">
              <a:lnSpc>
                <a:spcPct val="120000"/>
              </a:lnSpc>
              <a:spcBef>
                <a:spcPts val="350"/>
              </a:spcBef>
              <a:buClr>
                <a:srgbClr val="0000FF"/>
              </a:buClr>
              <a:buSzPct val="101000"/>
              <a:buFont typeface="Wingdings" pitchFamily="2" charset="2"/>
              <a:buChar char="§"/>
            </a:pPr>
            <a:r>
              <a:rPr lang="en-US" sz="2000" dirty="0" err="1" smtClean="0">
                <a:solidFill>
                  <a:srgbClr val="0000FF"/>
                </a:solidFill>
                <a:latin typeface="Arial" charset="0"/>
                <a:cs typeface="Arial" charset="0"/>
                <a:sym typeface="Arial" charset="0"/>
              </a:rPr>
              <a:t>Ganggang</a:t>
            </a:r>
            <a:r>
              <a:rPr lang="en-US" sz="2000" dirty="0" smtClean="0">
                <a:solidFill>
                  <a:srgbClr val="0000FF"/>
                </a:solidFill>
                <a:latin typeface="Arial" charset="0"/>
                <a:cs typeface="Arial" charset="0"/>
                <a:sym typeface="Arial" charset="0"/>
              </a:rPr>
              <a:t> </a:t>
            </a:r>
            <a:r>
              <a:rPr lang="en-US" sz="2000" dirty="0" err="1" smtClean="0">
                <a:solidFill>
                  <a:srgbClr val="0000FF"/>
                </a:solidFill>
                <a:latin typeface="Arial" charset="0"/>
                <a:cs typeface="Arial" charset="0"/>
                <a:sym typeface="Arial" charset="0"/>
              </a:rPr>
              <a:t>hijau</a:t>
            </a:r>
            <a:r>
              <a:rPr lang="en-US" sz="2000" dirty="0" smtClean="0">
                <a:solidFill>
                  <a:srgbClr val="0000FF"/>
                </a:solidFill>
                <a:latin typeface="Arial" charset="0"/>
                <a:cs typeface="Arial" charset="0"/>
                <a:sym typeface="Arial" charset="0"/>
              </a:rPr>
              <a:t> </a:t>
            </a:r>
            <a:r>
              <a:rPr lang="en-US" sz="2000" dirty="0" err="1" smtClean="0">
                <a:solidFill>
                  <a:srgbClr val="0000FF"/>
                </a:solidFill>
                <a:latin typeface="Arial" charset="0"/>
                <a:cs typeface="Arial" charset="0"/>
                <a:sym typeface="Arial" charset="0"/>
              </a:rPr>
              <a:t>biru</a:t>
            </a:r>
            <a:r>
              <a:rPr lang="en-US" sz="2000" dirty="0" smtClean="0">
                <a:solidFill>
                  <a:srgbClr val="0000FF"/>
                </a:solidFill>
                <a:latin typeface="Arial" charset="0"/>
                <a:cs typeface="Arial" charset="0"/>
                <a:sym typeface="Arial" charset="0"/>
              </a:rPr>
              <a:t> (Blue green algae / Blue green bacteria)</a:t>
            </a:r>
          </a:p>
          <a:p>
            <a:pPr marL="342900" indent="-171450">
              <a:lnSpc>
                <a:spcPct val="120000"/>
              </a:lnSpc>
              <a:spcBef>
                <a:spcPts val="350"/>
              </a:spcBef>
              <a:buClr>
                <a:srgbClr val="FF0000"/>
              </a:buClr>
              <a:buSzPct val="101000"/>
              <a:buFont typeface="Arial" charset="0"/>
              <a:buChar char="●"/>
            </a:pPr>
            <a:r>
              <a:rPr lang="en-US" sz="2000" b="1" i="1" dirty="0" smtClean="0">
                <a:solidFill>
                  <a:srgbClr val="FF0000"/>
                </a:solidFill>
                <a:latin typeface="Arial" charset="0"/>
                <a:cs typeface="Arial" charset="0"/>
                <a:sym typeface="Arial" charset="0"/>
              </a:rPr>
              <a:t>Virus</a:t>
            </a:r>
          </a:p>
        </p:txBody>
      </p:sp>
    </p:spTree>
    <p:extLst>
      <p:ext uri="{BB962C8B-B14F-4D97-AF65-F5344CB8AC3E}">
        <p14:creationId xmlns:p14="http://schemas.microsoft.com/office/powerpoint/2010/main" val="39056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dirty="0" smtClean="0"/>
              <a:t>KOLONI DAN SEL JAMUR</a:t>
            </a:r>
            <a:endParaRPr lang="en-US" dirty="0"/>
          </a:p>
        </p:txBody>
      </p:sp>
      <p:pic>
        <p:nvPicPr>
          <p:cNvPr id="4" name="Content Placeholder 3" descr="D:\foto2\PIC\DSC01895.JPG"/>
          <p:cNvPicPr>
            <a:picLocks noGrp="1" noChangeAspect="1" noChangeArrowheads="1"/>
          </p:cNvPicPr>
          <p:nvPr>
            <p:ph idx="1"/>
          </p:nvPr>
        </p:nvPicPr>
        <p:blipFill>
          <a:blip r:embed="rId2">
            <a:lum bright="-10000"/>
            <a:extLst>
              <a:ext uri="{28A0092B-C50C-407E-A947-70E740481C1C}">
                <a14:useLocalDpi xmlns:a14="http://schemas.microsoft.com/office/drawing/2010/main" val="0"/>
              </a:ext>
            </a:extLst>
          </a:blip>
          <a:srcRect l="21631" r="22118" b="3136"/>
          <a:stretch>
            <a:fillRect/>
          </a:stretch>
        </p:blipFill>
        <p:spPr bwMode="auto">
          <a:xfrm>
            <a:off x="762000" y="1600200"/>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00200"/>
            <a:ext cx="3581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674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dirty="0" err="1" smtClean="0"/>
              <a:t>Koloni</a:t>
            </a:r>
            <a:r>
              <a:rPr lang="en-US" dirty="0" smtClean="0"/>
              <a:t> </a:t>
            </a:r>
            <a:r>
              <a:rPr lang="en-US" dirty="0" err="1" smtClean="0"/>
              <a:t>Bakteri</a:t>
            </a:r>
            <a:endParaRPr lang="en-US" dirty="0"/>
          </a:p>
        </p:txBody>
      </p:sp>
      <p:pic>
        <p:nvPicPr>
          <p:cNvPr id="4" name="Content Placeholder 3" descr="http://www.efa-dip.org/comun/Areasdetrabajo/Bacteria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66800" y="1676401"/>
            <a:ext cx="3505200" cy="341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plantmanagementnetwork.org/pub/php/diagnosticguide/2007/beans/image/bacterial4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9095" y="2286000"/>
            <a:ext cx="34290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0336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Sel</a:t>
            </a:r>
            <a:r>
              <a:rPr lang="en-US" dirty="0" smtClean="0"/>
              <a:t> </a:t>
            </a:r>
            <a:r>
              <a:rPr lang="en-US" dirty="0" err="1" smtClean="0"/>
              <a:t>Bakteri</a:t>
            </a:r>
            <a:r>
              <a:rPr lang="en-US" dirty="0" smtClean="0"/>
              <a:t> Bacillus </a:t>
            </a:r>
            <a:r>
              <a:rPr lang="en-US" dirty="0" err="1" smtClean="0"/>
              <a:t>dan</a:t>
            </a:r>
            <a:r>
              <a:rPr lang="en-US" dirty="0" smtClean="0"/>
              <a:t> </a:t>
            </a:r>
            <a:r>
              <a:rPr lang="en-US" dirty="0" err="1" smtClean="0"/>
              <a:t>Coccus</a:t>
            </a:r>
            <a:endParaRPr lang="en-US" dirty="0"/>
          </a:p>
        </p:txBody>
      </p:sp>
      <p:pic>
        <p:nvPicPr>
          <p:cNvPr id="4" name="Content Placeholder 3" descr="http://www.nvh.no/Global/Images/aktuelt/disputaser/Phung_Bacilluscereus_elektron_hove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1" y="1828800"/>
            <a:ext cx="3733800" cy="322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www.bimbingan.org/wp-content/uploads/2013/10/Jenis-jenis-Patog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209801"/>
            <a:ext cx="3643313"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857526"/>
      </p:ext>
    </p:extLst>
  </p:cSld>
  <p:clrMapOvr>
    <a:masterClrMapping/>
  </p:clrMapOvr>
</p:sld>
</file>

<file path=ppt/theme/theme1.xml><?xml version="1.0" encoding="utf-8"?>
<a:theme xmlns:a="http://schemas.openxmlformats.org/drawingml/2006/main" name="Theme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Theme1-1</Template>
  <TotalTime>47</TotalTime>
  <Words>886</Words>
  <Application>Microsoft Office PowerPoint</Application>
  <PresentationFormat>On-screen Show (4:3)</PresentationFormat>
  <Paragraphs>137</Paragraphs>
  <Slides>35</Slides>
  <Notes>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Theme1-1</vt:lpstr>
      <vt:lpstr>Office Theme</vt:lpstr>
      <vt:lpstr>PowerPoint Presentation</vt:lpstr>
      <vt:lpstr>PowerPoint Presentation</vt:lpstr>
      <vt:lpstr>PowerPoint Presentation</vt:lpstr>
      <vt:lpstr>PowerPoint Presentation</vt:lpstr>
      <vt:lpstr>Organisme dan Mikroorganisme</vt:lpstr>
      <vt:lpstr>Penggolongan Mikroorganisme</vt:lpstr>
      <vt:lpstr>KOLONI DAN SEL JAMUR</vt:lpstr>
      <vt:lpstr>Koloni Bakteri</vt:lpstr>
      <vt:lpstr>Sel Bakteri Bacillus dan Coccus</vt:lpstr>
      <vt:lpstr>Sel Protozoa</vt:lpstr>
      <vt:lpstr>Sejarah perkembangan mikrobiologi</vt:lpstr>
      <vt:lpstr>KONFLIK TENTANG GENERASI SPONTAN</vt:lpstr>
      <vt:lpstr>Fransisco Redi</vt:lpstr>
      <vt:lpstr>Fransisco redi</vt:lpstr>
      <vt:lpstr>Teori Biogenesis</vt:lpstr>
      <vt:lpstr>Tahap Penemuan Mikroskop</vt:lpstr>
      <vt:lpstr>Tahap Penemuan Mikroskop</vt:lpstr>
      <vt:lpstr>REPLIKA MIKROSKOP SEDERHANA YANG DIBUAT OLEH A V. LEEUWENHOEK PADA 1673</vt:lpstr>
      <vt:lpstr>Tahap Perkembangan Mikrobiologi</vt:lpstr>
      <vt:lpstr>Louis Pasteur</vt:lpstr>
      <vt:lpstr>Louis Pasteur</vt:lpstr>
      <vt:lpstr>Tahap Perkembangan mikrobiologi</vt:lpstr>
      <vt:lpstr>Robert Koch</vt:lpstr>
      <vt:lpstr>Robert Koch</vt:lpstr>
      <vt:lpstr>PERKEMBANGAN TEKNIK UNTUK MEMPELAJARI MIKROBA PATOGEN</vt:lpstr>
      <vt:lpstr>Postulat Koch</vt:lpstr>
      <vt:lpstr>Tahap Biomolekuler</vt:lpstr>
      <vt:lpstr>Tahap Biomolekuler</vt:lpstr>
      <vt:lpstr>Peranan mikroba</vt:lpstr>
      <vt:lpstr>Peran Dalam Bidang Farmasi dan Kesehatan</vt:lpstr>
      <vt:lpstr>Peran dalam Bidang Industri, Pertambangan dan Pangan</vt:lpstr>
      <vt:lpstr>Produk pangan hasil fermentasi mikroorganisme</vt:lpstr>
      <vt:lpstr>Peran Negatif</vt:lpstr>
      <vt:lpstr>Kerugian akibat mikroba</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ria</dc:creator>
  <cp:lastModifiedBy>ria</cp:lastModifiedBy>
  <cp:revision>6</cp:revision>
  <dcterms:created xsi:type="dcterms:W3CDTF">2018-09-30T08:59:30Z</dcterms:created>
  <dcterms:modified xsi:type="dcterms:W3CDTF">2018-09-30T09:47:07Z</dcterms:modified>
</cp:coreProperties>
</file>