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4" r:id="rId2"/>
    <p:sldMasterId id="2147483706" r:id="rId3"/>
    <p:sldMasterId id="2147483718" r:id="rId4"/>
  </p:sldMasterIdLst>
  <p:notesMasterIdLst>
    <p:notesMasterId r:id="rId52"/>
  </p:notesMasterIdLst>
  <p:sldIdLst>
    <p:sldId id="263" r:id="rId5"/>
    <p:sldId id="264" r:id="rId6"/>
    <p:sldId id="258" r:id="rId7"/>
    <p:sldId id="259" r:id="rId8"/>
    <p:sldId id="260" r:id="rId9"/>
    <p:sldId id="261" r:id="rId10"/>
    <p:sldId id="26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300" r:id="rId45"/>
    <p:sldId id="301" r:id="rId46"/>
    <p:sldId id="302" r:id="rId47"/>
    <p:sldId id="303" r:id="rId48"/>
    <p:sldId id="304" r:id="rId49"/>
    <p:sldId id="305" r:id="rId50"/>
    <p:sldId id="307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72" autoAdjust="0"/>
    <p:restoredTop sz="86372" autoAdjust="0"/>
  </p:normalViewPr>
  <p:slideViewPr>
    <p:cSldViewPr>
      <p:cViewPr varScale="1">
        <p:scale>
          <a:sx n="64" d="100"/>
          <a:sy n="64" d="100"/>
        </p:scale>
        <p:origin x="-132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65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14D51-8B46-46E0-91AD-A764A1FDDBAE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3F129-C12A-4B9A-9C97-08C3F53E8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1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3F129-C12A-4B9A-9C97-08C3F53E86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895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4D4FA6-20C1-49E3-852E-D2BB622BFA6B}" type="slidenum">
              <a:rPr lang="id-ID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B1AB6D-DAA5-4899-BEAA-62CB539F5340}" type="slidenum">
              <a:rPr lang="id-ID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628BDD-C0A5-4C37-8851-68B334957911}" type="datetime1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A41505-778B-4B19-AF64-E9B75C54A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71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850D8C-AA78-4C80-A033-53E5297807A9}" type="datetime1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87624E-5139-4BE8-A65F-CD4A652BE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66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48B8D3-F60C-45BE-A3F3-AF94FAF59F5A}" type="datetime1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5F07ED-AD78-40C0-8229-553414C21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29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CA9FC-8E0D-4673-B9E4-60747B54BEE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65056-A516-4109-8B34-45EE4308AA8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993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4E671-FF81-4162-85BA-83BA037A50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D7F54-3D53-483D-811C-B3A5371F7A8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744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09FE8-CAF3-4256-8805-8104C7C3DD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E7C5C-18A3-4C7E-BFB0-CE51A20EC18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51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0A9F2-15D9-4816-AB40-EEB287DEC9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1B74D-D1EB-43CD-96EF-659F28C15F0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434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693B3-0A05-4F25-8C9D-1193E8D93C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50CCB-DA2F-47C1-9D6B-40609676226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801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28BD9-0D6B-4752-9DD2-054204FE48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60583-25B1-44C5-AFE7-80388EB7D4D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6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225D6-4F4B-48E9-B5AA-96602F2D6E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AA99C-8668-42B8-8EED-38D20D4828B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404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364D5-B2BA-4CE6-8285-A6CE2273456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5B072-D36E-4961-8C50-C30F9CE4694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770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0F60E5-95B5-43FD-8C85-A482C2ECB0CD}" type="datetime1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FFE706-CCCC-4120-8C7B-1486F9DE5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15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96974-BAB2-46C1-AF87-D046C5DE99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CF2F9-2A40-4208-86FA-956E2409A90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7135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90A32-DA08-4827-B8E7-3C0ACC7269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4343E-1227-4FE8-BBFE-C518D3B2A8C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4693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EA23D-3E6C-43F5-8445-5B35E90D07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F9C97-72BF-4859-A686-1F441D5C2B8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3523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5C4A6-E4C2-4975-861C-C082F2C5BA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65056-A516-4109-8B34-45EE4308AA8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9631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B7B3E-4D3D-4C41-939D-B965F165F88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D7F54-3D53-483D-811C-B3A5371F7A8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2450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FD68C-2663-464A-979E-357C05E1A2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E7C5C-18A3-4C7E-BFB0-CE51A20EC18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3476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97AA-A9BE-4CD5-9AE4-4F882B097D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1B74D-D1EB-43CD-96EF-659F28C15F0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0596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584DC-8ECD-487D-AD28-DE1031E7DA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50CCB-DA2F-47C1-9D6B-40609676226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2374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2CB6E-1F48-4C68-ACB4-4184D78C6D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60583-25B1-44C5-AFE7-80388EB7D4D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0813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2E930-EF49-4AE5-8B8A-971C8C6DD6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AA99C-8668-42B8-8EED-38D20D4828B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682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0C64D7-30A1-46F3-988F-0567AE53E025}" type="datetime1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528CCF-CE90-4E35-80F2-8F20E7D5C1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940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89538-5365-4A8F-AAAE-F7C78E2992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5B072-D36E-4961-8C50-C30F9CE4694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810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B03EB-3FB0-4931-BF86-A0048609492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CF2F9-2A40-4208-86FA-956E2409A90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155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7754B-2AB8-4B6C-BAFE-459518638AC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4343E-1227-4FE8-BBFE-C518D3B2A8C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0675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A29CB-CA49-4E81-93AB-491857D354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F9C97-72BF-4859-A686-1F441D5C2B8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061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FBE46-A75E-4AEE-974D-1B96FDC4A1E2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65056-A516-4109-8B34-45EE4308AA8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4531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56540-D596-4A81-8DDF-0B9E4165BBCB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D7F54-3D53-483D-811C-B3A5371F7A8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1831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6BE76-A8C9-4683-BBBD-CC03EE72F5D2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E7C5C-18A3-4C7E-BFB0-CE51A20EC18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0700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24862-A518-4BAC-B31C-06F62B51FEE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1B74D-D1EB-43CD-96EF-659F28C15F0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632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E737C-5366-4502-B866-F5E75A4C7EC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50CCB-DA2F-47C1-9D6B-40609676226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3162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39D4C-DD64-497E-B23E-0AE8AC10BDE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60583-25B1-44C5-AFE7-80388EB7D4D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014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5E25D0-2A1F-4491-8ACD-EFA9181F33C8}" type="datetime1">
              <a:rPr lang="en-US" smtClean="0"/>
              <a:t>9/30/2018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F80A09-8055-42C5-83FB-02685153F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078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A0170-22F1-4D84-9C4A-3119356D8A06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AA99C-8668-42B8-8EED-38D20D4828B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406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9C153-6A3F-4FF5-8A7D-30E1CF1CFE12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5B072-D36E-4961-8C50-C30F9CE4694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0560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7FE1A-6611-44B0-A12A-938C5495AB53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CF2F9-2A40-4208-86FA-956E2409A90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0544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B5126-7945-46FE-80AD-F820D8166B4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4343E-1227-4FE8-BBFE-C518D3B2A8C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2006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0DE09-3137-4750-8B4F-D319577B9C6D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F9C97-72BF-4859-A686-1F441D5C2B8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77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6BB576-202F-4EA9-843D-6C0FE8158304}" type="datetime1">
              <a:rPr lang="en-US" smtClean="0"/>
              <a:t>9/30/2018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E8972E-48A3-4AFB-A896-B1F800D5A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415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3C168A-5C5E-4651-B22A-B79D58E79B60}" type="datetime1">
              <a:rPr lang="en-US" smtClean="0"/>
              <a:t>9/30/2018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98435BB-FE54-4D70-8600-5C7EA44D0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18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DC30F3-B301-4AF4-966B-1ED7EF10E7C7}" type="datetime1">
              <a:rPr lang="en-US" smtClean="0"/>
              <a:t>9/30/2018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E9A36C-0EA1-4970-A3C9-4A4682A06C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28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F8DA4F-B47F-49EE-ABCF-4E553F8E09CF}" type="datetime1">
              <a:rPr lang="en-US" smtClean="0"/>
              <a:t>9/30/2018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DF78D72-93D4-4A39-82B3-769992FFB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36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7E81BB-4458-4C47-A08E-27F1D3F5A418}" type="datetime1">
              <a:rPr lang="en-US" smtClean="0"/>
              <a:t>9/30/2018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50F895-CF1B-4873-B8C8-DAB670296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97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C91846-B27E-4831-97B6-244FA2470B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F02FB19B-3C26-40D7-A549-5714FE0D3BC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7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2D494B-BBAE-49E9-AB5B-453C4B737D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F02FB19B-3C26-40D7-A549-5714FE0D3BC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756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C02959-DFD7-464A-B203-530CBB310AE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F02FB19B-3C26-40D7-A549-5714FE0D3BC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970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rsil\Desktop\Smartcreati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3222625" y="3657600"/>
            <a:ext cx="5638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600" b="1" dirty="0" err="1" smtClean="0">
                <a:solidFill>
                  <a:srgbClr val="FFFFFF"/>
                </a:solidFill>
              </a:rPr>
              <a:t>Morfologi</a:t>
            </a:r>
            <a:r>
              <a:rPr lang="en-US" sz="1600" b="1" dirty="0" smtClean="0">
                <a:solidFill>
                  <a:srgbClr val="FFFFFF"/>
                </a:solidFill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</a:rPr>
              <a:t>dan</a:t>
            </a:r>
            <a:r>
              <a:rPr lang="en-US" sz="1600" b="1" dirty="0" smtClean="0">
                <a:solidFill>
                  <a:srgbClr val="FFFFFF"/>
                </a:solidFill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</a:rPr>
              <a:t>Struktur</a:t>
            </a:r>
            <a:r>
              <a:rPr lang="en-US" sz="1600" b="1" dirty="0" smtClean="0">
                <a:solidFill>
                  <a:srgbClr val="FFFFFF"/>
                </a:solidFill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</a:rPr>
              <a:t>Sel</a:t>
            </a:r>
            <a:r>
              <a:rPr lang="en-US" sz="1600" b="1" dirty="0" smtClean="0">
                <a:solidFill>
                  <a:srgbClr val="FFFFFF"/>
                </a:solidFill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</a:rPr>
              <a:t>Bakteri</a:t>
            </a:r>
            <a:endParaRPr lang="en-US" sz="1600" b="1" dirty="0" smtClean="0">
              <a:solidFill>
                <a:srgbClr val="FFFFFF"/>
              </a:solidFill>
            </a:endParaRPr>
          </a:p>
          <a:p>
            <a:pPr algn="ctr" eaLnBrk="1" hangingPunct="1"/>
            <a:r>
              <a:rPr lang="en-US" sz="1600" b="1" dirty="0" err="1" smtClean="0">
                <a:solidFill>
                  <a:srgbClr val="FFFFFF"/>
                </a:solidFill>
              </a:rPr>
              <a:t>Pertemuan</a:t>
            </a:r>
            <a:r>
              <a:rPr lang="en-US" sz="1600" b="1" dirty="0" smtClean="0">
                <a:solidFill>
                  <a:srgbClr val="FFFFFF"/>
                </a:solidFill>
              </a:rPr>
              <a:t> II</a:t>
            </a:r>
          </a:p>
          <a:p>
            <a:pPr algn="ctr" eaLnBrk="1" hangingPunct="1"/>
            <a:r>
              <a:rPr lang="en-US" sz="1600" b="1" dirty="0" err="1" smtClean="0">
                <a:solidFill>
                  <a:srgbClr val="FFFFFF"/>
                </a:solidFill>
              </a:rPr>
              <a:t>Inherni</a:t>
            </a:r>
            <a:r>
              <a:rPr lang="en-US" sz="1600" b="1" dirty="0" smtClean="0">
                <a:solidFill>
                  <a:srgbClr val="FFFFFF"/>
                </a:solidFill>
              </a:rPr>
              <a:t> Marti </a:t>
            </a:r>
            <a:r>
              <a:rPr lang="en-US" sz="1600" b="1" dirty="0" err="1" smtClean="0">
                <a:solidFill>
                  <a:srgbClr val="FFFFFF"/>
                </a:solidFill>
              </a:rPr>
              <a:t>Abna</a:t>
            </a:r>
            <a:r>
              <a:rPr lang="en-US" sz="1600" b="1" dirty="0" smtClean="0">
                <a:solidFill>
                  <a:srgbClr val="FFFFFF"/>
                </a:solidFill>
              </a:rPr>
              <a:t>, </a:t>
            </a:r>
            <a:r>
              <a:rPr lang="en-US" sz="1600" b="1" dirty="0" err="1" smtClean="0">
                <a:solidFill>
                  <a:srgbClr val="FFFFFF"/>
                </a:solidFill>
              </a:rPr>
              <a:t>S.Si</a:t>
            </a:r>
            <a:r>
              <a:rPr lang="en-US" sz="1600" b="1" dirty="0" smtClean="0">
                <a:solidFill>
                  <a:srgbClr val="FFFFFF"/>
                </a:solidFill>
              </a:rPr>
              <a:t>, </a:t>
            </a:r>
            <a:r>
              <a:rPr lang="en-US" sz="1600" b="1" dirty="0" err="1" smtClean="0">
                <a:solidFill>
                  <a:srgbClr val="FFFFFF"/>
                </a:solidFill>
              </a:rPr>
              <a:t>M.Si</a:t>
            </a:r>
            <a:endParaRPr lang="en-US" sz="1600" b="1" dirty="0" smtClean="0">
              <a:solidFill>
                <a:srgbClr val="FFFFFF"/>
              </a:solidFill>
            </a:endParaRPr>
          </a:p>
          <a:p>
            <a:pPr algn="ctr" eaLnBrk="1" hangingPunct="1"/>
            <a:r>
              <a:rPr lang="en-US" sz="1600" b="1" dirty="0" smtClean="0">
                <a:solidFill>
                  <a:srgbClr val="FFFFFF"/>
                </a:solidFill>
              </a:rPr>
              <a:t>Program </a:t>
            </a:r>
            <a:r>
              <a:rPr lang="en-US" sz="1600" b="1" dirty="0" err="1" smtClean="0">
                <a:solidFill>
                  <a:srgbClr val="FFFFFF"/>
                </a:solidFill>
              </a:rPr>
              <a:t>Studi</a:t>
            </a:r>
            <a:r>
              <a:rPr lang="en-US" sz="1600" b="1" dirty="0" smtClean="0">
                <a:solidFill>
                  <a:srgbClr val="FFFFFF"/>
                </a:solidFill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</a:rPr>
              <a:t>Farmasi</a:t>
            </a:r>
            <a:endParaRPr lang="en-US" sz="1600" b="1" dirty="0" smtClean="0">
              <a:solidFill>
                <a:srgbClr val="FFFFFF"/>
              </a:solidFill>
            </a:endParaRPr>
          </a:p>
          <a:p>
            <a:pPr algn="ctr" eaLnBrk="1" hangingPunct="1"/>
            <a:r>
              <a:rPr lang="en-US" sz="1600" b="1" dirty="0" err="1" smtClean="0">
                <a:solidFill>
                  <a:srgbClr val="FFFFFF"/>
                </a:solidFill>
              </a:rPr>
              <a:t>Fakultas</a:t>
            </a:r>
            <a:r>
              <a:rPr lang="en-US" sz="1600" b="1" dirty="0" smtClean="0">
                <a:solidFill>
                  <a:srgbClr val="FFFFFF"/>
                </a:solidFill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</a:rPr>
              <a:t>Ilmu-Ilmu</a:t>
            </a:r>
            <a:r>
              <a:rPr lang="en-US" sz="1600" b="1" dirty="0" smtClean="0">
                <a:solidFill>
                  <a:srgbClr val="FFFFFF"/>
                </a:solidFill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</a:rPr>
              <a:t>Kesehatan</a:t>
            </a:r>
            <a:endParaRPr lang="en-US" sz="1600" b="1" dirty="0" smtClean="0">
              <a:solidFill>
                <a:srgbClr val="FFFFFF"/>
              </a:solidFill>
            </a:endParaRPr>
          </a:p>
          <a:p>
            <a:pPr algn="ctr" eaLnBrk="1" hangingPunct="1"/>
            <a:endParaRPr lang="en-US" b="1" dirty="0" smtClean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665056-A516-4109-8B34-45EE4308AA8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3275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FE706-CCCC-4120-8C7B-1486F9DE58C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Bakteri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Spiral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Bakteri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yang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tidak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lurus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seperti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basil,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memiliki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satu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atau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beberapa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lekukan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Bakteri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spiral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dibagi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menjadi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Vibrio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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Bakteri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 yang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berbentuk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batang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melengkung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menyerupai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bentuk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koma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Spirilum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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berbentuk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pilinan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dengan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selnya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 yang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kokoh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Spirochaeta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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berbentuk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 spiral,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tubuhnya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sangat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lentur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559185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FE706-CCCC-4120-8C7B-1486F9DE58C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STRUKTUR SEL BAKTERI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Struktur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Eksternal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Glikokalliks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Slime (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lapisan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lendir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Flagella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Pili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Filamen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Dinding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sel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Struktur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Dinding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Sel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Gram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positif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Gram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negatif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Struktur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Internal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93904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FE706-CCCC-4120-8C7B-1486F9DE58C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2" descr="C:\Documents and Settings\TOSHIBA\My Documents\Downloads\bacteria_cell_wall_structur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524000"/>
            <a:ext cx="8001000" cy="4648200"/>
          </a:xfrm>
        </p:spPr>
      </p:pic>
    </p:spTree>
    <p:extLst>
      <p:ext uri="{BB962C8B-B14F-4D97-AF65-F5344CB8AC3E}">
        <p14:creationId xmlns:p14="http://schemas.microsoft.com/office/powerpoint/2010/main" val="3766359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FE706-CCCC-4120-8C7B-1486F9DE58C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Struktur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Eksternal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 rtlCol="0"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Glikokaliks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1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selubung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gula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merupakan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istilah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bagi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substansi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yang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mengelilingi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sel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dan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digambarkan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sebagai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kapsul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 </a:t>
            </a:r>
          </a:p>
          <a:p>
            <a:pPr marL="0" marR="0" lvl="1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Kapsul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merupakan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struktur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yang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sangat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terorganisasi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dan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tidak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mudah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dihilangkan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 </a:t>
            </a:r>
          </a:p>
          <a:p>
            <a:pPr marL="0" marR="0" lvl="1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Ketebalan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kapsul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bervariasi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dan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fungsinya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bagi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bakteri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antara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lain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sebagai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perlekatan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bakteri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pada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permukaan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pelindung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sel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bakteri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terhadap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kekeringan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,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perangkap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nutrisi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dan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proteksi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bakteri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02302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FE706-CCCC-4120-8C7B-1486F9DE58C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Struktur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Eksternal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Glikokaliks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Jika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terikat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kuat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pada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dinding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sel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disebut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kapsul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jika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terikat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lemah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disebut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lendir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(slime layer)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Pada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beberapa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spesies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kapsul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berperan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pada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virulensi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Kapsul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melindungi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patogen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dari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fagositosis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sel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inang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Mayoritas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kapsul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terdiri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dari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polisakarida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yang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mengandung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bagian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glukosa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gula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amino, 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rhamnosa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2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keto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-3-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deoxygalactonic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acid,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asam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uronat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beberapa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asam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organik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misalnya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piruvat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asetat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Bacillus </a:t>
            </a:r>
            <a:r>
              <a:rPr kumimoji="0" 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antrachis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antrak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Streptococcus </a:t>
            </a:r>
            <a:r>
              <a:rPr kumimoji="0" 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pneumoniae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(pneumonia)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r>
              <a:rPr kumimoji="0" 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Klebsiella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(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sal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napas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66941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FE706-CCCC-4120-8C7B-1486F9DE58C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Struktur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Eksternal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Slime (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lapisan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lendir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Sebagian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besar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material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kapsul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diekskresikan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oleh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bakteri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ke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dalam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media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pertumbuhannya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sebagai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lapisan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lendir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(slime)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Lapisan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lendir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pada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bakteri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relatif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tidak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terorganisasi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dengan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baik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mudah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dihilangkan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 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Secara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spesifik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lapisan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lendir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pada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bakteri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tersusun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dari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eksopolisakarida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glikoprotein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glikolipid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2768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FE706-CCCC-4120-8C7B-1486F9DE58C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Struktur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Eksternal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Slime (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lapisan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lendir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</a:t>
            </a:r>
          </a:p>
          <a:p>
            <a:pPr marL="176213" marR="0" lvl="1" indent="-176213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Fungsi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lapisan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adalah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untuk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melindungi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bakteri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dari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pengaruh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lingkungan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yang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membahayakan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misal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nya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antibiotik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kekeringan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  <a:p>
            <a:pPr marL="176213" marR="0" lvl="0" indent="-176213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Lapisan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lendir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memungkinkan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bakteri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bertahan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pada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proses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sterilisasi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kimiawi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menggunakan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klorin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iodin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bahan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kimia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lainnya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89958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FE706-CCCC-4120-8C7B-1486F9DE58C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Struktur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Eksternal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Flagel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berfungsi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untuk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bergeraknya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bakteri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yang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habitatnya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dalam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cairan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Berbentuk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seperti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filamen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/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benang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dengan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diameter 12-30 nm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Mengandung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protein yang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disebut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flagelin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Tipe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flagella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ada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yang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Monotrik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(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tunggal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ujung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),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amfitrik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(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masing-masing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satu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pada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kedua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ujung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),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lofotrik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(&gt;1 di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salah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satu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ujung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),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peritrik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(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tersebar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795326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FE706-CCCC-4120-8C7B-1486F9DE58C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Struktur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Eksternal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Flagel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Rotasi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fagella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dapat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searah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ataupun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berlawanan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arah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jarum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jam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disepanjang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sumbu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flagella.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Gerakan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flagella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ini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memungkinkan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bakteri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mendekati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atau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menjauhi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stimulus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kimia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(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kemotaksis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), stimulus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udara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aerotaksis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), stimulus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medan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magnet (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magnetotaksis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)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stimulus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cahaya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(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fototaksis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084019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FE706-CCCC-4120-8C7B-1486F9DE58C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5" name="Content Placeholder 4" descr="classi2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533400"/>
            <a:ext cx="7772400" cy="55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5953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charset="0"/>
                <a:cs typeface="Arial" charset="0"/>
              </a:rPr>
              <a:t>KEMAMPUAN AKHIR YANG DIHARAPKAN</a:t>
            </a:r>
          </a:p>
        </p:txBody>
      </p:sp>
      <p:sp>
        <p:nvSpPr>
          <p:cNvPr id="1741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200" smtClean="0">
                <a:latin typeface="Arial" charset="0"/>
                <a:cs typeface="Arial" charset="0"/>
              </a:rPr>
              <a:t>Mahasiswa mampu memahami bagian-bagian sel bakteri internal dan eksternal serta memahami perbedaan dinding sel Gram Positif dan Gram Negatif</a:t>
            </a:r>
            <a:endParaRPr lang="id-ID" sz="2200" smtClean="0">
              <a:latin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D7F54-3D53-483D-811C-B3A5371F7A8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2708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FE706-CCCC-4120-8C7B-1486F9DE58C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Struktur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Eksternal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Filamen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(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endoflagela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</a:t>
            </a:r>
          </a:p>
          <a:p>
            <a:pPr marL="442913" marR="0" lvl="0" indent="-177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Adalah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kumpulan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benang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yang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muncul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pada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ujung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sel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bawah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selaput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luar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sel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berpilin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membentuk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spiral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disekeliling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sel. </a:t>
            </a:r>
          </a:p>
          <a:p>
            <a:pPr marL="442913" marR="0" lvl="0" indent="-4429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-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Rotasi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filamen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menimbulkan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pergerakan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selaput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luar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sel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memungkinkan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arah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gerak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bakteri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berbentuk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spiral.</a:t>
            </a:r>
          </a:p>
          <a:p>
            <a:pPr marL="442913" marR="0" lvl="0" indent="-4429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- 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Contoh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pada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bakteri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Treponema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pallidum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Leptospira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interrogans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15404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FE706-CCCC-4120-8C7B-1486F9DE58C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Struktur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Eksternal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Fimbria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(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Fimbriae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Termasuk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golongan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protein yang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disebut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lektin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yang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dapat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mengenali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terikat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pada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residu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gula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khusus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pada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polisakarida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permukaan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sel. 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Fimbria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umumnya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terdistribusi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diseluruh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permukaan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sel.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Contoh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yang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memiliki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fimbria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r>
              <a:rPr kumimoji="0" lang="en-US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Neisseria</a:t>
            </a: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gonorrhoeae</a:t>
            </a: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Escherichia coli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sehingga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bisa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menimbulkan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penyakit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840505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FE706-CCCC-4120-8C7B-1486F9DE58C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1283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Struktur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Eksternal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Pili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Secara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morfologi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sama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dengna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fimbria.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Umumnya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pilli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lebih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panjang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dibandingkan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fimbria.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Pilli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berfungsi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dalam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transfer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molekul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DNA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dari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satu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sel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bakteri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ke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sel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bakteri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lainnya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pada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peristiwa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konjugasi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karena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ini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disebut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juga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pilli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seks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63787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855" y="609600"/>
            <a:ext cx="8229600" cy="1143000"/>
          </a:xfrm>
        </p:spPr>
        <p:txBody>
          <a:bodyPr/>
          <a:lstStyle/>
          <a:p>
            <a:r>
              <a:rPr lang="en-US" dirty="0" smtClean="0"/>
              <a:t>PILI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FE706-CCCC-4120-8C7B-1486F9DE58C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5" name="Content Placeholder 4" descr="piliat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889" y="1989139"/>
            <a:ext cx="3581400" cy="3494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ilia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989138"/>
            <a:ext cx="3743325" cy="349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262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FE706-CCCC-4120-8C7B-1486F9DE58C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Struktur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Dinding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Sel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Dinding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sel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bakteri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merupakan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struktur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kompleks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berfungsi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sebagai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penentu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bentuk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sel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pelindung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sel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dari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kemungkinan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pecah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ketika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tekanan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air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didalam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sel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lebih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besar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dibandingkan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diluar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sel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serta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pelindung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isi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sel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dari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perubahan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lingkungan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diluar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sel.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Dinding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sel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bakteri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tersusun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atas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peptidoglikan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(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murein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 yang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menyebabkan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kakunya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dinding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sel.</a:t>
            </a:r>
          </a:p>
        </p:txBody>
      </p:sp>
    </p:spTree>
    <p:extLst>
      <p:ext uri="{BB962C8B-B14F-4D97-AF65-F5344CB8AC3E}">
        <p14:creationId xmlns:p14="http://schemas.microsoft.com/office/powerpoint/2010/main" val="30826911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FE706-CCCC-4120-8C7B-1486F9DE58C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Struktur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Dinding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Sel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Peptidoglikan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terdiri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dari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polimer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N-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asetil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glucosamine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N-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acetil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muramat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Pada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N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Asetil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glucosamin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N-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aseil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muramat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melekat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paad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suatu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peptida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yangbterdiri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dari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4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atau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5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asam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amino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yaitu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L-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alanin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D-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alanin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asam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D-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glutamat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lisin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atau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diaminopimelat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membentuk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selubung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mengelilingi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sel.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Antara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N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asetil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glucosamin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N-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asetil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muramat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terikat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pada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rantai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tetrapeptida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87942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FE706-CCCC-4120-8C7B-1486F9DE58C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Struktur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Dinding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Sel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Berdasarkan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dinding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sel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bakteri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dapat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dibagi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2 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1.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Bakteri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Gram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positif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Bakteri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Gram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negatif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Bakteri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gram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positif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Memiliki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kandungan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peptidoglikan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yang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tinggi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dibandingkan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gram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negatif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(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sekitar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50%)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Memiliki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asam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teikoat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yang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mengandung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alkohol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(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gliserol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atau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ribitol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phospat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933971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FE706-CCCC-4120-8C7B-1486F9DE58C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Bakteri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gram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positif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-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Asam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teikoat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mengikat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ion magnesium : ion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berperanan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dalam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membran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sitoplasma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sehingga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memberikan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ketahanan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terhadap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suhu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tinggi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Pada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umumnya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kandungan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lipidnya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rendah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kecuali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bakteri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Mycobacterium.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Bakteri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lipidnya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kaya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akan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asam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mikolat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564540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FE706-CCCC-4120-8C7B-1486F9DE58C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Bakteri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gram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Negatif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265113" marR="0" lvl="0" indent="-265113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-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Dinding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sel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bakteri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gram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negatif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lebih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kompleks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dibanding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gram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positif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  <a:p>
            <a:pPr marL="265113" marR="0" lvl="0" indent="-265113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>
                <a:tab pos="265113" algn="l"/>
                <a:tab pos="354013" algn="l"/>
              </a:tabLst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Memiliki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satu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atau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beberapa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lapis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peptidoglikan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membran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luar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(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uter membrane).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Membran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luar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terdiri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dari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lapisan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fosfolipida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polisakarida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protein. Lipid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polisakarida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berhubungan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erat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membentuk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struktur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yang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disebut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lipopolisakarida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atau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LPS.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194003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FE706-CCCC-4120-8C7B-1486F9DE58C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5" name="Picture 2" descr="C:\Documents and Settings\TOSHIBA\My Documents\Downloads\cellwall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600200"/>
            <a:ext cx="8001000" cy="3858419"/>
          </a:xfrm>
        </p:spPr>
      </p:pic>
    </p:spTree>
    <p:extLst>
      <p:ext uri="{BB962C8B-B14F-4D97-AF65-F5344CB8AC3E}">
        <p14:creationId xmlns:p14="http://schemas.microsoft.com/office/powerpoint/2010/main" val="549278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Organisme</a:t>
            </a:r>
            <a:r>
              <a:rPr lang="en-US" dirty="0" smtClean="0"/>
              <a:t> </a:t>
            </a:r>
            <a:r>
              <a:rPr lang="en-US" dirty="0" err="1" smtClean="0"/>
              <a:t>Prokariotik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Organisme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prokariotik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dikelompokkan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menjadi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dua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besar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yaitu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</a:b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1.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Eubakteri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</a:b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Merupakan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bakteri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sejati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</a:b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2.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Archaea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</a:b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Secara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morfologi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serupa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dengan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eubakteri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namun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memiliki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perbedaan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dalam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ciri-ciri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fisiologis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.</a:t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</a:b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Kelompok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bakteri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terdiri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atas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semua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organisme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prokariotik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patogen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dan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nonpatogen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yang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terdapat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didaratan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dan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perairan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serta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organisme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prokaritik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yang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bersifat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fotoautotrof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FE706-CCCC-4120-8C7B-1486F9DE58C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794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FE706-CCCC-4120-8C7B-1486F9DE58C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Struktur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Internal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Sitoplasma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Membran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sitoplasma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nukleus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Ribosom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Mesosom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inklusi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190384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FE706-CCCC-4120-8C7B-1486F9DE58C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Struktur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Internal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Sitoplasma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 Di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dalam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dinding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sel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bakteri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terdapat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sitoplasma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Merupakan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substansi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yang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menempati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ruangan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sel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bagian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dalam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 Di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dalam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sitoplasma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terdapat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enzim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, air (80%) , protein,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karbohidrat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,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asam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nukleat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lipid yang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membentuk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sistem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koloid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yang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homogen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71429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FE706-CCCC-4120-8C7B-1486F9DE58C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8382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Struktur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Internal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Sitoplasma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65113" marR="0" lvl="0" indent="-2651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Selain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dikelilingi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oleh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dinding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sel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sitoplasma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juga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dikelilingi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oleh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membran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plasma (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membran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sel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).</a:t>
            </a:r>
          </a:p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Kadang-kadang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terdapat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lapisan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disebelah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luar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dinding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sel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berupa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kapsul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atau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lapisan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lendir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(slime layer)</a:t>
            </a:r>
          </a:p>
        </p:txBody>
      </p:sp>
    </p:spTree>
    <p:extLst>
      <p:ext uri="{BB962C8B-B14F-4D97-AF65-F5344CB8AC3E}">
        <p14:creationId xmlns:p14="http://schemas.microsoft.com/office/powerpoint/2010/main" val="7253359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FE706-CCCC-4120-8C7B-1486F9DE58C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Struktur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Internal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Membran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plasma (inner membrane)</a:t>
            </a:r>
          </a:p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Struktur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tipis  yang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terdapat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dalam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dinding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sel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menutup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sitoplasma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sel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65113" marR="0" lvl="0" indent="-2651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Membran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sel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tersusun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atas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fosfolid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berlapis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ganda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protein ,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membentuk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model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mosaik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cairan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.</a:t>
            </a:r>
          </a:p>
          <a:p>
            <a:pPr marL="265113" marR="0" lvl="0" indent="-2651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Pada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eukariot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,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membran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plasma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juga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tersusun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dari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karbohidrat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sterol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misal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kolesterol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520287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FE706-CCCC-4120-8C7B-1486F9DE58C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Struktur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Internal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Membran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plasma (inner membrane)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Fungsi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Sebagai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sekat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selektif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material yang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ada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di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dalam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luar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sel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(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bersifat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selektif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permeabel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bagi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transport  material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kedalam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luar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sel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).</a:t>
            </a:r>
          </a:p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Memecah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protein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nutrien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memproduksi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energi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030864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FE706-CCCC-4120-8C7B-1486F9DE58C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0323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Struktur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Internal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265113" marR="0" lvl="0" indent="-2651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-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Pada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beberapa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bakteri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,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pigmen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enzim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yang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terlibat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dalam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fotosinte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sis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Tempat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aksi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bagi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beberapa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agen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antimikroba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Pergerakan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material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melewati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membran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plasma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dapat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berlangsung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satu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arah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atau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berlawanan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arah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Beberapa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proses transport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yaitu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transpor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aktif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transport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pasif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329772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FE706-CCCC-4120-8C7B-1486F9DE58C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Struktur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Internal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Transport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pasif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54013" marR="0" lvl="0" indent="-3540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Tidak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memerlukan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energi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seperti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difusi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sederhana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difusi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dipermudah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osmosis.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Transport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aktif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Memerlukan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energi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berupa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energi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ATP (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adenosin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triphospat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karena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terjadi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perpindahan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molekul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dari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konsentrasi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rendah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konsentrasi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tinggi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128655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FE706-CCCC-4120-8C7B-1486F9DE58CB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5" name="Content Placeholder 4" descr="cellmembra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619999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76216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FE706-CCCC-4120-8C7B-1486F9DE58C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Struktur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Internal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Ribosom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dan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DNA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Ribosom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merupakan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badan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yang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mengandung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asam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ribonukleat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dan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mengatur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sintesis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dari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protein.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Ribosom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terdiri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dari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* RNA (60%)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*protein (40%)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Ribosom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berukuran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70S</a:t>
            </a:r>
          </a:p>
        </p:txBody>
      </p:sp>
    </p:spTree>
    <p:extLst>
      <p:ext uri="{BB962C8B-B14F-4D97-AF65-F5344CB8AC3E}">
        <p14:creationId xmlns:p14="http://schemas.microsoft.com/office/powerpoint/2010/main" val="30255958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FE706-CCCC-4120-8C7B-1486F9DE58C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Struktur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Internal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DNA</a:t>
            </a:r>
          </a:p>
          <a:p>
            <a:pPr marL="354013" marR="0" lvl="0" indent="-354013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Bakteri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termasuk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prokariot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Prokariot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yang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memiliki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DNA yang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tidak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dilapisi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oleh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membran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berupa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untaian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yang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membentuk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lingkaran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  <a:p>
            <a:pPr marL="354013" marR="0" lvl="0" indent="-354013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 DNA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merupakan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kromosom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tunggal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yang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membawa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semua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sifat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yang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akan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diturunkan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  <a:p>
            <a:pPr marL="354013" marR="0" lvl="0" indent="-354013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Selain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DNA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kromosomal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juga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terdapat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DNA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ekstrakromosomal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yang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disebut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plasmid. Plasmid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memiliki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sifat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resisten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terhadap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antibiotik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6764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Eubakteri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Spesies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bakteri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dapat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dibedakan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berdasarkan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morfologi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(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bentuk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),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komposisi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kimia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(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umumnya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dideteksi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dengan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reaksi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kimia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),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kebutuhan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nutrisi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aktivitas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biokimia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sumber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energi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(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sinar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matahari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atau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bahan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kimia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FE706-CCCC-4120-8C7B-1486F9DE58C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33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FE706-CCCC-4120-8C7B-1486F9DE58CB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Struktur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Internal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BADAN INKLUSI</a:t>
            </a:r>
          </a:p>
          <a:p>
            <a:pPr marL="354013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Pada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prokariot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badan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inklusi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terdiri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dari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1.Poli-beta-hidroksibutirat</a:t>
            </a:r>
          </a:p>
          <a:p>
            <a:pPr marL="722313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Merupakan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cadangan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energi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karbohidrat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bila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defisiensi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faktor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lingkungan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54013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2.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Glikogen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722313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Merupakan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polimer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dari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gula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zat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pati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54013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3.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Granula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volutin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(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metakromatik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</a:t>
            </a:r>
          </a:p>
          <a:p>
            <a:pPr marL="722313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Granula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merupakan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polifosfat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yang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terdiri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dari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fosfat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inorganik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683220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FE706-CCCC-4120-8C7B-1486F9DE58CB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Struktur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Internal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Mesosom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54013" marR="0" lvl="0" indent="-3540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-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Pada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bakteri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gram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positif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didapatkan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involusi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dari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membran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.</a:t>
            </a:r>
          </a:p>
          <a:p>
            <a:pPr marL="354013" marR="0" lvl="0" indent="-177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54013" marR="0" lvl="0" indent="-177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Involusi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terletak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pada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daerah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replikasi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DNA,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pembelahan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sel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atau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pembentukan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spora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 </a:t>
            </a:r>
          </a:p>
          <a:p>
            <a:pPr marL="354013" marR="0" lvl="0" indent="-177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54013" marR="0" lvl="0" indent="-177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Pada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bakteri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gram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negatif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involusi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hanya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terlihat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sebagai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lekukan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kecil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1271314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FE706-CCCC-4120-8C7B-1486F9DE58CB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0323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Struktur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Internal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Mesosom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Fungsi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: </a:t>
            </a:r>
          </a:p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Respirasi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penggertakan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energi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pembentukan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dinding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sel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bakteri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gram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positif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</a:p>
          <a:p>
            <a:pPr marL="265113" marR="0" lvl="0" indent="-2651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65113" marR="0" lvl="0" indent="-2651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Pengaturan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pembelahan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sel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tempat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pencantelan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nukleus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sewaktu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replikasi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pengambilan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DNA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sewaktu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proses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transformasi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69411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FE706-CCCC-4120-8C7B-1486F9DE58CB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0323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ENDOSPORA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Apabila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nutrisi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yang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penting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untuk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kehidupan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bakteri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terganggu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atau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tidak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tersedia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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akan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membentuk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endospora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Endospora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adalah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bentuk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sel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dalam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keadaan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istirahat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Sangat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tahan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asam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,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panas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,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kekeringan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,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zat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kimia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,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radiasi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sym typeface="Wingdings" pitchFamily="2" charset="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Pembentuk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spora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terbagi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dua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golongan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 :</a:t>
            </a:r>
          </a:p>
          <a:p>
            <a:pPr marL="265113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- Bacillus yang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bersifat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aerob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sym typeface="Wingdings" pitchFamily="2" charset="2"/>
            </a:endParaRPr>
          </a:p>
          <a:p>
            <a:pPr marL="265113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- Clostridium yang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bersifat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anaerob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sym typeface="Wingdings" pitchFamily="2" charset="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246523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FE706-CCCC-4120-8C7B-1486F9DE58CB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ENDOSPORA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Endospora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dapat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bertahan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hingga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ribuan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tahun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sampai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memungkinkan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membentuk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sel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vegetatif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kembali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melalui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proses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germinasi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Proses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germinasi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diaktifkan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secara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fisik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ataupun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kimia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yang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dapat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merusak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lapisan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coat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endospora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Enzim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endospora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kemudian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memecah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lapisan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lainnya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kemudian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air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masuk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kedalam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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mulai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terjadi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metabolisme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Pada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spora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ditemukan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asam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dipikolinat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 (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DPA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)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dan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 ION Ca.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Keduanya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terdapat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dalam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bagian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inti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 (core)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dan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diperkirakan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spora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tahan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panas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sym typeface="Wingdings" pitchFamily="2" charset="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415181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FE706-CCCC-4120-8C7B-1486F9DE58CB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STRUTUR ENDOSPORA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CORE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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merupakan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sitoplasma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(DNA, RNA,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ribosom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enzim-enzim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dalam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jumlah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sedikit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DINDING SPORA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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lapisan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paling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dalam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terdiri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dari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peptidoglikan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KORTEKS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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lapisan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tebal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 yang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melapisi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endospora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COAT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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lapisan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 keratin yang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melindungi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spora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dari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faktor-faktor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lingkungan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EKSOSPORIUM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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membran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 lipoprotein yang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terdapat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pada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lapisan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 paling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luar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766906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FE706-CCCC-4120-8C7B-1486F9DE58CB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5" name="Picture 2" descr="C:\Documents and Settings\TOSHIBA\My Documents\Downloads\endospor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133600"/>
            <a:ext cx="4267200" cy="3840163"/>
          </a:xfrm>
        </p:spPr>
      </p:pic>
      <p:pic>
        <p:nvPicPr>
          <p:cNvPr id="6" name="Picture 3" descr="C:\Documents and Settings\TOSHIBA\My Documents\Downloads\endospora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3352800"/>
            <a:ext cx="4116137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5761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smtClean="0">
              <a:latin typeface="Arial" charset="0"/>
              <a:cs typeface="Arial" charset="0"/>
            </a:endParaRPr>
          </a:p>
        </p:txBody>
      </p:sp>
      <p:sp>
        <p:nvSpPr>
          <p:cNvPr id="6451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algn="ctr"/>
            <a:endParaRPr lang="en-US" sz="2200" dirty="0" smtClean="0">
              <a:latin typeface="Arial" charset="0"/>
              <a:cs typeface="Arial" charset="0"/>
            </a:endParaRPr>
          </a:p>
          <a:p>
            <a:pPr algn="ctr"/>
            <a:endParaRPr lang="en-US" sz="2200" dirty="0">
              <a:latin typeface="Arial" charset="0"/>
              <a:cs typeface="Arial" charset="0"/>
            </a:endParaRPr>
          </a:p>
          <a:p>
            <a:pPr algn="ctr"/>
            <a:endParaRPr lang="en-US" sz="2200" dirty="0" smtClean="0">
              <a:latin typeface="Arial" charset="0"/>
              <a:cs typeface="Arial" charset="0"/>
            </a:endParaRPr>
          </a:p>
          <a:p>
            <a:pPr algn="ctr"/>
            <a:endParaRPr lang="en-US" sz="2200" dirty="0">
              <a:latin typeface="Arial" charset="0"/>
              <a:cs typeface="Arial" charset="0"/>
            </a:endParaRPr>
          </a:p>
          <a:p>
            <a:pPr algn="ctr"/>
            <a:endParaRPr lang="en-US" sz="2200" dirty="0" smtClean="0">
              <a:latin typeface="Arial" charset="0"/>
              <a:cs typeface="Arial" charset="0"/>
            </a:endParaRPr>
          </a:p>
          <a:p>
            <a:pPr algn="ctr"/>
            <a:r>
              <a:rPr lang="en-US" sz="4000" b="1" dirty="0" smtClean="0">
                <a:latin typeface="Arial" charset="0"/>
                <a:cs typeface="Arial" charset="0"/>
              </a:rPr>
              <a:t>TERIMA KASIH</a:t>
            </a:r>
          </a:p>
          <a:p>
            <a:pPr algn="ctr"/>
            <a:endParaRPr lang="en-US" sz="4000" b="1" dirty="0">
              <a:latin typeface="Arial" charset="0"/>
              <a:cs typeface="Arial" charset="0"/>
            </a:endParaRPr>
          </a:p>
          <a:p>
            <a:pPr algn="ctr"/>
            <a:endParaRPr lang="en-US" sz="2200" dirty="0" smtClean="0">
              <a:latin typeface="Arial" charset="0"/>
              <a:cs typeface="Arial" charset="0"/>
            </a:endParaRPr>
          </a:p>
          <a:p>
            <a:pPr algn="ctr"/>
            <a:endParaRPr lang="en-US" sz="2200" dirty="0">
              <a:latin typeface="Arial" charset="0"/>
              <a:cs typeface="Arial" charset="0"/>
            </a:endParaRPr>
          </a:p>
          <a:p>
            <a:pPr algn="ctr"/>
            <a:endParaRPr lang="id-ID" sz="22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7385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FE706-CCCC-4120-8C7B-1486F9DE58C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BENTUK (MORFOLOGI) SEL BAKTERI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Bentuk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sangat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beragam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sebagian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besar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memiliki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diameter 0.2-2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mikron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panjang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2-8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mikron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Berdasarkan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bentuknya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bakteri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digolongkan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menjadi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tiga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yaitu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1.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Bulat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(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tunggal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: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coccus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jamak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cocci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2.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Batang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atau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silinder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(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tunggal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: bacillus,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jamak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: bacilli)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3. Spiral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yaitu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berbentuk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batang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melengkung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atau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melingkar-lingkar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64345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FE706-CCCC-4120-8C7B-1486F9DE58C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2" descr="C:\Documents and Settings\TOSHIBA\My Documents\Downloads\649px-bacterial_morphology_diagram-svg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0687" y="1815306"/>
            <a:ext cx="5762625" cy="4095750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53453" y="609600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BENTUK (MORFOLOGI) SEL BAKTERI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21494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FE706-CCCC-4120-8C7B-1486F9DE58C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Bakteri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Bulat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Coccus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</a:t>
            </a:r>
            <a:b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Berbentuk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bulat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/oval.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Bila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cocci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membelah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diri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sel-sel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dapat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tetap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melekat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satu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sama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lain.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Cocci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yang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membelah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namun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tetap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melekat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membentuk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struktur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menyerupai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rantai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disebut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streptococci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Cocci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yang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membelah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dalam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2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bidang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tetap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melekat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membentuk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kelompok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4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coccus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disebut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tetrad.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91891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FE706-CCCC-4120-8C7B-1486F9DE58C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Bakteri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Bulat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Coccus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Cocci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yang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membelah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dalam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3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bidang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tetap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melekat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membentuk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kubus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dengan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8 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coccus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disebut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sarcina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Cocci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yang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membelah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pada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banyak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bidang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membentuk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kumpulan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menyerupai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buah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anggur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disebut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Staphylococci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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seperti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anggur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85008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FE706-CCCC-4120-8C7B-1486F9DE58C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Bakteri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batang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atau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silinder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(Bacillus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Berbentuk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seperti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batang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atau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silinder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Memiliki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ukuran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yang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beragam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Bacilli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membelah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hanya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melalui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sumbu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pendeknya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(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dalam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satu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bidang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 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Sebagian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besar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bacilli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tampak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sebagai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batang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tunggal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Diplobacilli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muncul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dari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pasangan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bacilli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setelah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pembelahan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Streptobacilli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muncul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dalam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bentuk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rantai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Beberapa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bacilli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tampak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menyerupai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cocci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disebut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coccabacilli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4912221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104</TotalTime>
  <Words>1829</Words>
  <Application>Microsoft Office PowerPoint</Application>
  <PresentationFormat>On-screen Show (4:3)</PresentationFormat>
  <Paragraphs>269</Paragraphs>
  <Slides>47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Theme1</vt:lpstr>
      <vt:lpstr>Office Theme</vt:lpstr>
      <vt:lpstr>1_Office Theme</vt:lpstr>
      <vt:lpstr>2_Office Theme</vt:lpstr>
      <vt:lpstr>PowerPoint Presentation</vt:lpstr>
      <vt:lpstr>KEMAMPUAN AKHIR YANG DIHARAPKAN</vt:lpstr>
      <vt:lpstr>Organisme Prokariotik</vt:lpstr>
      <vt:lpstr>Eubakteri</vt:lpstr>
      <vt:lpstr>BENTUK (MORFOLOGI) SEL BAKTERI</vt:lpstr>
      <vt:lpstr>BENTUK (MORFOLOGI) SEL BAKTERI</vt:lpstr>
      <vt:lpstr>Bakteri Bulat(Coccus) </vt:lpstr>
      <vt:lpstr>Bakteri Bulat(Coccus)</vt:lpstr>
      <vt:lpstr>Bakteri batang atau silinder (Bacillus)</vt:lpstr>
      <vt:lpstr>Bakteri Spiral</vt:lpstr>
      <vt:lpstr>STRUKTUR SEL BAKTERI</vt:lpstr>
      <vt:lpstr>PowerPoint Presentation</vt:lpstr>
      <vt:lpstr>Struktur Eksternal</vt:lpstr>
      <vt:lpstr>Struktur Eksternal</vt:lpstr>
      <vt:lpstr>Struktur Eksternal</vt:lpstr>
      <vt:lpstr>Struktur Eksternal</vt:lpstr>
      <vt:lpstr>Struktur Eksternal</vt:lpstr>
      <vt:lpstr>Struktur Eksternal</vt:lpstr>
      <vt:lpstr>PowerPoint Presentation</vt:lpstr>
      <vt:lpstr>Struktur Eksternal</vt:lpstr>
      <vt:lpstr>Struktur Eksternal</vt:lpstr>
      <vt:lpstr>Struktur Eksternal</vt:lpstr>
      <vt:lpstr>PILI</vt:lpstr>
      <vt:lpstr>Struktur Dinding Sel</vt:lpstr>
      <vt:lpstr>Struktur Dinding Sel</vt:lpstr>
      <vt:lpstr>Struktur Dinding Sel</vt:lpstr>
      <vt:lpstr>Bakteri gram positif</vt:lpstr>
      <vt:lpstr>Bakteri gram Negatif</vt:lpstr>
      <vt:lpstr>PowerPoint Presentation</vt:lpstr>
      <vt:lpstr>Struktur Internal</vt:lpstr>
      <vt:lpstr>Struktur Internal</vt:lpstr>
      <vt:lpstr>Struktur Internal</vt:lpstr>
      <vt:lpstr>Struktur Internal</vt:lpstr>
      <vt:lpstr>Struktur Internal</vt:lpstr>
      <vt:lpstr>Struktur Internal</vt:lpstr>
      <vt:lpstr>Struktur Internal</vt:lpstr>
      <vt:lpstr>PowerPoint Presentation</vt:lpstr>
      <vt:lpstr>Struktur Internal</vt:lpstr>
      <vt:lpstr>Struktur Internal</vt:lpstr>
      <vt:lpstr>Struktur Internal</vt:lpstr>
      <vt:lpstr>Struktur Internal</vt:lpstr>
      <vt:lpstr>Struktur Internal</vt:lpstr>
      <vt:lpstr>ENDOSPORA</vt:lpstr>
      <vt:lpstr>ENDOSPORA</vt:lpstr>
      <vt:lpstr>STRUTUR ENDOSPORA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ria</dc:creator>
  <cp:lastModifiedBy>ria</cp:lastModifiedBy>
  <cp:revision>15</cp:revision>
  <dcterms:created xsi:type="dcterms:W3CDTF">2018-09-30T07:09:39Z</dcterms:created>
  <dcterms:modified xsi:type="dcterms:W3CDTF">2018-09-30T08:56:59Z</dcterms:modified>
</cp:coreProperties>
</file>