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437" r:id="rId3"/>
    <p:sldId id="436" r:id="rId4"/>
    <p:sldId id="442" r:id="rId5"/>
    <p:sldId id="438" r:id="rId6"/>
    <p:sldId id="439" r:id="rId7"/>
    <p:sldId id="440" r:id="rId8"/>
    <p:sldId id="441" r:id="rId9"/>
    <p:sldId id="417" r:id="rId10"/>
    <p:sldId id="434" r:id="rId11"/>
    <p:sldId id="444" r:id="rId12"/>
    <p:sldId id="443" r:id="rId13"/>
    <p:sldId id="430" r:id="rId14"/>
    <p:sldId id="378" r:id="rId15"/>
    <p:sldId id="435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F67E6-9A81-4856-8B44-EED5AA927EF9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570FAC26-16BE-4124-AB0C-A88B6C400E5E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219 </a:t>
          </a:r>
          <a:r>
            <a:rPr lang="id-ID" b="1" dirty="0" smtClean="0">
              <a:solidFill>
                <a:schemeClr val="tx1"/>
              </a:solidFill>
            </a:rPr>
            <a:t>kasus</a:t>
          </a:r>
          <a:r>
            <a:rPr lang="id-ID" dirty="0" smtClean="0"/>
            <a:t> korupsi </a:t>
          </a:r>
          <a:r>
            <a:rPr lang="id-ID" dirty="0" smtClean="0"/>
            <a:t>kesehatan</a:t>
          </a:r>
          <a:endParaRPr lang="id-ID" dirty="0"/>
        </a:p>
      </dgm:t>
    </dgm:pt>
    <dgm:pt modelId="{BC8B9395-8227-4F7F-BFA5-0DEB47FDD840}" type="parTrans" cxnId="{5D4694E7-C071-4FF3-89EF-CACA5383F810}">
      <dgm:prSet/>
      <dgm:spPr/>
      <dgm:t>
        <a:bodyPr/>
        <a:lstStyle/>
        <a:p>
          <a:endParaRPr lang="id-ID"/>
        </a:p>
      </dgm:t>
    </dgm:pt>
    <dgm:pt modelId="{0F6047ED-B48F-4EDF-89BF-1627665E578E}" type="sibTrans" cxnId="{5D4694E7-C071-4FF3-89EF-CACA5383F810}">
      <dgm:prSet/>
      <dgm:spPr/>
      <dgm:t>
        <a:bodyPr/>
        <a:lstStyle/>
        <a:p>
          <a:endParaRPr lang="id-ID"/>
        </a:p>
      </dgm:t>
    </dgm:pt>
    <dgm:pt modelId="{839CA239-6408-4172-8AAB-02B47EA675E0}">
      <dgm:prSet phldrT="[Text]"/>
      <dgm:spPr/>
      <dgm:t>
        <a:bodyPr/>
        <a:lstStyle/>
        <a:p>
          <a:r>
            <a:rPr lang="id-ID" b="1" dirty="0" smtClean="0"/>
            <a:t>Tersangka:</a:t>
          </a:r>
          <a:r>
            <a:rPr lang="id-ID" dirty="0" smtClean="0"/>
            <a:t> 519</a:t>
          </a:r>
          <a:endParaRPr lang="id-ID" dirty="0"/>
        </a:p>
      </dgm:t>
    </dgm:pt>
    <dgm:pt modelId="{D2667EFD-EACD-413C-A6AF-EEF3F993BC04}" type="parTrans" cxnId="{09DA438C-C721-4AD0-9E3C-129444C98637}">
      <dgm:prSet/>
      <dgm:spPr/>
      <dgm:t>
        <a:bodyPr/>
        <a:lstStyle/>
        <a:p>
          <a:endParaRPr lang="id-ID"/>
        </a:p>
      </dgm:t>
    </dgm:pt>
    <dgm:pt modelId="{2DC46519-EEC5-4139-9CD3-200B629300BA}" type="sibTrans" cxnId="{09DA438C-C721-4AD0-9E3C-129444C98637}">
      <dgm:prSet/>
      <dgm:spPr/>
      <dgm:t>
        <a:bodyPr/>
        <a:lstStyle/>
        <a:p>
          <a:endParaRPr lang="id-ID"/>
        </a:p>
      </dgm:t>
    </dgm:pt>
    <dgm:pt modelId="{CCA5AEEA-E4DD-435E-8AD7-03CE76F3AB7E}">
      <dgm:prSet phldrT="[Text]"/>
      <dgm:spPr/>
      <dgm:t>
        <a:bodyPr/>
        <a:lstStyle/>
        <a:p>
          <a:r>
            <a:rPr lang="id-ID" dirty="0" smtClean="0"/>
            <a:t>Kerugian: </a:t>
          </a:r>
          <a:r>
            <a:rPr lang="id-ID" b="1" dirty="0" smtClean="0">
              <a:solidFill>
                <a:schemeClr val="tx1"/>
              </a:solidFill>
            </a:rPr>
            <a:t>Rp. 890 miliar. </a:t>
          </a:r>
          <a:r>
            <a:rPr lang="id-ID" b="0" dirty="0" smtClean="0">
              <a:solidFill>
                <a:schemeClr val="tx1"/>
              </a:solidFill>
            </a:rPr>
            <a:t>Nilai suap:</a:t>
          </a:r>
          <a:r>
            <a:rPr lang="id-ID" b="1" dirty="0" smtClean="0">
              <a:solidFill>
                <a:schemeClr val="tx1"/>
              </a:solidFill>
            </a:rPr>
            <a:t> Rp 1,6 miliar</a:t>
          </a:r>
          <a:endParaRPr lang="id-ID" dirty="0"/>
        </a:p>
      </dgm:t>
    </dgm:pt>
    <dgm:pt modelId="{E819A4CF-700C-4B73-BA0A-70E1EE48106C}" type="parTrans" cxnId="{7CC65BAD-391F-41DD-A949-792AD8F04537}">
      <dgm:prSet/>
      <dgm:spPr/>
      <dgm:t>
        <a:bodyPr/>
        <a:lstStyle/>
        <a:p>
          <a:endParaRPr lang="id-ID"/>
        </a:p>
      </dgm:t>
    </dgm:pt>
    <dgm:pt modelId="{B3FA265D-95F4-446F-8609-DB2BC8423F29}" type="sibTrans" cxnId="{7CC65BAD-391F-41DD-A949-792AD8F04537}">
      <dgm:prSet/>
      <dgm:spPr/>
      <dgm:t>
        <a:bodyPr/>
        <a:lstStyle/>
        <a:p>
          <a:endParaRPr lang="id-ID"/>
        </a:p>
      </dgm:t>
    </dgm:pt>
    <dgm:pt modelId="{8C456B43-E594-45B9-AC5B-189C7DD54B06}" type="pres">
      <dgm:prSet presAssocID="{6E3F67E6-9A81-4856-8B44-EED5AA927EF9}" presName="Name0" presStyleCnt="0">
        <dgm:presLayoutVars>
          <dgm:dir/>
        </dgm:presLayoutVars>
      </dgm:prSet>
      <dgm:spPr/>
      <dgm:t>
        <a:bodyPr/>
        <a:lstStyle/>
        <a:p>
          <a:endParaRPr lang="id-ID"/>
        </a:p>
      </dgm:t>
    </dgm:pt>
    <dgm:pt modelId="{364B9248-D2B8-4303-A461-535F3444B89C}" type="pres">
      <dgm:prSet presAssocID="{570FAC26-16BE-4124-AB0C-A88B6C400E5E}" presName="noChildren" presStyleCnt="0"/>
      <dgm:spPr/>
    </dgm:pt>
    <dgm:pt modelId="{4EB5D9F0-DBA3-4772-9CEE-1256811E7C0D}" type="pres">
      <dgm:prSet presAssocID="{570FAC26-16BE-4124-AB0C-A88B6C400E5E}" presName="gap" presStyleCnt="0"/>
      <dgm:spPr/>
    </dgm:pt>
    <dgm:pt modelId="{9925EE9C-39B5-4913-AAC5-63AF3F5DE30B}" type="pres">
      <dgm:prSet presAssocID="{570FAC26-16BE-4124-AB0C-A88B6C400E5E}" presName="medCircle2" presStyleLbl="vennNode1" presStyleIdx="0" presStyleCnt="3"/>
      <dgm:spPr/>
    </dgm:pt>
    <dgm:pt modelId="{F747EBDC-E5B0-47F6-BDEF-DC854122C264}" type="pres">
      <dgm:prSet presAssocID="{570FAC26-16BE-4124-AB0C-A88B6C400E5E}" presName="txLvlOnly1" presStyleLbl="revTx" presStyleIdx="0" presStyleCnt="3"/>
      <dgm:spPr/>
      <dgm:t>
        <a:bodyPr/>
        <a:lstStyle/>
        <a:p>
          <a:endParaRPr lang="id-ID"/>
        </a:p>
      </dgm:t>
    </dgm:pt>
    <dgm:pt modelId="{2C37CBA7-38CB-4E58-9BF5-E3D0789B2EE7}" type="pres">
      <dgm:prSet presAssocID="{CCA5AEEA-E4DD-435E-8AD7-03CE76F3AB7E}" presName="noChildren" presStyleCnt="0"/>
      <dgm:spPr/>
    </dgm:pt>
    <dgm:pt modelId="{641F17A1-D6EF-48FE-A498-F313F5FDA22D}" type="pres">
      <dgm:prSet presAssocID="{CCA5AEEA-E4DD-435E-8AD7-03CE76F3AB7E}" presName="gap" presStyleCnt="0"/>
      <dgm:spPr/>
    </dgm:pt>
    <dgm:pt modelId="{E49DD0B7-F4AC-49A9-8C8D-62BE44D2E9B8}" type="pres">
      <dgm:prSet presAssocID="{CCA5AEEA-E4DD-435E-8AD7-03CE76F3AB7E}" presName="medCircle2" presStyleLbl="vennNode1" presStyleIdx="1" presStyleCnt="3"/>
      <dgm:spPr/>
    </dgm:pt>
    <dgm:pt modelId="{EB4D39CC-4595-4968-859F-3CDD24C40044}" type="pres">
      <dgm:prSet presAssocID="{CCA5AEEA-E4DD-435E-8AD7-03CE76F3AB7E}" presName="txLvlOnly1" presStyleLbl="revTx" presStyleIdx="1" presStyleCnt="3"/>
      <dgm:spPr/>
      <dgm:t>
        <a:bodyPr/>
        <a:lstStyle/>
        <a:p>
          <a:endParaRPr lang="id-ID"/>
        </a:p>
      </dgm:t>
    </dgm:pt>
    <dgm:pt modelId="{3CAB40C1-21F4-43D3-9800-399AB7565639}" type="pres">
      <dgm:prSet presAssocID="{839CA239-6408-4172-8AAB-02B47EA675E0}" presName="noChildren" presStyleCnt="0"/>
      <dgm:spPr/>
    </dgm:pt>
    <dgm:pt modelId="{734B4583-E343-4FA9-86F7-9A382A18E467}" type="pres">
      <dgm:prSet presAssocID="{839CA239-6408-4172-8AAB-02B47EA675E0}" presName="gap" presStyleCnt="0"/>
      <dgm:spPr/>
    </dgm:pt>
    <dgm:pt modelId="{A909AF77-2977-4555-BA43-82ACB46C1AA0}" type="pres">
      <dgm:prSet presAssocID="{839CA239-6408-4172-8AAB-02B47EA675E0}" presName="medCircle2" presStyleLbl="vennNode1" presStyleIdx="2" presStyleCnt="3"/>
      <dgm:spPr/>
    </dgm:pt>
    <dgm:pt modelId="{D75065D4-7CB8-419B-BC0C-1E627E02C1C2}" type="pres">
      <dgm:prSet presAssocID="{839CA239-6408-4172-8AAB-02B47EA675E0}" presName="txLvlOnly1" presStyleLbl="revTx" presStyleIdx="2" presStyleCnt="3"/>
      <dgm:spPr/>
      <dgm:t>
        <a:bodyPr/>
        <a:lstStyle/>
        <a:p>
          <a:endParaRPr lang="id-ID"/>
        </a:p>
      </dgm:t>
    </dgm:pt>
  </dgm:ptLst>
  <dgm:cxnLst>
    <dgm:cxn modelId="{09DA438C-C721-4AD0-9E3C-129444C98637}" srcId="{6E3F67E6-9A81-4856-8B44-EED5AA927EF9}" destId="{839CA239-6408-4172-8AAB-02B47EA675E0}" srcOrd="2" destOrd="0" parTransId="{D2667EFD-EACD-413C-A6AF-EEF3F993BC04}" sibTransId="{2DC46519-EEC5-4139-9CD3-200B629300BA}"/>
    <dgm:cxn modelId="{7CC65BAD-391F-41DD-A949-792AD8F04537}" srcId="{6E3F67E6-9A81-4856-8B44-EED5AA927EF9}" destId="{CCA5AEEA-E4DD-435E-8AD7-03CE76F3AB7E}" srcOrd="1" destOrd="0" parTransId="{E819A4CF-700C-4B73-BA0A-70E1EE48106C}" sibTransId="{B3FA265D-95F4-446F-8609-DB2BC8423F29}"/>
    <dgm:cxn modelId="{9BB855A7-271C-4DB0-9088-20BDE08C8099}" type="presOf" srcId="{570FAC26-16BE-4124-AB0C-A88B6C400E5E}" destId="{F747EBDC-E5B0-47F6-BDEF-DC854122C264}" srcOrd="0" destOrd="0" presId="urn:microsoft.com/office/officeart/2008/layout/VerticalCircleList"/>
    <dgm:cxn modelId="{E5270727-28D1-4D32-8A96-E005A08415EE}" type="presOf" srcId="{839CA239-6408-4172-8AAB-02B47EA675E0}" destId="{D75065D4-7CB8-419B-BC0C-1E627E02C1C2}" srcOrd="0" destOrd="0" presId="urn:microsoft.com/office/officeart/2008/layout/VerticalCircleList"/>
    <dgm:cxn modelId="{5E79648C-4B7D-4F80-A01D-0B164DE05FB9}" type="presOf" srcId="{6E3F67E6-9A81-4856-8B44-EED5AA927EF9}" destId="{8C456B43-E594-45B9-AC5B-189C7DD54B06}" srcOrd="0" destOrd="0" presId="urn:microsoft.com/office/officeart/2008/layout/VerticalCircleList"/>
    <dgm:cxn modelId="{D214DD36-127B-48F3-BB19-5AA9164B0332}" type="presOf" srcId="{CCA5AEEA-E4DD-435E-8AD7-03CE76F3AB7E}" destId="{EB4D39CC-4595-4968-859F-3CDD24C40044}" srcOrd="0" destOrd="0" presId="urn:microsoft.com/office/officeart/2008/layout/VerticalCircleList"/>
    <dgm:cxn modelId="{5D4694E7-C071-4FF3-89EF-CACA5383F810}" srcId="{6E3F67E6-9A81-4856-8B44-EED5AA927EF9}" destId="{570FAC26-16BE-4124-AB0C-A88B6C400E5E}" srcOrd="0" destOrd="0" parTransId="{BC8B9395-8227-4F7F-BFA5-0DEB47FDD840}" sibTransId="{0F6047ED-B48F-4EDF-89BF-1627665E578E}"/>
    <dgm:cxn modelId="{A1AA01F6-9917-4C25-83DC-3189C5B243F8}" type="presParOf" srcId="{8C456B43-E594-45B9-AC5B-189C7DD54B06}" destId="{364B9248-D2B8-4303-A461-535F3444B89C}" srcOrd="0" destOrd="0" presId="urn:microsoft.com/office/officeart/2008/layout/VerticalCircleList"/>
    <dgm:cxn modelId="{2810164C-C13E-4E32-A7C6-49403ED7191B}" type="presParOf" srcId="{364B9248-D2B8-4303-A461-535F3444B89C}" destId="{4EB5D9F0-DBA3-4772-9CEE-1256811E7C0D}" srcOrd="0" destOrd="0" presId="urn:microsoft.com/office/officeart/2008/layout/VerticalCircleList"/>
    <dgm:cxn modelId="{8C1905D1-4326-4538-BE06-59A92EC97C25}" type="presParOf" srcId="{364B9248-D2B8-4303-A461-535F3444B89C}" destId="{9925EE9C-39B5-4913-AAC5-63AF3F5DE30B}" srcOrd="1" destOrd="0" presId="urn:microsoft.com/office/officeart/2008/layout/VerticalCircleList"/>
    <dgm:cxn modelId="{AC1B638B-F103-4ADC-B1B4-B345E1343C8E}" type="presParOf" srcId="{364B9248-D2B8-4303-A461-535F3444B89C}" destId="{F747EBDC-E5B0-47F6-BDEF-DC854122C264}" srcOrd="2" destOrd="0" presId="urn:microsoft.com/office/officeart/2008/layout/VerticalCircleList"/>
    <dgm:cxn modelId="{973AA9A1-8EAA-4FE1-84E9-22B39F9A4E24}" type="presParOf" srcId="{8C456B43-E594-45B9-AC5B-189C7DD54B06}" destId="{2C37CBA7-38CB-4E58-9BF5-E3D0789B2EE7}" srcOrd="1" destOrd="0" presId="urn:microsoft.com/office/officeart/2008/layout/VerticalCircleList"/>
    <dgm:cxn modelId="{B6BBDA43-D241-4056-A1F3-B37CA57BB21F}" type="presParOf" srcId="{2C37CBA7-38CB-4E58-9BF5-E3D0789B2EE7}" destId="{641F17A1-D6EF-48FE-A498-F313F5FDA22D}" srcOrd="0" destOrd="0" presId="urn:microsoft.com/office/officeart/2008/layout/VerticalCircleList"/>
    <dgm:cxn modelId="{C0C98399-A2E9-41C6-90EF-36A1A0770BB6}" type="presParOf" srcId="{2C37CBA7-38CB-4E58-9BF5-E3D0789B2EE7}" destId="{E49DD0B7-F4AC-49A9-8C8D-62BE44D2E9B8}" srcOrd="1" destOrd="0" presId="urn:microsoft.com/office/officeart/2008/layout/VerticalCircleList"/>
    <dgm:cxn modelId="{5DA6CE49-105E-4B2B-B6FE-08538F97CB90}" type="presParOf" srcId="{2C37CBA7-38CB-4E58-9BF5-E3D0789B2EE7}" destId="{EB4D39CC-4595-4968-859F-3CDD24C40044}" srcOrd="2" destOrd="0" presId="urn:microsoft.com/office/officeart/2008/layout/VerticalCircleList"/>
    <dgm:cxn modelId="{99B74833-0FA6-4F4C-9DA3-F24ED8656511}" type="presParOf" srcId="{8C456B43-E594-45B9-AC5B-189C7DD54B06}" destId="{3CAB40C1-21F4-43D3-9800-399AB7565639}" srcOrd="2" destOrd="0" presId="urn:microsoft.com/office/officeart/2008/layout/VerticalCircleList"/>
    <dgm:cxn modelId="{0DAB1680-CE9F-430E-9B6B-F780C2E8DA71}" type="presParOf" srcId="{3CAB40C1-21F4-43D3-9800-399AB7565639}" destId="{734B4583-E343-4FA9-86F7-9A382A18E467}" srcOrd="0" destOrd="0" presId="urn:microsoft.com/office/officeart/2008/layout/VerticalCircleList"/>
    <dgm:cxn modelId="{6DC02F16-0991-459E-B9C0-B09275E5D5C2}" type="presParOf" srcId="{3CAB40C1-21F4-43D3-9800-399AB7565639}" destId="{A909AF77-2977-4555-BA43-82ACB46C1AA0}" srcOrd="1" destOrd="0" presId="urn:microsoft.com/office/officeart/2008/layout/VerticalCircleList"/>
    <dgm:cxn modelId="{719C27F6-0FB5-4357-9DA9-CD4A8588F736}" type="presParOf" srcId="{3CAB40C1-21F4-43D3-9800-399AB7565639}" destId="{D75065D4-7CB8-419B-BC0C-1E627E02C1C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F67E6-9A81-4856-8B44-EED5AA927EF9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570FAC26-16BE-4124-AB0C-A88B6C400E5E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122 kasus</a:t>
          </a:r>
          <a:r>
            <a:rPr lang="id-ID" dirty="0" smtClean="0"/>
            <a:t> korupsi kesehatan (93% dana program kuratif: pengadaan Alat kesehatan, Obat, Pembangunan/rehab RS &amp; Puskesmas, Jaminan Kesehatan, Pembangunan Lab, dsb)</a:t>
          </a:r>
          <a:endParaRPr lang="id-ID" dirty="0"/>
        </a:p>
      </dgm:t>
    </dgm:pt>
    <dgm:pt modelId="{BC8B9395-8227-4F7F-BFA5-0DEB47FDD840}" type="parTrans" cxnId="{5D4694E7-C071-4FF3-89EF-CACA5383F810}">
      <dgm:prSet/>
      <dgm:spPr/>
      <dgm:t>
        <a:bodyPr/>
        <a:lstStyle/>
        <a:p>
          <a:endParaRPr lang="id-ID"/>
        </a:p>
      </dgm:t>
    </dgm:pt>
    <dgm:pt modelId="{0F6047ED-B48F-4EDF-89BF-1627665E578E}" type="sibTrans" cxnId="{5D4694E7-C071-4FF3-89EF-CACA5383F810}">
      <dgm:prSet/>
      <dgm:spPr/>
      <dgm:t>
        <a:bodyPr/>
        <a:lstStyle/>
        <a:p>
          <a:endParaRPr lang="id-ID"/>
        </a:p>
      </dgm:t>
    </dgm:pt>
    <dgm:pt modelId="{3C9716ED-190C-4B49-B953-A64C3DF51524}">
      <dgm:prSet phldrT="[Text]"/>
      <dgm:spPr/>
      <dgm:t>
        <a:bodyPr/>
        <a:lstStyle/>
        <a:p>
          <a:r>
            <a:rPr lang="id-ID" dirty="0" smtClean="0"/>
            <a:t>Kerugian: </a:t>
          </a:r>
          <a:r>
            <a:rPr lang="id-ID" b="1" dirty="0" smtClean="0">
              <a:solidFill>
                <a:schemeClr val="tx1"/>
              </a:solidFill>
            </a:rPr>
            <a:t>Rp. 594 miliar</a:t>
          </a:r>
          <a:r>
            <a:rPr lang="id-ID" dirty="0" smtClean="0"/>
            <a:t> (Pengadaan alkes paling banyak dikorupsi = Rp. 442 miliar atau 75%)</a:t>
          </a:r>
          <a:endParaRPr lang="id-ID" dirty="0"/>
        </a:p>
      </dgm:t>
    </dgm:pt>
    <dgm:pt modelId="{5C39D863-AC3C-4092-9D3D-C326103C2627}" type="parTrans" cxnId="{254CEB56-1AFF-4512-8F11-7CAA1839F578}">
      <dgm:prSet/>
      <dgm:spPr/>
      <dgm:t>
        <a:bodyPr/>
        <a:lstStyle/>
        <a:p>
          <a:endParaRPr lang="id-ID"/>
        </a:p>
      </dgm:t>
    </dgm:pt>
    <dgm:pt modelId="{E209E9A2-3F23-490C-BA71-D19F61D67710}" type="sibTrans" cxnId="{254CEB56-1AFF-4512-8F11-7CAA1839F578}">
      <dgm:prSet/>
      <dgm:spPr/>
      <dgm:t>
        <a:bodyPr/>
        <a:lstStyle/>
        <a:p>
          <a:endParaRPr lang="id-ID"/>
        </a:p>
      </dgm:t>
    </dgm:pt>
    <dgm:pt modelId="{6BE76B41-E9B5-43CE-8D9D-ED5E8EB9F765}">
      <dgm:prSet phldrT="[Text]"/>
      <dgm:spPr/>
      <dgm:t>
        <a:bodyPr/>
        <a:lstStyle/>
        <a:p>
          <a:r>
            <a:rPr lang="id-ID" dirty="0" smtClean="0"/>
            <a:t>Kerugian setara dengan = </a:t>
          </a:r>
          <a:r>
            <a:rPr lang="id-ID" b="1" dirty="0" smtClean="0"/>
            <a:t>iuran JKN 2,5 juta penduduk</a:t>
          </a:r>
          <a:r>
            <a:rPr lang="id-ID" dirty="0" smtClean="0"/>
            <a:t> atau </a:t>
          </a:r>
          <a:r>
            <a:rPr lang="id-ID" b="1" dirty="0" smtClean="0"/>
            <a:t>biaya operasional 594.000 Posyandu</a:t>
          </a:r>
          <a:endParaRPr lang="id-ID" b="1" dirty="0"/>
        </a:p>
      </dgm:t>
    </dgm:pt>
    <dgm:pt modelId="{E0A87DA0-6653-4674-A63C-FECEBF9C001A}" type="parTrans" cxnId="{26302306-7B50-462B-A7AC-291EB517864D}">
      <dgm:prSet/>
      <dgm:spPr/>
      <dgm:t>
        <a:bodyPr/>
        <a:lstStyle/>
        <a:p>
          <a:endParaRPr lang="id-ID"/>
        </a:p>
      </dgm:t>
    </dgm:pt>
    <dgm:pt modelId="{2FAFFB32-AB82-40BC-9CD8-1D5E6C9213B7}" type="sibTrans" cxnId="{26302306-7B50-462B-A7AC-291EB517864D}">
      <dgm:prSet/>
      <dgm:spPr/>
      <dgm:t>
        <a:bodyPr/>
        <a:lstStyle/>
        <a:p>
          <a:endParaRPr lang="id-ID"/>
        </a:p>
      </dgm:t>
    </dgm:pt>
    <dgm:pt modelId="{839CA239-6408-4172-8AAB-02B47EA675E0}">
      <dgm:prSet phldrT="[Text]"/>
      <dgm:spPr/>
      <dgm:t>
        <a:bodyPr/>
        <a:lstStyle/>
        <a:p>
          <a:r>
            <a:rPr lang="id-ID" b="1" dirty="0" smtClean="0"/>
            <a:t>Melibatkan:</a:t>
          </a:r>
          <a:r>
            <a:rPr lang="id-ID" dirty="0" smtClean="0"/>
            <a:t> 2 Menteri, 2 Dirjen Kemenkes, 7 Anggota DPR/DPRD, 3 Kepala Daerah, 31 Kepala Dinas Kesehatan, 14 Direktur RS, 5 Kepala Puskesmas, dan lainnya</a:t>
          </a:r>
          <a:endParaRPr lang="id-ID" dirty="0"/>
        </a:p>
      </dgm:t>
    </dgm:pt>
    <dgm:pt modelId="{D2667EFD-EACD-413C-A6AF-EEF3F993BC04}" type="parTrans" cxnId="{09DA438C-C721-4AD0-9E3C-129444C98637}">
      <dgm:prSet/>
      <dgm:spPr/>
      <dgm:t>
        <a:bodyPr/>
        <a:lstStyle/>
        <a:p>
          <a:endParaRPr lang="id-ID"/>
        </a:p>
      </dgm:t>
    </dgm:pt>
    <dgm:pt modelId="{2DC46519-EEC5-4139-9CD3-200B629300BA}" type="sibTrans" cxnId="{09DA438C-C721-4AD0-9E3C-129444C98637}">
      <dgm:prSet/>
      <dgm:spPr/>
      <dgm:t>
        <a:bodyPr/>
        <a:lstStyle/>
        <a:p>
          <a:endParaRPr lang="id-ID"/>
        </a:p>
      </dgm:t>
    </dgm:pt>
    <dgm:pt modelId="{1BA3D30C-9E06-4D39-BDD4-71E968197E26}">
      <dgm:prSet phldrT="[Text]"/>
      <dgm:spPr/>
      <dgm:t>
        <a:bodyPr/>
        <a:lstStyle/>
        <a:p>
          <a:r>
            <a:rPr lang="id-ID" dirty="0" smtClean="0"/>
            <a:t>Modus: penggelembungan harga </a:t>
          </a:r>
          <a:r>
            <a:rPr lang="id-ID" b="1" dirty="0" smtClean="0"/>
            <a:t>(Mark Up)</a:t>
          </a:r>
          <a:endParaRPr lang="id-ID" b="1" dirty="0"/>
        </a:p>
      </dgm:t>
    </dgm:pt>
    <dgm:pt modelId="{EFD06416-D92F-4EFF-A735-84607FAF7788}" type="parTrans" cxnId="{09C21D96-F413-4ECA-B954-892AEF6B66BE}">
      <dgm:prSet/>
      <dgm:spPr/>
      <dgm:t>
        <a:bodyPr/>
        <a:lstStyle/>
        <a:p>
          <a:endParaRPr lang="id-ID"/>
        </a:p>
      </dgm:t>
    </dgm:pt>
    <dgm:pt modelId="{E22518E6-F558-462C-957E-3DDBDD40C78D}" type="sibTrans" cxnId="{09C21D96-F413-4ECA-B954-892AEF6B66BE}">
      <dgm:prSet/>
      <dgm:spPr/>
      <dgm:t>
        <a:bodyPr/>
        <a:lstStyle/>
        <a:p>
          <a:endParaRPr lang="id-ID"/>
        </a:p>
      </dgm:t>
    </dgm:pt>
    <dgm:pt modelId="{083C5814-7FF5-43BD-91DE-9BAB929A1339}">
      <dgm:prSet phldrT="[Text]"/>
      <dgm:spPr/>
      <dgm:t>
        <a:bodyPr/>
        <a:lstStyle/>
        <a:p>
          <a:r>
            <a:rPr lang="id-ID" dirty="0" smtClean="0"/>
            <a:t>Provinsi terbesar: </a:t>
          </a:r>
          <a:r>
            <a:rPr lang="id-ID" b="1" dirty="0" smtClean="0"/>
            <a:t>Banten dan Sumatera Utara</a:t>
          </a:r>
          <a:endParaRPr lang="id-ID" b="1" dirty="0"/>
        </a:p>
      </dgm:t>
    </dgm:pt>
    <dgm:pt modelId="{FA677D46-B876-4A51-B6AE-C0ABB49CFE29}" type="parTrans" cxnId="{04847C80-A85D-477D-8620-35F319078E73}">
      <dgm:prSet/>
      <dgm:spPr/>
      <dgm:t>
        <a:bodyPr/>
        <a:lstStyle/>
        <a:p>
          <a:endParaRPr lang="id-ID"/>
        </a:p>
      </dgm:t>
    </dgm:pt>
    <dgm:pt modelId="{0AF4255A-0820-4B07-9B01-306CA4D4F1FF}" type="sibTrans" cxnId="{04847C80-A85D-477D-8620-35F319078E73}">
      <dgm:prSet/>
      <dgm:spPr/>
      <dgm:t>
        <a:bodyPr/>
        <a:lstStyle/>
        <a:p>
          <a:endParaRPr lang="id-ID"/>
        </a:p>
      </dgm:t>
    </dgm:pt>
    <dgm:pt modelId="{8C456B43-E594-45B9-AC5B-189C7DD54B06}" type="pres">
      <dgm:prSet presAssocID="{6E3F67E6-9A81-4856-8B44-EED5AA927EF9}" presName="Name0" presStyleCnt="0">
        <dgm:presLayoutVars>
          <dgm:dir/>
        </dgm:presLayoutVars>
      </dgm:prSet>
      <dgm:spPr/>
      <dgm:t>
        <a:bodyPr/>
        <a:lstStyle/>
        <a:p>
          <a:endParaRPr lang="id-ID"/>
        </a:p>
      </dgm:t>
    </dgm:pt>
    <dgm:pt modelId="{364B9248-D2B8-4303-A461-535F3444B89C}" type="pres">
      <dgm:prSet presAssocID="{570FAC26-16BE-4124-AB0C-A88B6C400E5E}" presName="noChildren" presStyleCnt="0"/>
      <dgm:spPr/>
    </dgm:pt>
    <dgm:pt modelId="{4EB5D9F0-DBA3-4772-9CEE-1256811E7C0D}" type="pres">
      <dgm:prSet presAssocID="{570FAC26-16BE-4124-AB0C-A88B6C400E5E}" presName="gap" presStyleCnt="0"/>
      <dgm:spPr/>
    </dgm:pt>
    <dgm:pt modelId="{9925EE9C-39B5-4913-AAC5-63AF3F5DE30B}" type="pres">
      <dgm:prSet presAssocID="{570FAC26-16BE-4124-AB0C-A88B6C400E5E}" presName="medCircle2" presStyleLbl="vennNode1" presStyleIdx="0" presStyleCnt="6"/>
      <dgm:spPr/>
    </dgm:pt>
    <dgm:pt modelId="{F747EBDC-E5B0-47F6-BDEF-DC854122C264}" type="pres">
      <dgm:prSet presAssocID="{570FAC26-16BE-4124-AB0C-A88B6C400E5E}" presName="txLvlOnly1" presStyleLbl="revTx" presStyleIdx="0" presStyleCnt="6"/>
      <dgm:spPr/>
      <dgm:t>
        <a:bodyPr/>
        <a:lstStyle/>
        <a:p>
          <a:endParaRPr lang="id-ID"/>
        </a:p>
      </dgm:t>
    </dgm:pt>
    <dgm:pt modelId="{B711B980-573B-421A-8304-B50338C31091}" type="pres">
      <dgm:prSet presAssocID="{3C9716ED-190C-4B49-B953-A64C3DF51524}" presName="noChildren" presStyleCnt="0"/>
      <dgm:spPr/>
    </dgm:pt>
    <dgm:pt modelId="{C480A34A-5B80-4726-ACB7-A151C29A7F05}" type="pres">
      <dgm:prSet presAssocID="{3C9716ED-190C-4B49-B953-A64C3DF51524}" presName="gap" presStyleCnt="0"/>
      <dgm:spPr/>
    </dgm:pt>
    <dgm:pt modelId="{EEEDBBA8-AD17-4496-AC03-0D5E1C3E4525}" type="pres">
      <dgm:prSet presAssocID="{3C9716ED-190C-4B49-B953-A64C3DF51524}" presName="medCircle2" presStyleLbl="vennNode1" presStyleIdx="1" presStyleCnt="6"/>
      <dgm:spPr/>
    </dgm:pt>
    <dgm:pt modelId="{8FEE2CEA-9672-4E3A-80C4-A335D33C3317}" type="pres">
      <dgm:prSet presAssocID="{3C9716ED-190C-4B49-B953-A64C3DF51524}" presName="txLvlOnly1" presStyleLbl="revTx" presStyleIdx="1" presStyleCnt="6"/>
      <dgm:spPr/>
      <dgm:t>
        <a:bodyPr/>
        <a:lstStyle/>
        <a:p>
          <a:endParaRPr lang="id-ID"/>
        </a:p>
      </dgm:t>
    </dgm:pt>
    <dgm:pt modelId="{E16FB2AF-6613-4F00-90E1-F84B9BA2D261}" type="pres">
      <dgm:prSet presAssocID="{6BE76B41-E9B5-43CE-8D9D-ED5E8EB9F765}" presName="noChildren" presStyleCnt="0"/>
      <dgm:spPr/>
    </dgm:pt>
    <dgm:pt modelId="{FF97DDA6-8A26-450C-8EDF-742F6F0A3FB3}" type="pres">
      <dgm:prSet presAssocID="{6BE76B41-E9B5-43CE-8D9D-ED5E8EB9F765}" presName="gap" presStyleCnt="0"/>
      <dgm:spPr/>
    </dgm:pt>
    <dgm:pt modelId="{653DF0F1-A22D-40DB-BAE7-D0A523A18072}" type="pres">
      <dgm:prSet presAssocID="{6BE76B41-E9B5-43CE-8D9D-ED5E8EB9F765}" presName="medCircle2" presStyleLbl="vennNode1" presStyleIdx="2" presStyleCnt="6"/>
      <dgm:spPr/>
    </dgm:pt>
    <dgm:pt modelId="{1A09F04D-C8D3-40CB-B432-8DFBC735E540}" type="pres">
      <dgm:prSet presAssocID="{6BE76B41-E9B5-43CE-8D9D-ED5E8EB9F765}" presName="txLvlOnly1" presStyleLbl="revTx" presStyleIdx="2" presStyleCnt="6"/>
      <dgm:spPr/>
      <dgm:t>
        <a:bodyPr/>
        <a:lstStyle/>
        <a:p>
          <a:endParaRPr lang="id-ID"/>
        </a:p>
      </dgm:t>
    </dgm:pt>
    <dgm:pt modelId="{3CAB40C1-21F4-43D3-9800-399AB7565639}" type="pres">
      <dgm:prSet presAssocID="{839CA239-6408-4172-8AAB-02B47EA675E0}" presName="noChildren" presStyleCnt="0"/>
      <dgm:spPr/>
    </dgm:pt>
    <dgm:pt modelId="{734B4583-E343-4FA9-86F7-9A382A18E467}" type="pres">
      <dgm:prSet presAssocID="{839CA239-6408-4172-8AAB-02B47EA675E0}" presName="gap" presStyleCnt="0"/>
      <dgm:spPr/>
    </dgm:pt>
    <dgm:pt modelId="{A909AF77-2977-4555-BA43-82ACB46C1AA0}" type="pres">
      <dgm:prSet presAssocID="{839CA239-6408-4172-8AAB-02B47EA675E0}" presName="medCircle2" presStyleLbl="vennNode1" presStyleIdx="3" presStyleCnt="6"/>
      <dgm:spPr/>
    </dgm:pt>
    <dgm:pt modelId="{D75065D4-7CB8-419B-BC0C-1E627E02C1C2}" type="pres">
      <dgm:prSet presAssocID="{839CA239-6408-4172-8AAB-02B47EA675E0}" presName="txLvlOnly1" presStyleLbl="revTx" presStyleIdx="3" presStyleCnt="6"/>
      <dgm:spPr/>
      <dgm:t>
        <a:bodyPr/>
        <a:lstStyle/>
        <a:p>
          <a:endParaRPr lang="id-ID"/>
        </a:p>
      </dgm:t>
    </dgm:pt>
    <dgm:pt modelId="{734A030C-0B37-41C1-9509-34715CA60664}" type="pres">
      <dgm:prSet presAssocID="{1BA3D30C-9E06-4D39-BDD4-71E968197E26}" presName="noChildren" presStyleCnt="0"/>
      <dgm:spPr/>
    </dgm:pt>
    <dgm:pt modelId="{3981D361-E0D3-4B88-AFEE-ADA557556266}" type="pres">
      <dgm:prSet presAssocID="{1BA3D30C-9E06-4D39-BDD4-71E968197E26}" presName="gap" presStyleCnt="0"/>
      <dgm:spPr/>
    </dgm:pt>
    <dgm:pt modelId="{07094EA7-E332-4A85-A57A-B756C20C0AD7}" type="pres">
      <dgm:prSet presAssocID="{1BA3D30C-9E06-4D39-BDD4-71E968197E26}" presName="medCircle2" presStyleLbl="vennNode1" presStyleIdx="4" presStyleCnt="6"/>
      <dgm:spPr/>
    </dgm:pt>
    <dgm:pt modelId="{913966D4-FD35-4595-8B2F-0F9132E505D4}" type="pres">
      <dgm:prSet presAssocID="{1BA3D30C-9E06-4D39-BDD4-71E968197E26}" presName="txLvlOnly1" presStyleLbl="revTx" presStyleIdx="4" presStyleCnt="6"/>
      <dgm:spPr/>
      <dgm:t>
        <a:bodyPr/>
        <a:lstStyle/>
        <a:p>
          <a:endParaRPr lang="id-ID"/>
        </a:p>
      </dgm:t>
    </dgm:pt>
    <dgm:pt modelId="{9B9FE568-4478-4706-A7A2-DB2753402B2A}" type="pres">
      <dgm:prSet presAssocID="{083C5814-7FF5-43BD-91DE-9BAB929A1339}" presName="noChildren" presStyleCnt="0"/>
      <dgm:spPr/>
    </dgm:pt>
    <dgm:pt modelId="{805B9DE1-FC14-4232-9B60-A6EB7C698D61}" type="pres">
      <dgm:prSet presAssocID="{083C5814-7FF5-43BD-91DE-9BAB929A1339}" presName="gap" presStyleCnt="0"/>
      <dgm:spPr/>
    </dgm:pt>
    <dgm:pt modelId="{AA5F4DB7-305A-4B2D-BE6B-F95661659FA8}" type="pres">
      <dgm:prSet presAssocID="{083C5814-7FF5-43BD-91DE-9BAB929A1339}" presName="medCircle2" presStyleLbl="vennNode1" presStyleIdx="5" presStyleCnt="6"/>
      <dgm:spPr/>
    </dgm:pt>
    <dgm:pt modelId="{7331E62C-45B2-4282-B3E2-486681D67A35}" type="pres">
      <dgm:prSet presAssocID="{083C5814-7FF5-43BD-91DE-9BAB929A1339}" presName="txLvlOnly1" presStyleLbl="revTx" presStyleIdx="5" presStyleCnt="6"/>
      <dgm:spPr/>
      <dgm:t>
        <a:bodyPr/>
        <a:lstStyle/>
        <a:p>
          <a:endParaRPr lang="id-ID"/>
        </a:p>
      </dgm:t>
    </dgm:pt>
  </dgm:ptLst>
  <dgm:cxnLst>
    <dgm:cxn modelId="{2A8FC041-E386-4C9E-9F9D-A29AF4A174BF}" type="presOf" srcId="{839CA239-6408-4172-8AAB-02B47EA675E0}" destId="{D75065D4-7CB8-419B-BC0C-1E627E02C1C2}" srcOrd="0" destOrd="0" presId="urn:microsoft.com/office/officeart/2008/layout/VerticalCircleList"/>
    <dgm:cxn modelId="{98D98510-5302-481D-822E-C24A635C3FF0}" type="presOf" srcId="{1BA3D30C-9E06-4D39-BDD4-71E968197E26}" destId="{913966D4-FD35-4595-8B2F-0F9132E505D4}" srcOrd="0" destOrd="0" presId="urn:microsoft.com/office/officeart/2008/layout/VerticalCircleList"/>
    <dgm:cxn modelId="{7E979A1F-52CE-4ECE-929E-6A8FB8CA74D2}" type="presOf" srcId="{6BE76B41-E9B5-43CE-8D9D-ED5E8EB9F765}" destId="{1A09F04D-C8D3-40CB-B432-8DFBC735E540}" srcOrd="0" destOrd="0" presId="urn:microsoft.com/office/officeart/2008/layout/VerticalCircleList"/>
    <dgm:cxn modelId="{2A398EE5-490C-4D48-8CBE-9F7B246C2088}" type="presOf" srcId="{570FAC26-16BE-4124-AB0C-A88B6C400E5E}" destId="{F747EBDC-E5B0-47F6-BDEF-DC854122C264}" srcOrd="0" destOrd="0" presId="urn:microsoft.com/office/officeart/2008/layout/VerticalCircleList"/>
    <dgm:cxn modelId="{254CEB56-1AFF-4512-8F11-7CAA1839F578}" srcId="{6E3F67E6-9A81-4856-8B44-EED5AA927EF9}" destId="{3C9716ED-190C-4B49-B953-A64C3DF51524}" srcOrd="1" destOrd="0" parTransId="{5C39D863-AC3C-4092-9D3D-C326103C2627}" sibTransId="{E209E9A2-3F23-490C-BA71-D19F61D67710}"/>
    <dgm:cxn modelId="{09C21D96-F413-4ECA-B954-892AEF6B66BE}" srcId="{6E3F67E6-9A81-4856-8B44-EED5AA927EF9}" destId="{1BA3D30C-9E06-4D39-BDD4-71E968197E26}" srcOrd="4" destOrd="0" parTransId="{EFD06416-D92F-4EFF-A735-84607FAF7788}" sibTransId="{E22518E6-F558-462C-957E-3DDBDD40C78D}"/>
    <dgm:cxn modelId="{A9220355-00A7-47B2-B4C3-395368A80458}" type="presOf" srcId="{6E3F67E6-9A81-4856-8B44-EED5AA927EF9}" destId="{8C456B43-E594-45B9-AC5B-189C7DD54B06}" srcOrd="0" destOrd="0" presId="urn:microsoft.com/office/officeart/2008/layout/VerticalCircleList"/>
    <dgm:cxn modelId="{5D4694E7-C071-4FF3-89EF-CACA5383F810}" srcId="{6E3F67E6-9A81-4856-8B44-EED5AA927EF9}" destId="{570FAC26-16BE-4124-AB0C-A88B6C400E5E}" srcOrd="0" destOrd="0" parTransId="{BC8B9395-8227-4F7F-BFA5-0DEB47FDD840}" sibTransId="{0F6047ED-B48F-4EDF-89BF-1627665E578E}"/>
    <dgm:cxn modelId="{BC48A49C-9E0E-4990-A07C-52EC782FDFB7}" type="presOf" srcId="{083C5814-7FF5-43BD-91DE-9BAB929A1339}" destId="{7331E62C-45B2-4282-B3E2-486681D67A35}" srcOrd="0" destOrd="0" presId="urn:microsoft.com/office/officeart/2008/layout/VerticalCircleList"/>
    <dgm:cxn modelId="{09DA438C-C721-4AD0-9E3C-129444C98637}" srcId="{6E3F67E6-9A81-4856-8B44-EED5AA927EF9}" destId="{839CA239-6408-4172-8AAB-02B47EA675E0}" srcOrd="3" destOrd="0" parTransId="{D2667EFD-EACD-413C-A6AF-EEF3F993BC04}" sibTransId="{2DC46519-EEC5-4139-9CD3-200B629300BA}"/>
    <dgm:cxn modelId="{04847C80-A85D-477D-8620-35F319078E73}" srcId="{6E3F67E6-9A81-4856-8B44-EED5AA927EF9}" destId="{083C5814-7FF5-43BD-91DE-9BAB929A1339}" srcOrd="5" destOrd="0" parTransId="{FA677D46-B876-4A51-B6AE-C0ABB49CFE29}" sibTransId="{0AF4255A-0820-4B07-9B01-306CA4D4F1FF}"/>
    <dgm:cxn modelId="{DCC56EEF-C185-42C9-8E5E-17601901A463}" type="presOf" srcId="{3C9716ED-190C-4B49-B953-A64C3DF51524}" destId="{8FEE2CEA-9672-4E3A-80C4-A335D33C3317}" srcOrd="0" destOrd="0" presId="urn:microsoft.com/office/officeart/2008/layout/VerticalCircleList"/>
    <dgm:cxn modelId="{26302306-7B50-462B-A7AC-291EB517864D}" srcId="{6E3F67E6-9A81-4856-8B44-EED5AA927EF9}" destId="{6BE76B41-E9B5-43CE-8D9D-ED5E8EB9F765}" srcOrd="2" destOrd="0" parTransId="{E0A87DA0-6653-4674-A63C-FECEBF9C001A}" sibTransId="{2FAFFB32-AB82-40BC-9CD8-1D5E6C9213B7}"/>
    <dgm:cxn modelId="{9C8D34C8-24D7-47F0-B964-6FFB6698B081}" type="presParOf" srcId="{8C456B43-E594-45B9-AC5B-189C7DD54B06}" destId="{364B9248-D2B8-4303-A461-535F3444B89C}" srcOrd="0" destOrd="0" presId="urn:microsoft.com/office/officeart/2008/layout/VerticalCircleList"/>
    <dgm:cxn modelId="{4D8AF68B-9F90-43F0-AD1B-BA8DC20B8477}" type="presParOf" srcId="{364B9248-D2B8-4303-A461-535F3444B89C}" destId="{4EB5D9F0-DBA3-4772-9CEE-1256811E7C0D}" srcOrd="0" destOrd="0" presId="urn:microsoft.com/office/officeart/2008/layout/VerticalCircleList"/>
    <dgm:cxn modelId="{7C75EC99-6953-49D5-BED8-FEC0A29D5306}" type="presParOf" srcId="{364B9248-D2B8-4303-A461-535F3444B89C}" destId="{9925EE9C-39B5-4913-AAC5-63AF3F5DE30B}" srcOrd="1" destOrd="0" presId="urn:microsoft.com/office/officeart/2008/layout/VerticalCircleList"/>
    <dgm:cxn modelId="{84239FE5-E2D8-4C88-BF9F-C91B90569518}" type="presParOf" srcId="{364B9248-D2B8-4303-A461-535F3444B89C}" destId="{F747EBDC-E5B0-47F6-BDEF-DC854122C264}" srcOrd="2" destOrd="0" presId="urn:microsoft.com/office/officeart/2008/layout/VerticalCircleList"/>
    <dgm:cxn modelId="{06E8C7C4-5CA8-4E27-A16C-C34A89E592EA}" type="presParOf" srcId="{8C456B43-E594-45B9-AC5B-189C7DD54B06}" destId="{B711B980-573B-421A-8304-B50338C31091}" srcOrd="1" destOrd="0" presId="urn:microsoft.com/office/officeart/2008/layout/VerticalCircleList"/>
    <dgm:cxn modelId="{F5AE8F19-B658-46FD-9940-09052681B807}" type="presParOf" srcId="{B711B980-573B-421A-8304-B50338C31091}" destId="{C480A34A-5B80-4726-ACB7-A151C29A7F05}" srcOrd="0" destOrd="0" presId="urn:microsoft.com/office/officeart/2008/layout/VerticalCircleList"/>
    <dgm:cxn modelId="{731475CF-E36D-4DA1-9409-2A71652073DC}" type="presParOf" srcId="{B711B980-573B-421A-8304-B50338C31091}" destId="{EEEDBBA8-AD17-4496-AC03-0D5E1C3E4525}" srcOrd="1" destOrd="0" presId="urn:microsoft.com/office/officeart/2008/layout/VerticalCircleList"/>
    <dgm:cxn modelId="{94567C00-0150-444F-9AF8-CC50149C51D6}" type="presParOf" srcId="{B711B980-573B-421A-8304-B50338C31091}" destId="{8FEE2CEA-9672-4E3A-80C4-A335D33C3317}" srcOrd="2" destOrd="0" presId="urn:microsoft.com/office/officeart/2008/layout/VerticalCircleList"/>
    <dgm:cxn modelId="{B252986F-0C61-49D0-979D-5ECBC754CD8A}" type="presParOf" srcId="{8C456B43-E594-45B9-AC5B-189C7DD54B06}" destId="{E16FB2AF-6613-4F00-90E1-F84B9BA2D261}" srcOrd="2" destOrd="0" presId="urn:microsoft.com/office/officeart/2008/layout/VerticalCircleList"/>
    <dgm:cxn modelId="{A8B90FA7-D9CB-4BDE-B607-F8EA85ECECE8}" type="presParOf" srcId="{E16FB2AF-6613-4F00-90E1-F84B9BA2D261}" destId="{FF97DDA6-8A26-450C-8EDF-742F6F0A3FB3}" srcOrd="0" destOrd="0" presId="urn:microsoft.com/office/officeart/2008/layout/VerticalCircleList"/>
    <dgm:cxn modelId="{1B4E250D-CB82-4BDC-BD1E-D78A23C3A318}" type="presParOf" srcId="{E16FB2AF-6613-4F00-90E1-F84B9BA2D261}" destId="{653DF0F1-A22D-40DB-BAE7-D0A523A18072}" srcOrd="1" destOrd="0" presId="urn:microsoft.com/office/officeart/2008/layout/VerticalCircleList"/>
    <dgm:cxn modelId="{209D4782-85DD-435B-A72C-CF3EDBC456E2}" type="presParOf" srcId="{E16FB2AF-6613-4F00-90E1-F84B9BA2D261}" destId="{1A09F04D-C8D3-40CB-B432-8DFBC735E540}" srcOrd="2" destOrd="0" presId="urn:microsoft.com/office/officeart/2008/layout/VerticalCircleList"/>
    <dgm:cxn modelId="{51992C54-3EB4-419E-BA3A-C339837640AB}" type="presParOf" srcId="{8C456B43-E594-45B9-AC5B-189C7DD54B06}" destId="{3CAB40C1-21F4-43D3-9800-399AB7565639}" srcOrd="3" destOrd="0" presId="urn:microsoft.com/office/officeart/2008/layout/VerticalCircleList"/>
    <dgm:cxn modelId="{9CD49284-DEA3-41DF-BA36-045460DD7475}" type="presParOf" srcId="{3CAB40C1-21F4-43D3-9800-399AB7565639}" destId="{734B4583-E343-4FA9-86F7-9A382A18E467}" srcOrd="0" destOrd="0" presId="urn:microsoft.com/office/officeart/2008/layout/VerticalCircleList"/>
    <dgm:cxn modelId="{7092671F-93F0-4119-A23A-C4F2388BC95F}" type="presParOf" srcId="{3CAB40C1-21F4-43D3-9800-399AB7565639}" destId="{A909AF77-2977-4555-BA43-82ACB46C1AA0}" srcOrd="1" destOrd="0" presId="urn:microsoft.com/office/officeart/2008/layout/VerticalCircleList"/>
    <dgm:cxn modelId="{9A01D398-63C9-4A3C-8DF1-7DF09B3A9135}" type="presParOf" srcId="{3CAB40C1-21F4-43D3-9800-399AB7565639}" destId="{D75065D4-7CB8-419B-BC0C-1E627E02C1C2}" srcOrd="2" destOrd="0" presId="urn:microsoft.com/office/officeart/2008/layout/VerticalCircleList"/>
    <dgm:cxn modelId="{AE253F51-08E0-4C59-B60B-7145156BA43A}" type="presParOf" srcId="{8C456B43-E594-45B9-AC5B-189C7DD54B06}" destId="{734A030C-0B37-41C1-9509-34715CA60664}" srcOrd="4" destOrd="0" presId="urn:microsoft.com/office/officeart/2008/layout/VerticalCircleList"/>
    <dgm:cxn modelId="{20B4BAEC-A870-4A0B-BA65-F21997DC6A91}" type="presParOf" srcId="{734A030C-0B37-41C1-9509-34715CA60664}" destId="{3981D361-E0D3-4B88-AFEE-ADA557556266}" srcOrd="0" destOrd="0" presId="urn:microsoft.com/office/officeart/2008/layout/VerticalCircleList"/>
    <dgm:cxn modelId="{B851B49F-EDBC-4C56-A2C6-9A8DA09919BB}" type="presParOf" srcId="{734A030C-0B37-41C1-9509-34715CA60664}" destId="{07094EA7-E332-4A85-A57A-B756C20C0AD7}" srcOrd="1" destOrd="0" presId="urn:microsoft.com/office/officeart/2008/layout/VerticalCircleList"/>
    <dgm:cxn modelId="{61C03B53-0A97-4945-86DF-6061CFF05F24}" type="presParOf" srcId="{734A030C-0B37-41C1-9509-34715CA60664}" destId="{913966D4-FD35-4595-8B2F-0F9132E505D4}" srcOrd="2" destOrd="0" presId="urn:microsoft.com/office/officeart/2008/layout/VerticalCircleList"/>
    <dgm:cxn modelId="{18DC4339-20CD-47FE-A2A9-07BE0C51E65F}" type="presParOf" srcId="{8C456B43-E594-45B9-AC5B-189C7DD54B06}" destId="{9B9FE568-4478-4706-A7A2-DB2753402B2A}" srcOrd="5" destOrd="0" presId="urn:microsoft.com/office/officeart/2008/layout/VerticalCircleList"/>
    <dgm:cxn modelId="{ED54A5D0-D67D-4A8E-9742-76D4F3BBAB86}" type="presParOf" srcId="{9B9FE568-4478-4706-A7A2-DB2753402B2A}" destId="{805B9DE1-FC14-4232-9B60-A6EB7C698D61}" srcOrd="0" destOrd="0" presId="urn:microsoft.com/office/officeart/2008/layout/VerticalCircleList"/>
    <dgm:cxn modelId="{88487663-A7C6-4AA9-AB0A-D460658D425B}" type="presParOf" srcId="{9B9FE568-4478-4706-A7A2-DB2753402B2A}" destId="{AA5F4DB7-305A-4B2D-BE6B-F95661659FA8}" srcOrd="1" destOrd="0" presId="urn:microsoft.com/office/officeart/2008/layout/VerticalCircleList"/>
    <dgm:cxn modelId="{67BA0E2F-CEF2-4671-925F-0003C1AFE4A4}" type="presParOf" srcId="{9B9FE568-4478-4706-A7A2-DB2753402B2A}" destId="{7331E62C-45B2-4282-B3E2-486681D67A3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EE9C-39B5-4913-AAC5-63AF3F5DE30B}">
      <dsp:nvSpPr>
        <dsp:cNvPr id="0" name=""/>
        <dsp:cNvSpPr/>
      </dsp:nvSpPr>
      <dsp:spPr>
        <a:xfrm>
          <a:off x="268681" y="1428859"/>
          <a:ext cx="1024737" cy="102473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47EBDC-E5B0-47F6-BDEF-DC854122C264}">
      <dsp:nvSpPr>
        <dsp:cNvPr id="0" name=""/>
        <dsp:cNvSpPr/>
      </dsp:nvSpPr>
      <dsp:spPr>
        <a:xfrm>
          <a:off x="781050" y="1428859"/>
          <a:ext cx="5467350" cy="10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>
              <a:solidFill>
                <a:schemeClr val="tx1"/>
              </a:solidFill>
            </a:rPr>
            <a:t>219 </a:t>
          </a:r>
          <a:r>
            <a:rPr lang="id-ID" sz="3300" b="1" kern="1200" dirty="0" smtClean="0">
              <a:solidFill>
                <a:schemeClr val="tx1"/>
              </a:solidFill>
            </a:rPr>
            <a:t>kasus</a:t>
          </a:r>
          <a:r>
            <a:rPr lang="id-ID" sz="3300" kern="1200" dirty="0" smtClean="0"/>
            <a:t> korupsi </a:t>
          </a:r>
          <a:r>
            <a:rPr lang="id-ID" sz="3300" kern="1200" dirty="0" smtClean="0"/>
            <a:t>kesehatan</a:t>
          </a:r>
          <a:endParaRPr lang="id-ID" sz="3300" kern="1200" dirty="0"/>
        </a:p>
      </dsp:txBody>
      <dsp:txXfrm>
        <a:off x="781050" y="1428859"/>
        <a:ext cx="5467350" cy="1024737"/>
      </dsp:txXfrm>
    </dsp:sp>
    <dsp:sp modelId="{E49DD0B7-F4AC-49A9-8C8D-62BE44D2E9B8}">
      <dsp:nvSpPr>
        <dsp:cNvPr id="0" name=""/>
        <dsp:cNvSpPr/>
      </dsp:nvSpPr>
      <dsp:spPr>
        <a:xfrm>
          <a:off x="268681" y="2453597"/>
          <a:ext cx="1024737" cy="102473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4D39CC-4595-4968-859F-3CDD24C40044}">
      <dsp:nvSpPr>
        <dsp:cNvPr id="0" name=""/>
        <dsp:cNvSpPr/>
      </dsp:nvSpPr>
      <dsp:spPr>
        <a:xfrm>
          <a:off x="781050" y="2453597"/>
          <a:ext cx="5467350" cy="10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Kerugian: </a:t>
          </a:r>
          <a:r>
            <a:rPr lang="id-ID" sz="3300" b="1" kern="1200" dirty="0" smtClean="0">
              <a:solidFill>
                <a:schemeClr val="tx1"/>
              </a:solidFill>
            </a:rPr>
            <a:t>Rp. 890 miliar. </a:t>
          </a:r>
          <a:r>
            <a:rPr lang="id-ID" sz="3300" b="0" kern="1200" dirty="0" smtClean="0">
              <a:solidFill>
                <a:schemeClr val="tx1"/>
              </a:solidFill>
            </a:rPr>
            <a:t>Nilai suap:</a:t>
          </a:r>
          <a:r>
            <a:rPr lang="id-ID" sz="3300" b="1" kern="1200" dirty="0" smtClean="0">
              <a:solidFill>
                <a:schemeClr val="tx1"/>
              </a:solidFill>
            </a:rPr>
            <a:t> Rp 1,6 miliar</a:t>
          </a:r>
          <a:endParaRPr lang="id-ID" sz="3300" kern="1200" dirty="0"/>
        </a:p>
      </dsp:txBody>
      <dsp:txXfrm>
        <a:off x="781050" y="2453597"/>
        <a:ext cx="5467350" cy="1024737"/>
      </dsp:txXfrm>
    </dsp:sp>
    <dsp:sp modelId="{A909AF77-2977-4555-BA43-82ACB46C1AA0}">
      <dsp:nvSpPr>
        <dsp:cNvPr id="0" name=""/>
        <dsp:cNvSpPr/>
      </dsp:nvSpPr>
      <dsp:spPr>
        <a:xfrm>
          <a:off x="268681" y="3478334"/>
          <a:ext cx="1024737" cy="102473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5065D4-7CB8-419B-BC0C-1E627E02C1C2}">
      <dsp:nvSpPr>
        <dsp:cNvPr id="0" name=""/>
        <dsp:cNvSpPr/>
      </dsp:nvSpPr>
      <dsp:spPr>
        <a:xfrm>
          <a:off x="781050" y="3478334"/>
          <a:ext cx="5467350" cy="102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kern="1200" dirty="0" smtClean="0"/>
            <a:t>Tersangka:</a:t>
          </a:r>
          <a:r>
            <a:rPr lang="id-ID" sz="3300" kern="1200" dirty="0" smtClean="0"/>
            <a:t> 519</a:t>
          </a:r>
          <a:endParaRPr lang="id-ID" sz="3300" kern="1200" dirty="0"/>
        </a:p>
      </dsp:txBody>
      <dsp:txXfrm>
        <a:off x="781050" y="3478334"/>
        <a:ext cx="5467350" cy="1024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EE9C-39B5-4913-AAC5-63AF3F5DE30B}">
      <dsp:nvSpPr>
        <dsp:cNvPr id="0" name=""/>
        <dsp:cNvSpPr/>
      </dsp:nvSpPr>
      <dsp:spPr>
        <a:xfrm>
          <a:off x="371859" y="2833"/>
          <a:ext cx="987710" cy="98771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47EBDC-E5B0-47F6-BDEF-DC854122C264}">
      <dsp:nvSpPr>
        <dsp:cNvPr id="0" name=""/>
        <dsp:cNvSpPr/>
      </dsp:nvSpPr>
      <dsp:spPr>
        <a:xfrm>
          <a:off x="865714" y="2833"/>
          <a:ext cx="5269799" cy="98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chemeClr val="tx1"/>
              </a:solidFill>
            </a:rPr>
            <a:t>122 kasus</a:t>
          </a:r>
          <a:r>
            <a:rPr lang="id-ID" sz="1700" kern="1200" dirty="0" smtClean="0"/>
            <a:t> korupsi kesehatan (93% dana program kuratif: pengadaan Alat kesehatan, Obat, Pembangunan/rehab RS &amp; Puskesmas, Jaminan Kesehatan, Pembangunan Lab, dsb)</a:t>
          </a:r>
          <a:endParaRPr lang="id-ID" sz="1700" kern="1200" dirty="0"/>
        </a:p>
      </dsp:txBody>
      <dsp:txXfrm>
        <a:off x="865714" y="2833"/>
        <a:ext cx="5269799" cy="987710"/>
      </dsp:txXfrm>
    </dsp:sp>
    <dsp:sp modelId="{EEEDBBA8-AD17-4496-AC03-0D5E1C3E4525}">
      <dsp:nvSpPr>
        <dsp:cNvPr id="0" name=""/>
        <dsp:cNvSpPr/>
      </dsp:nvSpPr>
      <dsp:spPr>
        <a:xfrm>
          <a:off x="371859" y="990544"/>
          <a:ext cx="987710" cy="98771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EE2CEA-9672-4E3A-80C4-A335D33C3317}">
      <dsp:nvSpPr>
        <dsp:cNvPr id="0" name=""/>
        <dsp:cNvSpPr/>
      </dsp:nvSpPr>
      <dsp:spPr>
        <a:xfrm>
          <a:off x="865714" y="990544"/>
          <a:ext cx="5269799" cy="98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Kerugian: </a:t>
          </a:r>
          <a:r>
            <a:rPr lang="id-ID" sz="1700" b="1" kern="1200" dirty="0" smtClean="0">
              <a:solidFill>
                <a:schemeClr val="tx1"/>
              </a:solidFill>
            </a:rPr>
            <a:t>Rp. 594 miliar</a:t>
          </a:r>
          <a:r>
            <a:rPr lang="id-ID" sz="1700" kern="1200" dirty="0" smtClean="0"/>
            <a:t> (Pengadaan alkes paling banyak dikorupsi = Rp. 442 miliar atau 75%)</a:t>
          </a:r>
          <a:endParaRPr lang="id-ID" sz="1700" kern="1200" dirty="0"/>
        </a:p>
      </dsp:txBody>
      <dsp:txXfrm>
        <a:off x="865714" y="990544"/>
        <a:ext cx="5269799" cy="987710"/>
      </dsp:txXfrm>
    </dsp:sp>
    <dsp:sp modelId="{653DF0F1-A22D-40DB-BAE7-D0A523A18072}">
      <dsp:nvSpPr>
        <dsp:cNvPr id="0" name=""/>
        <dsp:cNvSpPr/>
      </dsp:nvSpPr>
      <dsp:spPr>
        <a:xfrm>
          <a:off x="371859" y="1978255"/>
          <a:ext cx="987710" cy="98771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09F04D-C8D3-40CB-B432-8DFBC735E540}">
      <dsp:nvSpPr>
        <dsp:cNvPr id="0" name=""/>
        <dsp:cNvSpPr/>
      </dsp:nvSpPr>
      <dsp:spPr>
        <a:xfrm>
          <a:off x="865714" y="1978255"/>
          <a:ext cx="5269799" cy="98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Kerugian setara dengan = </a:t>
          </a:r>
          <a:r>
            <a:rPr lang="id-ID" sz="1700" b="1" kern="1200" dirty="0" smtClean="0"/>
            <a:t>iuran JKN 2,5 juta penduduk</a:t>
          </a:r>
          <a:r>
            <a:rPr lang="id-ID" sz="1700" kern="1200" dirty="0" smtClean="0"/>
            <a:t> atau </a:t>
          </a:r>
          <a:r>
            <a:rPr lang="id-ID" sz="1700" b="1" kern="1200" dirty="0" smtClean="0"/>
            <a:t>biaya operasional 594.000 Posyandu</a:t>
          </a:r>
          <a:endParaRPr lang="id-ID" sz="1700" b="1" kern="1200" dirty="0"/>
        </a:p>
      </dsp:txBody>
      <dsp:txXfrm>
        <a:off x="865714" y="1978255"/>
        <a:ext cx="5269799" cy="987710"/>
      </dsp:txXfrm>
    </dsp:sp>
    <dsp:sp modelId="{A909AF77-2977-4555-BA43-82ACB46C1AA0}">
      <dsp:nvSpPr>
        <dsp:cNvPr id="0" name=""/>
        <dsp:cNvSpPr/>
      </dsp:nvSpPr>
      <dsp:spPr>
        <a:xfrm>
          <a:off x="371859" y="2965966"/>
          <a:ext cx="987710" cy="98771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5065D4-7CB8-419B-BC0C-1E627E02C1C2}">
      <dsp:nvSpPr>
        <dsp:cNvPr id="0" name=""/>
        <dsp:cNvSpPr/>
      </dsp:nvSpPr>
      <dsp:spPr>
        <a:xfrm>
          <a:off x="865714" y="2965966"/>
          <a:ext cx="5269799" cy="98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Melibatkan:</a:t>
          </a:r>
          <a:r>
            <a:rPr lang="id-ID" sz="1700" kern="1200" dirty="0" smtClean="0"/>
            <a:t> 2 Menteri, 2 Dirjen Kemenkes, 7 Anggota DPR/DPRD, 3 Kepala Daerah, 31 Kepala Dinas Kesehatan, 14 Direktur RS, 5 Kepala Puskesmas, dan lainnya</a:t>
          </a:r>
          <a:endParaRPr lang="id-ID" sz="1700" kern="1200" dirty="0"/>
        </a:p>
      </dsp:txBody>
      <dsp:txXfrm>
        <a:off x="865714" y="2965966"/>
        <a:ext cx="5269799" cy="987710"/>
      </dsp:txXfrm>
    </dsp:sp>
    <dsp:sp modelId="{07094EA7-E332-4A85-A57A-B756C20C0AD7}">
      <dsp:nvSpPr>
        <dsp:cNvPr id="0" name=""/>
        <dsp:cNvSpPr/>
      </dsp:nvSpPr>
      <dsp:spPr>
        <a:xfrm>
          <a:off x="371859" y="3953676"/>
          <a:ext cx="987710" cy="98771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3966D4-FD35-4595-8B2F-0F9132E505D4}">
      <dsp:nvSpPr>
        <dsp:cNvPr id="0" name=""/>
        <dsp:cNvSpPr/>
      </dsp:nvSpPr>
      <dsp:spPr>
        <a:xfrm>
          <a:off x="865714" y="3953676"/>
          <a:ext cx="5269799" cy="98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Modus: penggelembungan harga </a:t>
          </a:r>
          <a:r>
            <a:rPr lang="id-ID" sz="1700" b="1" kern="1200" dirty="0" smtClean="0"/>
            <a:t>(Mark Up)</a:t>
          </a:r>
          <a:endParaRPr lang="id-ID" sz="1700" b="1" kern="1200" dirty="0"/>
        </a:p>
      </dsp:txBody>
      <dsp:txXfrm>
        <a:off x="865714" y="3953676"/>
        <a:ext cx="5269799" cy="987710"/>
      </dsp:txXfrm>
    </dsp:sp>
    <dsp:sp modelId="{AA5F4DB7-305A-4B2D-BE6B-F95661659FA8}">
      <dsp:nvSpPr>
        <dsp:cNvPr id="0" name=""/>
        <dsp:cNvSpPr/>
      </dsp:nvSpPr>
      <dsp:spPr>
        <a:xfrm>
          <a:off x="371859" y="4941387"/>
          <a:ext cx="987710" cy="98771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31E62C-45B2-4282-B3E2-486681D67A35}">
      <dsp:nvSpPr>
        <dsp:cNvPr id="0" name=""/>
        <dsp:cNvSpPr/>
      </dsp:nvSpPr>
      <dsp:spPr>
        <a:xfrm>
          <a:off x="865714" y="4941387"/>
          <a:ext cx="5269799" cy="98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Provinsi terbesar: </a:t>
          </a:r>
          <a:r>
            <a:rPr lang="id-ID" sz="1700" b="1" kern="1200" dirty="0" smtClean="0"/>
            <a:t>Banten dan Sumatera Utara</a:t>
          </a:r>
          <a:endParaRPr lang="id-ID" sz="1700" b="1" kern="1200" dirty="0"/>
        </a:p>
      </dsp:txBody>
      <dsp:txXfrm>
        <a:off x="865714" y="4941387"/>
        <a:ext cx="5269799" cy="987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07/06/2018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Sosiologi dalam Korupsi bidang Kesehatan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rgbClr val="FFFF00"/>
                </a:solidFill>
              </a:rPr>
              <a:t>Ade Heryana, SST, MKM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Sosiologi dan Antropologi Kesehatan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7173686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76200" y="685800"/>
            <a:ext cx="7014029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 menurut UU No.31 Tahun 1999 tentang Pemberantasan Tindak Pidana Korupsi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1121688"/>
            <a:ext cx="57041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Perbuatan memperkaya diri sendiri atau orang lain atau suatu korporasi, yang dapat merugikan keuangan negara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Menyalahgunakan kewenangan, kesempatan, atau sarana karena jabatan atau kedudukan atau sarana yang ada padanya untuk tujuan menguntungkan diri sendiri atau orang lain atau korporasi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Memberikan hadiah atau janji kepada pegawai negeri dengan mengingat kekuasan atau wewenang yang melekat pada jabatan atau kedudukannya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Melakukan percobaan, pembantuan, atau pemufakatan jahat untuk melakukan tindak pidana korupsi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Memberikan bantuan, kesempatan, sarana, atau keterangan untuk terjadinya tindak pidana korupsi oleh setiap orang yang berada di luar wilayah Indonesia</a:t>
            </a:r>
          </a:p>
          <a:p>
            <a:pPr algn="r"/>
            <a:r>
              <a:rPr lang="id-ID" dirty="0" smtClean="0"/>
              <a:t>(UU No.31 Tahun 1999)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7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341257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 (perspektif Sosial)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66371"/>
            <a:ext cx="990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Pendekatan Strukturalis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Korupsi merupakan karakteristik negatif yang biasanya melekat pada masyarakat yang miskin, belum berkembang, terabaikan, represif terhadap wanita, fanatik, dan tidak rasional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800" dirty="0" smtClean="0"/>
          </a:p>
          <a:p>
            <a:r>
              <a:rPr lang="id-ID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Pendekatan Interaksionis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Korupsi merupakan perilaku yang menyimpang dari tugas yang telah ditentukan, untuk memperoleh keuntungan pribadi</a:t>
            </a:r>
            <a:endParaRPr lang="id-ID" sz="2800" dirty="0"/>
          </a:p>
          <a:p>
            <a:pPr algn="r"/>
            <a:r>
              <a:rPr lang="id-ID" sz="2800" dirty="0" smtClean="0"/>
              <a:t> 			</a:t>
            </a:r>
            <a:r>
              <a:rPr lang="id-ID" sz="2800" dirty="0" smtClean="0"/>
              <a:t>	(Brytting, Minogue, &amp; Morino, 2011)</a:t>
            </a:r>
            <a:r>
              <a:rPr lang="id-ID" sz="2800" dirty="0" smtClean="0"/>
              <a:t>			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975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 SOSIAL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8132503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000036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Struktur sosial: </a:t>
            </a:r>
          </a:p>
          <a:p>
            <a:r>
              <a:rPr lang="id-ID" sz="2400" dirty="0" smtClean="0"/>
              <a:t>Pola-pola yang menentukan peran, norma, dan jaringan hubungan antar orang dalam masyarakat, yang menjelaskan dan menentukan kelompok masyarakat.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576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7173686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 = Masalah Sosial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6800"/>
            <a:ext cx="601980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" y="91440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Kenapa korupsi termasuk masalah sosial?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Melibatkan lebih dari satu orang/kelompok yang semuanya sama-sama mendapatkan keuntungan dan kewajiban dalam bentuk moneter (uang) atau bentuk lainnya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Mencakup penipuan yang dilakukan oleh lembaga masyarakat, lembaga swasta atau masyarakat secara keseluruhan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Terdapat peran yang berhubungan dengan kekuasaan</a:t>
            </a:r>
          </a:p>
          <a:p>
            <a:pPr algn="r"/>
            <a:r>
              <a:rPr lang="id-ID" dirty="0" smtClean="0"/>
              <a:t>(Uys,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Memberi dampak sosial kepada masyarakat di sekeliling pelaku korupsi 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648200"/>
            <a:ext cx="245745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8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 Sektor Kesehatan (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2001-2013)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1273585"/>
              </p:ext>
            </p:extLst>
          </p:nvPr>
        </p:nvGraphicFramePr>
        <p:xfrm>
          <a:off x="76200" y="685800"/>
          <a:ext cx="6248400" cy="593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3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(Indonesian Corruption Watch)</a:t>
            </a:r>
            <a:endParaRPr lang="id-ID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29399" y="1066086"/>
            <a:ext cx="5402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Obyek Korupsi Kesehatan: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Alat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Dana Alat KB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Pembangungan/Rehab 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Dana Pembangungan/Rehab </a:t>
            </a:r>
            <a:r>
              <a:rPr lang="id-ID" dirty="0" smtClean="0"/>
              <a:t>Puskesmas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Pengadaan Obat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Dana Pengadaan Alat </a:t>
            </a:r>
            <a:r>
              <a:rPr lang="id-ID" dirty="0" smtClean="0"/>
              <a:t>Laboratorium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Jaminan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Operasional 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Dana Operasional Dinas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</a:t>
            </a:r>
            <a:r>
              <a:rPr lang="id-ID" dirty="0"/>
              <a:t>Posyandu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Sarana/Prasarana Puskesmas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Dana Sarana/Prasarana Laboratorium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Pendapatan Negara Bukan Pajak (PNBP)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Pendapatan Rumah </a:t>
            </a:r>
            <a:r>
              <a:rPr lang="id-ID" dirty="0" smtClean="0"/>
              <a:t>Sakit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Aset/Harta Dinas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Anggaran </a:t>
            </a:r>
            <a:r>
              <a:rPr lang="id-ID" dirty="0" smtClean="0"/>
              <a:t>Pendidikan/Pelatihan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03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KEPUSTAKAAN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1059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id-ID" dirty="0" smtClean="0"/>
              <a:t>Brytting, T., R. Minogue, &amp; V. Morino (2011). </a:t>
            </a:r>
            <a:r>
              <a:rPr lang="id-ID" i="1" dirty="0" smtClean="0"/>
              <a:t>The Anatomy of Fraud and Corruption: Organizational Causes and Remedies</a:t>
            </a:r>
            <a:r>
              <a:rPr lang="id-ID" dirty="0" smtClean="0"/>
              <a:t>. England: Gower Publishing</a:t>
            </a:r>
          </a:p>
          <a:p>
            <a:pPr marL="536575" indent="-536575"/>
            <a:r>
              <a:rPr lang="id-ID" dirty="0" smtClean="0"/>
              <a:t>Forsyth, D. (2010). </a:t>
            </a:r>
            <a:r>
              <a:rPr lang="id-ID" i="1" dirty="0" smtClean="0"/>
              <a:t>Group Dynamics 5th edition</a:t>
            </a:r>
            <a:r>
              <a:rPr lang="id-ID" dirty="0" smtClean="0"/>
              <a:t>. Wadsworth: Cengeage Learning</a:t>
            </a:r>
          </a:p>
          <a:p>
            <a:pPr marL="536575" indent="-536575"/>
            <a:r>
              <a:rPr lang="id-ID" dirty="0" smtClean="0"/>
              <a:t>Indonesia Corruption Watch (2016). </a:t>
            </a:r>
            <a:r>
              <a:rPr lang="id-ID" i="1" dirty="0" smtClean="0"/>
              <a:t>Tren Korupsi Kesehatan Periode 2010-2015</a:t>
            </a:r>
            <a:r>
              <a:rPr lang="id-ID" dirty="0" smtClean="0"/>
              <a:t>. Jakarta: ICW</a:t>
            </a:r>
          </a:p>
          <a:p>
            <a:pPr marL="536575" indent="-536575"/>
            <a:r>
              <a:rPr lang="id-ID" dirty="0" smtClean="0"/>
              <a:t>Kemensekneg RI (1999). </a:t>
            </a:r>
            <a:r>
              <a:rPr lang="id-ID" i="1" dirty="0" smtClean="0"/>
              <a:t>Pemberantasan Tindak Pidana Korupsi</a:t>
            </a:r>
            <a:r>
              <a:rPr lang="id-ID" dirty="0" smtClean="0"/>
              <a:t> (UU No.31 Tahun 1999). Jakarta: Kemensekneg RI</a:t>
            </a:r>
          </a:p>
          <a:p>
            <a:pPr marL="536575" indent="-536575"/>
            <a:r>
              <a:rPr lang="id-ID" dirty="0" smtClean="0"/>
              <a:t>Shore, C. &amp; D. Haller (2005). Introduction – Sharp Practice: Anthropology and The Study of Corruption. D. Haller &amp; C. Shore, </a:t>
            </a:r>
            <a:r>
              <a:rPr lang="id-ID" i="1" dirty="0" smtClean="0"/>
              <a:t>Corruption: Anthropological Perspectives</a:t>
            </a:r>
            <a:r>
              <a:rPr lang="id-ID" dirty="0" smtClean="0"/>
              <a:t>. London: Pluto Press </a:t>
            </a:r>
          </a:p>
        </p:txBody>
      </p:sp>
    </p:spTree>
    <p:extLst>
      <p:ext uri="{BB962C8B-B14F-4D97-AF65-F5344CB8AC3E}">
        <p14:creationId xmlns:p14="http://schemas.microsoft.com/office/powerpoint/2010/main" val="33003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7173686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76" t="15625" r="35359" b="9376"/>
          <a:stretch/>
        </p:blipFill>
        <p:spPr>
          <a:xfrm>
            <a:off x="6771368" y="2438400"/>
            <a:ext cx="5413375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984" t="18749" r="31479" b="15626"/>
          <a:stretch/>
        </p:blipFill>
        <p:spPr>
          <a:xfrm>
            <a:off x="76200" y="762000"/>
            <a:ext cx="67056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25" y="0"/>
            <a:ext cx="670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KPK: Pengelolaan Dana Kapitasi Kesehatan di Puskesmas Rawan Korupsi 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0860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 Korupsi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 Kesehatan (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2010-2016)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8810810"/>
              </p:ext>
            </p:extLst>
          </p:nvPr>
        </p:nvGraphicFramePr>
        <p:xfrm>
          <a:off x="5638800" y="685800"/>
          <a:ext cx="6248400" cy="593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3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(Indonesian Corruption Watch)</a:t>
            </a:r>
            <a:endParaRPr lang="id-ID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20718" t="29166" r="65227" b="16666"/>
          <a:stretch/>
        </p:blipFill>
        <p:spPr>
          <a:xfrm>
            <a:off x="685800" y="1117601"/>
            <a:ext cx="2438401" cy="5283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43942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E-Catalogue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54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 Korupsi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 Kesehatan (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2010-2016)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3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(Indonesian Corruption Watch)</a:t>
            </a: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546" t="29167" r="45315" b="22917"/>
          <a:stretch/>
        </p:blipFill>
        <p:spPr>
          <a:xfrm>
            <a:off x="762000" y="1447800"/>
            <a:ext cx="6172200" cy="4732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3352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(Mengalami penurunan dari peringkat 2)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51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(Mengalami peningkatan dari peringkat 5)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19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Modus Korupsi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 Kesehatan (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2010-2016)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3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(Indonesian Corruption Watch)</a:t>
            </a:r>
            <a:endParaRPr lang="id-ID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717" t="39584" r="41215" b="12500"/>
          <a:stretch/>
        </p:blipFill>
        <p:spPr>
          <a:xfrm>
            <a:off x="228600" y="914400"/>
            <a:ext cx="7321826" cy="51816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550426" y="2590800"/>
            <a:ext cx="298174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7924800" y="2743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Diduga terkait Jaminan Kesehatan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39050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Mark Up = penggelembungan harga, biasanya pada Dana Alkes, Dana Obat-obatan, Infrastruktur RS, Sarpras RS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03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 Tempat Terjadi Korupsi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 Kesehatan (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2010-2016)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3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(Indonesian Corruption Watch)</a:t>
            </a: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133" t="35416" r="42971" b="30208"/>
          <a:stretch/>
        </p:blipFill>
        <p:spPr>
          <a:xfrm>
            <a:off x="5715000" y="1392382"/>
            <a:ext cx="6096000" cy="3193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9546" t="25000" r="48243" b="22917"/>
          <a:stretch/>
        </p:blipFill>
        <p:spPr>
          <a:xfrm>
            <a:off x="152400" y="1392382"/>
            <a:ext cx="5341620" cy="48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181600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 Tempat Terjadi Korupsi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 Kesehatan (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2010-2016)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3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(Indonesian Corruption Watch)</a:t>
            </a:r>
            <a:endParaRPr lang="id-ID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46" t="26042" r="53514" b="52436"/>
          <a:stretch/>
        </p:blipFill>
        <p:spPr>
          <a:xfrm>
            <a:off x="2365829" y="969576"/>
            <a:ext cx="7543800" cy="3388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029" y="4800600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KESIMPULAN ICW: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Penyebab utama korupsi sektor kesehatan = </a:t>
            </a:r>
            <a:r>
              <a:rPr lang="id-ID" b="1" dirty="0" smtClean="0"/>
              <a:t>Aktor politik yang berada di pemerintahan menjadikan anggaran kesehatan sebagai salah satu sumber pendanaan politik (atau bagi partai politik)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Penyebab lain = Masalah manajemen/pengelolaan keuangan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8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341257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 KORUPSI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6324600" cy="395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783134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Penggunaan kewenangan untuk mendapatkan keuntungan secara pribadi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Aktivitas ekonomi yang ilegal dan tidak bermoral yang meliputi penerimaan uang atau materi oleh pihak yang berkepentingan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Tindakan melalaikan/merendahkan tugas yang diberikan atau penggunaan kekuasaan yang tidak beralasan, untuk mendapatkan sedikit/lebih keuntungan pribadi secara langsung</a:t>
            </a:r>
            <a:endParaRPr lang="id-ID" sz="2000" dirty="0"/>
          </a:p>
          <a:p>
            <a:pPr algn="r"/>
            <a:r>
              <a:rPr lang="id-ID" sz="2000" dirty="0" smtClean="0"/>
              <a:t> 									(Uys, 2011)</a:t>
            </a:r>
            <a:endParaRPr lang="id-ID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83134"/>
            <a:ext cx="3276600" cy="21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796</Words>
  <Application>Microsoft Office PowerPoint</Application>
  <PresentationFormat>Widescreen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KEPUSTAKAAN</vt:lpstr>
      <vt:lpstr>PowerPoint Presentation</vt:lpstr>
      <vt:lpstr>Kasus Korupsi Sektor Kesehatan (2010-2016)</vt:lpstr>
      <vt:lpstr>Obyek Korupsi Sektor Kesehatan (2010-2016)</vt:lpstr>
      <vt:lpstr>Modus Korupsi Sektor Kesehatan (2010-2016)</vt:lpstr>
      <vt:lpstr>Lembaga Tempat Terjadi Korupsi Sektor Kesehatan (2010-2016)</vt:lpstr>
      <vt:lpstr>Provinsi Tempat Terjadi Korupsi Sektor Kesehatan (2010-2016)</vt:lpstr>
      <vt:lpstr>Definisi KORUPSI</vt:lpstr>
      <vt:lpstr>Korupsi menurut UU No.31 Tahun 1999 tentang Pemberantasan Tindak Pidana Korupsi</vt:lpstr>
      <vt:lpstr>KORUPSI (perspektif Sosial)</vt:lpstr>
      <vt:lpstr>STRUKTUR SOSIAL</vt:lpstr>
      <vt:lpstr>Korupsi = Masalah Sosial</vt:lpstr>
      <vt:lpstr>TERIMA KASIH</vt:lpstr>
      <vt:lpstr>Korupsi Sektor Kesehatan (2001-2013)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454</cp:revision>
  <dcterms:created xsi:type="dcterms:W3CDTF">2010-08-24T06:47:44Z</dcterms:created>
  <dcterms:modified xsi:type="dcterms:W3CDTF">2018-06-06T23:52:53Z</dcterms:modified>
</cp:coreProperties>
</file>