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35" r:id="rId3"/>
    <p:sldId id="411" r:id="rId4"/>
    <p:sldId id="412" r:id="rId5"/>
    <p:sldId id="396" r:id="rId6"/>
    <p:sldId id="413" r:id="rId7"/>
    <p:sldId id="415" r:id="rId8"/>
    <p:sldId id="416" r:id="rId9"/>
    <p:sldId id="414" r:id="rId10"/>
    <p:sldId id="417" r:id="rId11"/>
    <p:sldId id="418" r:id="rId12"/>
    <p:sldId id="378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66" d="100"/>
          <a:sy n="66" d="100"/>
        </p:scale>
        <p:origin x="81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606524-7120-4FE2-931A-B390440B6D43}" type="doc">
      <dgm:prSet loTypeId="urn:microsoft.com/office/officeart/2005/8/layout/vList5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70F415A1-7FEC-49B6-9515-6A7EFE4B6BE1}">
      <dgm:prSet phldrT="[Text]"/>
      <dgm:spPr/>
      <dgm:t>
        <a:bodyPr/>
        <a:lstStyle/>
        <a:p>
          <a:pPr algn="l"/>
          <a:r>
            <a:rPr lang="id-ID" dirty="0" smtClean="0"/>
            <a:t>Jasmani</a:t>
          </a:r>
          <a:endParaRPr lang="id-ID" dirty="0"/>
        </a:p>
      </dgm:t>
    </dgm:pt>
    <dgm:pt modelId="{4B579357-352E-4817-992C-3BC601E9AEC2}" type="parTrans" cxnId="{06112024-24B8-4D68-A0AE-CF185B6AA6D0}">
      <dgm:prSet/>
      <dgm:spPr/>
      <dgm:t>
        <a:bodyPr/>
        <a:lstStyle/>
        <a:p>
          <a:endParaRPr lang="id-ID"/>
        </a:p>
      </dgm:t>
    </dgm:pt>
    <dgm:pt modelId="{7020A4F1-0F9A-467C-8169-BC3A45B17E6F}" type="sibTrans" cxnId="{06112024-24B8-4D68-A0AE-CF185B6AA6D0}">
      <dgm:prSet/>
      <dgm:spPr/>
      <dgm:t>
        <a:bodyPr/>
        <a:lstStyle/>
        <a:p>
          <a:endParaRPr lang="id-ID"/>
        </a:p>
      </dgm:t>
    </dgm:pt>
    <dgm:pt modelId="{FB8ED08F-970B-4907-B160-91C96F7DB0B6}">
      <dgm:prSet phldrT="[Text]"/>
      <dgm:spPr/>
      <dgm:t>
        <a:bodyPr/>
        <a:lstStyle/>
        <a:p>
          <a:r>
            <a:rPr lang="id-ID" dirty="0" smtClean="0"/>
            <a:t>Fungsi mekanistik tubuh normal</a:t>
          </a:r>
          <a:endParaRPr lang="id-ID" dirty="0"/>
        </a:p>
      </dgm:t>
    </dgm:pt>
    <dgm:pt modelId="{0DD56897-DC9C-4A40-BA8A-F4A22807949F}" type="parTrans" cxnId="{57F878F8-5866-472E-9659-0BD022E42768}">
      <dgm:prSet/>
      <dgm:spPr/>
      <dgm:t>
        <a:bodyPr/>
        <a:lstStyle/>
        <a:p>
          <a:endParaRPr lang="id-ID"/>
        </a:p>
      </dgm:t>
    </dgm:pt>
    <dgm:pt modelId="{1CBE3378-E78F-4795-BC3A-579CB973548C}" type="sibTrans" cxnId="{57F878F8-5866-472E-9659-0BD022E42768}">
      <dgm:prSet/>
      <dgm:spPr/>
      <dgm:t>
        <a:bodyPr/>
        <a:lstStyle/>
        <a:p>
          <a:endParaRPr lang="id-ID"/>
        </a:p>
      </dgm:t>
    </dgm:pt>
    <dgm:pt modelId="{E768FDD7-D5DF-41AD-A5F9-84D3677B2B1B}">
      <dgm:prSet phldrT="[Text]"/>
      <dgm:spPr/>
      <dgm:t>
        <a:bodyPr/>
        <a:lstStyle/>
        <a:p>
          <a:pPr algn="l"/>
          <a:r>
            <a:rPr lang="id-ID" dirty="0" smtClean="0"/>
            <a:t>Mental</a:t>
          </a:r>
          <a:endParaRPr lang="id-ID" dirty="0"/>
        </a:p>
      </dgm:t>
    </dgm:pt>
    <dgm:pt modelId="{25CC8C56-CF43-479C-8718-0DE932E99304}" type="parTrans" cxnId="{06923D01-3426-4626-B76E-55D5EAB46F23}">
      <dgm:prSet/>
      <dgm:spPr/>
      <dgm:t>
        <a:bodyPr/>
        <a:lstStyle/>
        <a:p>
          <a:endParaRPr lang="id-ID"/>
        </a:p>
      </dgm:t>
    </dgm:pt>
    <dgm:pt modelId="{64C7E9A2-5A3F-4223-852D-87EA949A536E}" type="sibTrans" cxnId="{06923D01-3426-4626-B76E-55D5EAB46F23}">
      <dgm:prSet/>
      <dgm:spPr/>
      <dgm:t>
        <a:bodyPr/>
        <a:lstStyle/>
        <a:p>
          <a:endParaRPr lang="id-ID"/>
        </a:p>
      </dgm:t>
    </dgm:pt>
    <dgm:pt modelId="{AABED27B-B807-4BD9-992A-A4CA3294DCE2}">
      <dgm:prSet phldrT="[Text]"/>
      <dgm:spPr/>
      <dgm:t>
        <a:bodyPr/>
        <a:lstStyle/>
        <a:p>
          <a:pPr algn="l"/>
          <a:r>
            <a:rPr lang="id-ID" dirty="0" smtClean="0"/>
            <a:t>Emosional</a:t>
          </a:r>
          <a:endParaRPr lang="id-ID" dirty="0"/>
        </a:p>
      </dgm:t>
    </dgm:pt>
    <dgm:pt modelId="{8550F531-956B-4187-9025-E91069727F72}" type="parTrans" cxnId="{849C1F8E-7BBD-4444-8264-3237E7BBCB12}">
      <dgm:prSet/>
      <dgm:spPr/>
      <dgm:t>
        <a:bodyPr/>
        <a:lstStyle/>
        <a:p>
          <a:endParaRPr lang="id-ID"/>
        </a:p>
      </dgm:t>
    </dgm:pt>
    <dgm:pt modelId="{F1EACF6C-5EF8-445B-9E10-2737331502CA}" type="sibTrans" cxnId="{849C1F8E-7BBD-4444-8264-3237E7BBCB12}">
      <dgm:prSet/>
      <dgm:spPr/>
      <dgm:t>
        <a:bodyPr/>
        <a:lstStyle/>
        <a:p>
          <a:endParaRPr lang="id-ID"/>
        </a:p>
      </dgm:t>
    </dgm:pt>
    <dgm:pt modelId="{11D82CFA-E593-4236-B536-46A67291D4E4}">
      <dgm:prSet phldrT="[Text]"/>
      <dgm:spPr/>
      <dgm:t>
        <a:bodyPr/>
        <a:lstStyle/>
        <a:p>
          <a:r>
            <a:rPr lang="id-ID" dirty="0" smtClean="0"/>
            <a:t>Mengenal dan mengekspresikan emosi</a:t>
          </a:r>
          <a:endParaRPr lang="id-ID" dirty="0"/>
        </a:p>
      </dgm:t>
    </dgm:pt>
    <dgm:pt modelId="{1BA7C56F-0776-4AAC-A94E-0CCB8E34DB0C}" type="parTrans" cxnId="{BACF21A0-DEC3-414B-8EA8-FD54BABEEB5E}">
      <dgm:prSet/>
      <dgm:spPr/>
      <dgm:t>
        <a:bodyPr/>
        <a:lstStyle/>
        <a:p>
          <a:endParaRPr lang="id-ID"/>
        </a:p>
      </dgm:t>
    </dgm:pt>
    <dgm:pt modelId="{701924E6-1B43-465D-B515-220728A781F7}" type="sibTrans" cxnId="{BACF21A0-DEC3-414B-8EA8-FD54BABEEB5E}">
      <dgm:prSet/>
      <dgm:spPr/>
      <dgm:t>
        <a:bodyPr/>
        <a:lstStyle/>
        <a:p>
          <a:endParaRPr lang="id-ID"/>
        </a:p>
      </dgm:t>
    </dgm:pt>
    <dgm:pt modelId="{C79B9EB4-4545-48AD-B468-B0608CF72AEF}">
      <dgm:prSet phldrT="[Text]"/>
      <dgm:spPr/>
      <dgm:t>
        <a:bodyPr/>
        <a:lstStyle/>
        <a:p>
          <a:pPr algn="l"/>
          <a:r>
            <a:rPr lang="id-ID" dirty="0" smtClean="0"/>
            <a:t>Sosial</a:t>
          </a:r>
          <a:endParaRPr lang="id-ID" dirty="0"/>
        </a:p>
      </dgm:t>
    </dgm:pt>
    <dgm:pt modelId="{34B91D50-E172-4EA0-ADDC-901C0F7AE220}" type="parTrans" cxnId="{B2568D20-6782-46C3-A664-07D36152226A}">
      <dgm:prSet/>
      <dgm:spPr/>
      <dgm:t>
        <a:bodyPr/>
        <a:lstStyle/>
        <a:p>
          <a:endParaRPr lang="id-ID"/>
        </a:p>
      </dgm:t>
    </dgm:pt>
    <dgm:pt modelId="{DBACF593-F3C1-472E-B016-DC4220A949A4}" type="sibTrans" cxnId="{B2568D20-6782-46C3-A664-07D36152226A}">
      <dgm:prSet/>
      <dgm:spPr/>
      <dgm:t>
        <a:bodyPr/>
        <a:lstStyle/>
        <a:p>
          <a:endParaRPr lang="id-ID"/>
        </a:p>
      </dgm:t>
    </dgm:pt>
    <dgm:pt modelId="{7BD0CD15-0521-4FC2-80B6-135D85E11DD2}">
      <dgm:prSet phldrT="[Text]"/>
      <dgm:spPr/>
      <dgm:t>
        <a:bodyPr/>
        <a:lstStyle/>
        <a:p>
          <a:r>
            <a:rPr lang="id-ID" dirty="0" smtClean="0"/>
            <a:t>Membuat dan mempertahankan hubungan dengan orang lain</a:t>
          </a:r>
          <a:endParaRPr lang="id-ID" dirty="0"/>
        </a:p>
      </dgm:t>
    </dgm:pt>
    <dgm:pt modelId="{445DE115-205F-4DB6-B91B-52A114268A10}" type="parTrans" cxnId="{76E6B6AE-9039-4ED1-815A-AC0E29CE9D70}">
      <dgm:prSet/>
      <dgm:spPr/>
      <dgm:t>
        <a:bodyPr/>
        <a:lstStyle/>
        <a:p>
          <a:endParaRPr lang="id-ID"/>
        </a:p>
      </dgm:t>
    </dgm:pt>
    <dgm:pt modelId="{AB5E972B-4E63-4E43-A4CB-3EE28B4A5E84}" type="sibTrans" cxnId="{76E6B6AE-9039-4ED1-815A-AC0E29CE9D70}">
      <dgm:prSet/>
      <dgm:spPr/>
      <dgm:t>
        <a:bodyPr/>
        <a:lstStyle/>
        <a:p>
          <a:endParaRPr lang="id-ID"/>
        </a:p>
      </dgm:t>
    </dgm:pt>
    <dgm:pt modelId="{8482E2DC-457D-4D70-BA79-F3A33B94797D}">
      <dgm:prSet phldrT="[Text]"/>
      <dgm:spPr/>
      <dgm:t>
        <a:bodyPr/>
        <a:lstStyle/>
        <a:p>
          <a:pPr algn="l"/>
          <a:r>
            <a:rPr lang="id-ID" dirty="0" smtClean="0"/>
            <a:t>Spiritual</a:t>
          </a:r>
          <a:endParaRPr lang="id-ID" dirty="0"/>
        </a:p>
      </dgm:t>
    </dgm:pt>
    <dgm:pt modelId="{7456E102-5D6C-4179-9102-6E7B2FD767D8}" type="parTrans" cxnId="{0BF42CEF-D51B-4B95-BD43-3695CA9CC65A}">
      <dgm:prSet/>
      <dgm:spPr/>
      <dgm:t>
        <a:bodyPr/>
        <a:lstStyle/>
        <a:p>
          <a:endParaRPr lang="id-ID"/>
        </a:p>
      </dgm:t>
    </dgm:pt>
    <dgm:pt modelId="{09549C76-2B5D-4C73-AD55-40E663FFCAE4}" type="sibTrans" cxnId="{0BF42CEF-D51B-4B95-BD43-3695CA9CC65A}">
      <dgm:prSet/>
      <dgm:spPr/>
      <dgm:t>
        <a:bodyPr/>
        <a:lstStyle/>
        <a:p>
          <a:endParaRPr lang="id-ID"/>
        </a:p>
      </dgm:t>
    </dgm:pt>
    <dgm:pt modelId="{0CA7B1D7-039C-475E-89EF-6F247716EFF3}">
      <dgm:prSet phldrT="[Text]"/>
      <dgm:spPr/>
      <dgm:t>
        <a:bodyPr/>
        <a:lstStyle/>
        <a:p>
          <a:r>
            <a:rPr lang="id-ID" dirty="0" smtClean="0"/>
            <a:t>Kepercayaan dan praktek keagamaan, perbatan baik , tingkah laku, dan kedamaian</a:t>
          </a:r>
          <a:endParaRPr lang="id-ID" dirty="0"/>
        </a:p>
      </dgm:t>
    </dgm:pt>
    <dgm:pt modelId="{ABE86371-2CBF-4196-9765-0A54059FA8A1}" type="parTrans" cxnId="{C8737317-4124-421C-BEE0-A6B809144DC8}">
      <dgm:prSet/>
      <dgm:spPr/>
      <dgm:t>
        <a:bodyPr/>
        <a:lstStyle/>
        <a:p>
          <a:endParaRPr lang="id-ID"/>
        </a:p>
      </dgm:t>
    </dgm:pt>
    <dgm:pt modelId="{D7C67162-3746-4387-AB38-1DD4B6687C28}" type="sibTrans" cxnId="{C8737317-4124-421C-BEE0-A6B809144DC8}">
      <dgm:prSet/>
      <dgm:spPr/>
      <dgm:t>
        <a:bodyPr/>
        <a:lstStyle/>
        <a:p>
          <a:endParaRPr lang="id-ID"/>
        </a:p>
      </dgm:t>
    </dgm:pt>
    <dgm:pt modelId="{36B901BF-6846-4784-9073-AF5C72C8FC7A}">
      <dgm:prSet phldrT="[Text]"/>
      <dgm:spPr/>
      <dgm:t>
        <a:bodyPr/>
        <a:lstStyle/>
        <a:p>
          <a:r>
            <a:rPr lang="id-ID" dirty="0" smtClean="0"/>
            <a:t>Berfikir dengan jernih dan koheren</a:t>
          </a:r>
          <a:endParaRPr lang="id-ID" dirty="0"/>
        </a:p>
      </dgm:t>
    </dgm:pt>
    <dgm:pt modelId="{2DE8229B-E789-4908-B226-9AF5E0E8F829}" type="parTrans" cxnId="{D917B324-DB10-4BB3-9B1E-41C7A289D861}">
      <dgm:prSet/>
      <dgm:spPr/>
      <dgm:t>
        <a:bodyPr/>
        <a:lstStyle/>
        <a:p>
          <a:endParaRPr lang="id-ID"/>
        </a:p>
      </dgm:t>
    </dgm:pt>
    <dgm:pt modelId="{9E9CB78D-8E38-4E31-A442-BFC523ED80D0}" type="sibTrans" cxnId="{D917B324-DB10-4BB3-9B1E-41C7A289D861}">
      <dgm:prSet/>
      <dgm:spPr/>
      <dgm:t>
        <a:bodyPr/>
        <a:lstStyle/>
        <a:p>
          <a:endParaRPr lang="id-ID"/>
        </a:p>
      </dgm:t>
    </dgm:pt>
    <dgm:pt modelId="{6D141368-264F-4533-A354-23C78C75B379}">
      <dgm:prSet phldrT="[Text]"/>
      <dgm:spPr/>
      <dgm:t>
        <a:bodyPr/>
        <a:lstStyle/>
        <a:p>
          <a:pPr algn="l"/>
          <a:r>
            <a:rPr lang="id-ID" dirty="0" smtClean="0"/>
            <a:t>Societal</a:t>
          </a:r>
          <a:endParaRPr lang="id-ID" dirty="0"/>
        </a:p>
      </dgm:t>
    </dgm:pt>
    <dgm:pt modelId="{405B4491-E5B0-49DC-B112-6AB3E28846F6}" type="parTrans" cxnId="{79C829C9-62A1-417D-913B-AD6B4646949F}">
      <dgm:prSet/>
      <dgm:spPr/>
      <dgm:t>
        <a:bodyPr/>
        <a:lstStyle/>
        <a:p>
          <a:endParaRPr lang="id-ID"/>
        </a:p>
      </dgm:t>
    </dgm:pt>
    <dgm:pt modelId="{EC868D31-2879-43F2-8D1F-CAAA9AD63CD1}" type="sibTrans" cxnId="{79C829C9-62A1-417D-913B-AD6B4646949F}">
      <dgm:prSet/>
      <dgm:spPr/>
      <dgm:t>
        <a:bodyPr/>
        <a:lstStyle/>
        <a:p>
          <a:endParaRPr lang="id-ID"/>
        </a:p>
      </dgm:t>
    </dgm:pt>
    <dgm:pt modelId="{B4D9242C-CFC5-4D82-84CA-2A9DF1E1239B}">
      <dgm:prSet phldrT="[Text]"/>
      <dgm:spPr/>
      <dgm:t>
        <a:bodyPr/>
        <a:lstStyle/>
        <a:p>
          <a:r>
            <a:rPr lang="id-ID" dirty="0" smtClean="0"/>
            <a:t>Dukungan politik, sosial, ekonomi, budaya</a:t>
          </a:r>
          <a:endParaRPr lang="id-ID" dirty="0"/>
        </a:p>
      </dgm:t>
    </dgm:pt>
    <dgm:pt modelId="{86E85689-469D-42C9-B270-066853186ABF}" type="parTrans" cxnId="{D88604C8-F412-4DD5-946C-8A5151DDA1ED}">
      <dgm:prSet/>
      <dgm:spPr/>
      <dgm:t>
        <a:bodyPr/>
        <a:lstStyle/>
        <a:p>
          <a:endParaRPr lang="id-ID"/>
        </a:p>
      </dgm:t>
    </dgm:pt>
    <dgm:pt modelId="{A7D0997E-78C6-4A97-A349-4924358559E2}" type="sibTrans" cxnId="{D88604C8-F412-4DD5-946C-8A5151DDA1ED}">
      <dgm:prSet/>
      <dgm:spPr/>
      <dgm:t>
        <a:bodyPr/>
        <a:lstStyle/>
        <a:p>
          <a:endParaRPr lang="id-ID"/>
        </a:p>
      </dgm:t>
    </dgm:pt>
    <dgm:pt modelId="{E8E73AB9-9BC1-4F32-B7FF-2889B46610EB}" type="pres">
      <dgm:prSet presAssocID="{53606524-7120-4FE2-931A-B390440B6D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127E901-4088-4E30-A2BD-F71BADC585C6}" type="pres">
      <dgm:prSet presAssocID="{70F415A1-7FEC-49B6-9515-6A7EFE4B6BE1}" presName="linNode" presStyleCnt="0"/>
      <dgm:spPr/>
    </dgm:pt>
    <dgm:pt modelId="{2C621CC0-808D-4DFA-A150-182CAF932F2D}" type="pres">
      <dgm:prSet presAssocID="{70F415A1-7FEC-49B6-9515-6A7EFE4B6BE1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3399CA8-D1AD-4628-9EE6-11892F27F980}" type="pres">
      <dgm:prSet presAssocID="{70F415A1-7FEC-49B6-9515-6A7EFE4B6BE1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21D92B-38DF-4C88-AC9F-4045735F54F1}" type="pres">
      <dgm:prSet presAssocID="{7020A4F1-0F9A-467C-8169-BC3A45B17E6F}" presName="sp" presStyleCnt="0"/>
      <dgm:spPr/>
    </dgm:pt>
    <dgm:pt modelId="{5E831C3C-9DE1-422C-BE28-A830C08DA25A}" type="pres">
      <dgm:prSet presAssocID="{E768FDD7-D5DF-41AD-A5F9-84D3677B2B1B}" presName="linNode" presStyleCnt="0"/>
      <dgm:spPr/>
    </dgm:pt>
    <dgm:pt modelId="{365F68E2-F0BA-4113-B90E-898C8C8008EA}" type="pres">
      <dgm:prSet presAssocID="{E768FDD7-D5DF-41AD-A5F9-84D3677B2B1B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B5F83B2-6FF0-4A0A-AFDF-72CBA915E2CA}" type="pres">
      <dgm:prSet presAssocID="{E768FDD7-D5DF-41AD-A5F9-84D3677B2B1B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742DC62-EE01-409C-B067-C0B214B6720D}" type="pres">
      <dgm:prSet presAssocID="{64C7E9A2-5A3F-4223-852D-87EA949A536E}" presName="sp" presStyleCnt="0"/>
      <dgm:spPr/>
    </dgm:pt>
    <dgm:pt modelId="{B112625C-9F90-4AC4-BC72-BA506D470450}" type="pres">
      <dgm:prSet presAssocID="{AABED27B-B807-4BD9-992A-A4CA3294DCE2}" presName="linNode" presStyleCnt="0"/>
      <dgm:spPr/>
    </dgm:pt>
    <dgm:pt modelId="{97C6AC92-B6FF-4B40-9F3A-0A945E28AB60}" type="pres">
      <dgm:prSet presAssocID="{AABED27B-B807-4BD9-992A-A4CA3294DCE2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7F24334-2246-488B-BE5B-2BB6C74ABE82}" type="pres">
      <dgm:prSet presAssocID="{AABED27B-B807-4BD9-992A-A4CA3294DCE2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FA30A3F-4D15-40EC-84E1-E4107D416AA3}" type="pres">
      <dgm:prSet presAssocID="{F1EACF6C-5EF8-445B-9E10-2737331502CA}" presName="sp" presStyleCnt="0"/>
      <dgm:spPr/>
    </dgm:pt>
    <dgm:pt modelId="{87485958-DEED-4635-BBF6-E2BA25CB21A7}" type="pres">
      <dgm:prSet presAssocID="{C79B9EB4-4545-48AD-B468-B0608CF72AEF}" presName="linNode" presStyleCnt="0"/>
      <dgm:spPr/>
    </dgm:pt>
    <dgm:pt modelId="{372F5395-88AA-4483-A1C6-D121B769BD49}" type="pres">
      <dgm:prSet presAssocID="{C79B9EB4-4545-48AD-B468-B0608CF72AEF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857CADB-C41D-4363-9F86-FC40270C32E0}" type="pres">
      <dgm:prSet presAssocID="{C79B9EB4-4545-48AD-B468-B0608CF72AEF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470F843-175D-4C08-A61E-47DEC3C715A6}" type="pres">
      <dgm:prSet presAssocID="{DBACF593-F3C1-472E-B016-DC4220A949A4}" presName="sp" presStyleCnt="0"/>
      <dgm:spPr/>
    </dgm:pt>
    <dgm:pt modelId="{566C09D8-07AA-4E21-B89A-40EEF20B28AB}" type="pres">
      <dgm:prSet presAssocID="{8482E2DC-457D-4D70-BA79-F3A33B94797D}" presName="linNode" presStyleCnt="0"/>
      <dgm:spPr/>
    </dgm:pt>
    <dgm:pt modelId="{088632C7-B67C-4BEF-A0F6-11A34F80F979}" type="pres">
      <dgm:prSet presAssocID="{8482E2DC-457D-4D70-BA79-F3A33B94797D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5C26504-548A-4C64-ADB0-926624A01A30}" type="pres">
      <dgm:prSet presAssocID="{8482E2DC-457D-4D70-BA79-F3A33B94797D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CFD967E-D6D3-4815-8C30-8FD8E96727A1}" type="pres">
      <dgm:prSet presAssocID="{09549C76-2B5D-4C73-AD55-40E663FFCAE4}" presName="sp" presStyleCnt="0"/>
      <dgm:spPr/>
    </dgm:pt>
    <dgm:pt modelId="{4946DABC-3CB1-4851-A298-3843F42860F7}" type="pres">
      <dgm:prSet presAssocID="{6D141368-264F-4533-A354-23C78C75B379}" presName="linNode" presStyleCnt="0"/>
      <dgm:spPr/>
    </dgm:pt>
    <dgm:pt modelId="{E0AD6D2C-3E81-4523-BDBC-D9676575C333}" type="pres">
      <dgm:prSet presAssocID="{6D141368-264F-4533-A354-23C78C75B379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E35E728-127D-435F-8EFA-5BE88C4A643E}" type="pres">
      <dgm:prSet presAssocID="{6D141368-264F-4533-A354-23C78C75B37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6923D01-3426-4626-B76E-55D5EAB46F23}" srcId="{53606524-7120-4FE2-931A-B390440B6D43}" destId="{E768FDD7-D5DF-41AD-A5F9-84D3677B2B1B}" srcOrd="1" destOrd="0" parTransId="{25CC8C56-CF43-479C-8718-0DE932E99304}" sibTransId="{64C7E9A2-5A3F-4223-852D-87EA949A536E}"/>
    <dgm:cxn modelId="{0404D6D6-432B-4D7D-A654-71FAC0828142}" type="presOf" srcId="{8482E2DC-457D-4D70-BA79-F3A33B94797D}" destId="{088632C7-B67C-4BEF-A0F6-11A34F80F979}" srcOrd="0" destOrd="0" presId="urn:microsoft.com/office/officeart/2005/8/layout/vList5"/>
    <dgm:cxn modelId="{08289839-2324-411D-B0F2-B23500FD12FF}" type="presOf" srcId="{53606524-7120-4FE2-931A-B390440B6D43}" destId="{E8E73AB9-9BC1-4F32-B7FF-2889B46610EB}" srcOrd="0" destOrd="0" presId="urn:microsoft.com/office/officeart/2005/8/layout/vList5"/>
    <dgm:cxn modelId="{D917B324-DB10-4BB3-9B1E-41C7A289D861}" srcId="{E768FDD7-D5DF-41AD-A5F9-84D3677B2B1B}" destId="{36B901BF-6846-4784-9073-AF5C72C8FC7A}" srcOrd="0" destOrd="0" parTransId="{2DE8229B-E789-4908-B226-9AF5E0E8F829}" sibTransId="{9E9CB78D-8E38-4E31-A442-BFC523ED80D0}"/>
    <dgm:cxn modelId="{0FB5A6C1-D8B8-45D5-AED1-D88DA310F9D1}" type="presOf" srcId="{7BD0CD15-0521-4FC2-80B6-135D85E11DD2}" destId="{7857CADB-C41D-4363-9F86-FC40270C32E0}" srcOrd="0" destOrd="0" presId="urn:microsoft.com/office/officeart/2005/8/layout/vList5"/>
    <dgm:cxn modelId="{FBC2C8C8-3207-407E-8E7E-35EF41CD0E27}" type="presOf" srcId="{FB8ED08F-970B-4907-B160-91C96F7DB0B6}" destId="{83399CA8-D1AD-4628-9EE6-11892F27F980}" srcOrd="0" destOrd="0" presId="urn:microsoft.com/office/officeart/2005/8/layout/vList5"/>
    <dgm:cxn modelId="{849C1F8E-7BBD-4444-8264-3237E7BBCB12}" srcId="{53606524-7120-4FE2-931A-B390440B6D43}" destId="{AABED27B-B807-4BD9-992A-A4CA3294DCE2}" srcOrd="2" destOrd="0" parTransId="{8550F531-956B-4187-9025-E91069727F72}" sibTransId="{F1EACF6C-5EF8-445B-9E10-2737331502CA}"/>
    <dgm:cxn modelId="{C8737317-4124-421C-BEE0-A6B809144DC8}" srcId="{8482E2DC-457D-4D70-BA79-F3A33B94797D}" destId="{0CA7B1D7-039C-475E-89EF-6F247716EFF3}" srcOrd="0" destOrd="0" parTransId="{ABE86371-2CBF-4196-9765-0A54059FA8A1}" sibTransId="{D7C67162-3746-4387-AB38-1DD4B6687C28}"/>
    <dgm:cxn modelId="{0BF42CEF-D51B-4B95-BD43-3695CA9CC65A}" srcId="{53606524-7120-4FE2-931A-B390440B6D43}" destId="{8482E2DC-457D-4D70-BA79-F3A33B94797D}" srcOrd="4" destOrd="0" parTransId="{7456E102-5D6C-4179-9102-6E7B2FD767D8}" sibTransId="{09549C76-2B5D-4C73-AD55-40E663FFCAE4}"/>
    <dgm:cxn modelId="{D88604C8-F412-4DD5-946C-8A5151DDA1ED}" srcId="{6D141368-264F-4533-A354-23C78C75B379}" destId="{B4D9242C-CFC5-4D82-84CA-2A9DF1E1239B}" srcOrd="0" destOrd="0" parTransId="{86E85689-469D-42C9-B270-066853186ABF}" sibTransId="{A7D0997E-78C6-4A97-A349-4924358559E2}"/>
    <dgm:cxn modelId="{A0324BDF-ADA7-4AA7-89B6-07EE046F0E3C}" type="presOf" srcId="{11D82CFA-E593-4236-B536-46A67291D4E4}" destId="{17F24334-2246-488B-BE5B-2BB6C74ABE82}" srcOrd="0" destOrd="0" presId="urn:microsoft.com/office/officeart/2005/8/layout/vList5"/>
    <dgm:cxn modelId="{751FD06E-BD00-4E59-8482-871D0267157A}" type="presOf" srcId="{6D141368-264F-4533-A354-23C78C75B379}" destId="{E0AD6D2C-3E81-4523-BDBC-D9676575C333}" srcOrd="0" destOrd="0" presId="urn:microsoft.com/office/officeart/2005/8/layout/vList5"/>
    <dgm:cxn modelId="{06112024-24B8-4D68-A0AE-CF185B6AA6D0}" srcId="{53606524-7120-4FE2-931A-B390440B6D43}" destId="{70F415A1-7FEC-49B6-9515-6A7EFE4B6BE1}" srcOrd="0" destOrd="0" parTransId="{4B579357-352E-4817-992C-3BC601E9AEC2}" sibTransId="{7020A4F1-0F9A-467C-8169-BC3A45B17E6F}"/>
    <dgm:cxn modelId="{86883204-9489-4B50-9353-F8DCF4A07474}" type="presOf" srcId="{0CA7B1D7-039C-475E-89EF-6F247716EFF3}" destId="{E5C26504-548A-4C64-ADB0-926624A01A30}" srcOrd="0" destOrd="0" presId="urn:microsoft.com/office/officeart/2005/8/layout/vList5"/>
    <dgm:cxn modelId="{B28F48B1-D609-4469-9EC0-F16D233822D9}" type="presOf" srcId="{36B901BF-6846-4784-9073-AF5C72C8FC7A}" destId="{6B5F83B2-6FF0-4A0A-AFDF-72CBA915E2CA}" srcOrd="0" destOrd="0" presId="urn:microsoft.com/office/officeart/2005/8/layout/vList5"/>
    <dgm:cxn modelId="{299FF093-3325-404F-AAF9-FF2C51DFA83B}" type="presOf" srcId="{E768FDD7-D5DF-41AD-A5F9-84D3677B2B1B}" destId="{365F68E2-F0BA-4113-B90E-898C8C8008EA}" srcOrd="0" destOrd="0" presId="urn:microsoft.com/office/officeart/2005/8/layout/vList5"/>
    <dgm:cxn modelId="{0250BF8B-5B9E-4DA0-A568-C6ABB409631D}" type="presOf" srcId="{B4D9242C-CFC5-4D82-84CA-2A9DF1E1239B}" destId="{DE35E728-127D-435F-8EFA-5BE88C4A643E}" srcOrd="0" destOrd="0" presId="urn:microsoft.com/office/officeart/2005/8/layout/vList5"/>
    <dgm:cxn modelId="{56037CE3-9DBE-4756-9765-9EC6B7BB1C5E}" type="presOf" srcId="{C79B9EB4-4545-48AD-B468-B0608CF72AEF}" destId="{372F5395-88AA-4483-A1C6-D121B769BD49}" srcOrd="0" destOrd="0" presId="urn:microsoft.com/office/officeart/2005/8/layout/vList5"/>
    <dgm:cxn modelId="{CC130175-0575-41AB-9568-2CE81519A9B0}" type="presOf" srcId="{AABED27B-B807-4BD9-992A-A4CA3294DCE2}" destId="{97C6AC92-B6FF-4B40-9F3A-0A945E28AB60}" srcOrd="0" destOrd="0" presId="urn:microsoft.com/office/officeart/2005/8/layout/vList5"/>
    <dgm:cxn modelId="{57F878F8-5866-472E-9659-0BD022E42768}" srcId="{70F415A1-7FEC-49B6-9515-6A7EFE4B6BE1}" destId="{FB8ED08F-970B-4907-B160-91C96F7DB0B6}" srcOrd="0" destOrd="0" parTransId="{0DD56897-DC9C-4A40-BA8A-F4A22807949F}" sibTransId="{1CBE3378-E78F-4795-BC3A-579CB973548C}"/>
    <dgm:cxn modelId="{76E6B6AE-9039-4ED1-815A-AC0E29CE9D70}" srcId="{C79B9EB4-4545-48AD-B468-B0608CF72AEF}" destId="{7BD0CD15-0521-4FC2-80B6-135D85E11DD2}" srcOrd="0" destOrd="0" parTransId="{445DE115-205F-4DB6-B91B-52A114268A10}" sibTransId="{AB5E972B-4E63-4E43-A4CB-3EE28B4A5E84}"/>
    <dgm:cxn modelId="{B2568D20-6782-46C3-A664-07D36152226A}" srcId="{53606524-7120-4FE2-931A-B390440B6D43}" destId="{C79B9EB4-4545-48AD-B468-B0608CF72AEF}" srcOrd="3" destOrd="0" parTransId="{34B91D50-E172-4EA0-ADDC-901C0F7AE220}" sibTransId="{DBACF593-F3C1-472E-B016-DC4220A949A4}"/>
    <dgm:cxn modelId="{BACF21A0-DEC3-414B-8EA8-FD54BABEEB5E}" srcId="{AABED27B-B807-4BD9-992A-A4CA3294DCE2}" destId="{11D82CFA-E593-4236-B536-46A67291D4E4}" srcOrd="0" destOrd="0" parTransId="{1BA7C56F-0776-4AAC-A94E-0CCB8E34DB0C}" sibTransId="{701924E6-1B43-465D-B515-220728A781F7}"/>
    <dgm:cxn modelId="{1F69B1D3-AC8A-46A1-AD59-9A702211EFBF}" type="presOf" srcId="{70F415A1-7FEC-49B6-9515-6A7EFE4B6BE1}" destId="{2C621CC0-808D-4DFA-A150-182CAF932F2D}" srcOrd="0" destOrd="0" presId="urn:microsoft.com/office/officeart/2005/8/layout/vList5"/>
    <dgm:cxn modelId="{79C829C9-62A1-417D-913B-AD6B4646949F}" srcId="{53606524-7120-4FE2-931A-B390440B6D43}" destId="{6D141368-264F-4533-A354-23C78C75B379}" srcOrd="5" destOrd="0" parTransId="{405B4491-E5B0-49DC-B112-6AB3E28846F6}" sibTransId="{EC868D31-2879-43F2-8D1F-CAAA9AD63CD1}"/>
    <dgm:cxn modelId="{038052D6-85E1-4AFA-8FB5-8ED9FDB626BE}" type="presParOf" srcId="{E8E73AB9-9BC1-4F32-B7FF-2889B46610EB}" destId="{A127E901-4088-4E30-A2BD-F71BADC585C6}" srcOrd="0" destOrd="0" presId="urn:microsoft.com/office/officeart/2005/8/layout/vList5"/>
    <dgm:cxn modelId="{7239E2CA-5D78-45F7-A26A-10CA34B8978E}" type="presParOf" srcId="{A127E901-4088-4E30-A2BD-F71BADC585C6}" destId="{2C621CC0-808D-4DFA-A150-182CAF932F2D}" srcOrd="0" destOrd="0" presId="urn:microsoft.com/office/officeart/2005/8/layout/vList5"/>
    <dgm:cxn modelId="{FD6C5D49-7B18-409F-9B51-D87547CDAA73}" type="presParOf" srcId="{A127E901-4088-4E30-A2BD-F71BADC585C6}" destId="{83399CA8-D1AD-4628-9EE6-11892F27F980}" srcOrd="1" destOrd="0" presId="urn:microsoft.com/office/officeart/2005/8/layout/vList5"/>
    <dgm:cxn modelId="{9388FDE6-3659-42A0-9802-FBD355EBCA22}" type="presParOf" srcId="{E8E73AB9-9BC1-4F32-B7FF-2889B46610EB}" destId="{6421D92B-38DF-4C88-AC9F-4045735F54F1}" srcOrd="1" destOrd="0" presId="urn:microsoft.com/office/officeart/2005/8/layout/vList5"/>
    <dgm:cxn modelId="{0D173AB3-A5E4-477C-ABBD-1F36A0E031A1}" type="presParOf" srcId="{E8E73AB9-9BC1-4F32-B7FF-2889B46610EB}" destId="{5E831C3C-9DE1-422C-BE28-A830C08DA25A}" srcOrd="2" destOrd="0" presId="urn:microsoft.com/office/officeart/2005/8/layout/vList5"/>
    <dgm:cxn modelId="{EE0BB8F2-F248-40FB-8BFC-B2CC8E528C6A}" type="presParOf" srcId="{5E831C3C-9DE1-422C-BE28-A830C08DA25A}" destId="{365F68E2-F0BA-4113-B90E-898C8C8008EA}" srcOrd="0" destOrd="0" presId="urn:microsoft.com/office/officeart/2005/8/layout/vList5"/>
    <dgm:cxn modelId="{A5F46CF3-1BC8-4E4D-9078-29D7AC744F64}" type="presParOf" srcId="{5E831C3C-9DE1-422C-BE28-A830C08DA25A}" destId="{6B5F83B2-6FF0-4A0A-AFDF-72CBA915E2CA}" srcOrd="1" destOrd="0" presId="urn:microsoft.com/office/officeart/2005/8/layout/vList5"/>
    <dgm:cxn modelId="{F33F8EBA-3A4A-4625-9F53-17274367E95C}" type="presParOf" srcId="{E8E73AB9-9BC1-4F32-B7FF-2889B46610EB}" destId="{1742DC62-EE01-409C-B067-C0B214B6720D}" srcOrd="3" destOrd="0" presId="urn:microsoft.com/office/officeart/2005/8/layout/vList5"/>
    <dgm:cxn modelId="{ECDF62A0-286F-42A0-BF0F-8FC22CC70BD2}" type="presParOf" srcId="{E8E73AB9-9BC1-4F32-B7FF-2889B46610EB}" destId="{B112625C-9F90-4AC4-BC72-BA506D470450}" srcOrd="4" destOrd="0" presId="urn:microsoft.com/office/officeart/2005/8/layout/vList5"/>
    <dgm:cxn modelId="{A41AC471-2E1A-441D-BF64-8FD2DCAE55AC}" type="presParOf" srcId="{B112625C-9F90-4AC4-BC72-BA506D470450}" destId="{97C6AC92-B6FF-4B40-9F3A-0A945E28AB60}" srcOrd="0" destOrd="0" presId="urn:microsoft.com/office/officeart/2005/8/layout/vList5"/>
    <dgm:cxn modelId="{BBB590EA-C85B-431B-A4E3-A18294477999}" type="presParOf" srcId="{B112625C-9F90-4AC4-BC72-BA506D470450}" destId="{17F24334-2246-488B-BE5B-2BB6C74ABE82}" srcOrd="1" destOrd="0" presId="urn:microsoft.com/office/officeart/2005/8/layout/vList5"/>
    <dgm:cxn modelId="{0148E84B-936D-4A00-A39F-8628CB4E9777}" type="presParOf" srcId="{E8E73AB9-9BC1-4F32-B7FF-2889B46610EB}" destId="{2FA30A3F-4D15-40EC-84E1-E4107D416AA3}" srcOrd="5" destOrd="0" presId="urn:microsoft.com/office/officeart/2005/8/layout/vList5"/>
    <dgm:cxn modelId="{9B6BBD0D-F04C-4B83-A91B-FD797816EC94}" type="presParOf" srcId="{E8E73AB9-9BC1-4F32-B7FF-2889B46610EB}" destId="{87485958-DEED-4635-BBF6-E2BA25CB21A7}" srcOrd="6" destOrd="0" presId="urn:microsoft.com/office/officeart/2005/8/layout/vList5"/>
    <dgm:cxn modelId="{CF05CA41-D20F-4FE6-932F-3105047EFCCF}" type="presParOf" srcId="{87485958-DEED-4635-BBF6-E2BA25CB21A7}" destId="{372F5395-88AA-4483-A1C6-D121B769BD49}" srcOrd="0" destOrd="0" presId="urn:microsoft.com/office/officeart/2005/8/layout/vList5"/>
    <dgm:cxn modelId="{E97B8F64-D1D7-4129-830E-7C13A6289B72}" type="presParOf" srcId="{87485958-DEED-4635-BBF6-E2BA25CB21A7}" destId="{7857CADB-C41D-4363-9F86-FC40270C32E0}" srcOrd="1" destOrd="0" presId="urn:microsoft.com/office/officeart/2005/8/layout/vList5"/>
    <dgm:cxn modelId="{5A0171DB-FF38-427E-8426-6C202731A1B2}" type="presParOf" srcId="{E8E73AB9-9BC1-4F32-B7FF-2889B46610EB}" destId="{7470F843-175D-4C08-A61E-47DEC3C715A6}" srcOrd="7" destOrd="0" presId="urn:microsoft.com/office/officeart/2005/8/layout/vList5"/>
    <dgm:cxn modelId="{0C5C7510-9248-444F-A6D2-56A3C4B7F7B9}" type="presParOf" srcId="{E8E73AB9-9BC1-4F32-B7FF-2889B46610EB}" destId="{566C09D8-07AA-4E21-B89A-40EEF20B28AB}" srcOrd="8" destOrd="0" presId="urn:microsoft.com/office/officeart/2005/8/layout/vList5"/>
    <dgm:cxn modelId="{298FC8E4-5174-4780-AD2B-A0A7ACDC61EC}" type="presParOf" srcId="{566C09D8-07AA-4E21-B89A-40EEF20B28AB}" destId="{088632C7-B67C-4BEF-A0F6-11A34F80F979}" srcOrd="0" destOrd="0" presId="urn:microsoft.com/office/officeart/2005/8/layout/vList5"/>
    <dgm:cxn modelId="{6F9172E8-B746-440C-B80A-389D16C9967A}" type="presParOf" srcId="{566C09D8-07AA-4E21-B89A-40EEF20B28AB}" destId="{E5C26504-548A-4C64-ADB0-926624A01A30}" srcOrd="1" destOrd="0" presId="urn:microsoft.com/office/officeart/2005/8/layout/vList5"/>
    <dgm:cxn modelId="{423238EF-3994-4AC9-877B-A85FE186B9E4}" type="presParOf" srcId="{E8E73AB9-9BC1-4F32-B7FF-2889B46610EB}" destId="{3CFD967E-D6D3-4815-8C30-8FD8E96727A1}" srcOrd="9" destOrd="0" presId="urn:microsoft.com/office/officeart/2005/8/layout/vList5"/>
    <dgm:cxn modelId="{A927DCC7-1028-4199-B977-180FA949B6FE}" type="presParOf" srcId="{E8E73AB9-9BC1-4F32-B7FF-2889B46610EB}" destId="{4946DABC-3CB1-4851-A298-3843F42860F7}" srcOrd="10" destOrd="0" presId="urn:microsoft.com/office/officeart/2005/8/layout/vList5"/>
    <dgm:cxn modelId="{E775C8AF-A9FD-4191-9313-D4710399A834}" type="presParOf" srcId="{4946DABC-3CB1-4851-A298-3843F42860F7}" destId="{E0AD6D2C-3E81-4523-BDBC-D9676575C333}" srcOrd="0" destOrd="0" presId="urn:microsoft.com/office/officeart/2005/8/layout/vList5"/>
    <dgm:cxn modelId="{D4EF1C88-E9C8-4F7A-B9B4-FFD29CB95E0E}" type="presParOf" srcId="{4946DABC-3CB1-4851-A298-3843F42860F7}" destId="{DE35E728-127D-435F-8EFA-5BE88C4A643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99CA8-D1AD-4628-9EE6-11892F27F980}">
      <dsp:nvSpPr>
        <dsp:cNvPr id="0" name=""/>
        <dsp:cNvSpPr/>
      </dsp:nvSpPr>
      <dsp:spPr>
        <a:xfrm rot="5400000">
          <a:off x="6554305" y="-2860703"/>
          <a:ext cx="570813" cy="643737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kern="1200" dirty="0" smtClean="0"/>
            <a:t>Fungsi mekanistik tubuh normal</a:t>
          </a:r>
          <a:endParaRPr lang="id-ID" sz="1600" kern="1200" dirty="0"/>
        </a:p>
      </dsp:txBody>
      <dsp:txXfrm rot="-5400000">
        <a:off x="3621024" y="100443"/>
        <a:ext cx="6409511" cy="515083"/>
      </dsp:txXfrm>
    </dsp:sp>
    <dsp:sp modelId="{2C621CC0-808D-4DFA-A150-182CAF932F2D}">
      <dsp:nvSpPr>
        <dsp:cNvPr id="0" name=""/>
        <dsp:cNvSpPr/>
      </dsp:nvSpPr>
      <dsp:spPr>
        <a:xfrm>
          <a:off x="0" y="1225"/>
          <a:ext cx="3621024" cy="7135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Jasmani</a:t>
          </a:r>
          <a:endParaRPr lang="id-ID" sz="3600" kern="1200" dirty="0"/>
        </a:p>
      </dsp:txBody>
      <dsp:txXfrm>
        <a:off x="34831" y="36056"/>
        <a:ext cx="3551362" cy="643855"/>
      </dsp:txXfrm>
    </dsp:sp>
    <dsp:sp modelId="{6B5F83B2-6FF0-4A0A-AFDF-72CBA915E2CA}">
      <dsp:nvSpPr>
        <dsp:cNvPr id="0" name=""/>
        <dsp:cNvSpPr/>
      </dsp:nvSpPr>
      <dsp:spPr>
        <a:xfrm rot="5400000">
          <a:off x="6554305" y="-2111510"/>
          <a:ext cx="570813" cy="643737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kern="1200" dirty="0" smtClean="0"/>
            <a:t>Berfikir dengan jernih dan koheren</a:t>
          </a:r>
          <a:endParaRPr lang="id-ID" sz="1600" kern="1200" dirty="0"/>
        </a:p>
      </dsp:txBody>
      <dsp:txXfrm rot="-5400000">
        <a:off x="3621024" y="849636"/>
        <a:ext cx="6409511" cy="515083"/>
      </dsp:txXfrm>
    </dsp:sp>
    <dsp:sp modelId="{365F68E2-F0BA-4113-B90E-898C8C8008EA}">
      <dsp:nvSpPr>
        <dsp:cNvPr id="0" name=""/>
        <dsp:cNvSpPr/>
      </dsp:nvSpPr>
      <dsp:spPr>
        <a:xfrm>
          <a:off x="0" y="750418"/>
          <a:ext cx="3621024" cy="7135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Mental</a:t>
          </a:r>
          <a:endParaRPr lang="id-ID" sz="3600" kern="1200" dirty="0"/>
        </a:p>
      </dsp:txBody>
      <dsp:txXfrm>
        <a:off x="34831" y="785249"/>
        <a:ext cx="3551362" cy="643855"/>
      </dsp:txXfrm>
    </dsp:sp>
    <dsp:sp modelId="{17F24334-2246-488B-BE5B-2BB6C74ABE82}">
      <dsp:nvSpPr>
        <dsp:cNvPr id="0" name=""/>
        <dsp:cNvSpPr/>
      </dsp:nvSpPr>
      <dsp:spPr>
        <a:xfrm rot="5400000">
          <a:off x="6554305" y="-1362317"/>
          <a:ext cx="570813" cy="643737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kern="1200" dirty="0" smtClean="0"/>
            <a:t>Mengenal dan mengekspresikan emosi</a:t>
          </a:r>
          <a:endParaRPr lang="id-ID" sz="1600" kern="1200" dirty="0"/>
        </a:p>
      </dsp:txBody>
      <dsp:txXfrm rot="-5400000">
        <a:off x="3621024" y="1598829"/>
        <a:ext cx="6409511" cy="515083"/>
      </dsp:txXfrm>
    </dsp:sp>
    <dsp:sp modelId="{97C6AC92-B6FF-4B40-9F3A-0A945E28AB60}">
      <dsp:nvSpPr>
        <dsp:cNvPr id="0" name=""/>
        <dsp:cNvSpPr/>
      </dsp:nvSpPr>
      <dsp:spPr>
        <a:xfrm>
          <a:off x="0" y="1499611"/>
          <a:ext cx="3621024" cy="7135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Emosional</a:t>
          </a:r>
          <a:endParaRPr lang="id-ID" sz="3600" kern="1200" dirty="0"/>
        </a:p>
      </dsp:txBody>
      <dsp:txXfrm>
        <a:off x="34831" y="1534442"/>
        <a:ext cx="3551362" cy="643855"/>
      </dsp:txXfrm>
    </dsp:sp>
    <dsp:sp modelId="{7857CADB-C41D-4363-9F86-FC40270C32E0}">
      <dsp:nvSpPr>
        <dsp:cNvPr id="0" name=""/>
        <dsp:cNvSpPr/>
      </dsp:nvSpPr>
      <dsp:spPr>
        <a:xfrm rot="5400000">
          <a:off x="6554305" y="-613125"/>
          <a:ext cx="570813" cy="643737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kern="1200" dirty="0" smtClean="0"/>
            <a:t>Membuat dan mempertahankan hubungan dengan orang lain</a:t>
          </a:r>
          <a:endParaRPr lang="id-ID" sz="1600" kern="1200" dirty="0"/>
        </a:p>
      </dsp:txBody>
      <dsp:txXfrm rot="-5400000">
        <a:off x="3621024" y="2348021"/>
        <a:ext cx="6409511" cy="515083"/>
      </dsp:txXfrm>
    </dsp:sp>
    <dsp:sp modelId="{372F5395-88AA-4483-A1C6-D121B769BD49}">
      <dsp:nvSpPr>
        <dsp:cNvPr id="0" name=""/>
        <dsp:cNvSpPr/>
      </dsp:nvSpPr>
      <dsp:spPr>
        <a:xfrm>
          <a:off x="0" y="2248804"/>
          <a:ext cx="3621024" cy="7135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Sosial</a:t>
          </a:r>
          <a:endParaRPr lang="id-ID" sz="3600" kern="1200" dirty="0"/>
        </a:p>
      </dsp:txBody>
      <dsp:txXfrm>
        <a:off x="34831" y="2283635"/>
        <a:ext cx="3551362" cy="643855"/>
      </dsp:txXfrm>
    </dsp:sp>
    <dsp:sp modelId="{E5C26504-548A-4C64-ADB0-926624A01A30}">
      <dsp:nvSpPr>
        <dsp:cNvPr id="0" name=""/>
        <dsp:cNvSpPr/>
      </dsp:nvSpPr>
      <dsp:spPr>
        <a:xfrm rot="5400000">
          <a:off x="6554305" y="136067"/>
          <a:ext cx="570813" cy="643737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kern="1200" dirty="0" smtClean="0"/>
            <a:t>Kepercayaan dan praktek keagamaan, perbatan baik , tingkah laku, dan kedamaian</a:t>
          </a:r>
          <a:endParaRPr lang="id-ID" sz="1600" kern="1200" dirty="0"/>
        </a:p>
      </dsp:txBody>
      <dsp:txXfrm rot="-5400000">
        <a:off x="3621024" y="3097214"/>
        <a:ext cx="6409511" cy="515083"/>
      </dsp:txXfrm>
    </dsp:sp>
    <dsp:sp modelId="{088632C7-B67C-4BEF-A0F6-11A34F80F979}">
      <dsp:nvSpPr>
        <dsp:cNvPr id="0" name=""/>
        <dsp:cNvSpPr/>
      </dsp:nvSpPr>
      <dsp:spPr>
        <a:xfrm>
          <a:off x="0" y="2997997"/>
          <a:ext cx="3621024" cy="7135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Spiritual</a:t>
          </a:r>
          <a:endParaRPr lang="id-ID" sz="3600" kern="1200" dirty="0"/>
        </a:p>
      </dsp:txBody>
      <dsp:txXfrm>
        <a:off x="34831" y="3032828"/>
        <a:ext cx="3551362" cy="643855"/>
      </dsp:txXfrm>
    </dsp:sp>
    <dsp:sp modelId="{DE35E728-127D-435F-8EFA-5BE88C4A643E}">
      <dsp:nvSpPr>
        <dsp:cNvPr id="0" name=""/>
        <dsp:cNvSpPr/>
      </dsp:nvSpPr>
      <dsp:spPr>
        <a:xfrm rot="5400000">
          <a:off x="6554305" y="885260"/>
          <a:ext cx="570813" cy="643737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600" kern="1200" dirty="0" smtClean="0"/>
            <a:t>Dukungan politik, sosial, ekonomi, budaya</a:t>
          </a:r>
          <a:endParaRPr lang="id-ID" sz="1600" kern="1200" dirty="0"/>
        </a:p>
      </dsp:txBody>
      <dsp:txXfrm rot="-5400000">
        <a:off x="3621024" y="3846407"/>
        <a:ext cx="6409511" cy="515083"/>
      </dsp:txXfrm>
    </dsp:sp>
    <dsp:sp modelId="{E0AD6D2C-3E81-4523-BDBC-D9676575C333}">
      <dsp:nvSpPr>
        <dsp:cNvPr id="0" name=""/>
        <dsp:cNvSpPr/>
      </dsp:nvSpPr>
      <dsp:spPr>
        <a:xfrm>
          <a:off x="0" y="3747190"/>
          <a:ext cx="3621024" cy="7135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Societal</a:t>
          </a:r>
          <a:endParaRPr lang="id-ID" sz="3600" kern="1200" dirty="0"/>
        </a:p>
      </dsp:txBody>
      <dsp:txXfrm>
        <a:off x="34831" y="3782021"/>
        <a:ext cx="3551362" cy="643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F89359-95C4-44F5-9986-5313F121A8CF}" type="datetimeFigureOut">
              <a:rPr lang="id-ID"/>
              <a:pPr>
                <a:defRPr/>
              </a:pPr>
              <a:t>04/04/2018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AFBF018-D3A2-4856-B078-0A7BF6D139B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9804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6C27FB-4E1E-4654-AFCF-085B0681E59F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48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72E14A-412C-4F3D-B2FB-4D803C9D1476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1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D5D2C-AA79-4453-A1C4-1D975F28D7E9}" type="datetime1">
              <a:rPr lang="en-US"/>
              <a:pPr>
                <a:defRPr/>
              </a:pPr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4B656-58AA-4CB2-B913-F16A558EA5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1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9B60C-D782-4FC9-8D88-F0B86F5D69AA}" type="datetime1">
              <a:rPr lang="en-US"/>
              <a:pPr>
                <a:defRPr/>
              </a:pPr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24A47-F1CD-4C9E-9151-9B0DF33D9F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0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6771-388F-42E5-8AAC-B01810625228}" type="datetime1">
              <a:rPr lang="en-US"/>
              <a:pPr>
                <a:defRPr/>
              </a:pPr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88EB-04A0-4AB0-9DD4-C5039273A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6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130E-98E3-4AF9-9AB1-6F48DB2CF1EE}" type="datetime1">
              <a:rPr lang="en-US"/>
              <a:pPr>
                <a:defRPr/>
              </a:pPr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680E8-5354-445A-B1A4-3BBD37BAC8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3A60-628B-41F8-8F91-74A5A55DEC0A}" type="datetime1">
              <a:rPr lang="en-US"/>
              <a:pPr>
                <a:defRPr/>
              </a:pPr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63D98-6095-4EBC-9963-CDB123FE29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2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CCB9-6065-4184-93F2-9D4B87FDAB47}" type="datetime1">
              <a:rPr lang="en-US"/>
              <a:pPr>
                <a:defRPr/>
              </a:pPr>
              <a:t>4/4/2018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919D-E92C-4121-9ECB-A28A7C3FEC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8941-500A-4A6F-9543-4E8D11973E6B}" type="datetime1">
              <a:rPr lang="en-US"/>
              <a:pPr>
                <a:defRPr/>
              </a:pPr>
              <a:t>4/4/2018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E9103-F387-4A10-A2ED-BFC512D652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011C1-79B2-42E2-B0B0-7B5AA5C9A90E}" type="datetime1">
              <a:rPr lang="en-US"/>
              <a:pPr>
                <a:defRPr/>
              </a:pPr>
              <a:t>4/4/2018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638DA-4E0F-4BA3-8B6D-94B9753868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8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32470-FAA3-49D0-87CB-A4B21E4CCBD1}" type="datetime1">
              <a:rPr lang="en-US"/>
              <a:pPr>
                <a:defRPr/>
              </a:pPr>
              <a:t>4/4/2018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9B0A5-777E-442C-B07B-9BB02D2574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5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B1B6-E332-430C-8895-F571C75EA4D0}" type="datetime1">
              <a:rPr lang="en-US"/>
              <a:pPr>
                <a:defRPr/>
              </a:pPr>
              <a:t>4/4/2018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BF210-8734-49CE-A329-6CDCED507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2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FE89-F4CB-4E66-B1B5-ACDDC0D32039}" type="datetime1">
              <a:rPr lang="en-US"/>
              <a:pPr>
                <a:defRPr/>
              </a:pPr>
              <a:t>4/4/2018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BF4B-FAAF-4E73-86FC-C121260CBE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9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E408AB-DA9F-4267-B609-5E6B1AA3A578}" type="datetime1">
              <a:rPr lang="en-US"/>
              <a:pPr>
                <a:defRPr/>
              </a:pPr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A6BE688A-EF8B-4E48-AA8E-EA7CF2BA38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52400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746625" y="3657600"/>
            <a:ext cx="5638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Konsep Sehat dan Sakit pada Masyarakat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SESI-5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tx2"/>
                </a:solidFill>
              </a:rPr>
              <a:t>Ade Heryana, SST, MKM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Prodi Kesmas FIKES UEU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55626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FFFF00"/>
                </a:solidFill>
              </a:rPr>
              <a:t>Mata Kuliah:</a:t>
            </a:r>
          </a:p>
          <a:p>
            <a:pPr algn="ctr"/>
            <a:r>
              <a:rPr lang="id-ID" b="1" dirty="0" smtClean="0">
                <a:solidFill>
                  <a:srgbClr val="FFFF00"/>
                </a:solidFill>
              </a:rPr>
              <a:t>Sosiologi dan Antropologi Kesehatan</a:t>
            </a:r>
            <a:endParaRPr lang="id-ID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029" y="0"/>
            <a:ext cx="10972800" cy="685800"/>
          </a:xfrm>
        </p:spPr>
        <p:txBody>
          <a:bodyPr/>
          <a:lstStyle/>
          <a:p>
            <a:pPr algn="l"/>
            <a:r>
              <a:rPr lang="id-ID" b="1" dirty="0" smtClean="0"/>
              <a:t>Proses mencari pengobatan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03943"/>
            <a:ext cx="10972800" cy="4525963"/>
          </a:xfrm>
        </p:spPr>
        <p:txBody>
          <a:bodyPr/>
          <a:lstStyle/>
          <a:p>
            <a:r>
              <a:rPr lang="id-ID" sz="2000" dirty="0"/>
              <a:t>Yang  lebih  sulit  lagi,  konsep  </a:t>
            </a:r>
            <a:r>
              <a:rPr lang="id-ID" sz="2000" dirty="0" smtClean="0"/>
              <a:t>sehat-sakit </a:t>
            </a:r>
            <a:r>
              <a:rPr lang="id-ID" sz="2000" dirty="0"/>
              <a:t>ini </a:t>
            </a:r>
            <a:r>
              <a:rPr lang="id-ID" sz="2000" dirty="0" smtClean="0"/>
              <a:t>berbeda-beda </a:t>
            </a:r>
            <a:r>
              <a:rPr lang="id-ID" sz="2000" dirty="0"/>
              <a:t>antar kelompok </a:t>
            </a:r>
            <a:r>
              <a:rPr lang="id-ID" sz="2000" dirty="0" smtClean="0"/>
              <a:t>masyarakat. Oleh   </a:t>
            </a:r>
            <a:r>
              <a:rPr lang="id-ID" sz="2000" dirty="0"/>
              <a:t>sebab   itu   untuk   keberhasilan   program   </a:t>
            </a:r>
            <a:r>
              <a:rPr lang="id-ID" sz="2000" dirty="0" smtClean="0"/>
              <a:t>kesehatan, perlu dilihat persepsi masyarakat  </a:t>
            </a:r>
            <a:r>
              <a:rPr lang="id-ID" sz="2000" dirty="0"/>
              <a:t>tentang  konsep  sehat  dan  sakit,  mencoba  mengerti  mengapa  persepsi </a:t>
            </a:r>
            <a:r>
              <a:rPr lang="id-ID" sz="2000" dirty="0" smtClean="0"/>
              <a:t>tersebut  </a:t>
            </a:r>
            <a:r>
              <a:rPr lang="id-ID" sz="2000" dirty="0"/>
              <a:t>sampai  berkembang  sedemikan  rupa  dan  setelah  itu  mengusahakan  merubah </a:t>
            </a:r>
            <a:r>
              <a:rPr lang="id-ID" sz="2000" dirty="0" smtClean="0"/>
              <a:t>persepsi  </a:t>
            </a:r>
            <a:r>
              <a:rPr lang="id-ID" sz="2000" dirty="0"/>
              <a:t>tersebut  agar  mendekati  konsep  yang  lebih  obyektif.    </a:t>
            </a:r>
            <a:endParaRPr lang="id-ID" sz="2000" dirty="0" smtClean="0"/>
          </a:p>
          <a:p>
            <a:r>
              <a:rPr lang="id-ID" sz="2000" dirty="0" smtClean="0"/>
              <a:t>Implikasi  </a:t>
            </a:r>
            <a:r>
              <a:rPr lang="id-ID" sz="2000" dirty="0"/>
              <a:t>dari  konsep </a:t>
            </a:r>
            <a:r>
              <a:rPr lang="id-ID" sz="2000" dirty="0" smtClean="0"/>
              <a:t>sehat-sakit  </a:t>
            </a:r>
            <a:r>
              <a:rPr lang="id-ID" sz="2000" dirty="0"/>
              <a:t>tersebut  </a:t>
            </a:r>
            <a:r>
              <a:rPr lang="id-ID" sz="2000" dirty="0" smtClean="0"/>
              <a:t>membawa  </a:t>
            </a:r>
            <a:r>
              <a:rPr lang="id-ID" sz="2000" dirty="0"/>
              <a:t>orang  dalam  berperilaku    mencari  kesembuhan  yang </a:t>
            </a:r>
            <a:r>
              <a:rPr lang="id-ID" sz="2000" dirty="0" smtClean="0"/>
              <a:t>bervariasi  </a:t>
            </a:r>
            <a:r>
              <a:rPr lang="id-ID" sz="2000" dirty="0"/>
              <a:t>pula.    </a:t>
            </a:r>
            <a:endParaRPr lang="id-ID" sz="2000" dirty="0" smtClean="0"/>
          </a:p>
          <a:p>
            <a:r>
              <a:rPr lang="id-ID" sz="2000" dirty="0" smtClean="0"/>
              <a:t>Suchman  </a:t>
            </a:r>
            <a:r>
              <a:rPr lang="id-ID" sz="2000" dirty="0"/>
              <a:t>(Notoatmodjo,  1993),    menganalisis  pola  pencaharian </a:t>
            </a:r>
            <a:r>
              <a:rPr lang="id-ID" sz="2000" dirty="0" smtClean="0"/>
              <a:t>pengobatan </a:t>
            </a:r>
            <a:r>
              <a:rPr lang="id-ID" sz="2000" dirty="0"/>
              <a:t>dimana terdapat lima macam reaksi dalam proses pencaharian pengobatan </a:t>
            </a:r>
            <a:r>
              <a:rPr lang="id-ID" sz="2000" dirty="0" smtClean="0"/>
              <a:t>tersebut</a:t>
            </a:r>
            <a:r>
              <a:rPr lang="id-ID" sz="2000" dirty="0"/>
              <a:t>, yaitu:</a:t>
            </a:r>
          </a:p>
          <a:p>
            <a:pPr lvl="1"/>
            <a:r>
              <a:rPr lang="id-ID" sz="2000" b="1" i="1" dirty="0" smtClean="0"/>
              <a:t>Shopping</a:t>
            </a:r>
            <a:r>
              <a:rPr lang="id-ID" sz="2000" dirty="0"/>
              <a:t>, proses  mencari </a:t>
            </a:r>
            <a:r>
              <a:rPr lang="id-ID" sz="2000" dirty="0" smtClean="0"/>
              <a:t>alternatif </a:t>
            </a:r>
            <a:r>
              <a:rPr lang="id-ID" sz="2000" dirty="0"/>
              <a:t>sumber pengobatan guna menemukan </a:t>
            </a:r>
            <a:r>
              <a:rPr lang="id-ID" sz="2000" dirty="0" smtClean="0"/>
              <a:t>seorang yang </a:t>
            </a:r>
            <a:r>
              <a:rPr lang="id-ID" sz="2000" dirty="0"/>
              <a:t>dapat memberikan diagnosa dan pengobatan yang sesuai dengan harapan si sakit</a:t>
            </a:r>
            <a:r>
              <a:rPr lang="id-ID" sz="2000" dirty="0" smtClean="0"/>
              <a:t>.</a:t>
            </a:r>
          </a:p>
          <a:p>
            <a:pPr lvl="1"/>
            <a:r>
              <a:rPr lang="id-ID" sz="2000" b="1" i="1" dirty="0" smtClean="0"/>
              <a:t>Fragmentation</a:t>
            </a:r>
            <a:r>
              <a:rPr lang="id-ID" sz="2000" dirty="0"/>
              <a:t>,  proses pengobatan oleh beberapa fasilitas kesehatan pada lokasi </a:t>
            </a:r>
            <a:r>
              <a:rPr lang="id-ID" sz="2000" dirty="0" smtClean="0"/>
              <a:t>yang </a:t>
            </a:r>
            <a:r>
              <a:rPr lang="id-ID" sz="2000" dirty="0"/>
              <a:t>sama seperti berobat ke dokter, </a:t>
            </a:r>
            <a:r>
              <a:rPr lang="id-ID" sz="2000" dirty="0" smtClean="0"/>
              <a:t>sekaligus </a:t>
            </a:r>
            <a:r>
              <a:rPr lang="id-ID" sz="2000" dirty="0"/>
              <a:t>ke </a:t>
            </a:r>
            <a:r>
              <a:rPr lang="id-ID" sz="2000" dirty="0" smtClean="0"/>
              <a:t>dukun.</a:t>
            </a:r>
          </a:p>
          <a:p>
            <a:pPr lvl="1"/>
            <a:r>
              <a:rPr lang="id-ID" sz="2000" b="1" i="1" dirty="0" smtClean="0"/>
              <a:t>Procrastination</a:t>
            </a:r>
            <a:r>
              <a:rPr lang="id-ID" sz="2000" dirty="0"/>
              <a:t>,    penundaan  pencarian  pengobatan  walaupun  gejala  penyakitnya </a:t>
            </a:r>
            <a:r>
              <a:rPr lang="id-ID" sz="2000" dirty="0" smtClean="0"/>
              <a:t>sudah dirasakan.</a:t>
            </a:r>
          </a:p>
          <a:p>
            <a:pPr lvl="1"/>
            <a:r>
              <a:rPr lang="id-ID" sz="2000" b="1" i="1" dirty="0" smtClean="0"/>
              <a:t>Self </a:t>
            </a:r>
            <a:r>
              <a:rPr lang="id-ID" sz="2000" b="1" i="1" dirty="0"/>
              <a:t>Medication</a:t>
            </a:r>
            <a:r>
              <a:rPr lang="id-ID" sz="2000" dirty="0"/>
              <a:t>, pengobatan sendiri dengan menggunakan berbagai ramuan atau </a:t>
            </a:r>
            <a:r>
              <a:rPr lang="id-ID" sz="2000" dirty="0" smtClean="0"/>
              <a:t>obat-obat </a:t>
            </a:r>
            <a:r>
              <a:rPr lang="id-ID" sz="2000" dirty="0"/>
              <a:t>yang dinilainya tepat </a:t>
            </a:r>
            <a:r>
              <a:rPr lang="id-ID" sz="2000" dirty="0" smtClean="0"/>
              <a:t>baginya.</a:t>
            </a:r>
          </a:p>
          <a:p>
            <a:pPr lvl="1"/>
            <a:r>
              <a:rPr lang="id-ID" sz="2000" b="1" i="1" dirty="0" smtClean="0"/>
              <a:t>Discontinuity</a:t>
            </a:r>
            <a:r>
              <a:rPr lang="id-ID" sz="2000" dirty="0"/>
              <a:t>, penghentian </a:t>
            </a:r>
            <a:r>
              <a:rPr lang="id-ID" sz="2000" dirty="0" smtClean="0"/>
              <a:t>proses </a:t>
            </a:r>
            <a:r>
              <a:rPr lang="id-ID" sz="2000" dirty="0"/>
              <a:t>pengobatan. (Djekky, 2001:13)</a:t>
            </a:r>
          </a:p>
        </p:txBody>
      </p:sp>
    </p:spTree>
    <p:extLst>
      <p:ext uri="{BB962C8B-B14F-4D97-AF65-F5344CB8AC3E}">
        <p14:creationId xmlns:p14="http://schemas.microsoft.com/office/powerpoint/2010/main" val="1352463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762000"/>
          </a:xfrm>
        </p:spPr>
        <p:txBody>
          <a:bodyPr/>
          <a:lstStyle/>
          <a:p>
            <a:pPr algn="l"/>
            <a:r>
              <a:rPr lang="id-ID" b="1" dirty="0" smtClean="0"/>
              <a:t>Kasus Orang Papua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11734800" cy="4525963"/>
          </a:xfrm>
        </p:spPr>
        <p:txBody>
          <a:bodyPr/>
          <a:lstStyle/>
          <a:p>
            <a:r>
              <a:rPr lang="id-ID" sz="2400" b="1" dirty="0">
                <a:solidFill>
                  <a:schemeClr val="accent6">
                    <a:lumMod val="75000"/>
                  </a:schemeClr>
                </a:solidFill>
              </a:rPr>
              <a:t>Orang  Moi  </a:t>
            </a:r>
            <a:r>
              <a:rPr lang="id-ID" sz="2400" dirty="0"/>
              <a:t>di  sebelah  utara  kota  Jayapura  mengkonsepsikan  sakit  sebagai  gangguan </a:t>
            </a:r>
            <a:r>
              <a:rPr lang="id-ID" sz="2400" dirty="0" smtClean="0"/>
              <a:t>keseimbangan  </a:t>
            </a:r>
            <a:r>
              <a:rPr lang="id-ID" sz="2400" dirty="0"/>
              <a:t>fisik  apabila  masuknya  kekuatan  alam  melebihi  kekuatan  manusia. </a:t>
            </a:r>
            <a:r>
              <a:rPr lang="id-ID" sz="2400" dirty="0" smtClean="0"/>
              <a:t>Gangguan </a:t>
            </a:r>
            <a:r>
              <a:rPr lang="id-ID" sz="2400" dirty="0"/>
              <a:t>itu disebabkan oleh </a:t>
            </a:r>
            <a:r>
              <a:rPr lang="id-ID" sz="2400" dirty="0" smtClean="0"/>
              <a:t>roh </a:t>
            </a:r>
            <a:r>
              <a:rPr lang="id-ID" sz="2400" dirty="0"/>
              <a:t>manusia yang merusak tubuh manusia (Wambrauw, </a:t>
            </a:r>
            <a:r>
              <a:rPr lang="id-ID" sz="2400" dirty="0" smtClean="0"/>
              <a:t>1994</a:t>
            </a:r>
            <a:r>
              <a:rPr lang="id-ID" sz="2400" dirty="0"/>
              <a:t>). Hal ini berarti, bahwa bagi orang Moi yang sehat, ia harus selalu menghindari </a:t>
            </a:r>
            <a:r>
              <a:rPr lang="id-ID" sz="2400" dirty="0" smtClean="0"/>
              <a:t>gangguan  </a:t>
            </a:r>
            <a:r>
              <a:rPr lang="id-ID" sz="2400" dirty="0"/>
              <a:t>dari  roh  manusia  tersebut  dengan  menghindari  diri  dari  </a:t>
            </a:r>
            <a:r>
              <a:rPr lang="id-ID" sz="2400" dirty="0" smtClean="0"/>
              <a:t>tempat-tempat dimana   </a:t>
            </a:r>
            <a:r>
              <a:rPr lang="id-ID" sz="2400" dirty="0"/>
              <a:t>roh   itu   selalu   berada   (tempat   </a:t>
            </a:r>
            <a:r>
              <a:rPr lang="id-ID" sz="2400" dirty="0" smtClean="0"/>
              <a:t>keramat, kuburan</a:t>
            </a:r>
            <a:r>
              <a:rPr lang="id-ID" sz="2400" dirty="0"/>
              <a:t>,   hutan   larangan,   dan </a:t>
            </a:r>
            <a:r>
              <a:rPr lang="id-ID" sz="2400" dirty="0" smtClean="0"/>
              <a:t>sebagainya</a:t>
            </a:r>
            <a:r>
              <a:rPr lang="id-ID" sz="2400" dirty="0"/>
              <a:t>).    Karena  </a:t>
            </a:r>
            <a:r>
              <a:rPr lang="id-ID" sz="2400" dirty="0" smtClean="0"/>
              <a:t>kekuatan-kekuatan  </a:t>
            </a:r>
            <a:r>
              <a:rPr lang="id-ID" sz="2400" dirty="0"/>
              <a:t>alam  itu  berada  pada  </a:t>
            </a:r>
            <a:r>
              <a:rPr lang="id-ID" sz="2400" dirty="0" smtClean="0"/>
              <a:t>lingkungan-lingkungan yang  </a:t>
            </a:r>
            <a:r>
              <a:rPr lang="id-ID" sz="2400" dirty="0"/>
              <a:t>menurut  adat  mereka  adalah  tempat  pantangan  untuk  dilewati  sembarangan. </a:t>
            </a:r>
          </a:p>
          <a:p>
            <a:r>
              <a:rPr lang="id-ID" sz="2400" dirty="0"/>
              <a:t>Biasanya untuk mencari pengobatan, mereka langsung pergi ke dukun, </a:t>
            </a:r>
            <a:r>
              <a:rPr lang="id-ID" sz="2400" dirty="0" smtClean="0"/>
              <a:t>atau </a:t>
            </a:r>
            <a:r>
              <a:rPr lang="id-ID" sz="2400" dirty="0"/>
              <a:t>mengobati </a:t>
            </a:r>
            <a:r>
              <a:rPr lang="id-ID" sz="2400" dirty="0" smtClean="0"/>
              <a:t>sendiri </a:t>
            </a:r>
            <a:r>
              <a:rPr lang="id-ID" sz="2400" dirty="0"/>
              <a:t>dengan pengobatan tradisional atau melalui orang lain yang dapat mendiagnosa </a:t>
            </a:r>
            <a:r>
              <a:rPr lang="id-ID" sz="2400" dirty="0" smtClean="0"/>
              <a:t>penyakitnya   </a:t>
            </a:r>
            <a:r>
              <a:rPr lang="id-ID" sz="2400" dirty="0"/>
              <a:t>(dukun   akan   mengobati   kalau   hal   itu   terganggu   langsung   oleh   roh  </a:t>
            </a:r>
            <a:r>
              <a:rPr lang="id-ID" sz="2400" dirty="0" smtClean="0"/>
              <a:t>manusia</a:t>
            </a:r>
            <a:r>
              <a:rPr lang="id-ID" sz="2400" dirty="0"/>
              <a:t>).  </a:t>
            </a:r>
          </a:p>
          <a:p>
            <a:r>
              <a:rPr lang="id-ID" sz="2400" b="1" dirty="0">
                <a:solidFill>
                  <a:schemeClr val="accent6">
                    <a:lumMod val="75000"/>
                  </a:schemeClr>
                </a:solidFill>
              </a:rPr>
              <a:t>Orang  Biak  Numfor  </a:t>
            </a:r>
            <a:r>
              <a:rPr lang="id-ID" sz="2400" dirty="0"/>
              <a:t>mengkonsepsikan  penyakit  sebagai  suatu  hal  yang  </a:t>
            </a:r>
            <a:r>
              <a:rPr lang="id-ID" sz="2400" dirty="0" smtClean="0"/>
              <a:t>menyebabkan terdapat  </a:t>
            </a:r>
            <a:r>
              <a:rPr lang="id-ID" sz="2400" dirty="0"/>
              <a:t>ketidak  seimbangan  dalam  diri  tubuh  seseorang.  Hal  ini  berarti  adanya </a:t>
            </a:r>
            <a:r>
              <a:rPr lang="id-ID" sz="2400" dirty="0" smtClean="0"/>
              <a:t>sesuatu   </a:t>
            </a:r>
            <a:r>
              <a:rPr lang="id-ID" sz="2400" dirty="0"/>
              <a:t>kekuatan   yang   diberikan   oleh   seseorang   melalui   kekuatan   gaib   karena </a:t>
            </a:r>
            <a:r>
              <a:rPr lang="id-ID" sz="2400" dirty="0" smtClean="0"/>
              <a:t>kedengkiannya </a:t>
            </a:r>
            <a:r>
              <a:rPr lang="id-ID" sz="2400" dirty="0"/>
              <a:t>terhadap orang tersebut (Wambrauw, 1994</a:t>
            </a:r>
            <a:r>
              <a:rPr lang="id-ID" sz="2400" dirty="0" smtClean="0"/>
              <a:t>)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292663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1995487" y="3048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5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TERIMA KASIH</a:t>
            </a:r>
            <a:endParaRPr lang="id-ID" sz="5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057400" y="914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UTLINE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1524001" y="2543629"/>
            <a:ext cx="9172575" cy="2057399"/>
          </a:xfrm>
        </p:spPr>
        <p:txBody>
          <a:bodyPr/>
          <a:lstStyle/>
          <a:p>
            <a:r>
              <a:rPr lang="id-ID" sz="3600" dirty="0" smtClean="0"/>
              <a:t>Pengertian Sehat</a:t>
            </a:r>
          </a:p>
          <a:p>
            <a:r>
              <a:rPr lang="id-ID" sz="3600" dirty="0" smtClean="0"/>
              <a:t>Pengertian Sakit</a:t>
            </a:r>
          </a:p>
          <a:p>
            <a:r>
              <a:rPr lang="id-ID" sz="3600" dirty="0" smtClean="0"/>
              <a:t>Konsep sehat dan sakit pada masyarakat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168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10058400" cy="6858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ocial Determinants of Health (WHO)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1127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Kondisi tempat lahir, berkembang, hidup, bekerja, dan menua seseorang, yang mempengaruhi kesehatan.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756" y="2133601"/>
            <a:ext cx="3640015" cy="205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133599"/>
            <a:ext cx="3640019" cy="20574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65756" y="4419600"/>
            <a:ext cx="3640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 dari 3 miiar penduduk kota tinggal di wilayah kumuh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4419600"/>
            <a:ext cx="3640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130.000 kematian bayi prematur, dan 50-70 juta kasus ISPA setiap tahun terjadi di wilayah polusi udara </a:t>
            </a:r>
            <a:endParaRPr lang="id-ID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40" y="2133599"/>
            <a:ext cx="3640019" cy="205740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4800" y="4419600"/>
            <a:ext cx="36400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Kematian anak di wilayah kumuh 2,5 kali lebih banyak dibanding wilayah lain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5826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91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Konsep Sehat dan Sakit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22437"/>
            <a:ext cx="10972800" cy="4525963"/>
          </a:xfrm>
        </p:spPr>
        <p:txBody>
          <a:bodyPr/>
          <a:lstStyle/>
          <a:p>
            <a:r>
              <a:rPr lang="id-ID" b="1" dirty="0" smtClean="0"/>
              <a:t>Pendekatan Etik</a:t>
            </a:r>
          </a:p>
          <a:p>
            <a:pPr lvl="1"/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Menganalisis perilaku atau gejala sosial dari pandangan orang luar serta membandingkannya dengan kebudayaan lain;</a:t>
            </a:r>
          </a:p>
          <a:p>
            <a:pPr marL="457200" lvl="1" indent="0">
              <a:buNone/>
            </a:pPr>
            <a:endParaRPr lang="id-ID" dirty="0" smtClean="0"/>
          </a:p>
          <a:p>
            <a:r>
              <a:rPr lang="id-ID" b="1" dirty="0" smtClean="0"/>
              <a:t>Pendekatan Emik</a:t>
            </a:r>
          </a:p>
          <a:p>
            <a:pPr lvl="1"/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Memahami perilaku individu atau masyarakat dari sudut pandang si pelaku sendiri (bisa individu tersebut atau anggota masyarakat yang besangkutan)</a:t>
            </a:r>
            <a:endParaRPr lang="id-ID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63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168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10972800" cy="6858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efinisi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Sehat – Pendekatan Etik </a:t>
            </a:r>
            <a:r>
              <a:rPr lang="id-ID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(jekky, 2001)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73792559"/>
              </p:ext>
            </p:extLst>
          </p:nvPr>
        </p:nvGraphicFramePr>
        <p:xfrm>
          <a:off x="838200" y="1676400"/>
          <a:ext cx="10058400" cy="446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64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0"/>
            <a:ext cx="10972800" cy="838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Definisi Sehat – Pendekatan Emik </a:t>
            </a:r>
            <a:r>
              <a:rPr lang="id-ID" sz="1400" b="1" dirty="0" smtClean="0">
                <a:solidFill>
                  <a:schemeClr val="accent6">
                    <a:lumMod val="75000"/>
                  </a:schemeClr>
                </a:solidFill>
              </a:rPr>
              <a:t>(Kalangie, 1994)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10972800" cy="4525963"/>
          </a:xfrm>
        </p:spPr>
        <p:txBody>
          <a:bodyPr/>
          <a:lstStyle/>
          <a:p>
            <a:r>
              <a:rPr lang="id-ID" sz="2400" dirty="0" smtClean="0"/>
              <a:t>Seseorang </a:t>
            </a:r>
            <a:r>
              <a:rPr lang="id-ID" sz="2400" dirty="0"/>
              <a:t>dapat menentukan kondisi kesehatannya baik </a:t>
            </a:r>
            <a:r>
              <a:rPr lang="id-ID" sz="2400" dirty="0" smtClean="0"/>
              <a:t>(</a:t>
            </a:r>
            <a:r>
              <a:rPr lang="id-ID" sz="2400" dirty="0"/>
              <a:t>sehat) bilamana ia tidak merasakan terjadinya suatu kelainan fisik maupun psikis.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Walaupun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ia menyadari akan adanya kelainan tetapi tidak terlalu menimbulkan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perasaan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sakit, atau tidak dipersepsikan sebagai kelainan yang memerlukan perhatian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medis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secara khusus, atau kelainan ini tidak dianggap sebagai suatu penyakit</a:t>
            </a:r>
            <a:r>
              <a:rPr lang="id-ID" sz="2400" dirty="0"/>
              <a:t>. Dasar </a:t>
            </a:r>
            <a:r>
              <a:rPr lang="id-ID" sz="2400" dirty="0" smtClean="0"/>
              <a:t>utama penetuan </a:t>
            </a:r>
            <a:r>
              <a:rPr lang="id-ID" sz="2400" dirty="0"/>
              <a:t>tersebut adalah bahwa ia tetap dapat menjalankan </a:t>
            </a:r>
            <a:r>
              <a:rPr lang="id-ID" sz="2400" dirty="0" smtClean="0"/>
              <a:t>peranan-peranan sosialnya </a:t>
            </a:r>
            <a:r>
              <a:rPr lang="id-ID" sz="2400" dirty="0"/>
              <a:t>setiap hari seperti biasa. </a:t>
            </a:r>
          </a:p>
          <a:p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Standard apa yang dapat dianggap “sehat” juga bervariasi. Seorang usia lanjut dapat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mengatakan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bahwa ia dalam keadaan sehat pada hari ketika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Broncitis Kronik berkurang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sehingga ia dapat berbelanja di pasar</a:t>
            </a:r>
            <a:r>
              <a:rPr lang="id-ID" sz="2400" dirty="0"/>
              <a:t>. Ini berarti orang menilai </a:t>
            </a:r>
            <a:r>
              <a:rPr lang="id-ID" sz="2400" dirty="0" smtClean="0"/>
              <a:t>kesehatannya </a:t>
            </a:r>
            <a:r>
              <a:rPr lang="id-ID" sz="2400" dirty="0"/>
              <a:t>secara subyektif, sesuai dengan norma dan </a:t>
            </a:r>
            <a:r>
              <a:rPr lang="id-ID" sz="2400" dirty="0" smtClean="0"/>
              <a:t>harapan-harapannya</a:t>
            </a:r>
            <a:r>
              <a:rPr lang="id-ID" sz="2400" dirty="0"/>
              <a:t>.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Inilah salah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satu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alasan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mengapa upaya untuk mengukur kesehatan adalah sangat sulit.</a:t>
            </a:r>
            <a:r>
              <a:rPr lang="id-ID" sz="2400" dirty="0"/>
              <a:t> </a:t>
            </a:r>
          </a:p>
          <a:p>
            <a:r>
              <a:rPr lang="id-ID" sz="2400" dirty="0"/>
              <a:t>Gagasan </a:t>
            </a:r>
            <a:r>
              <a:rPr lang="id-ID" sz="2400" dirty="0" smtClean="0"/>
              <a:t>orang </a:t>
            </a:r>
            <a:r>
              <a:rPr lang="id-ID" sz="2400" dirty="0"/>
              <a:t>tentang “sehat” dan merasa sehat adalah sangat bervariasi.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Gagasan-gagasan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itu dibentuk oleh pengalaman, pengetahuan, nilai, norma dan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harapan-harapan</a:t>
            </a:r>
            <a:r>
              <a:rPr lang="id-ID" sz="2400" dirty="0"/>
              <a:t>. (Kalangie, </a:t>
            </a:r>
            <a:r>
              <a:rPr lang="id-ID" sz="2400" dirty="0" smtClean="0"/>
              <a:t>1994:39-40)</a:t>
            </a:r>
            <a:endParaRPr lang="id-ID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57279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0"/>
            <a:ext cx="10972800" cy="838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Definisi Sakit – Pendekatan Etik </a:t>
            </a:r>
            <a:r>
              <a:rPr lang="id-ID" sz="1400" b="1" dirty="0" smtClean="0">
                <a:solidFill>
                  <a:schemeClr val="accent6">
                    <a:lumMod val="75000"/>
                  </a:schemeClr>
                </a:solidFill>
              </a:rPr>
              <a:t>(Sudarti, 1998)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685800"/>
            <a:ext cx="11430000" cy="4525963"/>
          </a:xfrm>
        </p:spPr>
        <p:txBody>
          <a:bodyPr/>
          <a:lstStyle/>
          <a:p>
            <a:r>
              <a:rPr lang="id-ID" sz="2400" dirty="0"/>
              <a:t>Secara ilmiah penyakit (disease) diartikan sebagai gangguan fungsi fisiologis dari suatu </a:t>
            </a:r>
            <a:r>
              <a:rPr lang="id-ID" sz="2400" dirty="0" smtClean="0"/>
              <a:t>organisme </a:t>
            </a:r>
            <a:r>
              <a:rPr lang="id-ID" sz="2400" dirty="0"/>
              <a:t>sebagai akibat terjadi infeksi atau tekanan dari lingkungan, jadi penyakit itu </a:t>
            </a:r>
            <a:r>
              <a:rPr lang="id-ID" sz="2400" dirty="0" smtClean="0"/>
              <a:t>bersifat   </a:t>
            </a:r>
            <a:r>
              <a:rPr lang="id-ID" sz="2400" dirty="0"/>
              <a:t>obyektif.   </a:t>
            </a:r>
            <a:endParaRPr lang="id-ID" sz="2400" dirty="0" smtClean="0"/>
          </a:p>
          <a:p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Sebaliknya  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sakit   (illness)      adalah   penilaian   individu   terhadap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pengalaman 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menderita  suatu  penyakit  (Sarwono,  1993:31). 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Fenomena 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subyektif  ini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ditandai 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dengan  perasaan  tidak  enak.    </a:t>
            </a:r>
            <a:endParaRPr lang="id-ID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id-ID" sz="2400" dirty="0" smtClean="0"/>
              <a:t>Di  </a:t>
            </a:r>
            <a:r>
              <a:rPr lang="id-ID" sz="2400" dirty="0"/>
              <a:t>negara  maju  kebanyakan  orang  mengidap </a:t>
            </a:r>
            <a:r>
              <a:rPr lang="id-ID" sz="2400" dirty="0" smtClean="0"/>
              <a:t>hypo-chondriacal,  </a:t>
            </a:r>
            <a:r>
              <a:rPr lang="id-ID" sz="2400" dirty="0"/>
              <a:t>ini  disebabkan  karena  kesadaran  kesehatan  sangat  tinggi  dan  takut </a:t>
            </a:r>
            <a:r>
              <a:rPr lang="id-ID" sz="2400" dirty="0" smtClean="0"/>
              <a:t>terkena  </a:t>
            </a:r>
            <a:r>
              <a:rPr lang="id-ID" sz="2400" dirty="0"/>
              <a:t>penyakit  sehingga  jika  dirasakan  sedikit  saja  kelainan  pada  tubuhnya,  maka </a:t>
            </a:r>
            <a:r>
              <a:rPr lang="id-ID" sz="2400" dirty="0" smtClean="0"/>
              <a:t>akan  </a:t>
            </a:r>
            <a:r>
              <a:rPr lang="id-ID" sz="2400" dirty="0"/>
              <a:t>langsung  ke  dokter,  padahal  tidak  terdapat  gangguan  fisik  yang  </a:t>
            </a:r>
            <a:r>
              <a:rPr lang="id-ID" sz="2400" dirty="0" smtClean="0"/>
              <a:t>nyata.</a:t>
            </a:r>
          </a:p>
          <a:p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Keluhan  psikosomatis 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seperti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ini 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lebih  banyak  ditemukan  di  negara  maju  daripada  kalangan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masyarakat  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tradisional.   Umumnya   masyarakat   tradisional   memandang   seseorang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sebagai 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sakit,  jika  orang  itu  kehilangan  nafsu  makannya  atau  gairah  kerjanya,  tidak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dapat  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lagi   menjalankan   tugasnya  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sehari-hari  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secara   optimal   atau   kehilangan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kekuatannya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sehingga harus tinggal di tempat tidur (Sudarti, 1988</a:t>
            </a:r>
          </a:p>
        </p:txBody>
      </p:sp>
    </p:spTree>
    <p:extLst>
      <p:ext uri="{BB962C8B-B14F-4D97-AF65-F5344CB8AC3E}">
        <p14:creationId xmlns:p14="http://schemas.microsoft.com/office/powerpoint/2010/main" val="1824218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0"/>
            <a:ext cx="10972800" cy="838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Definisi Sakit – Pendekatan Emik </a:t>
            </a:r>
            <a:r>
              <a:rPr lang="id-ID" sz="1400" b="1" dirty="0" smtClean="0">
                <a:solidFill>
                  <a:schemeClr val="accent6">
                    <a:lumMod val="75000"/>
                  </a:schemeClr>
                </a:solidFill>
              </a:rPr>
              <a:t>(Foster &amp; Anderson, 1986)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371600"/>
            <a:ext cx="11658600" cy="4525963"/>
          </a:xfrm>
        </p:spPr>
        <p:txBody>
          <a:bodyPr/>
          <a:lstStyle/>
          <a:p>
            <a:pPr marL="0" indent="0">
              <a:buNone/>
            </a:pPr>
            <a:r>
              <a:rPr lang="id-ID" sz="2400" dirty="0" smtClean="0"/>
              <a:t>Konsep  </a:t>
            </a:r>
            <a:r>
              <a:rPr lang="id-ID" sz="2400" dirty="0"/>
              <a:t>penyakit masyarakat non barat, dibagi atas dua kategori umum  yaitu:</a:t>
            </a:r>
          </a:p>
          <a:p>
            <a:endParaRPr lang="id-ID" sz="2400" dirty="0" smtClean="0"/>
          </a:p>
          <a:p>
            <a:r>
              <a:rPr lang="id-ID" sz="2400" b="1" dirty="0" smtClean="0">
                <a:solidFill>
                  <a:schemeClr val="accent6">
                    <a:lumMod val="75000"/>
                  </a:schemeClr>
                </a:solidFill>
              </a:rPr>
              <a:t>(1) Personalistik</a:t>
            </a:r>
            <a:r>
              <a:rPr lang="id-ID" sz="2400" dirty="0"/>
              <a:t>,  munculnya  penyakit  (illness)  disebabkan  oleh  intervensi  dari  suatu  </a:t>
            </a:r>
            <a:r>
              <a:rPr lang="id-ID" sz="2400" dirty="0" smtClean="0"/>
              <a:t>agen  </a:t>
            </a:r>
            <a:r>
              <a:rPr lang="id-ID" sz="2400" dirty="0"/>
              <a:t>yang  aktif,  yang  dapat  berupa  mahluk  supranatural  (mahluk  gaib  atau  dewa), </a:t>
            </a:r>
            <a:r>
              <a:rPr lang="id-ID" sz="2400" dirty="0" smtClean="0"/>
              <a:t>mahluk  </a:t>
            </a:r>
            <a:r>
              <a:rPr lang="id-ID" sz="2400" dirty="0"/>
              <a:t>yang  bukan  manusia  (hantu,  roh  leluhur,  atau  roh  jahat)  maupun  mahluk </a:t>
            </a:r>
            <a:r>
              <a:rPr lang="id-ID" sz="2400" dirty="0" smtClean="0"/>
              <a:t>manusia </a:t>
            </a:r>
            <a:r>
              <a:rPr lang="id-ID" sz="2400" dirty="0"/>
              <a:t>(tukang </a:t>
            </a:r>
            <a:r>
              <a:rPr lang="id-ID" sz="2400" dirty="0" smtClean="0"/>
              <a:t>sihir</a:t>
            </a:r>
            <a:r>
              <a:rPr lang="id-ID" sz="2400" dirty="0"/>
              <a:t>, tukang tenung).</a:t>
            </a:r>
          </a:p>
          <a:p>
            <a:r>
              <a:rPr lang="id-ID" sz="2400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id-ID" sz="2400" b="1" dirty="0" smtClean="0">
                <a:solidFill>
                  <a:schemeClr val="accent6">
                    <a:lumMod val="75000"/>
                  </a:schemeClr>
                </a:solidFill>
              </a:rPr>
              <a:t>2) Naturalistik</a:t>
            </a:r>
            <a:r>
              <a:rPr lang="id-ID" sz="2400" dirty="0"/>
              <a:t>, penyakit (illness) dijelaskan dengan </a:t>
            </a:r>
            <a:r>
              <a:rPr lang="id-ID" sz="2400" dirty="0" smtClean="0"/>
              <a:t>istilah-istilah </a:t>
            </a:r>
            <a:r>
              <a:rPr lang="id-ID" sz="2400" dirty="0"/>
              <a:t>yang sistematik dan </a:t>
            </a:r>
            <a:r>
              <a:rPr lang="id-ID" sz="2400" dirty="0" smtClean="0"/>
              <a:t>bukan  </a:t>
            </a:r>
            <a:r>
              <a:rPr lang="id-ID" sz="2400" dirty="0"/>
              <a:t>pribadi.  Naturalistik  mengakui  adanya  suatu  model  keseimbangan,  sehat  terjadi </a:t>
            </a:r>
            <a:r>
              <a:rPr lang="id-ID" sz="2400" dirty="0" smtClean="0"/>
              <a:t>karena unsur-unsur  </a:t>
            </a:r>
            <a:r>
              <a:rPr lang="id-ID" sz="2400" dirty="0"/>
              <a:t>yang tetap dalam tubuh seperti panas, </a:t>
            </a:r>
            <a:r>
              <a:rPr lang="id-ID" sz="2400" dirty="0" smtClean="0"/>
              <a:t>dingin, cairan </a:t>
            </a:r>
            <a:r>
              <a:rPr lang="id-ID" sz="2400" dirty="0"/>
              <a:t>tubuh berada </a:t>
            </a:r>
            <a:r>
              <a:rPr lang="id-ID" sz="2400" dirty="0" smtClean="0"/>
              <a:t>dalam </a:t>
            </a:r>
            <a:r>
              <a:rPr lang="id-ID" sz="2400" dirty="0"/>
              <a:t>keadaan seimbang menurut usia dan kondisi individu dalam lingkungan alamiah </a:t>
            </a:r>
            <a:r>
              <a:rPr lang="id-ID" sz="2400" dirty="0" smtClean="0"/>
              <a:t>dan  </a:t>
            </a:r>
            <a:r>
              <a:rPr lang="id-ID" sz="2400" dirty="0"/>
              <a:t>lingkungan  sosialnya,  apabila  keseimbangan  terganggu,  maka  hasilnya  adalah </a:t>
            </a:r>
            <a:r>
              <a:rPr lang="id-ID" sz="2400" dirty="0" smtClean="0"/>
              <a:t>penyakit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621627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/>
          <a:lstStyle/>
          <a:p>
            <a:pPr algn="l"/>
            <a:r>
              <a:rPr lang="id-ID" b="1" dirty="0" smtClean="0"/>
              <a:t>Mengatasi Penyakit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10972800" cy="4525963"/>
          </a:xfrm>
        </p:spPr>
        <p:txBody>
          <a:bodyPr/>
          <a:lstStyle/>
          <a:p>
            <a:r>
              <a:rPr lang="id-ID" sz="2400" dirty="0"/>
              <a:t>Para medis umumnya mendeteksi kebutuhan masyarakat akan </a:t>
            </a:r>
            <a:r>
              <a:rPr lang="id-ID" sz="2400" dirty="0" smtClean="0"/>
              <a:t>upaya </a:t>
            </a:r>
            <a:r>
              <a:rPr lang="id-ID" sz="2400" dirty="0"/>
              <a:t>kesehatan (Health </a:t>
            </a:r>
            <a:r>
              <a:rPr lang="id-ID" sz="2400" dirty="0" smtClean="0"/>
              <a:t>Care</a:t>
            </a:r>
            <a:r>
              <a:rPr lang="id-ID" sz="2400" dirty="0"/>
              <a:t>)    pada  tahap  yang  lebih  awal.  Kebutuhan  ini  akan  hanya  dideteksi    pada  awal </a:t>
            </a:r>
            <a:r>
              <a:rPr lang="id-ID" sz="2400" dirty="0" smtClean="0"/>
              <a:t>dimulainya  </a:t>
            </a:r>
            <a:r>
              <a:rPr lang="id-ID" sz="2400" dirty="0"/>
              <a:t>suatu  penyakit  tetapi  lebih  awal  lagi,  yaitu  ketika  orangnya  masih  sehat  </a:t>
            </a:r>
            <a:r>
              <a:rPr lang="id-ID" sz="2400" dirty="0" smtClean="0"/>
              <a:t>tetapi  </a:t>
            </a:r>
            <a:r>
              <a:rPr lang="id-ID" sz="2400" dirty="0"/>
              <a:t>membutuhkan  upaya  kesehatan  guna  mencegah  timbulnya  </a:t>
            </a:r>
            <a:r>
              <a:rPr lang="id-ID" sz="2400" dirty="0" smtClean="0"/>
              <a:t>penyakit-penyakit tertentu</a:t>
            </a:r>
            <a:r>
              <a:rPr lang="id-ID" sz="2400" dirty="0"/>
              <a:t>.  </a:t>
            </a:r>
            <a:endParaRPr lang="id-ID" sz="2400" dirty="0" smtClean="0"/>
          </a:p>
          <a:p>
            <a:r>
              <a:rPr lang="id-ID" sz="2400" dirty="0" smtClean="0"/>
              <a:t>Sebaliknya </a:t>
            </a:r>
            <a:r>
              <a:rPr lang="id-ID" sz="2400" dirty="0"/>
              <a:t>masyarakat baru membutuhkan upaya kesehatan jika mereka telah </a:t>
            </a:r>
            <a:r>
              <a:rPr lang="id-ID" sz="2400" dirty="0" smtClean="0"/>
              <a:t>berada  </a:t>
            </a:r>
            <a:r>
              <a:rPr lang="id-ID" sz="2400" dirty="0"/>
              <a:t>dalam  tahap  sakit  yang  parah,    artinya  tidak  dapat  diatasi  dengan  sekedar </a:t>
            </a:r>
            <a:r>
              <a:rPr lang="id-ID" sz="2400" dirty="0" smtClean="0"/>
              <a:t>beristirahat  </a:t>
            </a:r>
            <a:r>
              <a:rPr lang="id-ID" sz="2400" dirty="0"/>
              <a:t>atau  minum  jamu.    Berbagai  penelitian  menujukkan  bahwa    tindakan </a:t>
            </a:r>
            <a:r>
              <a:rPr lang="id-ID" sz="2400" dirty="0" smtClean="0"/>
              <a:t>pertama   </a:t>
            </a:r>
            <a:r>
              <a:rPr lang="id-ID" sz="2400" dirty="0"/>
              <a:t>untuk   mengatasi   penyakit   adalah   berobat   sendiri   (Self   Medication).   </a:t>
            </a:r>
            <a:endParaRPr lang="id-ID" sz="2400" dirty="0" smtClean="0"/>
          </a:p>
          <a:p>
            <a:r>
              <a:rPr lang="id-ID" sz="2400" dirty="0" smtClean="0"/>
              <a:t>Di Indonesia  </a:t>
            </a:r>
            <a:r>
              <a:rPr lang="id-ID" sz="2400" dirty="0"/>
              <a:t>masih  ada  satu  tahap  lagi  yang  dilewati  banyak  penderita    sebelum  mereka  </a:t>
            </a:r>
            <a:r>
              <a:rPr lang="id-ID" sz="2400" dirty="0" smtClean="0"/>
              <a:t>datang  </a:t>
            </a:r>
            <a:r>
              <a:rPr lang="id-ID" sz="2400" dirty="0"/>
              <a:t>ke  petugas  kesehatan,  yaitu  pergi  berobat  ke  dukun  atau  ahli  pengobatan </a:t>
            </a:r>
            <a:r>
              <a:rPr lang="id-ID" sz="2400" dirty="0" smtClean="0"/>
              <a:t>tradisional </a:t>
            </a:r>
            <a:r>
              <a:rPr lang="id-ID" sz="2400" dirty="0"/>
              <a:t>lainnya </a:t>
            </a:r>
            <a:r>
              <a:rPr lang="id-ID" sz="2400" dirty="0" smtClean="0"/>
              <a:t>(</a:t>
            </a:r>
            <a:r>
              <a:rPr lang="id-ID" sz="2400" dirty="0"/>
              <a:t>Jordan, 1985; Sarwono, 1992, Velsink, 1992) dalam  Djekky (2001: </a:t>
            </a:r>
            <a:r>
              <a:rPr lang="id-ID" sz="2400" dirty="0" smtClean="0"/>
              <a:t>12).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277504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</TotalTime>
  <Words>1183</Words>
  <Application>Microsoft Office PowerPoint</Application>
  <PresentationFormat>Widescreen</PresentationFormat>
  <Paragraphs>68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OUTLINE</vt:lpstr>
      <vt:lpstr>Social Determinants of Health (WHO)</vt:lpstr>
      <vt:lpstr>Konsep Sehat dan Sakit</vt:lpstr>
      <vt:lpstr>Definisi Sehat – Pendekatan Etik (jekky, 2001)</vt:lpstr>
      <vt:lpstr>Definisi Sehat – Pendekatan Emik (Kalangie, 1994)</vt:lpstr>
      <vt:lpstr>Definisi Sakit – Pendekatan Etik (Sudarti, 1998)</vt:lpstr>
      <vt:lpstr>Definisi Sakit – Pendekatan Emik (Foster &amp; Anderson, 1986)</vt:lpstr>
      <vt:lpstr>Mengatasi Penyakit</vt:lpstr>
      <vt:lpstr>Proses mencari pengobatan</vt:lpstr>
      <vt:lpstr>Kasus Orang Papua</vt:lpstr>
      <vt:lpstr>TERIMA KASIH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ASUS</cp:lastModifiedBy>
  <cp:revision>384</cp:revision>
  <dcterms:created xsi:type="dcterms:W3CDTF">2010-08-24T06:47:44Z</dcterms:created>
  <dcterms:modified xsi:type="dcterms:W3CDTF">2018-04-04T09:57:02Z</dcterms:modified>
</cp:coreProperties>
</file>