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35" r:id="rId3"/>
    <p:sldId id="396" r:id="rId4"/>
    <p:sldId id="420" r:id="rId5"/>
    <p:sldId id="419" r:id="rId6"/>
    <p:sldId id="411" r:id="rId7"/>
    <p:sldId id="412" r:id="rId8"/>
    <p:sldId id="421" r:id="rId9"/>
    <p:sldId id="424" r:id="rId10"/>
    <p:sldId id="422" r:id="rId11"/>
    <p:sldId id="423" r:id="rId12"/>
    <p:sldId id="37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05/05/2018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Kebudayaan dan Kesehatan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SESI-6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Sosiologi dan Antropologi Kesehatan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1" t="18750" r="28331" b="12500"/>
          <a:stretch/>
        </p:blipFill>
        <p:spPr>
          <a:xfrm>
            <a:off x="1600200" y="0"/>
            <a:ext cx="69619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6400800"/>
            <a:ext cx="42240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Tumanggor</a:t>
            </a: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, 2010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19063"/>
            <a:ext cx="6077857" cy="6356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Faktor Sosial Budaya dalam KIA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1" t="12500" r="28916" b="7292"/>
          <a:stretch/>
        </p:blipFill>
        <p:spPr>
          <a:xfrm>
            <a:off x="0" y="18143"/>
            <a:ext cx="5862736" cy="683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88" t="19792" r="30088" b="17708"/>
          <a:stretch/>
        </p:blipFill>
        <p:spPr>
          <a:xfrm>
            <a:off x="5743787" y="1092200"/>
            <a:ext cx="6448213" cy="568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2057" y="773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Suryawati, 2007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806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eferensi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95288" y="1981200"/>
            <a:ext cx="11430000" cy="2057399"/>
          </a:xfrm>
        </p:spPr>
        <p:txBody>
          <a:bodyPr/>
          <a:lstStyle/>
          <a:p>
            <a:r>
              <a:rPr lang="id-ID" sz="2400" dirty="0" smtClean="0"/>
              <a:t>Eriksen, Thomas Hylland. 2004. </a:t>
            </a:r>
            <a:r>
              <a:rPr lang="id-ID" sz="2400" i="1" dirty="0" smtClean="0"/>
              <a:t>What is Anthropology?</a:t>
            </a:r>
            <a:r>
              <a:rPr lang="id-ID" sz="2400" dirty="0" smtClean="0"/>
              <a:t>. London: Pluto Press</a:t>
            </a:r>
          </a:p>
          <a:p>
            <a:r>
              <a:rPr lang="id-ID" sz="2400" dirty="0" smtClean="0"/>
              <a:t>Sheaf, Michael. 2005. </a:t>
            </a:r>
            <a:r>
              <a:rPr lang="id-ID" sz="2400" i="1" dirty="0" smtClean="0"/>
              <a:t>Sociology and Health Care: An Introduction for Nurses, Midwives, and Allied Health Professionals</a:t>
            </a:r>
            <a:r>
              <a:rPr lang="id-ID" sz="2400" dirty="0" smtClean="0"/>
              <a:t>. England: Open University</a:t>
            </a:r>
          </a:p>
          <a:p>
            <a:r>
              <a:rPr lang="id-ID" sz="2400" dirty="0" smtClean="0"/>
              <a:t>Suryawati, Chriswardani. 2007. “Faktor Sosial Budaya dalam Praktik Keperawatan Kehamilan, Persalinan, dan Pasca Persalinan (Studi di Kecamatan Bangsri Kabupaten Jepara)” dalam </a:t>
            </a:r>
            <a:r>
              <a:rPr lang="id-ID" sz="2400" i="1" dirty="0" smtClean="0"/>
              <a:t>Jurnal Promosi Kesehatan Indonesia No.1 Vol.2 </a:t>
            </a:r>
            <a:r>
              <a:rPr lang="id-ID" sz="2400" dirty="0" smtClean="0"/>
              <a:t>Januari 2007</a:t>
            </a:r>
          </a:p>
          <a:p>
            <a:r>
              <a:rPr lang="id-ID" sz="2400" dirty="0" smtClean="0"/>
              <a:t>Tumaggor, Rusmin. 2010. “Masalah-masalah Sosial Budaya dalam Pembangunan Kesehatan di Indonesia” dalam </a:t>
            </a:r>
            <a:r>
              <a:rPr lang="id-ID" sz="2400" i="1" dirty="0" smtClean="0"/>
              <a:t>Jurnal Masyarakat dan Budaya No.2 Vol.12</a:t>
            </a:r>
            <a:r>
              <a:rPr lang="id-ID" sz="2400" dirty="0" smtClean="0"/>
              <a:t> tahun 2010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6858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Kebudayaan: Definisi 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685" y="2057400"/>
            <a:ext cx="11430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StoneSerif-Semibold"/>
              </a:rPr>
              <a:t>Culture. </a:t>
            </a:r>
            <a:endParaRPr lang="id-ID" sz="2800" b="1" i="1" dirty="0" smtClean="0">
              <a:latin typeface="StoneSerif-Semibold"/>
            </a:endParaRPr>
          </a:p>
          <a:p>
            <a:r>
              <a:rPr lang="en-US" sz="2800" dirty="0" smtClean="0">
                <a:latin typeface="StoneSerif"/>
              </a:rPr>
              <a:t>1</a:t>
            </a:r>
            <a:r>
              <a:rPr lang="en-US" sz="2800" dirty="0">
                <a:latin typeface="StoneSerif"/>
              </a:rPr>
              <a:t>. The arts and other manifestations of </a:t>
            </a:r>
            <a:r>
              <a:rPr lang="en-US" sz="2800" b="1" dirty="0">
                <a:latin typeface="StoneSerif"/>
              </a:rPr>
              <a:t>human </a:t>
            </a:r>
            <a:r>
              <a:rPr lang="en-US" sz="2800" b="1" dirty="0" smtClean="0">
                <a:latin typeface="StoneSerif"/>
              </a:rPr>
              <a:t>intellectual</a:t>
            </a:r>
            <a:r>
              <a:rPr lang="id-ID" sz="2800" b="1" dirty="0" smtClean="0">
                <a:latin typeface="StoneSerif"/>
              </a:rPr>
              <a:t> </a:t>
            </a:r>
            <a:r>
              <a:rPr lang="en-US" sz="2800" b="1" dirty="0" smtClean="0">
                <a:latin typeface="StoneSerif"/>
              </a:rPr>
              <a:t>achievement</a:t>
            </a:r>
            <a:r>
              <a:rPr lang="id-ID" sz="2800" b="1" dirty="0" smtClean="0">
                <a:latin typeface="StoneSerif"/>
              </a:rPr>
              <a:t> </a:t>
            </a:r>
            <a:r>
              <a:rPr lang="en-US" sz="2800" dirty="0" smtClean="0">
                <a:latin typeface="StoneSerif"/>
              </a:rPr>
              <a:t>regarded </a:t>
            </a:r>
            <a:r>
              <a:rPr lang="en-US" sz="2800" dirty="0">
                <a:latin typeface="StoneSerif"/>
              </a:rPr>
              <a:t>collectively (e.g. Paris as a </a:t>
            </a:r>
            <a:r>
              <a:rPr lang="en-US" sz="2800" dirty="0" err="1">
                <a:latin typeface="StoneSerif"/>
              </a:rPr>
              <a:t>centre</a:t>
            </a:r>
            <a:r>
              <a:rPr lang="en-US" sz="2800" dirty="0">
                <a:latin typeface="StoneSerif"/>
              </a:rPr>
              <a:t> of culture). </a:t>
            </a:r>
            <a:endParaRPr lang="id-ID" sz="2800" dirty="0" smtClean="0">
              <a:latin typeface="StoneSerif"/>
            </a:endParaRPr>
          </a:p>
          <a:p>
            <a:r>
              <a:rPr lang="en-US" sz="2800" dirty="0" smtClean="0">
                <a:latin typeface="StoneSerif"/>
              </a:rPr>
              <a:t>2</a:t>
            </a:r>
            <a:r>
              <a:rPr lang="en-US" sz="2800" dirty="0">
                <a:latin typeface="StoneSerif"/>
              </a:rPr>
              <a:t>. The </a:t>
            </a:r>
            <a:r>
              <a:rPr lang="en-US" sz="2800" b="1" dirty="0">
                <a:latin typeface="StoneSerif"/>
              </a:rPr>
              <a:t>customs, </a:t>
            </a:r>
            <a:r>
              <a:rPr lang="en-US" sz="2800" b="1" dirty="0" err="1" smtClean="0">
                <a:latin typeface="StoneSerif"/>
              </a:rPr>
              <a:t>civilisation</a:t>
            </a:r>
            <a:r>
              <a:rPr lang="id-ID" sz="2800" b="1" dirty="0" smtClean="0">
                <a:latin typeface="StoneSerif"/>
              </a:rPr>
              <a:t> </a:t>
            </a:r>
            <a:r>
              <a:rPr lang="en-US" sz="2800" b="1" dirty="0" smtClean="0">
                <a:latin typeface="StoneSerif"/>
              </a:rPr>
              <a:t>and </a:t>
            </a:r>
            <a:r>
              <a:rPr lang="en-US" sz="2800" b="1" dirty="0">
                <a:latin typeface="StoneSerif"/>
              </a:rPr>
              <a:t>achievements </a:t>
            </a:r>
            <a:r>
              <a:rPr lang="en-US" sz="2800" dirty="0">
                <a:latin typeface="StoneSerif"/>
              </a:rPr>
              <a:t>of a particular time or people (e.g. Chinese culture). </a:t>
            </a:r>
            <a:endParaRPr lang="id-ID" sz="2800" dirty="0" smtClean="0">
              <a:latin typeface="StoneSerif"/>
            </a:endParaRPr>
          </a:p>
          <a:p>
            <a:r>
              <a:rPr lang="en-US" sz="2800" dirty="0" smtClean="0">
                <a:latin typeface="StoneSerif"/>
              </a:rPr>
              <a:t>3.</a:t>
            </a:r>
            <a:r>
              <a:rPr lang="id-ID" sz="2800" dirty="0" smtClean="0">
                <a:latin typeface="StoneSerif"/>
              </a:rPr>
              <a:t> </a:t>
            </a:r>
            <a:r>
              <a:rPr lang="en-US" sz="2800" b="1" dirty="0" smtClean="0">
                <a:latin typeface="StoneSerif"/>
              </a:rPr>
              <a:t>Improvement</a:t>
            </a:r>
            <a:r>
              <a:rPr lang="en-US" sz="2800" dirty="0" smtClean="0">
                <a:latin typeface="StoneSerif"/>
              </a:rPr>
              <a:t> </a:t>
            </a:r>
            <a:r>
              <a:rPr lang="en-US" sz="2800" dirty="0">
                <a:latin typeface="StoneSerif"/>
              </a:rPr>
              <a:t>by physical or mental training. </a:t>
            </a:r>
            <a:endParaRPr lang="id-ID" sz="2800" dirty="0" smtClean="0">
              <a:latin typeface="StoneSerif"/>
            </a:endParaRPr>
          </a:p>
          <a:p>
            <a:pPr algn="r"/>
            <a:endParaRPr lang="id-ID" dirty="0" smtClean="0">
              <a:latin typeface="StoneSerif"/>
            </a:endParaRPr>
          </a:p>
          <a:p>
            <a:pPr algn="r"/>
            <a:r>
              <a:rPr lang="en-US" dirty="0" smtClean="0">
                <a:latin typeface="StoneSerif"/>
              </a:rPr>
              <a:t>(</a:t>
            </a:r>
            <a:r>
              <a:rPr lang="en-US" i="1" dirty="0">
                <a:latin typeface="StoneSerif-Italic"/>
              </a:rPr>
              <a:t>Oxford English Dictionary</a:t>
            </a:r>
            <a:r>
              <a:rPr lang="en-US" dirty="0">
                <a:latin typeface="StoneSerif"/>
              </a:rPr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6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9920"/>
            <a:ext cx="10972800" cy="1143000"/>
          </a:xfrm>
        </p:spPr>
        <p:txBody>
          <a:bodyPr/>
          <a:lstStyle/>
          <a:p>
            <a:pPr algn="r"/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Kebudayaan: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oldest and most famous </a:t>
            </a:r>
            <a:r>
              <a:rPr lang="en-US" dirty="0" smtClean="0"/>
              <a:t>definitions </a:t>
            </a:r>
            <a:r>
              <a:rPr lang="en-US" dirty="0"/>
              <a:t>of culture </a:t>
            </a:r>
            <a:r>
              <a:rPr lang="en-US" dirty="0" smtClean="0"/>
              <a:t>stems</a:t>
            </a:r>
            <a:r>
              <a:rPr lang="id-ID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English anthropologist EB Tylor, who </a:t>
            </a:r>
            <a:r>
              <a:rPr lang="en-US" dirty="0" smtClean="0"/>
              <a:t>defined </a:t>
            </a:r>
            <a:r>
              <a:rPr lang="en-US" dirty="0"/>
              <a:t>culture </a:t>
            </a:r>
            <a:r>
              <a:rPr lang="en-US" dirty="0" smtClean="0"/>
              <a:t>as</a:t>
            </a:r>
            <a:r>
              <a:rPr lang="id-ID" dirty="0" smtClean="0"/>
              <a:t> </a:t>
            </a:r>
            <a:r>
              <a:rPr lang="en-US" dirty="0" smtClean="0"/>
              <a:t>follows </a:t>
            </a:r>
            <a:r>
              <a:rPr lang="en-US" dirty="0"/>
              <a:t>on the </a:t>
            </a:r>
            <a:r>
              <a:rPr lang="en-US" dirty="0" smtClean="0"/>
              <a:t>first </a:t>
            </a:r>
            <a:r>
              <a:rPr lang="en-US" dirty="0"/>
              <a:t>page of his book </a:t>
            </a:r>
            <a:r>
              <a:rPr lang="en-US" i="1" dirty="0"/>
              <a:t>Culture</a:t>
            </a:r>
            <a:r>
              <a:rPr lang="en-US" dirty="0"/>
              <a:t>, published in 1871</a:t>
            </a:r>
            <a:r>
              <a:rPr lang="en-US" dirty="0" smtClean="0"/>
              <a:t>:</a:t>
            </a:r>
            <a:endParaRPr lang="id-ID" dirty="0" smtClean="0"/>
          </a:p>
          <a:p>
            <a:pPr lvl="1"/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Culture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or Civilization, taken in its widest ethnographic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sense,</a:t>
            </a:r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that complex whole which includes </a:t>
            </a:r>
            <a:r>
              <a:rPr lang="en-US" i="1" dirty="0"/>
              <a:t>knowledge, belief, </a:t>
            </a:r>
            <a:r>
              <a:rPr lang="en-US" i="1" dirty="0" smtClean="0"/>
              <a:t>art,</a:t>
            </a:r>
            <a:r>
              <a:rPr lang="id-ID" i="1" dirty="0" smtClean="0"/>
              <a:t> </a:t>
            </a:r>
            <a:r>
              <a:rPr lang="en-US" i="1" dirty="0" smtClean="0"/>
              <a:t>morals</a:t>
            </a:r>
            <a:r>
              <a:rPr lang="en-US" i="1" dirty="0"/>
              <a:t>, custom, and any other capabilities and habits </a:t>
            </a:r>
            <a:r>
              <a:rPr lang="en-US" i="1" dirty="0" smtClean="0"/>
              <a:t>acquired</a:t>
            </a:r>
            <a:r>
              <a:rPr lang="id-ID" i="1" dirty="0" smtClean="0"/>
              <a:t> </a:t>
            </a:r>
            <a:r>
              <a:rPr lang="en-US" i="1" dirty="0" smtClean="0"/>
              <a:t>by </a:t>
            </a:r>
            <a:r>
              <a:rPr lang="en-US" i="1" dirty="0"/>
              <a:t>man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as a member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society</a:t>
            </a:r>
            <a:r>
              <a:rPr lang="id-ID" i="1" dirty="0" smtClean="0"/>
              <a:t>”</a:t>
            </a:r>
            <a:endParaRPr lang="id-ID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5867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Eriksen, 2004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438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9906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Kebudayaan </a:t>
            </a:r>
            <a:r>
              <a:rPr lang="id-ID" b="1" i="1" dirty="0" smtClean="0"/>
              <a:t>(culture)</a:t>
            </a:r>
            <a:r>
              <a:rPr lang="id-ID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sering diidentikkan dengan masyarakat </a:t>
            </a:r>
            <a:r>
              <a:rPr lang="id-ID" b="1" i="1" dirty="0" smtClean="0"/>
              <a:t>(society)</a:t>
            </a:r>
            <a:r>
              <a:rPr lang="id-ID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d-ID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51080"/>
            <a:ext cx="1181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StoneSerif"/>
              </a:rPr>
              <a:t>Quite often, the term culture is used as a synonym for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StoneSerif"/>
              </a:rPr>
              <a:t>society</a:t>
            </a:r>
            <a:r>
              <a:rPr lang="en-US" sz="2400" i="1" dirty="0" smtClean="0">
                <a:latin typeface="StoneSerif"/>
              </a:rPr>
              <a:t>,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i="1" dirty="0" smtClean="0">
                <a:latin typeface="StoneSerif"/>
              </a:rPr>
              <a:t>as </a:t>
            </a:r>
            <a:r>
              <a:rPr lang="en-US" sz="2400" i="1" dirty="0">
                <a:latin typeface="StoneSerif"/>
              </a:rPr>
              <a:t>when one speaks, in everyday language, about ‘other cultures’.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StoneSerif"/>
              </a:rPr>
              <a:t>At the same time, a view distinguishing the two also </a:t>
            </a:r>
            <a:r>
              <a:rPr lang="en-US" sz="2400" i="1" dirty="0" smtClean="0">
                <a:latin typeface="StoneSerif"/>
              </a:rPr>
              <a:t>seems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i="1" dirty="0" smtClean="0">
                <a:latin typeface="StoneSerif"/>
              </a:rPr>
              <a:t>widespread</a:t>
            </a:r>
            <a:r>
              <a:rPr lang="en-US" sz="2400" i="1" dirty="0">
                <a:latin typeface="StoneSerif"/>
              </a:rPr>
              <a:t>, as in terms such as ‘multicultural society’. </a:t>
            </a:r>
            <a:r>
              <a:rPr lang="en-US" sz="2400" i="1" dirty="0" smtClean="0">
                <a:latin typeface="StoneSerif"/>
              </a:rPr>
              <a:t>If such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i="1" dirty="0" smtClean="0">
                <a:latin typeface="StoneSerif"/>
              </a:rPr>
              <a:t>societies </a:t>
            </a:r>
            <a:r>
              <a:rPr lang="en-US" sz="2400" i="1" dirty="0">
                <a:latin typeface="StoneSerif"/>
              </a:rPr>
              <a:t>exist, it is in other words possible to have one society, </a:t>
            </a:r>
            <a:r>
              <a:rPr lang="en-US" sz="2400" i="1" dirty="0" smtClean="0">
                <a:latin typeface="StoneSerif"/>
              </a:rPr>
              <a:t>but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i="1" dirty="0" smtClean="0">
                <a:latin typeface="StoneSerif"/>
              </a:rPr>
              <a:t>several </a:t>
            </a:r>
            <a:r>
              <a:rPr lang="en-US" sz="2400" i="1" dirty="0">
                <a:latin typeface="StoneSerif"/>
              </a:rPr>
              <a:t>cultures. </a:t>
            </a:r>
            <a:endParaRPr lang="id-ID" sz="2400" i="1" dirty="0" smtClean="0">
              <a:latin typeface="Stone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StoneSerif"/>
              </a:rPr>
              <a:t>Although </a:t>
            </a:r>
            <a:r>
              <a:rPr lang="en-US" sz="2400" i="1" dirty="0">
                <a:latin typeface="StoneSerif"/>
              </a:rPr>
              <a:t>this way of speaking can be </a:t>
            </a:r>
            <a:r>
              <a:rPr lang="en-US" sz="2400" i="1" dirty="0" smtClean="0">
                <a:latin typeface="StoneSerif"/>
              </a:rPr>
              <a:t>meaningful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i="1" dirty="0" smtClean="0">
                <a:latin typeface="StoneSerif"/>
              </a:rPr>
              <a:t>in </a:t>
            </a:r>
            <a:r>
              <a:rPr lang="en-US" sz="2400" i="1" dirty="0">
                <a:latin typeface="StoneSerif"/>
              </a:rPr>
              <a:t>the </a:t>
            </a:r>
            <a:r>
              <a:rPr lang="en-US" sz="2400" i="1" dirty="0" smtClean="0">
                <a:latin typeface="StoneSerif"/>
              </a:rPr>
              <a:t>simplified </a:t>
            </a:r>
            <a:r>
              <a:rPr lang="en-US" sz="2400" i="1" dirty="0">
                <a:latin typeface="StoneSerif"/>
              </a:rPr>
              <a:t>terminology of journalism and colloquial </a:t>
            </a:r>
            <a:r>
              <a:rPr lang="en-US" sz="2400" i="1" dirty="0" smtClean="0">
                <a:latin typeface="StoneSerif"/>
              </a:rPr>
              <a:t>speech,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StoneSerif"/>
              </a:rPr>
              <a:t>it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StoneSerif"/>
              </a:rPr>
              <a:t>is too inaccurate to be useful in anthropological research</a:t>
            </a:r>
            <a:r>
              <a:rPr lang="en-US" sz="2400" i="1" dirty="0">
                <a:latin typeface="StoneSerif"/>
              </a:rPr>
              <a:t>, </a:t>
            </a:r>
            <a:r>
              <a:rPr lang="en-US" sz="2400" i="1" dirty="0" smtClean="0">
                <a:latin typeface="StoneSerif"/>
              </a:rPr>
              <a:t>even</a:t>
            </a:r>
            <a:r>
              <a:rPr lang="id-ID" sz="2400" i="1" dirty="0" smtClean="0">
                <a:latin typeface="StoneSerif"/>
              </a:rPr>
              <a:t> </a:t>
            </a:r>
            <a:r>
              <a:rPr lang="en-US" sz="2400" i="1" dirty="0" smtClean="0">
                <a:latin typeface="StoneSerif"/>
              </a:rPr>
              <a:t>if </a:t>
            </a:r>
            <a:r>
              <a:rPr lang="en-US" sz="2400" i="1" dirty="0">
                <a:latin typeface="StoneSerif"/>
              </a:rPr>
              <a:t>terms such as ‘multicultural society’ are suggestive of </a:t>
            </a:r>
            <a:r>
              <a:rPr lang="en-US" sz="2400" i="1" dirty="0" smtClean="0">
                <a:latin typeface="StoneSerif"/>
              </a:rPr>
              <a:t>relevant</a:t>
            </a:r>
            <a:r>
              <a:rPr lang="id-ID" sz="2400" i="1" dirty="0" smtClean="0">
                <a:latin typeface="StoneSerif"/>
              </a:rPr>
              <a:t> anthropological </a:t>
            </a:r>
            <a:r>
              <a:rPr lang="id-ID" sz="2400" i="1" dirty="0">
                <a:latin typeface="StoneSerif"/>
              </a:rPr>
              <a:t>issues</a:t>
            </a:r>
            <a:endParaRPr lang="id-ID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5867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Eriksen, 2004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55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76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Kebudayaan merupakan </a:t>
            </a:r>
            <a:r>
              <a:rPr lang="id-ID" b="1" dirty="0" smtClean="0"/>
              <a:t>perilaku manusia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 yang membedakan dengan primata lainnya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73405"/>
            <a:ext cx="11444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NewRoman"/>
              </a:rPr>
              <a:t>Sociologists and anthropologists use 'culture' as a collective noun for the </a:t>
            </a:r>
            <a:r>
              <a:rPr lang="en-US" b="1" i="1" dirty="0">
                <a:latin typeface="TimesNewRoman"/>
              </a:rPr>
              <a:t>symbolic and </a:t>
            </a:r>
            <a:r>
              <a:rPr lang="en-US" b="1" i="1" dirty="0" smtClean="0">
                <a:latin typeface="TimesNewRoman"/>
              </a:rPr>
              <a:t>learned</a:t>
            </a:r>
            <a:r>
              <a:rPr lang="en-US" i="1" dirty="0" smtClean="0">
                <a:latin typeface="TimesNewRoman"/>
              </a:rPr>
              <a:t>,</a:t>
            </a:r>
            <a:r>
              <a:rPr lang="id-ID" i="1" dirty="0" smtClean="0">
                <a:latin typeface="TimesNewRoman"/>
              </a:rPr>
              <a:t> </a:t>
            </a:r>
            <a:r>
              <a:rPr lang="en-US" b="1" i="1" dirty="0" smtClean="0">
                <a:latin typeface="TimesNewRoman"/>
              </a:rPr>
              <a:t>non</a:t>
            </a:r>
            <a:r>
              <a:rPr lang="id-ID" b="1" i="1" dirty="0" smtClean="0">
                <a:latin typeface="TimesNewRoman"/>
              </a:rPr>
              <a:t>-</a:t>
            </a:r>
            <a:r>
              <a:rPr lang="en-US" b="1" i="1" dirty="0" smtClean="0">
                <a:latin typeface="TimesNewRoman"/>
              </a:rPr>
              <a:t>biological</a:t>
            </a:r>
            <a:r>
              <a:rPr lang="id-ID" b="1" i="1" dirty="0" smtClean="0">
                <a:latin typeface="TimesNewRoman"/>
              </a:rPr>
              <a:t> </a:t>
            </a:r>
            <a:r>
              <a:rPr lang="en-US" b="1" i="1" dirty="0" smtClean="0">
                <a:latin typeface="TimesNewRoman"/>
              </a:rPr>
              <a:t>aspects </a:t>
            </a:r>
            <a:r>
              <a:rPr lang="en-US" b="1" i="1" dirty="0">
                <a:latin typeface="TimesNewRoman"/>
              </a:rPr>
              <a:t>of human society</a:t>
            </a:r>
            <a:r>
              <a:rPr lang="en-US" i="1" dirty="0">
                <a:latin typeface="TimesNewRoman"/>
              </a:rPr>
              <a:t>, including language, custom and convention, by which human </a:t>
            </a:r>
            <a:r>
              <a:rPr lang="en-US" i="1" dirty="0" err="1">
                <a:latin typeface="TimesNewRoman"/>
              </a:rPr>
              <a:t>behaviour</a:t>
            </a:r>
            <a:r>
              <a:rPr lang="en-US" i="1" dirty="0">
                <a:latin typeface="TimesNewRoman"/>
              </a:rPr>
              <a:t> can </a:t>
            </a:r>
            <a:r>
              <a:rPr lang="en-US" i="1" dirty="0" smtClean="0">
                <a:latin typeface="TimesNewRoman"/>
              </a:rPr>
              <a:t>be</a:t>
            </a:r>
            <a:r>
              <a:rPr lang="id-ID" i="1" dirty="0" smtClean="0">
                <a:latin typeface="TimesNewRoman"/>
              </a:rPr>
              <a:t> </a:t>
            </a:r>
            <a:r>
              <a:rPr lang="en-US" i="1" dirty="0" smtClean="0">
                <a:latin typeface="TimesNewRoman"/>
              </a:rPr>
              <a:t>distinguished </a:t>
            </a:r>
            <a:r>
              <a:rPr lang="en-US" i="1" dirty="0">
                <a:latin typeface="TimesNewRoman"/>
              </a:rPr>
              <a:t>from that of other primates. </a:t>
            </a:r>
            <a:endParaRPr lang="id-ID" i="1" dirty="0" smtClean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NewRoman"/>
              </a:rPr>
              <a:t>Cultural </a:t>
            </a:r>
            <a:r>
              <a:rPr lang="en-US" i="1" dirty="0">
                <a:latin typeface="TimesNewRoman"/>
              </a:rPr>
              <a:t>anthropology (as distinct from physical anthropology) takes as </a:t>
            </a:r>
            <a:r>
              <a:rPr lang="en-US" i="1" dirty="0" smtClean="0">
                <a:latin typeface="TimesNewRoman"/>
              </a:rPr>
              <a:t>its</a:t>
            </a:r>
            <a:r>
              <a:rPr lang="id-ID" i="1" dirty="0" smtClean="0">
                <a:latin typeface="TimesNewRoman"/>
              </a:rPr>
              <a:t> </a:t>
            </a:r>
            <a:r>
              <a:rPr lang="en-US" i="1" dirty="0" smtClean="0">
                <a:latin typeface="TimesNewRoman"/>
              </a:rPr>
              <a:t>special </a:t>
            </a:r>
            <a:r>
              <a:rPr lang="en-US" i="1" dirty="0">
                <a:latin typeface="TimesNewRoman"/>
              </a:rPr>
              <a:t>province the analysis of the culture of human societies. Anthropology recognizes that human </a:t>
            </a:r>
            <a:r>
              <a:rPr lang="en-US" i="1" dirty="0" err="1">
                <a:latin typeface="TimesNewRoman"/>
              </a:rPr>
              <a:t>behaviour</a:t>
            </a:r>
            <a:r>
              <a:rPr lang="en-US" i="1" dirty="0">
                <a:latin typeface="TimesNewRoman"/>
              </a:rPr>
              <a:t> </a:t>
            </a:r>
            <a:r>
              <a:rPr lang="en-US" i="1" dirty="0" smtClean="0">
                <a:latin typeface="TimesNewRoman"/>
              </a:rPr>
              <a:t>is</a:t>
            </a:r>
            <a:r>
              <a:rPr lang="id-ID" i="1" dirty="0" smtClean="0">
                <a:latin typeface="TimesNewRoman"/>
              </a:rPr>
              <a:t> </a:t>
            </a:r>
            <a:r>
              <a:rPr lang="en-US" i="1" dirty="0" smtClean="0">
                <a:latin typeface="TimesNewRoman"/>
              </a:rPr>
              <a:t>largely </a:t>
            </a:r>
            <a:r>
              <a:rPr lang="en-US" i="1" dirty="0">
                <a:latin typeface="TimesNewRoman"/>
              </a:rPr>
              <a:t>culturally and not genetically determined. </a:t>
            </a:r>
            <a:endParaRPr lang="id-ID" i="1" dirty="0" smtClean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NewRoman"/>
              </a:rPr>
              <a:t>This </a:t>
            </a:r>
            <a:r>
              <a:rPr lang="en-US" i="1" dirty="0">
                <a:latin typeface="TimesNewRoman"/>
              </a:rPr>
              <a:t>has given rise to debates about cultural diffusion and </a:t>
            </a:r>
            <a:r>
              <a:rPr lang="en-US" i="1" dirty="0" smtClean="0">
                <a:latin typeface="TimesNewRoman"/>
              </a:rPr>
              <a:t>the</a:t>
            </a:r>
            <a:r>
              <a:rPr lang="id-ID" i="1" dirty="0" smtClean="0">
                <a:latin typeface="TimesNewRoman"/>
              </a:rPr>
              <a:t> </a:t>
            </a:r>
            <a:r>
              <a:rPr lang="en-US" i="1" dirty="0" smtClean="0">
                <a:latin typeface="TimesNewRoman"/>
              </a:rPr>
              <a:t>uniqueness </a:t>
            </a:r>
            <a:r>
              <a:rPr lang="en-US" i="1" dirty="0">
                <a:latin typeface="TimesNewRoman"/>
              </a:rPr>
              <a:t>of cultures and cultural </a:t>
            </a:r>
            <a:r>
              <a:rPr lang="en-US" i="1" dirty="0" smtClean="0">
                <a:latin typeface="TimesNewRoman"/>
              </a:rPr>
              <a:t>relativity</a:t>
            </a:r>
            <a:endParaRPr lang="id-ID" i="1" dirty="0" smtClean="0">
              <a:latin typeface="TimesNewRoman"/>
            </a:endParaRPr>
          </a:p>
          <a:p>
            <a:pPr algn="r"/>
            <a:endParaRPr lang="id-ID" i="1" dirty="0" smtClean="0">
              <a:latin typeface="TimesNewRoman"/>
            </a:endParaRPr>
          </a:p>
          <a:p>
            <a:pPr algn="r"/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  <a:latin typeface="TimesNewRoman"/>
              </a:rPr>
              <a:t>The Penguin Dictionary of Sociology</a:t>
            </a:r>
            <a:endParaRPr lang="id-ID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1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066800"/>
            <a:ext cx="11785600" cy="808038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Kebudayaan: seluruh </a:t>
            </a:r>
            <a:r>
              <a:rPr lang="id-ID" b="1" dirty="0" smtClean="0"/>
              <a:t>kreasi &amp; kreativitas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manusia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306637"/>
            <a:ext cx="10972800" cy="4525963"/>
          </a:xfrm>
        </p:spPr>
        <p:txBody>
          <a:bodyPr/>
          <a:lstStyle/>
          <a:p>
            <a:r>
              <a:rPr lang="id-ID" i="1" dirty="0"/>
              <a:t>Culture is </a:t>
            </a:r>
            <a:r>
              <a:rPr lang="id-ID" i="1" dirty="0" smtClean="0"/>
              <a:t>a </a:t>
            </a:r>
            <a:r>
              <a:rPr lang="en-US" b="1" i="1" dirty="0" smtClean="0"/>
              <a:t>human </a:t>
            </a:r>
            <a:r>
              <a:rPr lang="en-US" b="1" i="1" dirty="0"/>
              <a:t>creation</a:t>
            </a:r>
            <a:r>
              <a:rPr lang="en-US" i="1" dirty="0"/>
              <a:t> into which we are </a:t>
            </a:r>
            <a:r>
              <a:rPr lang="en-US" i="1" dirty="0" err="1" smtClean="0"/>
              <a:t>sociali</a:t>
            </a:r>
            <a:r>
              <a:rPr lang="id-ID" i="1" dirty="0" smtClean="0"/>
              <a:t>z</a:t>
            </a:r>
            <a:r>
              <a:rPr lang="en-US" i="1" dirty="0" err="1" smtClean="0"/>
              <a:t>ed</a:t>
            </a:r>
            <a:r>
              <a:rPr lang="id-ID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which we can, with some effort, modify.</a:t>
            </a:r>
          </a:p>
          <a:p>
            <a:r>
              <a:rPr lang="en-US" i="1" dirty="0"/>
              <a:t>In common usage the term refers to </a:t>
            </a:r>
            <a:r>
              <a:rPr lang="en-US" i="1" dirty="0" smtClean="0"/>
              <a:t>the</a:t>
            </a:r>
            <a:r>
              <a:rPr lang="id-ID" i="1" dirty="0" smtClean="0"/>
              <a:t> </a:t>
            </a:r>
            <a:r>
              <a:rPr lang="en-US" i="1" dirty="0" smtClean="0"/>
              <a:t>more </a:t>
            </a:r>
            <a:r>
              <a:rPr lang="en-US" i="1" dirty="0"/>
              <a:t>sophisticated </a:t>
            </a:r>
            <a:r>
              <a:rPr lang="en-US" b="1" i="1" dirty="0"/>
              <a:t>expressions of </a:t>
            </a:r>
            <a:r>
              <a:rPr lang="en-US" b="1" i="1" dirty="0" smtClean="0"/>
              <a:t>human</a:t>
            </a:r>
            <a:r>
              <a:rPr lang="id-ID" b="1" i="1" dirty="0" smtClean="0"/>
              <a:t> </a:t>
            </a:r>
            <a:r>
              <a:rPr lang="en-US" b="1" i="1" dirty="0" smtClean="0"/>
              <a:t>creativity</a:t>
            </a:r>
            <a:r>
              <a:rPr lang="en-US" i="1" dirty="0" smtClean="0"/>
              <a:t> </a:t>
            </a:r>
            <a:r>
              <a:rPr lang="en-US" i="1" dirty="0"/>
              <a:t>– opera, ballet, orchestral music </a:t>
            </a:r>
            <a:r>
              <a:rPr lang="en-US" i="1" dirty="0" smtClean="0"/>
              <a:t>–</a:t>
            </a:r>
            <a:r>
              <a:rPr lang="id-ID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preceding adjectives can identify </a:t>
            </a:r>
            <a:r>
              <a:rPr lang="en-US" i="1" dirty="0" smtClean="0"/>
              <a:t>alternatives</a:t>
            </a:r>
            <a:r>
              <a:rPr lang="id-ID" i="1" dirty="0" smtClean="0"/>
              <a:t> </a:t>
            </a:r>
            <a:r>
              <a:rPr lang="en-US" i="1" dirty="0" smtClean="0"/>
              <a:t>such </a:t>
            </a:r>
            <a:r>
              <a:rPr lang="en-US" i="1" dirty="0"/>
              <a:t>as </a:t>
            </a:r>
            <a:r>
              <a:rPr lang="en-US" b="1" i="1" dirty="0"/>
              <a:t>mass culture, low culture </a:t>
            </a:r>
            <a:r>
              <a:rPr lang="en-US" b="1" i="1" dirty="0" smtClean="0"/>
              <a:t>and</a:t>
            </a:r>
            <a:r>
              <a:rPr lang="id-ID" b="1" i="1" dirty="0" smtClean="0"/>
              <a:t> popular </a:t>
            </a:r>
            <a:r>
              <a:rPr lang="id-ID" b="1" i="1" dirty="0"/>
              <a:t>culture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/>
              <a:t>The Sage Dictionary of Sociology, 2006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39863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02" t="32292" r="23060" b="12500"/>
          <a:stretch/>
        </p:blipFill>
        <p:spPr>
          <a:xfrm>
            <a:off x="381000" y="0"/>
            <a:ext cx="113868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6400800"/>
            <a:ext cx="42240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Tumanggor</a:t>
            </a: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, 2010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0600" y="63221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928" t="37499" r="6662" b="16667"/>
          <a:stretch/>
        </p:blipFill>
        <p:spPr>
          <a:xfrm>
            <a:off x="3103088" y="0"/>
            <a:ext cx="9081655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0"/>
            <a:ext cx="3683000" cy="1143000"/>
          </a:xfrm>
        </p:spPr>
        <p:txBody>
          <a:bodyPr/>
          <a:lstStyle/>
          <a:p>
            <a:pPr algn="l"/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Faktor Sosial Ekonomi dalam Kesehatan</a:t>
            </a:r>
            <a:endParaRPr lang="id-ID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0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615</Words>
  <Application>Microsoft Office PowerPoint</Application>
  <PresentationFormat>Widescreen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StoneSerif</vt:lpstr>
      <vt:lpstr>StoneSerif-Italic</vt:lpstr>
      <vt:lpstr>StoneSerif-Semibold</vt:lpstr>
      <vt:lpstr>TimesNewRoman</vt:lpstr>
      <vt:lpstr>Office Theme</vt:lpstr>
      <vt:lpstr>PowerPoint Presentation</vt:lpstr>
      <vt:lpstr>Referensi</vt:lpstr>
      <vt:lpstr>Kebudayaan: Definisi </vt:lpstr>
      <vt:lpstr>Kebudayaan: Definisi</vt:lpstr>
      <vt:lpstr>Kebudayaan (culture) sering diidentikkan dengan masyarakat (society) </vt:lpstr>
      <vt:lpstr>Kebudayaan merupakan perilaku manusia yang membedakan dengan primata lainnya</vt:lpstr>
      <vt:lpstr>Kebudayaan: seluruh kreasi &amp; kreativitas manusia</vt:lpstr>
      <vt:lpstr>PowerPoint Presentation</vt:lpstr>
      <vt:lpstr>Faktor Sosial Ekonomi dalam Kesehatan</vt:lpstr>
      <vt:lpstr>PowerPoint Presentation</vt:lpstr>
      <vt:lpstr>Faktor Sosial Budaya dalam KIA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398</cp:revision>
  <dcterms:created xsi:type="dcterms:W3CDTF">2010-08-24T06:47:44Z</dcterms:created>
  <dcterms:modified xsi:type="dcterms:W3CDTF">2018-05-05T04:16:24Z</dcterms:modified>
</cp:coreProperties>
</file>