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57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BE507-E3CC-4E2A-A709-E2245806EE34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66E13860-E7F9-4312-8908-7BC04E0CF277}">
      <dgm:prSet phldrT="[Text]"/>
      <dgm:spPr/>
      <dgm:t>
        <a:bodyPr/>
        <a:lstStyle/>
        <a:p>
          <a:r>
            <a:rPr lang="id-ID" dirty="0" smtClean="0"/>
            <a:t>Artefak</a:t>
          </a:r>
          <a:endParaRPr lang="id-ID" dirty="0"/>
        </a:p>
      </dgm:t>
    </dgm:pt>
    <dgm:pt modelId="{A7024F25-4837-403A-A2C6-1927A314ECE3}" type="parTrans" cxnId="{DEA1652E-31EE-4755-8DF2-2374E77F4531}">
      <dgm:prSet/>
      <dgm:spPr/>
      <dgm:t>
        <a:bodyPr/>
        <a:lstStyle/>
        <a:p>
          <a:endParaRPr lang="id-ID"/>
        </a:p>
      </dgm:t>
    </dgm:pt>
    <dgm:pt modelId="{F858F1E8-0C5B-491E-AB06-188981B049BC}" type="sibTrans" cxnId="{DEA1652E-31EE-4755-8DF2-2374E77F4531}">
      <dgm:prSet/>
      <dgm:spPr/>
      <dgm:t>
        <a:bodyPr/>
        <a:lstStyle/>
        <a:p>
          <a:endParaRPr lang="id-ID"/>
        </a:p>
      </dgm:t>
    </dgm:pt>
    <dgm:pt modelId="{A186DA56-6DEF-4C51-B4A2-05CF2DE740E0}">
      <dgm:prSet phldrT="[Text]"/>
      <dgm:spPr/>
      <dgm:t>
        <a:bodyPr/>
        <a:lstStyle/>
        <a:p>
          <a:r>
            <a:rPr lang="id-ID" dirty="0" smtClean="0"/>
            <a:t>Kesenjangan antar kelas sosial disebabkan oleh kegiatan para ahli sosiologi dalam pengumpulan data</a:t>
          </a:r>
          <a:endParaRPr lang="id-ID" dirty="0"/>
        </a:p>
      </dgm:t>
    </dgm:pt>
    <dgm:pt modelId="{77EB2BFE-6B96-4908-8340-F43A63875F33}" type="parTrans" cxnId="{CE2C9A35-1EED-4B6D-A455-835A2DD7E5B8}">
      <dgm:prSet/>
      <dgm:spPr/>
      <dgm:t>
        <a:bodyPr/>
        <a:lstStyle/>
        <a:p>
          <a:endParaRPr lang="id-ID"/>
        </a:p>
      </dgm:t>
    </dgm:pt>
    <dgm:pt modelId="{094E98B1-ED0B-46F1-B04D-CBBB4A4D1F9F}" type="sibTrans" cxnId="{CE2C9A35-1EED-4B6D-A455-835A2DD7E5B8}">
      <dgm:prSet/>
      <dgm:spPr/>
      <dgm:t>
        <a:bodyPr/>
        <a:lstStyle/>
        <a:p>
          <a:endParaRPr lang="id-ID"/>
        </a:p>
      </dgm:t>
    </dgm:pt>
    <dgm:pt modelId="{B060F9BE-8743-489A-A3DA-1173F23CFC53}">
      <dgm:prSet phldrT="[Text]"/>
      <dgm:spPr/>
      <dgm:t>
        <a:bodyPr/>
        <a:lstStyle/>
        <a:p>
          <a:r>
            <a:rPr lang="id-ID" dirty="0" smtClean="0"/>
            <a:t>Seleksi Sosial</a:t>
          </a:r>
          <a:endParaRPr lang="id-ID" dirty="0"/>
        </a:p>
      </dgm:t>
    </dgm:pt>
    <dgm:pt modelId="{C9331ACD-066F-447C-9551-CEC9AB73C8EB}" type="parTrans" cxnId="{0A3CACF4-5C9C-4A9D-AC6F-4CC69AD6C555}">
      <dgm:prSet/>
      <dgm:spPr/>
      <dgm:t>
        <a:bodyPr/>
        <a:lstStyle/>
        <a:p>
          <a:endParaRPr lang="id-ID"/>
        </a:p>
      </dgm:t>
    </dgm:pt>
    <dgm:pt modelId="{81B5043F-1A8F-40B0-A227-0E1A1B78F532}" type="sibTrans" cxnId="{0A3CACF4-5C9C-4A9D-AC6F-4CC69AD6C555}">
      <dgm:prSet/>
      <dgm:spPr/>
      <dgm:t>
        <a:bodyPr/>
        <a:lstStyle/>
        <a:p>
          <a:endParaRPr lang="id-ID"/>
        </a:p>
      </dgm:t>
    </dgm:pt>
    <dgm:pt modelId="{AA0B296B-F7BF-450D-9242-B3B5F3879284}">
      <dgm:prSet phldrT="[Text]"/>
      <dgm:spPr/>
      <dgm:t>
        <a:bodyPr/>
        <a:lstStyle/>
        <a:p>
          <a:r>
            <a:rPr lang="id-ID" dirty="0" smtClean="0"/>
            <a:t>Kelompok orang akan lebih sehat karena memiliki kemungkinan mendapat pekerjaan yang lebih layak, dan sebaliknya</a:t>
          </a:r>
          <a:endParaRPr lang="id-ID" dirty="0"/>
        </a:p>
      </dgm:t>
    </dgm:pt>
    <dgm:pt modelId="{33349E9F-53AD-47E8-9394-02CB4F696DD5}" type="parTrans" cxnId="{D16F4B15-D748-44E6-83D3-1C2AF00728D9}">
      <dgm:prSet/>
      <dgm:spPr/>
      <dgm:t>
        <a:bodyPr/>
        <a:lstStyle/>
        <a:p>
          <a:endParaRPr lang="id-ID"/>
        </a:p>
      </dgm:t>
    </dgm:pt>
    <dgm:pt modelId="{C9081C69-B256-4B1E-9764-2F9D15B09575}" type="sibTrans" cxnId="{D16F4B15-D748-44E6-83D3-1C2AF00728D9}">
      <dgm:prSet/>
      <dgm:spPr/>
      <dgm:t>
        <a:bodyPr/>
        <a:lstStyle/>
        <a:p>
          <a:endParaRPr lang="id-ID"/>
        </a:p>
      </dgm:t>
    </dgm:pt>
    <dgm:pt modelId="{3079639C-DBAD-4FA9-9B57-6F120B921BAA}">
      <dgm:prSet phldrT="[Text]"/>
      <dgm:spPr/>
      <dgm:t>
        <a:bodyPr/>
        <a:lstStyle/>
        <a:p>
          <a:r>
            <a:rPr lang="id-ID" dirty="0" smtClean="0"/>
            <a:t>Angka kematian pada kelas sosial rendah, lebih tinggi dibanding kelas sosial tinggi </a:t>
          </a:r>
          <a:endParaRPr lang="id-ID" dirty="0"/>
        </a:p>
      </dgm:t>
    </dgm:pt>
    <dgm:pt modelId="{861B807A-6F51-45B1-A557-8A05FB1FF006}" type="parTrans" cxnId="{D7BE387A-1D17-4242-93D5-123CBD4C7ADE}">
      <dgm:prSet/>
      <dgm:spPr/>
      <dgm:t>
        <a:bodyPr/>
        <a:lstStyle/>
        <a:p>
          <a:endParaRPr lang="id-ID"/>
        </a:p>
      </dgm:t>
    </dgm:pt>
    <dgm:pt modelId="{95DB12BF-5D5D-4B64-84A3-19BCE05A574C}" type="sibTrans" cxnId="{D7BE387A-1D17-4242-93D5-123CBD4C7ADE}">
      <dgm:prSet/>
      <dgm:spPr/>
      <dgm:t>
        <a:bodyPr/>
        <a:lstStyle/>
        <a:p>
          <a:endParaRPr lang="id-ID"/>
        </a:p>
      </dgm:t>
    </dgm:pt>
    <dgm:pt modelId="{9CB2EF4B-1CC2-4607-83E2-6B2D0162B3BC}">
      <dgm:prSet phldrT="[Text]"/>
      <dgm:spPr/>
      <dgm:t>
        <a:bodyPr/>
        <a:lstStyle/>
        <a:p>
          <a:r>
            <a:rPr lang="id-ID" dirty="0" smtClean="0"/>
            <a:t>Budaya</a:t>
          </a:r>
          <a:endParaRPr lang="id-ID" dirty="0"/>
        </a:p>
      </dgm:t>
    </dgm:pt>
    <dgm:pt modelId="{764A5676-3D37-455B-BD31-603C67C92B55}" type="parTrans" cxnId="{46438994-AE70-4201-BE14-33E12FBDFD45}">
      <dgm:prSet/>
      <dgm:spPr/>
      <dgm:t>
        <a:bodyPr/>
        <a:lstStyle/>
        <a:p>
          <a:endParaRPr lang="id-ID"/>
        </a:p>
      </dgm:t>
    </dgm:pt>
    <dgm:pt modelId="{DDD76308-4480-4754-9908-70BE6D4D7568}" type="sibTrans" cxnId="{46438994-AE70-4201-BE14-33E12FBDFD45}">
      <dgm:prSet/>
      <dgm:spPr/>
      <dgm:t>
        <a:bodyPr/>
        <a:lstStyle/>
        <a:p>
          <a:endParaRPr lang="id-ID"/>
        </a:p>
      </dgm:t>
    </dgm:pt>
    <dgm:pt modelId="{DCC9708C-93D9-42E7-B525-D654CB623E3B}">
      <dgm:prSet phldrT="[Text]"/>
      <dgm:spPr/>
      <dgm:t>
        <a:bodyPr/>
        <a:lstStyle/>
        <a:p>
          <a:r>
            <a:rPr lang="id-ID" dirty="0" smtClean="0"/>
            <a:t>Pemilihan gaya hidup (olahraga, diet, merokok, dsb) berhubungan dengan kesehatan</a:t>
          </a:r>
          <a:endParaRPr lang="id-ID" dirty="0"/>
        </a:p>
      </dgm:t>
    </dgm:pt>
    <dgm:pt modelId="{51833ED3-C3BA-4BE3-B4AC-956CA1A6553A}" type="parTrans" cxnId="{BB4F2CF0-7F5B-4800-93CE-A753E86D0B4D}">
      <dgm:prSet/>
      <dgm:spPr/>
      <dgm:t>
        <a:bodyPr/>
        <a:lstStyle/>
        <a:p>
          <a:endParaRPr lang="id-ID"/>
        </a:p>
      </dgm:t>
    </dgm:pt>
    <dgm:pt modelId="{741DB8D8-2978-4EFA-B130-03EE4767C1D1}" type="sibTrans" cxnId="{BB4F2CF0-7F5B-4800-93CE-A753E86D0B4D}">
      <dgm:prSet/>
      <dgm:spPr/>
      <dgm:t>
        <a:bodyPr/>
        <a:lstStyle/>
        <a:p>
          <a:endParaRPr lang="id-ID"/>
        </a:p>
      </dgm:t>
    </dgm:pt>
    <dgm:pt modelId="{90EDC001-6C7F-4127-B1A0-D8B963B071C6}">
      <dgm:prSet phldrT="[Text]"/>
      <dgm:spPr/>
      <dgm:t>
        <a:bodyPr/>
        <a:lstStyle/>
        <a:p>
          <a:r>
            <a:rPr lang="id-ID" dirty="0" smtClean="0"/>
            <a:t>Pada kenyataannya tidak ada kesenjangan sosial</a:t>
          </a:r>
          <a:endParaRPr lang="id-ID" dirty="0"/>
        </a:p>
      </dgm:t>
    </dgm:pt>
    <dgm:pt modelId="{0CCE5966-B7D3-4E21-9FE1-0C21EF93AFE1}" type="parTrans" cxnId="{2F3CE326-C277-47D7-B312-483247B53966}">
      <dgm:prSet/>
      <dgm:spPr/>
      <dgm:t>
        <a:bodyPr/>
        <a:lstStyle/>
        <a:p>
          <a:endParaRPr lang="id-ID"/>
        </a:p>
      </dgm:t>
    </dgm:pt>
    <dgm:pt modelId="{6373B83A-4EB9-48A1-8E08-4DFCA34FD03F}" type="sibTrans" cxnId="{2F3CE326-C277-47D7-B312-483247B53966}">
      <dgm:prSet/>
      <dgm:spPr/>
      <dgm:t>
        <a:bodyPr/>
        <a:lstStyle/>
        <a:p>
          <a:endParaRPr lang="id-ID"/>
        </a:p>
      </dgm:t>
    </dgm:pt>
    <dgm:pt modelId="{445B5D24-2F27-4C0F-A493-8F7CE6E6DCFD}">
      <dgm:prSet phldrT="[Text]"/>
      <dgm:spPr/>
      <dgm:t>
        <a:bodyPr/>
        <a:lstStyle/>
        <a:p>
          <a:r>
            <a:rPr lang="id-ID" dirty="0" smtClean="0"/>
            <a:t>Struktur</a:t>
          </a:r>
          <a:endParaRPr lang="id-ID" dirty="0"/>
        </a:p>
      </dgm:t>
    </dgm:pt>
    <dgm:pt modelId="{2AF2D73B-BDF2-481A-8937-60C01EAB6532}" type="parTrans" cxnId="{7BB3D404-14B6-42A5-AC15-75FF69490B2E}">
      <dgm:prSet/>
      <dgm:spPr/>
      <dgm:t>
        <a:bodyPr/>
        <a:lstStyle/>
        <a:p>
          <a:endParaRPr lang="id-ID"/>
        </a:p>
      </dgm:t>
    </dgm:pt>
    <dgm:pt modelId="{DCB17948-6695-4B7B-9C4B-9ABEEDCE3264}" type="sibTrans" cxnId="{7BB3D404-14B6-42A5-AC15-75FF69490B2E}">
      <dgm:prSet/>
      <dgm:spPr/>
      <dgm:t>
        <a:bodyPr/>
        <a:lstStyle/>
        <a:p>
          <a:endParaRPr lang="id-ID"/>
        </a:p>
      </dgm:t>
    </dgm:pt>
    <dgm:pt modelId="{6688CA77-B5CB-4061-A1CD-26102C1194C0}">
      <dgm:prSet phldrT="[Text]"/>
      <dgm:spPr/>
      <dgm:t>
        <a:bodyPr/>
        <a:lstStyle/>
        <a:p>
          <a:r>
            <a:rPr lang="id-ID" dirty="0" smtClean="0"/>
            <a:t>Kesehatan seseorang disebabkan oleh struktur sosial, bukan oleh pilihannya</a:t>
          </a:r>
          <a:endParaRPr lang="id-ID" dirty="0"/>
        </a:p>
      </dgm:t>
    </dgm:pt>
    <dgm:pt modelId="{2E2B7BFC-D719-4E6F-AF8D-586405DAB599}" type="parTrans" cxnId="{14D10810-194C-4B58-BB6F-B3A4D8932C32}">
      <dgm:prSet/>
      <dgm:spPr/>
      <dgm:t>
        <a:bodyPr/>
        <a:lstStyle/>
        <a:p>
          <a:endParaRPr lang="id-ID"/>
        </a:p>
      </dgm:t>
    </dgm:pt>
    <dgm:pt modelId="{A2D71640-FF39-4FA8-8AAD-73B58DF39818}" type="sibTrans" cxnId="{14D10810-194C-4B58-BB6F-B3A4D8932C32}">
      <dgm:prSet/>
      <dgm:spPr/>
      <dgm:t>
        <a:bodyPr/>
        <a:lstStyle/>
        <a:p>
          <a:endParaRPr lang="id-ID"/>
        </a:p>
      </dgm:t>
    </dgm:pt>
    <dgm:pt modelId="{96A462EF-44DB-475E-BA50-8AA352B609DF}">
      <dgm:prSet phldrT="[Text]"/>
      <dgm:spPr/>
      <dgm:t>
        <a:bodyPr/>
        <a:lstStyle/>
        <a:p>
          <a:r>
            <a:rPr lang="id-ID" dirty="0" smtClean="0"/>
            <a:t>Misal: pekerja gaji rendah, tekanan kerja, lingkungan yang kumuh</a:t>
          </a:r>
          <a:endParaRPr lang="id-ID" dirty="0"/>
        </a:p>
      </dgm:t>
    </dgm:pt>
    <dgm:pt modelId="{976ECE23-8CB6-4D98-8DA2-A9FB7F0AB01F}" type="parTrans" cxnId="{1BB24706-9996-43AA-B587-21BF2FE3158E}">
      <dgm:prSet/>
      <dgm:spPr/>
      <dgm:t>
        <a:bodyPr/>
        <a:lstStyle/>
        <a:p>
          <a:endParaRPr lang="id-ID"/>
        </a:p>
      </dgm:t>
    </dgm:pt>
    <dgm:pt modelId="{07495311-BAB3-45FF-8E05-66696B731CCB}" type="sibTrans" cxnId="{1BB24706-9996-43AA-B587-21BF2FE3158E}">
      <dgm:prSet/>
      <dgm:spPr/>
      <dgm:t>
        <a:bodyPr/>
        <a:lstStyle/>
        <a:p>
          <a:endParaRPr lang="id-ID"/>
        </a:p>
      </dgm:t>
    </dgm:pt>
    <dgm:pt modelId="{1178D990-3F23-4A0D-BBFE-20A617729ABD}" type="pres">
      <dgm:prSet presAssocID="{D85BE507-E3CC-4E2A-A709-E2245806EE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7783D44-B8DE-4F1E-A63D-4E3F17FD0FC1}" type="pres">
      <dgm:prSet presAssocID="{66E13860-E7F9-4312-8908-7BC04E0CF277}" presName="linNode" presStyleCnt="0"/>
      <dgm:spPr/>
    </dgm:pt>
    <dgm:pt modelId="{D9A5EAAF-4759-4C2A-B481-68810175E47E}" type="pres">
      <dgm:prSet presAssocID="{66E13860-E7F9-4312-8908-7BC04E0CF27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3674C4-6018-411E-B67C-7F60F804B10D}" type="pres">
      <dgm:prSet presAssocID="{66E13860-E7F9-4312-8908-7BC04E0CF27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973837-F75E-4876-B507-BADA43AD8BC7}" type="pres">
      <dgm:prSet presAssocID="{F858F1E8-0C5B-491E-AB06-188981B049BC}" presName="sp" presStyleCnt="0"/>
      <dgm:spPr/>
    </dgm:pt>
    <dgm:pt modelId="{5ECC3557-7F7B-497C-9BFF-2848EAF14EB5}" type="pres">
      <dgm:prSet presAssocID="{B060F9BE-8743-489A-A3DA-1173F23CFC53}" presName="linNode" presStyleCnt="0"/>
      <dgm:spPr/>
    </dgm:pt>
    <dgm:pt modelId="{306AFDB1-31B6-4317-B6C2-B8A1915898A8}" type="pres">
      <dgm:prSet presAssocID="{B060F9BE-8743-489A-A3DA-1173F23CFC5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106889-9D8B-453C-B87F-012B9E76A809}" type="pres">
      <dgm:prSet presAssocID="{B060F9BE-8743-489A-A3DA-1173F23CFC5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BFF9B8-0E35-4F83-B97F-C86CC1AD05D6}" type="pres">
      <dgm:prSet presAssocID="{81B5043F-1A8F-40B0-A227-0E1A1B78F532}" presName="sp" presStyleCnt="0"/>
      <dgm:spPr/>
    </dgm:pt>
    <dgm:pt modelId="{D4C2A124-F12C-42C1-B058-94DC5E040642}" type="pres">
      <dgm:prSet presAssocID="{9CB2EF4B-1CC2-4607-83E2-6B2D0162B3BC}" presName="linNode" presStyleCnt="0"/>
      <dgm:spPr/>
    </dgm:pt>
    <dgm:pt modelId="{4141E186-4DDA-4378-BC8A-FD16F46BC013}" type="pres">
      <dgm:prSet presAssocID="{9CB2EF4B-1CC2-4607-83E2-6B2D0162B3B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C295AB-B704-443D-A127-4F3724319A61}" type="pres">
      <dgm:prSet presAssocID="{9CB2EF4B-1CC2-4607-83E2-6B2D0162B3B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AF7856-9ACA-4358-89C2-4205C13404B2}" type="pres">
      <dgm:prSet presAssocID="{DDD76308-4480-4754-9908-70BE6D4D7568}" presName="sp" presStyleCnt="0"/>
      <dgm:spPr/>
    </dgm:pt>
    <dgm:pt modelId="{D031EBE6-9DC2-4D57-A670-E0F91361D20F}" type="pres">
      <dgm:prSet presAssocID="{445B5D24-2F27-4C0F-A493-8F7CE6E6DCFD}" presName="linNode" presStyleCnt="0"/>
      <dgm:spPr/>
    </dgm:pt>
    <dgm:pt modelId="{13387B01-9818-43B9-85E7-0479913BCBC2}" type="pres">
      <dgm:prSet presAssocID="{445B5D24-2F27-4C0F-A493-8F7CE6E6DCF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0FC506-3A40-4863-B350-DD8593323096}" type="pres">
      <dgm:prSet presAssocID="{445B5D24-2F27-4C0F-A493-8F7CE6E6DCF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BB3D404-14B6-42A5-AC15-75FF69490B2E}" srcId="{D85BE507-E3CC-4E2A-A709-E2245806EE34}" destId="{445B5D24-2F27-4C0F-A493-8F7CE6E6DCFD}" srcOrd="3" destOrd="0" parTransId="{2AF2D73B-BDF2-481A-8937-60C01EAB6532}" sibTransId="{DCB17948-6695-4B7B-9C4B-9ABEEDCE3264}"/>
    <dgm:cxn modelId="{DEA1652E-31EE-4755-8DF2-2374E77F4531}" srcId="{D85BE507-E3CC-4E2A-A709-E2245806EE34}" destId="{66E13860-E7F9-4312-8908-7BC04E0CF277}" srcOrd="0" destOrd="0" parTransId="{A7024F25-4837-403A-A2C6-1927A314ECE3}" sibTransId="{F858F1E8-0C5B-491E-AB06-188981B049BC}"/>
    <dgm:cxn modelId="{B5FD830C-2D05-481E-BCF5-725610458A06}" type="presOf" srcId="{90EDC001-6C7F-4127-B1A0-D8B963B071C6}" destId="{A73674C4-6018-411E-B67C-7F60F804B10D}" srcOrd="0" destOrd="1" presId="urn:microsoft.com/office/officeart/2005/8/layout/vList5"/>
    <dgm:cxn modelId="{48CFCE78-6DE8-47F1-997E-673A2E6DF5BD}" type="presOf" srcId="{B060F9BE-8743-489A-A3DA-1173F23CFC53}" destId="{306AFDB1-31B6-4317-B6C2-B8A1915898A8}" srcOrd="0" destOrd="0" presId="urn:microsoft.com/office/officeart/2005/8/layout/vList5"/>
    <dgm:cxn modelId="{BB4F2CF0-7F5B-4800-93CE-A753E86D0B4D}" srcId="{9CB2EF4B-1CC2-4607-83E2-6B2D0162B3BC}" destId="{DCC9708C-93D9-42E7-B525-D654CB623E3B}" srcOrd="0" destOrd="0" parTransId="{51833ED3-C3BA-4BE3-B4AC-956CA1A6553A}" sibTransId="{741DB8D8-2978-4EFA-B130-03EE4767C1D1}"/>
    <dgm:cxn modelId="{2F3CE326-C277-47D7-B312-483247B53966}" srcId="{66E13860-E7F9-4312-8908-7BC04E0CF277}" destId="{90EDC001-6C7F-4127-B1A0-D8B963B071C6}" srcOrd="1" destOrd="0" parTransId="{0CCE5966-B7D3-4E21-9FE1-0C21EF93AFE1}" sibTransId="{6373B83A-4EB9-48A1-8E08-4DFCA34FD03F}"/>
    <dgm:cxn modelId="{C9A333D1-79EB-4DDC-85F8-8BECE286CCA6}" type="presOf" srcId="{3079639C-DBAD-4FA9-9B57-6F120B921BAA}" destId="{37106889-9D8B-453C-B87F-012B9E76A809}" srcOrd="0" destOrd="1" presId="urn:microsoft.com/office/officeart/2005/8/layout/vList5"/>
    <dgm:cxn modelId="{898F199B-6C0A-4592-B1CF-289116166BB1}" type="presOf" srcId="{D85BE507-E3CC-4E2A-A709-E2245806EE34}" destId="{1178D990-3F23-4A0D-BBFE-20A617729ABD}" srcOrd="0" destOrd="0" presId="urn:microsoft.com/office/officeart/2005/8/layout/vList5"/>
    <dgm:cxn modelId="{46438994-AE70-4201-BE14-33E12FBDFD45}" srcId="{D85BE507-E3CC-4E2A-A709-E2245806EE34}" destId="{9CB2EF4B-1CC2-4607-83E2-6B2D0162B3BC}" srcOrd="2" destOrd="0" parTransId="{764A5676-3D37-455B-BD31-603C67C92B55}" sibTransId="{DDD76308-4480-4754-9908-70BE6D4D7568}"/>
    <dgm:cxn modelId="{1BB24706-9996-43AA-B587-21BF2FE3158E}" srcId="{445B5D24-2F27-4C0F-A493-8F7CE6E6DCFD}" destId="{96A462EF-44DB-475E-BA50-8AA352B609DF}" srcOrd="1" destOrd="0" parTransId="{976ECE23-8CB6-4D98-8DA2-A9FB7F0AB01F}" sibTransId="{07495311-BAB3-45FF-8E05-66696B731CCB}"/>
    <dgm:cxn modelId="{0A3CACF4-5C9C-4A9D-AC6F-4CC69AD6C555}" srcId="{D85BE507-E3CC-4E2A-A709-E2245806EE34}" destId="{B060F9BE-8743-489A-A3DA-1173F23CFC53}" srcOrd="1" destOrd="0" parTransId="{C9331ACD-066F-447C-9551-CEC9AB73C8EB}" sibTransId="{81B5043F-1A8F-40B0-A227-0E1A1B78F532}"/>
    <dgm:cxn modelId="{D16F4B15-D748-44E6-83D3-1C2AF00728D9}" srcId="{B060F9BE-8743-489A-A3DA-1173F23CFC53}" destId="{AA0B296B-F7BF-450D-9242-B3B5F3879284}" srcOrd="0" destOrd="0" parTransId="{33349E9F-53AD-47E8-9394-02CB4F696DD5}" sibTransId="{C9081C69-B256-4B1E-9764-2F9D15B09575}"/>
    <dgm:cxn modelId="{75F9F849-0550-4F7E-B4E7-01F17E2638B9}" type="presOf" srcId="{DCC9708C-93D9-42E7-B525-D654CB623E3B}" destId="{E1C295AB-B704-443D-A127-4F3724319A61}" srcOrd="0" destOrd="0" presId="urn:microsoft.com/office/officeart/2005/8/layout/vList5"/>
    <dgm:cxn modelId="{C85F1C61-ACCF-4119-8EAC-B64479EE1000}" type="presOf" srcId="{AA0B296B-F7BF-450D-9242-B3B5F3879284}" destId="{37106889-9D8B-453C-B87F-012B9E76A809}" srcOrd="0" destOrd="0" presId="urn:microsoft.com/office/officeart/2005/8/layout/vList5"/>
    <dgm:cxn modelId="{C210EC8A-8A68-49E2-9172-1BD8496B7E7C}" type="presOf" srcId="{9CB2EF4B-1CC2-4607-83E2-6B2D0162B3BC}" destId="{4141E186-4DDA-4378-BC8A-FD16F46BC013}" srcOrd="0" destOrd="0" presId="urn:microsoft.com/office/officeart/2005/8/layout/vList5"/>
    <dgm:cxn modelId="{83621AB3-4BBA-4441-92D0-2A311516C30B}" type="presOf" srcId="{66E13860-E7F9-4312-8908-7BC04E0CF277}" destId="{D9A5EAAF-4759-4C2A-B481-68810175E47E}" srcOrd="0" destOrd="0" presId="urn:microsoft.com/office/officeart/2005/8/layout/vList5"/>
    <dgm:cxn modelId="{478242FD-E690-4180-8FF8-6430D796E0AE}" type="presOf" srcId="{A186DA56-6DEF-4C51-B4A2-05CF2DE740E0}" destId="{A73674C4-6018-411E-B67C-7F60F804B10D}" srcOrd="0" destOrd="0" presId="urn:microsoft.com/office/officeart/2005/8/layout/vList5"/>
    <dgm:cxn modelId="{14D10810-194C-4B58-BB6F-B3A4D8932C32}" srcId="{445B5D24-2F27-4C0F-A493-8F7CE6E6DCFD}" destId="{6688CA77-B5CB-4061-A1CD-26102C1194C0}" srcOrd="0" destOrd="0" parTransId="{2E2B7BFC-D719-4E6F-AF8D-586405DAB599}" sibTransId="{A2D71640-FF39-4FA8-8AAD-73B58DF39818}"/>
    <dgm:cxn modelId="{7F7D4CB8-9C18-49F7-B0D3-87ED99C80AA4}" type="presOf" srcId="{445B5D24-2F27-4C0F-A493-8F7CE6E6DCFD}" destId="{13387B01-9818-43B9-85E7-0479913BCBC2}" srcOrd="0" destOrd="0" presId="urn:microsoft.com/office/officeart/2005/8/layout/vList5"/>
    <dgm:cxn modelId="{2CE3E1E5-958C-4468-A3C9-EE84B9CCC1C7}" type="presOf" srcId="{6688CA77-B5CB-4061-A1CD-26102C1194C0}" destId="{120FC506-3A40-4863-B350-DD8593323096}" srcOrd="0" destOrd="0" presId="urn:microsoft.com/office/officeart/2005/8/layout/vList5"/>
    <dgm:cxn modelId="{CE2C9A35-1EED-4B6D-A455-835A2DD7E5B8}" srcId="{66E13860-E7F9-4312-8908-7BC04E0CF277}" destId="{A186DA56-6DEF-4C51-B4A2-05CF2DE740E0}" srcOrd="0" destOrd="0" parTransId="{77EB2BFE-6B96-4908-8340-F43A63875F33}" sibTransId="{094E98B1-ED0B-46F1-B04D-CBBB4A4D1F9F}"/>
    <dgm:cxn modelId="{7831CD31-F909-44CE-A6B0-113440CE98C6}" type="presOf" srcId="{96A462EF-44DB-475E-BA50-8AA352B609DF}" destId="{120FC506-3A40-4863-B350-DD8593323096}" srcOrd="0" destOrd="1" presId="urn:microsoft.com/office/officeart/2005/8/layout/vList5"/>
    <dgm:cxn modelId="{D7BE387A-1D17-4242-93D5-123CBD4C7ADE}" srcId="{B060F9BE-8743-489A-A3DA-1173F23CFC53}" destId="{3079639C-DBAD-4FA9-9B57-6F120B921BAA}" srcOrd="1" destOrd="0" parTransId="{861B807A-6F51-45B1-A557-8A05FB1FF006}" sibTransId="{95DB12BF-5D5D-4B64-84A3-19BCE05A574C}"/>
    <dgm:cxn modelId="{713FC982-6922-43FB-8C0A-C9A465150A2F}" type="presParOf" srcId="{1178D990-3F23-4A0D-BBFE-20A617729ABD}" destId="{A7783D44-B8DE-4F1E-A63D-4E3F17FD0FC1}" srcOrd="0" destOrd="0" presId="urn:microsoft.com/office/officeart/2005/8/layout/vList5"/>
    <dgm:cxn modelId="{3172D213-F16C-4CA3-8EFE-CC8B6E93B2C0}" type="presParOf" srcId="{A7783D44-B8DE-4F1E-A63D-4E3F17FD0FC1}" destId="{D9A5EAAF-4759-4C2A-B481-68810175E47E}" srcOrd="0" destOrd="0" presId="urn:microsoft.com/office/officeart/2005/8/layout/vList5"/>
    <dgm:cxn modelId="{1826C053-B9FB-42A6-932C-A5C7811A0A1D}" type="presParOf" srcId="{A7783D44-B8DE-4F1E-A63D-4E3F17FD0FC1}" destId="{A73674C4-6018-411E-B67C-7F60F804B10D}" srcOrd="1" destOrd="0" presId="urn:microsoft.com/office/officeart/2005/8/layout/vList5"/>
    <dgm:cxn modelId="{3E4DD71E-977D-4BF2-AC2F-107B63D74C98}" type="presParOf" srcId="{1178D990-3F23-4A0D-BBFE-20A617729ABD}" destId="{5C973837-F75E-4876-B507-BADA43AD8BC7}" srcOrd="1" destOrd="0" presId="urn:microsoft.com/office/officeart/2005/8/layout/vList5"/>
    <dgm:cxn modelId="{6F5AB464-2F02-4747-9E8F-347B72500760}" type="presParOf" srcId="{1178D990-3F23-4A0D-BBFE-20A617729ABD}" destId="{5ECC3557-7F7B-497C-9BFF-2848EAF14EB5}" srcOrd="2" destOrd="0" presId="urn:microsoft.com/office/officeart/2005/8/layout/vList5"/>
    <dgm:cxn modelId="{B79FE407-A9D3-482F-86A1-E1382879FC9A}" type="presParOf" srcId="{5ECC3557-7F7B-497C-9BFF-2848EAF14EB5}" destId="{306AFDB1-31B6-4317-B6C2-B8A1915898A8}" srcOrd="0" destOrd="0" presId="urn:microsoft.com/office/officeart/2005/8/layout/vList5"/>
    <dgm:cxn modelId="{5A1993E5-335C-4F07-BC6E-F38E75473C90}" type="presParOf" srcId="{5ECC3557-7F7B-497C-9BFF-2848EAF14EB5}" destId="{37106889-9D8B-453C-B87F-012B9E76A809}" srcOrd="1" destOrd="0" presId="urn:microsoft.com/office/officeart/2005/8/layout/vList5"/>
    <dgm:cxn modelId="{C6B421D6-6643-4A8E-8B96-416EBFB2E9F7}" type="presParOf" srcId="{1178D990-3F23-4A0D-BBFE-20A617729ABD}" destId="{B5BFF9B8-0E35-4F83-B97F-C86CC1AD05D6}" srcOrd="3" destOrd="0" presId="urn:microsoft.com/office/officeart/2005/8/layout/vList5"/>
    <dgm:cxn modelId="{CB1536E9-C518-40A9-8303-534B6163ED34}" type="presParOf" srcId="{1178D990-3F23-4A0D-BBFE-20A617729ABD}" destId="{D4C2A124-F12C-42C1-B058-94DC5E040642}" srcOrd="4" destOrd="0" presId="urn:microsoft.com/office/officeart/2005/8/layout/vList5"/>
    <dgm:cxn modelId="{19FCBFF0-AB6B-4B90-BDC4-A441B924D776}" type="presParOf" srcId="{D4C2A124-F12C-42C1-B058-94DC5E040642}" destId="{4141E186-4DDA-4378-BC8A-FD16F46BC013}" srcOrd="0" destOrd="0" presId="urn:microsoft.com/office/officeart/2005/8/layout/vList5"/>
    <dgm:cxn modelId="{195C1057-1592-4101-8BED-FDB65C21DC06}" type="presParOf" srcId="{D4C2A124-F12C-42C1-B058-94DC5E040642}" destId="{E1C295AB-B704-443D-A127-4F3724319A61}" srcOrd="1" destOrd="0" presId="urn:microsoft.com/office/officeart/2005/8/layout/vList5"/>
    <dgm:cxn modelId="{B265466C-B7AE-4B7F-80BF-A9298D90E763}" type="presParOf" srcId="{1178D990-3F23-4A0D-BBFE-20A617729ABD}" destId="{12AF7856-9ACA-4358-89C2-4205C13404B2}" srcOrd="5" destOrd="0" presId="urn:microsoft.com/office/officeart/2005/8/layout/vList5"/>
    <dgm:cxn modelId="{D3407140-2772-4FE7-BA3A-658BBAEB3829}" type="presParOf" srcId="{1178D990-3F23-4A0D-BBFE-20A617729ABD}" destId="{D031EBE6-9DC2-4D57-A670-E0F91361D20F}" srcOrd="6" destOrd="0" presId="urn:microsoft.com/office/officeart/2005/8/layout/vList5"/>
    <dgm:cxn modelId="{D104F88E-236E-4540-8CF2-896524E41D76}" type="presParOf" srcId="{D031EBE6-9DC2-4D57-A670-E0F91361D20F}" destId="{13387B01-9818-43B9-85E7-0479913BCBC2}" srcOrd="0" destOrd="0" presId="urn:microsoft.com/office/officeart/2005/8/layout/vList5"/>
    <dgm:cxn modelId="{887A74AF-6A69-4556-A4EF-827A6A5354C3}" type="presParOf" srcId="{D031EBE6-9DC2-4D57-A670-E0F91361D20F}" destId="{120FC506-3A40-4863-B350-DD85933230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674C4-6018-411E-B67C-7F60F804B10D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Kesenjangan antar kelas sosial disebabkan oleh kegiatan para ahli sosiologi dalam pengumpulan data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Pada kenyataannya tidak ada kesenjangan sosial</a:t>
          </a:r>
          <a:endParaRPr lang="id-ID" sz="1500" kern="1200" dirty="0"/>
        </a:p>
      </dsp:txBody>
      <dsp:txXfrm rot="-5400000">
        <a:off x="3785615" y="147831"/>
        <a:ext cx="6689078" cy="756160"/>
      </dsp:txXfrm>
    </dsp:sp>
    <dsp:sp modelId="{D9A5EAAF-4759-4C2A-B481-68810175E47E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Artefak</a:t>
          </a:r>
          <a:endParaRPr lang="id-ID" sz="4900" kern="1200" dirty="0"/>
        </a:p>
      </dsp:txBody>
      <dsp:txXfrm>
        <a:off x="51133" y="53310"/>
        <a:ext cx="3683350" cy="945199"/>
      </dsp:txXfrm>
    </dsp:sp>
    <dsp:sp modelId="{37106889-9D8B-453C-B87F-012B9E76A809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Kelompok orang akan lebih sehat karena memiliki kemungkinan mendapat pekerjaan yang lebih layak, dan sebaliknya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Angka kematian pada kelas sosial rendah, lebih tinggi dibanding kelas sosial tinggi </a:t>
          </a:r>
          <a:endParaRPr lang="id-ID" sz="1500" kern="1200" dirty="0"/>
        </a:p>
      </dsp:txBody>
      <dsp:txXfrm rot="-5400000">
        <a:off x="3785615" y="1247670"/>
        <a:ext cx="6689078" cy="756160"/>
      </dsp:txXfrm>
    </dsp:sp>
    <dsp:sp modelId="{306AFDB1-31B6-4317-B6C2-B8A1915898A8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Seleksi Sosial</a:t>
          </a:r>
          <a:endParaRPr lang="id-ID" sz="4900" kern="1200" dirty="0"/>
        </a:p>
      </dsp:txBody>
      <dsp:txXfrm>
        <a:off x="51133" y="1153149"/>
        <a:ext cx="3683350" cy="945199"/>
      </dsp:txXfrm>
    </dsp:sp>
    <dsp:sp modelId="{E1C295AB-B704-443D-A127-4F3724319A61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Pemilihan gaya hidup (olahraga, diet, merokok, dsb) berhubungan dengan kesehatan</a:t>
          </a:r>
          <a:endParaRPr lang="id-ID" sz="1500" kern="1200" dirty="0"/>
        </a:p>
      </dsp:txBody>
      <dsp:txXfrm rot="-5400000">
        <a:off x="3785615" y="2347509"/>
        <a:ext cx="6689078" cy="756160"/>
      </dsp:txXfrm>
    </dsp:sp>
    <dsp:sp modelId="{4141E186-4DDA-4378-BC8A-FD16F46BC013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Budaya</a:t>
          </a:r>
          <a:endParaRPr lang="id-ID" sz="4900" kern="1200" dirty="0"/>
        </a:p>
      </dsp:txBody>
      <dsp:txXfrm>
        <a:off x="51133" y="2252988"/>
        <a:ext cx="3683350" cy="945199"/>
      </dsp:txXfrm>
    </dsp:sp>
    <dsp:sp modelId="{120FC506-3A40-4863-B350-DD8593323096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Kesehatan seseorang disebabkan oleh struktur sosial, bukan oleh pilihannya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Misal: pekerja gaji rendah, tekanan kerja, lingkungan yang kumuh</a:t>
          </a:r>
          <a:endParaRPr lang="id-ID" sz="1500" kern="1200" dirty="0"/>
        </a:p>
      </dsp:txBody>
      <dsp:txXfrm rot="-5400000">
        <a:off x="3785615" y="3447347"/>
        <a:ext cx="6689078" cy="756160"/>
      </dsp:txXfrm>
    </dsp:sp>
    <dsp:sp modelId="{13387B01-9818-43B9-85E7-0479913BCBC2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Struktur</a:t>
          </a:r>
          <a:endParaRPr lang="id-ID" sz="4900" kern="1200" dirty="0"/>
        </a:p>
      </dsp:txBody>
      <dsp:txXfrm>
        <a:off x="51133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040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86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378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1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917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784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47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163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987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505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825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EEED-E714-499D-B9F6-04C9BD414E44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A27E-0313-4541-9995-C1DD92AB9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467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IJDm_VR3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MVYcZ3Ecs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tbJwuLl4c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jQCiPb62k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5tjFS0Gy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XX_Pw32Z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Hubungan Kelas Sosial dan Kesehatan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SESI-8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tx2"/>
                </a:solidFill>
              </a:rPr>
              <a:t>Ade Heryana, SST, MKM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Sosiologi dan Antropologi Kesehatan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961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Mengapa Kesehatan berhubungan dengan Kelas Sosial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6990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01200" y="6441141"/>
            <a:ext cx="22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(Walsh, 2004, hal. 60)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30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3316"/>
            <a:ext cx="9144000" cy="2387600"/>
          </a:xfrm>
        </p:spPr>
        <p:txBody>
          <a:bodyPr/>
          <a:lstStyle/>
          <a:p>
            <a:r>
              <a:rPr lang="id-ID" b="1" dirty="0" smtClean="0"/>
              <a:t>Hubungan Kesehatan dengan Kelas Sosial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526209"/>
          </a:xfrm>
        </p:spPr>
        <p:txBody>
          <a:bodyPr/>
          <a:lstStyle/>
          <a:p>
            <a:r>
              <a:rPr lang="id-ID" dirty="0" smtClean="0"/>
              <a:t>Ade Heryana, SSt, MKM</a:t>
            </a:r>
            <a:endParaRPr lang="id-ID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0"/>
            <a:ext cx="56197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84" t="19301" r="16136" b="14338"/>
          <a:stretch/>
        </p:blipFill>
        <p:spPr>
          <a:xfrm>
            <a:off x="0" y="0"/>
            <a:ext cx="12173200" cy="675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039"/>
          </a:xfrm>
        </p:spPr>
        <p:txBody>
          <a:bodyPr/>
          <a:lstStyle/>
          <a:p>
            <a:pPr algn="ctr"/>
            <a:r>
              <a:rPr lang="id-ID" b="1" dirty="0" smtClean="0"/>
              <a:t>Kisah Ketimpangan Sosial dan Kesehatan</a:t>
            </a:r>
            <a:endParaRPr lang="id-ID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36578" y="6311900"/>
            <a:ext cx="5567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https://www.youtube.com/watch?v=xOIJDm_VR3E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92152" y="656245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" y="0"/>
            <a:ext cx="8370143" cy="6830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6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2" y="57944"/>
            <a:ext cx="11954437" cy="6779640"/>
          </a:xfrm>
        </p:spPr>
      </p:pic>
      <p:sp>
        <p:nvSpPr>
          <p:cNvPr id="4" name="Rectangle 3"/>
          <p:cNvSpPr/>
          <p:nvPr/>
        </p:nvSpPr>
        <p:spPr>
          <a:xfrm>
            <a:off x="4474572" y="6204323"/>
            <a:ext cx="499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rgbClr val="FFFF00"/>
                </a:solidFill>
                <a:hlinkClick r:id="rId3"/>
              </a:rPr>
              <a:t>https://www.youtube.com/watch?v=2MVYcZ3Ecs0</a:t>
            </a:r>
            <a:r>
              <a:rPr lang="id-ID" dirty="0" smtClean="0">
                <a:solidFill>
                  <a:srgbClr val="FFFF00"/>
                </a:solidFill>
              </a:rPr>
              <a:t> </a:t>
            </a:r>
            <a:endParaRPr lang="id-ID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4"/>
          <a:stretch/>
        </p:blipFill>
        <p:spPr>
          <a:xfrm>
            <a:off x="345141" y="60021"/>
            <a:ext cx="3810000" cy="16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" y="0"/>
            <a:ext cx="10313894" cy="6823038"/>
          </a:xfrm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-336177" y="6435277"/>
            <a:ext cx="7660342" cy="387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dirty="0" smtClean="0">
                <a:hlinkClick r:id="rId3"/>
              </a:rPr>
              <a:t>https://www.youtube.com/watch?v=S-tbJwuLl4c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12" y="35377"/>
            <a:ext cx="3074894" cy="19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93376"/>
          </a:xfrm>
        </p:spPr>
        <p:txBody>
          <a:bodyPr/>
          <a:lstStyle/>
          <a:p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</a:rPr>
              <a:t>ROKOK DAN KEMISKINAN</a:t>
            </a:r>
            <a:endParaRPr lang="id-ID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8"/>
          <a:stretch/>
        </p:blipFill>
        <p:spPr>
          <a:xfrm>
            <a:off x="6098186" y="1304365"/>
            <a:ext cx="5950378" cy="541916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b="59215"/>
          <a:stretch/>
        </p:blipFill>
        <p:spPr>
          <a:xfrm>
            <a:off x="134471" y="793376"/>
            <a:ext cx="5964238" cy="4007604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2729" y="5875929"/>
            <a:ext cx="5204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https://www.youtube.com/watch?v=9jQCiPb62k0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id-ID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304" y="6005457"/>
            <a:ext cx="4807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8" y="0"/>
            <a:ext cx="11093824" cy="6864071"/>
          </a:xfrm>
        </p:spPr>
      </p:pic>
      <p:sp>
        <p:nvSpPr>
          <p:cNvPr id="5" name="Rectangle 4"/>
          <p:cNvSpPr/>
          <p:nvPr/>
        </p:nvSpPr>
        <p:spPr>
          <a:xfrm>
            <a:off x="3962461" y="5772381"/>
            <a:ext cx="480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hlinkClick r:id="rId3"/>
              </a:rPr>
              <a:t>https://www.youtube.com/watch?v=Xz5tjFS0GyI</a:t>
            </a:r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694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28442" y="5866510"/>
            <a:ext cx="5049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hlinkClick r:id="rId3"/>
              </a:rPr>
              <a:t>https://www.youtube.com/watch?v=cDXX_Pw32Z4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35244"/>
            <a:ext cx="3881718" cy="818216"/>
          </a:xfrm>
        </p:spPr>
        <p:txBody>
          <a:bodyPr/>
          <a:lstStyle/>
          <a:p>
            <a:r>
              <a:rPr lang="id-ID" b="1" dirty="0" smtClean="0"/>
              <a:t>Kelas Menengah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87039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169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Hubungan Kesehatan dengan Kelas Sosial</vt:lpstr>
      <vt:lpstr>Kisah Ketimpangan Sosial dan Kesehatan</vt:lpstr>
      <vt:lpstr>PowerPoint Presentation</vt:lpstr>
      <vt:lpstr>PowerPoint Presentation</vt:lpstr>
      <vt:lpstr>PowerPoint Presentation</vt:lpstr>
      <vt:lpstr>ROKOK DAN KEMISKINAN</vt:lpstr>
      <vt:lpstr>PowerPoint Presentation</vt:lpstr>
      <vt:lpstr>Kelas Menengah</vt:lpstr>
      <vt:lpstr>Mengapa Kesehatan berhubungan dengan Kelas Sosial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Hubungan Kesehatan dengan Kelas Sosial</dc:title>
  <dc:creator>ASUS</dc:creator>
  <cp:lastModifiedBy>ASUS</cp:lastModifiedBy>
  <cp:revision>11</cp:revision>
  <dcterms:created xsi:type="dcterms:W3CDTF">2018-05-22T23:49:52Z</dcterms:created>
  <dcterms:modified xsi:type="dcterms:W3CDTF">2018-05-23T18:42:49Z</dcterms:modified>
</cp:coreProperties>
</file>