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6" r:id="rId2"/>
    <p:sldId id="335" r:id="rId3"/>
    <p:sldId id="411" r:id="rId4"/>
    <p:sldId id="416" r:id="rId5"/>
    <p:sldId id="417" r:id="rId6"/>
    <p:sldId id="418" r:id="rId7"/>
    <p:sldId id="419" r:id="rId8"/>
    <p:sldId id="421" r:id="rId9"/>
    <p:sldId id="378" r:id="rId1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66" d="100"/>
          <a:sy n="66" d="100"/>
        </p:scale>
        <p:origin x="816"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1F89359-95C4-44F5-9986-5313F121A8CF}" type="datetimeFigureOut">
              <a:rPr lang="id-ID"/>
              <a:pPr>
                <a:defRPr/>
              </a:pPr>
              <a:t>24/05/2018</a:t>
            </a:fld>
            <a:endParaRPr lang="id-ID"/>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AFBF018-D3A2-4856-B078-0A7BF6D139BC}" type="slidenum">
              <a:rPr lang="id-ID"/>
              <a:pPr/>
              <a:t>‹#›</a:t>
            </a:fld>
            <a:endParaRPr lang="id-ID"/>
          </a:p>
        </p:txBody>
      </p:sp>
    </p:spTree>
    <p:extLst>
      <p:ext uri="{BB962C8B-B14F-4D97-AF65-F5344CB8AC3E}">
        <p14:creationId xmlns:p14="http://schemas.microsoft.com/office/powerpoint/2010/main" val="3169804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6C27FB-4E1E-4654-AFCF-085B0681E59F}"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281474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72E14A-412C-4F3D-B2FB-4D803C9D1476}"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319591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7D5D2C-AA79-4453-A1C4-1D975F28D7E9}" type="datetime1">
              <a:rPr lang="en-US"/>
              <a:pPr>
                <a:defRPr/>
              </a:pPr>
              <a:t>5/24/2018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D94B656-58AA-4CB2-B913-F16A558EA50D}" type="slidenum">
              <a:rPr lang="en-US"/>
              <a:pPr/>
              <a:t>‹#›</a:t>
            </a:fld>
            <a:endParaRPr lang="en-US"/>
          </a:p>
        </p:txBody>
      </p:sp>
    </p:spTree>
    <p:extLst>
      <p:ext uri="{BB962C8B-B14F-4D97-AF65-F5344CB8AC3E}">
        <p14:creationId xmlns:p14="http://schemas.microsoft.com/office/powerpoint/2010/main" val="368951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C9B60C-D782-4FC9-8D88-F0B86F5D69AA}" type="datetime1">
              <a:rPr lang="en-US"/>
              <a:pPr>
                <a:defRPr/>
              </a:pPr>
              <a:t>5/24/2018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D24A47-F1CD-4C9E-9151-9B0DF33D9FC5}" type="slidenum">
              <a:rPr lang="en-US"/>
              <a:pPr/>
              <a:t>‹#›</a:t>
            </a:fld>
            <a:endParaRPr lang="en-US"/>
          </a:p>
        </p:txBody>
      </p:sp>
    </p:spTree>
    <p:extLst>
      <p:ext uri="{BB962C8B-B14F-4D97-AF65-F5344CB8AC3E}">
        <p14:creationId xmlns:p14="http://schemas.microsoft.com/office/powerpoint/2010/main" val="79020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D6771-388F-42E5-8AAC-B01810625228}" type="datetime1">
              <a:rPr lang="en-US"/>
              <a:pPr>
                <a:defRPr/>
              </a:pPr>
              <a:t>5/24/2018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A088EB-04A0-4AB0-9DD4-C5039273AF30}" type="slidenum">
              <a:rPr lang="en-US"/>
              <a:pPr/>
              <a:t>‹#›</a:t>
            </a:fld>
            <a:endParaRPr lang="en-US"/>
          </a:p>
        </p:txBody>
      </p:sp>
    </p:spTree>
    <p:extLst>
      <p:ext uri="{BB962C8B-B14F-4D97-AF65-F5344CB8AC3E}">
        <p14:creationId xmlns:p14="http://schemas.microsoft.com/office/powerpoint/2010/main" val="1965767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74130E-98E3-4AF9-9AB1-6F48DB2CF1EE}" type="datetime1">
              <a:rPr lang="en-US"/>
              <a:pPr>
                <a:defRPr/>
              </a:pPr>
              <a:t>5/24/2018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0680E8-5354-445A-B1A4-3BBD37BAC822}" type="slidenum">
              <a:rPr lang="en-US"/>
              <a:pPr/>
              <a:t>‹#›</a:t>
            </a:fld>
            <a:endParaRPr lang="en-US"/>
          </a:p>
        </p:txBody>
      </p:sp>
    </p:spTree>
    <p:extLst>
      <p:ext uri="{BB962C8B-B14F-4D97-AF65-F5344CB8AC3E}">
        <p14:creationId xmlns:p14="http://schemas.microsoft.com/office/powerpoint/2010/main" val="218104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753A60-628B-41F8-8F91-74A5A55DEC0A}" type="datetime1">
              <a:rPr lang="en-US"/>
              <a:pPr>
                <a:defRPr/>
              </a:pPr>
              <a:t>5/24/2018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B463D98-6095-4EBC-9963-CDB123FE29DD}" type="slidenum">
              <a:rPr lang="en-US"/>
              <a:pPr/>
              <a:t>‹#›</a:t>
            </a:fld>
            <a:endParaRPr lang="en-US"/>
          </a:p>
        </p:txBody>
      </p:sp>
    </p:spTree>
    <p:extLst>
      <p:ext uri="{BB962C8B-B14F-4D97-AF65-F5344CB8AC3E}">
        <p14:creationId xmlns:p14="http://schemas.microsoft.com/office/powerpoint/2010/main" val="607221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A5CCB9-6065-4184-93F2-9D4B87FDAB47}" type="datetime1">
              <a:rPr lang="en-US"/>
              <a:pPr>
                <a:defRPr/>
              </a:pPr>
              <a:t>5/24/2018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279919D-E92C-4121-9ECB-A28A7C3FEC20}" type="slidenum">
              <a:rPr lang="en-US"/>
              <a:pPr/>
              <a:t>‹#›</a:t>
            </a:fld>
            <a:endParaRPr lang="en-US"/>
          </a:p>
        </p:txBody>
      </p:sp>
    </p:spTree>
    <p:extLst>
      <p:ext uri="{BB962C8B-B14F-4D97-AF65-F5344CB8AC3E}">
        <p14:creationId xmlns:p14="http://schemas.microsoft.com/office/powerpoint/2010/main" val="175625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6A8941-500A-4A6F-9543-4E8D11973E6B}" type="datetime1">
              <a:rPr lang="en-US"/>
              <a:pPr>
                <a:defRPr/>
              </a:pPr>
              <a:t>5/24/2018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19E9103-F387-4A10-A2ED-BFC512D652B0}" type="slidenum">
              <a:rPr lang="en-US"/>
              <a:pPr/>
              <a:t>‹#›</a:t>
            </a:fld>
            <a:endParaRPr lang="en-US"/>
          </a:p>
        </p:txBody>
      </p:sp>
    </p:spTree>
    <p:extLst>
      <p:ext uri="{BB962C8B-B14F-4D97-AF65-F5344CB8AC3E}">
        <p14:creationId xmlns:p14="http://schemas.microsoft.com/office/powerpoint/2010/main" val="393664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F011C1-79B2-42E2-B0B0-7B5AA5C9A90E}" type="datetime1">
              <a:rPr lang="en-US"/>
              <a:pPr>
                <a:defRPr/>
              </a:pPr>
              <a:t>5/24/2018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6638DA-4E0F-4BA3-8B6D-94B9753868B8}" type="slidenum">
              <a:rPr lang="en-US"/>
              <a:pPr/>
              <a:t>‹#›</a:t>
            </a:fld>
            <a:endParaRPr lang="en-US"/>
          </a:p>
        </p:txBody>
      </p:sp>
    </p:spTree>
    <p:extLst>
      <p:ext uri="{BB962C8B-B14F-4D97-AF65-F5344CB8AC3E}">
        <p14:creationId xmlns:p14="http://schemas.microsoft.com/office/powerpoint/2010/main" val="303978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132470-FAA3-49D0-87CB-A4B21E4CCBD1}" type="datetime1">
              <a:rPr lang="en-US"/>
              <a:pPr>
                <a:defRPr/>
              </a:pPr>
              <a:t>5/24/2018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1D9B0A5-777E-442C-B07B-9BB02D2574F2}" type="slidenum">
              <a:rPr lang="en-US"/>
              <a:pPr/>
              <a:t>‹#›</a:t>
            </a:fld>
            <a:endParaRPr lang="en-US"/>
          </a:p>
        </p:txBody>
      </p:sp>
    </p:spTree>
    <p:extLst>
      <p:ext uri="{BB962C8B-B14F-4D97-AF65-F5344CB8AC3E}">
        <p14:creationId xmlns:p14="http://schemas.microsoft.com/office/powerpoint/2010/main" val="138195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0AB1B6-E332-430C-8895-F571C75EA4D0}" type="datetime1">
              <a:rPr lang="en-US"/>
              <a:pPr>
                <a:defRPr/>
              </a:pPr>
              <a:t>5/24/2018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FBF210-8734-49CE-A329-6CDCED5076F6}" type="slidenum">
              <a:rPr lang="en-US"/>
              <a:pPr/>
              <a:t>‹#›</a:t>
            </a:fld>
            <a:endParaRPr lang="en-US"/>
          </a:p>
        </p:txBody>
      </p:sp>
    </p:spTree>
    <p:extLst>
      <p:ext uri="{BB962C8B-B14F-4D97-AF65-F5344CB8AC3E}">
        <p14:creationId xmlns:p14="http://schemas.microsoft.com/office/powerpoint/2010/main" val="363342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DFFE89-F4CB-4E66-B1B5-ACDDC0D32039}" type="datetime1">
              <a:rPr lang="en-US"/>
              <a:pPr>
                <a:defRPr/>
              </a:pPr>
              <a:t>5/24/2018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76BF4B-FAAF-4E73-86FC-C121260CBE9A}" type="slidenum">
              <a:rPr lang="en-US"/>
              <a:pPr/>
              <a:t>‹#›</a:t>
            </a:fld>
            <a:endParaRPr lang="en-US"/>
          </a:p>
        </p:txBody>
      </p:sp>
    </p:spTree>
    <p:extLst>
      <p:ext uri="{BB962C8B-B14F-4D97-AF65-F5344CB8AC3E}">
        <p14:creationId xmlns:p14="http://schemas.microsoft.com/office/powerpoint/2010/main" val="209209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EE408AB-DA9F-4267-B609-5E6B1AA3A578}" type="datetime1">
              <a:rPr lang="en-US"/>
              <a:pPr>
                <a:defRPr/>
              </a:pPr>
              <a:t>5/24/2018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A6BE688A-EF8B-4E48-AA8E-EA7CF2BA38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152400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746625" y="3657600"/>
            <a:ext cx="5638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000" b="1" dirty="0" smtClean="0">
                <a:solidFill>
                  <a:schemeClr val="bg1"/>
                </a:solidFill>
              </a:rPr>
              <a:t>Health Inequality</a:t>
            </a:r>
            <a:endParaRPr lang="en-US" sz="2000" b="1" dirty="0">
              <a:solidFill>
                <a:schemeClr val="bg1"/>
              </a:solidFill>
            </a:endParaRPr>
          </a:p>
          <a:p>
            <a:pPr algn="ctr" eaLnBrk="1" hangingPunct="1"/>
            <a:r>
              <a:rPr lang="id-ID" sz="2000" b="1" dirty="0" smtClean="0">
                <a:solidFill>
                  <a:schemeClr val="bg1"/>
                </a:solidFill>
              </a:rPr>
              <a:t>SESI-9</a:t>
            </a:r>
            <a:endParaRPr lang="en-US" sz="2000" b="1" dirty="0">
              <a:solidFill>
                <a:schemeClr val="bg1"/>
              </a:solidFill>
            </a:endParaRPr>
          </a:p>
          <a:p>
            <a:pPr algn="ctr" eaLnBrk="1" hangingPunct="1"/>
            <a:r>
              <a:rPr lang="id-ID" sz="2000" b="1" dirty="0">
                <a:solidFill>
                  <a:schemeClr val="tx2"/>
                </a:solidFill>
              </a:rPr>
              <a:t>Ade Heryana, SST, MKM</a:t>
            </a:r>
            <a:endParaRPr lang="en-US" sz="2000" b="1" dirty="0">
              <a:solidFill>
                <a:schemeClr val="tx2"/>
              </a:solidFill>
            </a:endParaRPr>
          </a:p>
          <a:p>
            <a:pPr algn="ctr" eaLnBrk="1" hangingPunct="1"/>
            <a:r>
              <a:rPr lang="id-ID" sz="2000" b="1" dirty="0">
                <a:solidFill>
                  <a:schemeClr val="bg1"/>
                </a:solidFill>
              </a:rPr>
              <a:t>Prodi Kesmas FIKES UEU</a:t>
            </a:r>
            <a:endParaRPr lang="en-US" sz="2000" b="1" dirty="0">
              <a:solidFill>
                <a:schemeClr val="bg1"/>
              </a:solidFill>
            </a:endParaRPr>
          </a:p>
          <a:p>
            <a:pPr algn="ctr" eaLnBrk="1" hangingPunct="1"/>
            <a:endParaRPr lang="en-US" sz="2000" b="1" dirty="0">
              <a:solidFill>
                <a:schemeClr val="bg1"/>
              </a:solidFill>
            </a:endParaRPr>
          </a:p>
        </p:txBody>
      </p:sp>
      <p:sp>
        <p:nvSpPr>
          <p:cNvPr id="2" name="TextBox 1"/>
          <p:cNvSpPr txBox="1"/>
          <p:nvPr/>
        </p:nvSpPr>
        <p:spPr>
          <a:xfrm>
            <a:off x="5029200" y="5562600"/>
            <a:ext cx="5105400" cy="646331"/>
          </a:xfrm>
          <a:prstGeom prst="rect">
            <a:avLst/>
          </a:prstGeom>
          <a:noFill/>
        </p:spPr>
        <p:txBody>
          <a:bodyPr wrap="square" rtlCol="0">
            <a:spAutoFit/>
          </a:bodyPr>
          <a:lstStyle/>
          <a:p>
            <a:pPr algn="ctr"/>
            <a:r>
              <a:rPr lang="id-ID" b="1" dirty="0" smtClean="0">
                <a:solidFill>
                  <a:srgbClr val="FFFF00"/>
                </a:solidFill>
              </a:rPr>
              <a:t>Mata Kuliah:</a:t>
            </a:r>
          </a:p>
          <a:p>
            <a:pPr algn="ctr"/>
            <a:r>
              <a:rPr lang="id-ID" b="1" dirty="0" smtClean="0">
                <a:solidFill>
                  <a:srgbClr val="FFFF00"/>
                </a:solidFill>
              </a:rPr>
              <a:t>Sosiologi dan Antropologi Kesehatan</a:t>
            </a:r>
            <a:endParaRPr lang="id-ID" b="1" dirty="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228600" y="781957"/>
            <a:ext cx="8229600" cy="685800"/>
          </a:xfrm>
        </p:spPr>
        <p:txBody>
          <a:bodyPr/>
          <a:lstStyle/>
          <a:p>
            <a:pPr algn="l">
              <a:spcBef>
                <a:spcPct val="50000"/>
              </a:spcBef>
            </a:pPr>
            <a:r>
              <a:rPr lang="en-US" b="1" dirty="0" smtClean="0">
                <a:solidFill>
                  <a:schemeClr val="accent6">
                    <a:lumMod val="75000"/>
                  </a:schemeClr>
                </a:solidFill>
                <a:latin typeface="Arial" panose="020B0604020202020204" pitchFamily="34" charset="0"/>
                <a:cs typeface="Arial" panose="020B0604020202020204" pitchFamily="34" charset="0"/>
              </a:rPr>
              <a:t>R</a:t>
            </a:r>
            <a:r>
              <a:rPr lang="id-ID" b="1" dirty="0" smtClean="0">
                <a:solidFill>
                  <a:schemeClr val="accent6">
                    <a:lumMod val="75000"/>
                  </a:schemeClr>
                </a:solidFill>
                <a:latin typeface="Arial" panose="020B0604020202020204" pitchFamily="34" charset="0"/>
                <a:cs typeface="Arial" panose="020B0604020202020204" pitchFamily="34" charset="0"/>
              </a:rPr>
              <a:t>EFERENSI</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3076" name="Content Placeholder 5"/>
          <p:cNvSpPr>
            <a:spLocks noGrp="1"/>
          </p:cNvSpPr>
          <p:nvPr>
            <p:ph idx="1"/>
          </p:nvPr>
        </p:nvSpPr>
        <p:spPr>
          <a:xfrm>
            <a:off x="669472" y="1981200"/>
            <a:ext cx="6832599" cy="2057399"/>
          </a:xfrm>
        </p:spPr>
        <p:txBody>
          <a:bodyPr/>
          <a:lstStyle/>
          <a:p>
            <a:pPr marL="0" indent="0">
              <a:buNone/>
            </a:pPr>
            <a:r>
              <a:rPr lang="id-ID" sz="3600" dirty="0" smtClean="0"/>
              <a:t>Germov, John (2014). The Class Origins of Health Inequality. John Germov (Ed). </a:t>
            </a:r>
            <a:r>
              <a:rPr lang="id-ID" sz="3600" i="1" dirty="0" smtClean="0"/>
              <a:t>An</a:t>
            </a:r>
            <a:r>
              <a:rPr lang="id-ID" sz="3600" dirty="0" smtClean="0"/>
              <a:t> </a:t>
            </a:r>
            <a:r>
              <a:rPr lang="id-ID" sz="3600" i="1" dirty="0" smtClean="0"/>
              <a:t>Introduction to Health Sociology (5th Edition)</a:t>
            </a:r>
            <a:r>
              <a:rPr lang="id-ID" sz="3600" dirty="0" smtClean="0"/>
              <a:t>. Victoria: Oxford University Press. Hal. 87-94 </a:t>
            </a:r>
          </a:p>
        </p:txBody>
      </p:sp>
      <p:pic>
        <p:nvPicPr>
          <p:cNvPr id="2" name="Picture 1"/>
          <p:cNvPicPr>
            <a:picLocks noChangeAspect="1"/>
          </p:cNvPicPr>
          <p:nvPr/>
        </p:nvPicPr>
        <p:blipFill rotWithShape="1">
          <a:blip r:embed="rId4"/>
          <a:srcRect l="47657" t="11459" r="16618" b="6250"/>
          <a:stretch/>
        </p:blipFill>
        <p:spPr>
          <a:xfrm>
            <a:off x="7517947" y="812800"/>
            <a:ext cx="4648200" cy="6019800"/>
          </a:xfrm>
          <a:prstGeom prst="rect">
            <a:avLst/>
          </a:prstGeo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168"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5"/>
          <p:cNvSpPr>
            <a:spLocks noGrp="1"/>
          </p:cNvSpPr>
          <p:nvPr>
            <p:ph type="title"/>
          </p:nvPr>
        </p:nvSpPr>
        <p:spPr>
          <a:xfrm>
            <a:off x="228599" y="1143000"/>
            <a:ext cx="11956143" cy="685800"/>
          </a:xfrm>
        </p:spPr>
        <p:txBody>
          <a:bodyPr/>
          <a:lstStyle/>
          <a:p>
            <a:pPr algn="l">
              <a:spcBef>
                <a:spcPct val="50000"/>
              </a:spcBef>
            </a:pPr>
            <a:r>
              <a:rPr lang="en-US" sz="4800" b="1" dirty="0" smtClean="0">
                <a:solidFill>
                  <a:schemeClr val="accent6">
                    <a:lumMod val="75000"/>
                  </a:schemeClr>
                </a:solidFill>
                <a:latin typeface="Arial" panose="020B0604020202020204" pitchFamily="34" charset="0"/>
                <a:cs typeface="Arial" panose="020B0604020202020204" pitchFamily="34" charset="0"/>
              </a:rPr>
              <a:t>L</a:t>
            </a:r>
            <a:r>
              <a:rPr lang="id-ID" sz="4800" b="1" dirty="0" smtClean="0">
                <a:solidFill>
                  <a:schemeClr val="accent6">
                    <a:lumMod val="75000"/>
                  </a:schemeClr>
                </a:solidFill>
                <a:latin typeface="Arial" panose="020B0604020202020204" pitchFamily="34" charset="0"/>
                <a:cs typeface="Arial" panose="020B0604020202020204" pitchFamily="34" charset="0"/>
              </a:rPr>
              <a:t>ima pendapat tentang Health Inequality</a:t>
            </a:r>
            <a:endParaRPr lang="en-US" sz="4800" b="1" dirty="0">
              <a:solidFill>
                <a:schemeClr val="accent6">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304800" y="2438400"/>
            <a:ext cx="11353800" cy="3170099"/>
          </a:xfrm>
          <a:prstGeom prst="rect">
            <a:avLst/>
          </a:prstGeom>
        </p:spPr>
        <p:txBody>
          <a:bodyPr wrap="square">
            <a:spAutoFit/>
          </a:bodyPr>
          <a:lstStyle/>
          <a:p>
            <a:pPr marL="742950" indent="-742950">
              <a:buFont typeface="+mj-lt"/>
              <a:buAutoNum type="arabicPeriod"/>
            </a:pPr>
            <a:r>
              <a:rPr lang="id-ID" sz="4000" dirty="0" smtClean="0"/>
              <a:t>Pendekatan Artefak (artefact)</a:t>
            </a:r>
          </a:p>
          <a:p>
            <a:pPr marL="742950" indent="-742950">
              <a:buFont typeface="+mj-lt"/>
              <a:buAutoNum type="arabicPeriod"/>
            </a:pPr>
            <a:r>
              <a:rPr lang="id-ID" sz="4000" dirty="0" smtClean="0"/>
              <a:t>Pendekatan Seleksi Alam/Seleksi Sosial </a:t>
            </a:r>
          </a:p>
          <a:p>
            <a:pPr marL="742950" indent="-742950">
              <a:buFont typeface="+mj-lt"/>
              <a:buAutoNum type="arabicPeriod"/>
            </a:pPr>
            <a:r>
              <a:rPr lang="id-ID" sz="4000" dirty="0" smtClean="0"/>
              <a:t>Pendekatan Budaya/Perilaku</a:t>
            </a:r>
          </a:p>
          <a:p>
            <a:pPr marL="742950" indent="-742950">
              <a:buFont typeface="+mj-lt"/>
              <a:buAutoNum type="arabicPeriod"/>
            </a:pPr>
            <a:r>
              <a:rPr lang="id-ID" sz="4000" dirty="0" smtClean="0"/>
              <a:t>Pendekatan Materialis/Strukturalis</a:t>
            </a:r>
          </a:p>
          <a:p>
            <a:pPr marL="742950" indent="-742950">
              <a:buFont typeface="+mj-lt"/>
              <a:buAutoNum type="arabicPeriod"/>
            </a:pPr>
            <a:r>
              <a:rPr lang="id-ID" sz="4000" dirty="0" smtClean="0"/>
              <a:t>Pendekatan Psiko-Sosial/Modal Sosial</a:t>
            </a:r>
            <a:endParaRPr lang="id-ID" sz="4000" dirty="0"/>
          </a:p>
        </p:txBody>
      </p:sp>
      <p:sp>
        <p:nvSpPr>
          <p:cNvPr id="5" name="TextBox 4"/>
          <p:cNvSpPr txBox="1"/>
          <p:nvPr/>
        </p:nvSpPr>
        <p:spPr>
          <a:xfrm>
            <a:off x="8610600" y="5879068"/>
            <a:ext cx="3048000" cy="369332"/>
          </a:xfrm>
          <a:prstGeom prst="rect">
            <a:avLst/>
          </a:prstGeom>
          <a:noFill/>
        </p:spPr>
        <p:txBody>
          <a:bodyPr wrap="square" rtlCol="0">
            <a:spAutoFit/>
          </a:bodyPr>
          <a:lstStyle/>
          <a:p>
            <a:pPr algn="r"/>
            <a:r>
              <a:rPr lang="id-ID" dirty="0" smtClean="0">
                <a:solidFill>
                  <a:schemeClr val="accent6">
                    <a:lumMod val="75000"/>
                  </a:schemeClr>
                </a:solidFill>
              </a:rPr>
              <a:t>Walsh, 2004</a:t>
            </a:r>
            <a:endParaRPr lang="id-ID" dirty="0">
              <a:solidFill>
                <a:schemeClr val="accent6">
                  <a:lumMod val="75000"/>
                </a:schemeClr>
              </a:solidFill>
            </a:endParaRPr>
          </a:p>
        </p:txBody>
      </p:sp>
    </p:spTree>
    <p:extLst>
      <p:ext uri="{BB962C8B-B14F-4D97-AF65-F5344CB8AC3E}">
        <p14:creationId xmlns:p14="http://schemas.microsoft.com/office/powerpoint/2010/main" val="105826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85800"/>
            <a:ext cx="10972800" cy="1143000"/>
          </a:xfrm>
        </p:spPr>
        <p:txBody>
          <a:bodyPr/>
          <a:lstStyle/>
          <a:p>
            <a:pPr algn="l"/>
            <a:r>
              <a:rPr lang="id-ID" b="1" dirty="0" smtClean="0">
                <a:solidFill>
                  <a:schemeClr val="accent6">
                    <a:lumMod val="75000"/>
                  </a:schemeClr>
                </a:solidFill>
              </a:rPr>
              <a:t>Pendekatan Artefak</a:t>
            </a:r>
            <a:endParaRPr lang="id-ID" b="1" dirty="0">
              <a:solidFill>
                <a:schemeClr val="accent6">
                  <a:lumMod val="75000"/>
                </a:schemeClr>
              </a:solidFill>
            </a:endParaRPr>
          </a:p>
        </p:txBody>
      </p:sp>
      <p:sp>
        <p:nvSpPr>
          <p:cNvPr id="3" name="Rectangle 2"/>
          <p:cNvSpPr/>
          <p:nvPr/>
        </p:nvSpPr>
        <p:spPr>
          <a:xfrm>
            <a:off x="928688" y="1600200"/>
            <a:ext cx="9815512" cy="646331"/>
          </a:xfrm>
          <a:prstGeom prst="rect">
            <a:avLst/>
          </a:prstGeom>
        </p:spPr>
        <p:txBody>
          <a:bodyPr wrap="square">
            <a:spAutoFit/>
          </a:bodyPr>
          <a:lstStyle/>
          <a:p>
            <a:r>
              <a:rPr lang="id-ID" dirty="0" smtClean="0">
                <a:latin typeface="MinionPro-Regular"/>
              </a:rPr>
              <a:t>“</a:t>
            </a:r>
            <a:r>
              <a:rPr lang="en-US" dirty="0" smtClean="0">
                <a:latin typeface="MinionPro-Regular"/>
              </a:rPr>
              <a:t>The </a:t>
            </a:r>
            <a:r>
              <a:rPr lang="en-US" dirty="0">
                <a:latin typeface="MinionPro-Regular"/>
              </a:rPr>
              <a:t>artefact explanation suggests that links between class and health are </a:t>
            </a:r>
            <a:r>
              <a:rPr lang="en-US" dirty="0" smtClean="0">
                <a:latin typeface="MinionPro-Regular"/>
              </a:rPr>
              <a:t>artificial </a:t>
            </a:r>
            <a:r>
              <a:rPr lang="en-US" dirty="0">
                <a:latin typeface="MinionPro-Regular"/>
              </a:rPr>
              <a:t>and </a:t>
            </a:r>
            <a:r>
              <a:rPr lang="en-US" dirty="0" smtClean="0">
                <a:latin typeface="MinionPro-Regular"/>
              </a:rPr>
              <a:t>are</a:t>
            </a:r>
            <a:r>
              <a:rPr lang="id-ID" dirty="0" smtClean="0">
                <a:latin typeface="MinionPro-Regular"/>
              </a:rPr>
              <a:t> </a:t>
            </a:r>
            <a:r>
              <a:rPr lang="en-US" dirty="0" smtClean="0">
                <a:latin typeface="MinionPro-Regular"/>
              </a:rPr>
              <a:t>the </a:t>
            </a:r>
            <a:r>
              <a:rPr lang="en-US" dirty="0">
                <a:latin typeface="MinionPro-Regular"/>
              </a:rPr>
              <a:t>result of statistical anomalies or the inability to measure social phenomena </a:t>
            </a:r>
            <a:r>
              <a:rPr lang="en-US" dirty="0" smtClean="0">
                <a:latin typeface="MinionPro-Regular"/>
              </a:rPr>
              <a:t>accurately</a:t>
            </a:r>
            <a:r>
              <a:rPr lang="id-ID" dirty="0" smtClean="0">
                <a:latin typeface="MinionPro-Regular"/>
              </a:rPr>
              <a:t>”</a:t>
            </a:r>
            <a:r>
              <a:rPr lang="en-US" dirty="0" smtClean="0">
                <a:latin typeface="MinionPro-Regular"/>
              </a:rPr>
              <a:t>.</a:t>
            </a:r>
            <a:endParaRPr lang="id-ID" dirty="0"/>
          </a:p>
        </p:txBody>
      </p:sp>
      <p:sp>
        <p:nvSpPr>
          <p:cNvPr id="7" name="Rectangle 6"/>
          <p:cNvSpPr/>
          <p:nvPr/>
        </p:nvSpPr>
        <p:spPr>
          <a:xfrm>
            <a:off x="914400" y="2209800"/>
            <a:ext cx="9815512" cy="923330"/>
          </a:xfrm>
          <a:prstGeom prst="rect">
            <a:avLst/>
          </a:prstGeom>
        </p:spPr>
        <p:txBody>
          <a:bodyPr wrap="square">
            <a:spAutoFit/>
          </a:bodyPr>
          <a:lstStyle/>
          <a:p>
            <a:r>
              <a:rPr lang="id-ID" dirty="0" smtClean="0">
                <a:solidFill>
                  <a:schemeClr val="accent6">
                    <a:lumMod val="75000"/>
                  </a:schemeClr>
                </a:solidFill>
                <a:latin typeface="MinionPro-Regular"/>
              </a:rPr>
              <a:t>Pendekatan Artefak menganggap hubungan antara kelas sosial dengan kesehatan sebenarnya tidak ada</a:t>
            </a:r>
            <a:r>
              <a:rPr lang="en-US" dirty="0" smtClean="0">
                <a:solidFill>
                  <a:schemeClr val="accent6">
                    <a:lumMod val="75000"/>
                  </a:schemeClr>
                </a:solidFill>
                <a:latin typeface="MinionPro-Regular"/>
              </a:rPr>
              <a:t> </a:t>
            </a:r>
            <a:r>
              <a:rPr lang="id-ID" dirty="0" smtClean="0">
                <a:solidFill>
                  <a:schemeClr val="accent6">
                    <a:lumMod val="75000"/>
                  </a:schemeClr>
                </a:solidFill>
                <a:latin typeface="MinionPro-Regular"/>
              </a:rPr>
              <a:t>dan hal tersebut hanya karena ketidakmampuan ahli sosiologi dalam mengukur fenomena sosial secara akurat, sehingga hasilnya menjadi anomali (tidak normal)</a:t>
            </a:r>
            <a:endParaRPr lang="id-ID" dirty="0">
              <a:solidFill>
                <a:schemeClr val="accent6">
                  <a:lumMod val="75000"/>
                </a:schemeClr>
              </a:solidFill>
            </a:endParaRPr>
          </a:p>
        </p:txBody>
      </p:sp>
      <p:sp>
        <p:nvSpPr>
          <p:cNvPr id="8" name="TextBox 7"/>
          <p:cNvSpPr txBox="1"/>
          <p:nvPr/>
        </p:nvSpPr>
        <p:spPr>
          <a:xfrm>
            <a:off x="8915400" y="6340010"/>
            <a:ext cx="3048000" cy="369332"/>
          </a:xfrm>
          <a:prstGeom prst="rect">
            <a:avLst/>
          </a:prstGeom>
          <a:noFill/>
        </p:spPr>
        <p:txBody>
          <a:bodyPr wrap="square" rtlCol="0">
            <a:spAutoFit/>
          </a:bodyPr>
          <a:lstStyle/>
          <a:p>
            <a:pPr algn="r"/>
            <a:r>
              <a:rPr lang="id-ID" dirty="0" smtClean="0">
                <a:solidFill>
                  <a:schemeClr val="accent6">
                    <a:lumMod val="75000"/>
                  </a:schemeClr>
                </a:solidFill>
              </a:rPr>
              <a:t>(Germov, 2014, Hal. 88)</a:t>
            </a:r>
            <a:endParaRPr lang="id-ID" dirty="0">
              <a:solidFill>
                <a:schemeClr val="accent6">
                  <a:lumMod val="75000"/>
                </a:schemeClr>
              </a:solidFill>
            </a:endParaRPr>
          </a:p>
        </p:txBody>
      </p:sp>
    </p:spTree>
    <p:extLst>
      <p:ext uri="{BB962C8B-B14F-4D97-AF65-F5344CB8AC3E}">
        <p14:creationId xmlns:p14="http://schemas.microsoft.com/office/powerpoint/2010/main" val="2855886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85800"/>
            <a:ext cx="10972800" cy="1143000"/>
          </a:xfrm>
        </p:spPr>
        <p:txBody>
          <a:bodyPr/>
          <a:lstStyle/>
          <a:p>
            <a:pPr algn="l"/>
            <a:r>
              <a:rPr lang="id-ID" b="1" dirty="0" smtClean="0">
                <a:solidFill>
                  <a:schemeClr val="accent6">
                    <a:lumMod val="75000"/>
                  </a:schemeClr>
                </a:solidFill>
              </a:rPr>
              <a:t>Pendekatan Seleksi Alam/Seleksi Sosial</a:t>
            </a:r>
            <a:endParaRPr lang="id-ID" b="1" dirty="0">
              <a:solidFill>
                <a:schemeClr val="accent6">
                  <a:lumMod val="75000"/>
                </a:schemeClr>
              </a:solidFill>
            </a:endParaRPr>
          </a:p>
        </p:txBody>
      </p:sp>
      <p:sp>
        <p:nvSpPr>
          <p:cNvPr id="3" name="Rectangle 2"/>
          <p:cNvSpPr/>
          <p:nvPr/>
        </p:nvSpPr>
        <p:spPr>
          <a:xfrm>
            <a:off x="928688" y="1600200"/>
            <a:ext cx="9815512" cy="369332"/>
          </a:xfrm>
          <a:prstGeom prst="rect">
            <a:avLst/>
          </a:prstGeom>
        </p:spPr>
        <p:txBody>
          <a:bodyPr wrap="square">
            <a:spAutoFit/>
          </a:bodyPr>
          <a:lstStyle/>
          <a:p>
            <a:r>
              <a:rPr lang="id-ID" dirty="0" smtClean="0">
                <a:solidFill>
                  <a:schemeClr val="accent6">
                    <a:lumMod val="75000"/>
                  </a:schemeClr>
                </a:solidFill>
                <a:latin typeface="MinionPro-Regular"/>
              </a:rPr>
              <a:t>Pendekatan ini berdasarkan pada konsep Sosial Darwin.</a:t>
            </a:r>
            <a:endParaRPr lang="id-ID" dirty="0">
              <a:solidFill>
                <a:schemeClr val="accent6">
                  <a:lumMod val="75000"/>
                </a:schemeClr>
              </a:solidFill>
            </a:endParaRPr>
          </a:p>
        </p:txBody>
      </p:sp>
      <p:sp>
        <p:nvSpPr>
          <p:cNvPr id="7" name="Rectangle 6"/>
          <p:cNvSpPr/>
          <p:nvPr/>
        </p:nvSpPr>
        <p:spPr>
          <a:xfrm>
            <a:off x="914400" y="1981200"/>
            <a:ext cx="9815512" cy="923330"/>
          </a:xfrm>
          <a:prstGeom prst="rect">
            <a:avLst/>
          </a:prstGeom>
        </p:spPr>
        <p:txBody>
          <a:bodyPr wrap="square">
            <a:spAutoFit/>
          </a:bodyPr>
          <a:lstStyle/>
          <a:p>
            <a:r>
              <a:rPr lang="id-ID" i="1" dirty="0" smtClean="0">
                <a:latin typeface="MinionPro-Regular"/>
              </a:rPr>
              <a:t>“Social Darwinism: </a:t>
            </a:r>
            <a:r>
              <a:rPr lang="id-ID" i="1" dirty="0"/>
              <a:t>The </a:t>
            </a:r>
            <a:r>
              <a:rPr lang="id-ID" i="1" dirty="0" smtClean="0"/>
              <a:t>incorrect application of Charles Darwin’s theory </a:t>
            </a:r>
            <a:r>
              <a:rPr lang="id-ID" i="1" dirty="0"/>
              <a:t>of </a:t>
            </a:r>
            <a:r>
              <a:rPr lang="id-ID" i="1" dirty="0" smtClean="0"/>
              <a:t>animal evolution to explain</a:t>
            </a:r>
            <a:r>
              <a:rPr lang="id-ID" i="1" dirty="0"/>
              <a:t> </a:t>
            </a:r>
            <a:r>
              <a:rPr lang="id-ID" i="1" dirty="0" smtClean="0"/>
              <a:t>social </a:t>
            </a:r>
            <a:r>
              <a:rPr lang="id-ID" i="1" dirty="0"/>
              <a:t>inequality </a:t>
            </a:r>
            <a:r>
              <a:rPr lang="id-ID" i="1" dirty="0" smtClean="0"/>
              <a:t>by transferring </a:t>
            </a:r>
            <a:r>
              <a:rPr lang="id-ID" i="1" dirty="0"/>
              <a:t>his </a:t>
            </a:r>
            <a:r>
              <a:rPr lang="id-ID" i="1" dirty="0" smtClean="0"/>
              <a:t>idea of </a:t>
            </a:r>
            <a:r>
              <a:rPr lang="id-ID" i="1" dirty="0"/>
              <a:t>‘survival of </a:t>
            </a:r>
            <a:r>
              <a:rPr lang="id-ID" i="1" dirty="0" smtClean="0"/>
              <a:t>the fittest</a:t>
            </a:r>
            <a:r>
              <a:rPr lang="id-ID" i="1" dirty="0"/>
              <a:t>’ among </a:t>
            </a:r>
            <a:r>
              <a:rPr lang="id-ID" i="1" dirty="0" smtClean="0"/>
              <a:t>animals to </a:t>
            </a:r>
            <a:r>
              <a:rPr lang="id-ID" i="1" dirty="0"/>
              <a:t>‘explain’ </a:t>
            </a:r>
            <a:r>
              <a:rPr lang="id-ID" i="1" dirty="0" smtClean="0"/>
              <a:t>human inequality”.</a:t>
            </a:r>
            <a:endParaRPr lang="id-ID" i="1" dirty="0"/>
          </a:p>
        </p:txBody>
      </p:sp>
      <p:sp>
        <p:nvSpPr>
          <p:cNvPr id="8" name="TextBox 7"/>
          <p:cNvSpPr txBox="1"/>
          <p:nvPr/>
        </p:nvSpPr>
        <p:spPr>
          <a:xfrm>
            <a:off x="8915400" y="6340010"/>
            <a:ext cx="3048000" cy="369332"/>
          </a:xfrm>
          <a:prstGeom prst="rect">
            <a:avLst/>
          </a:prstGeom>
          <a:noFill/>
        </p:spPr>
        <p:txBody>
          <a:bodyPr wrap="square" rtlCol="0">
            <a:spAutoFit/>
          </a:bodyPr>
          <a:lstStyle/>
          <a:p>
            <a:pPr algn="r"/>
            <a:r>
              <a:rPr lang="id-ID" dirty="0" smtClean="0">
                <a:solidFill>
                  <a:schemeClr val="accent6">
                    <a:lumMod val="75000"/>
                  </a:schemeClr>
                </a:solidFill>
              </a:rPr>
              <a:t>(Germov, 2014, Hal. 88)</a:t>
            </a:r>
            <a:endParaRPr lang="id-ID" dirty="0">
              <a:solidFill>
                <a:schemeClr val="accent6">
                  <a:lumMod val="75000"/>
                </a:schemeClr>
              </a:solidFill>
            </a:endParaRPr>
          </a:p>
        </p:txBody>
      </p:sp>
      <p:sp>
        <p:nvSpPr>
          <p:cNvPr id="9" name="Rectangle 8"/>
          <p:cNvSpPr/>
          <p:nvPr/>
        </p:nvSpPr>
        <p:spPr>
          <a:xfrm>
            <a:off x="914400" y="2983468"/>
            <a:ext cx="9815512" cy="1477328"/>
          </a:xfrm>
          <a:prstGeom prst="rect">
            <a:avLst/>
          </a:prstGeom>
        </p:spPr>
        <p:txBody>
          <a:bodyPr wrap="square">
            <a:spAutoFit/>
          </a:bodyPr>
          <a:lstStyle/>
          <a:p>
            <a:pPr marL="285750" indent="-285750">
              <a:buFont typeface="Arial" panose="020B0604020202020204" pitchFamily="34" charset="0"/>
              <a:buChar char="•"/>
            </a:pPr>
            <a:r>
              <a:rPr lang="id-ID" dirty="0" smtClean="0">
                <a:solidFill>
                  <a:schemeClr val="accent6">
                    <a:lumMod val="75000"/>
                  </a:schemeClr>
                </a:solidFill>
                <a:latin typeface="MinionPro-Regular"/>
              </a:rPr>
              <a:t>Konsep Sosial Darwin: ketidaktepatan aplikasi dari teori evolusi hewan Charles Darwin dalam menjelaskan ketidakadilan sosial. Konsep ini mentransfer pemikiran bahwa hewan berusaha tetap bertahan untuk menjelaskan ketidaksetaraan pada manusia.</a:t>
            </a:r>
          </a:p>
          <a:p>
            <a:pPr marL="285750" indent="-285750">
              <a:buFont typeface="Arial" panose="020B0604020202020204" pitchFamily="34" charset="0"/>
              <a:buChar char="•"/>
            </a:pPr>
            <a:r>
              <a:rPr lang="id-ID" dirty="0" smtClean="0">
                <a:solidFill>
                  <a:schemeClr val="accent6">
                    <a:lumMod val="75000"/>
                  </a:schemeClr>
                </a:solidFill>
                <a:latin typeface="MinionPro-Regular"/>
              </a:rPr>
              <a:t>Pendekatan ini menganggap ketidaksetaraan dalam kesehatan merupakan sesuatu yang “natural” atau alamiah dan tidak mungkin terelakkan.</a:t>
            </a:r>
            <a:endParaRPr lang="id-ID" dirty="0">
              <a:solidFill>
                <a:schemeClr val="accent6">
                  <a:lumMod val="75000"/>
                </a:schemeClr>
              </a:solidFill>
            </a:endParaRPr>
          </a:p>
        </p:txBody>
      </p:sp>
    </p:spTree>
    <p:extLst>
      <p:ext uri="{BB962C8B-B14F-4D97-AF65-F5344CB8AC3E}">
        <p14:creationId xmlns:p14="http://schemas.microsoft.com/office/powerpoint/2010/main" val="860628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85800"/>
            <a:ext cx="10972800" cy="1143000"/>
          </a:xfrm>
        </p:spPr>
        <p:txBody>
          <a:bodyPr/>
          <a:lstStyle/>
          <a:p>
            <a:pPr algn="l"/>
            <a:r>
              <a:rPr lang="id-ID" b="1" dirty="0" smtClean="0">
                <a:solidFill>
                  <a:schemeClr val="accent6">
                    <a:lumMod val="75000"/>
                  </a:schemeClr>
                </a:solidFill>
              </a:rPr>
              <a:t>Pendekatan Budaya/Perilaku</a:t>
            </a:r>
            <a:endParaRPr lang="id-ID" b="1" dirty="0">
              <a:solidFill>
                <a:schemeClr val="accent6">
                  <a:lumMod val="75000"/>
                </a:schemeClr>
              </a:solidFill>
            </a:endParaRPr>
          </a:p>
        </p:txBody>
      </p:sp>
      <p:sp>
        <p:nvSpPr>
          <p:cNvPr id="7" name="Rectangle 6"/>
          <p:cNvSpPr/>
          <p:nvPr/>
        </p:nvSpPr>
        <p:spPr>
          <a:xfrm>
            <a:off x="914400" y="1634481"/>
            <a:ext cx="10515600" cy="923330"/>
          </a:xfrm>
          <a:prstGeom prst="rect">
            <a:avLst/>
          </a:prstGeom>
        </p:spPr>
        <p:txBody>
          <a:bodyPr wrap="square">
            <a:spAutoFit/>
          </a:bodyPr>
          <a:lstStyle/>
          <a:p>
            <a:r>
              <a:rPr lang="id-ID" i="1" dirty="0" smtClean="0"/>
              <a:t>“</a:t>
            </a:r>
            <a:r>
              <a:rPr lang="en-US" i="1" dirty="0" smtClean="0"/>
              <a:t>Cultural/</a:t>
            </a:r>
            <a:r>
              <a:rPr lang="en-US" i="1" dirty="0" err="1" smtClean="0"/>
              <a:t>behavioural</a:t>
            </a:r>
            <a:r>
              <a:rPr lang="en-US" i="1" dirty="0" smtClean="0"/>
              <a:t> </a:t>
            </a:r>
            <a:r>
              <a:rPr lang="en-US" i="1" dirty="0"/>
              <a:t>explanations focus on the individual to explain health inequality in </a:t>
            </a:r>
            <a:r>
              <a:rPr lang="en-US" i="1" dirty="0" smtClean="0"/>
              <a:t>the</a:t>
            </a:r>
            <a:r>
              <a:rPr lang="id-ID" i="1" dirty="0" smtClean="0"/>
              <a:t> </a:t>
            </a:r>
            <a:r>
              <a:rPr lang="en-US" i="1" dirty="0" smtClean="0"/>
              <a:t>form </a:t>
            </a:r>
            <a:r>
              <a:rPr lang="en-US" i="1" dirty="0"/>
              <a:t>of risk-taking or illness-related </a:t>
            </a:r>
            <a:r>
              <a:rPr lang="en-US" i="1" dirty="0" err="1"/>
              <a:t>behaviour</a:t>
            </a:r>
            <a:r>
              <a:rPr lang="en-US" i="1" dirty="0"/>
              <a:t>—such as smoking, drug-taking, excess alcohol</a:t>
            </a:r>
          </a:p>
          <a:p>
            <a:r>
              <a:rPr lang="en-US" i="1" dirty="0"/>
              <a:t>consumption, and poor dietary intake—as the primary causes of ill-health. </a:t>
            </a:r>
            <a:endParaRPr lang="id-ID" i="1" dirty="0"/>
          </a:p>
        </p:txBody>
      </p:sp>
      <p:sp>
        <p:nvSpPr>
          <p:cNvPr id="8" name="TextBox 7"/>
          <p:cNvSpPr txBox="1"/>
          <p:nvPr/>
        </p:nvSpPr>
        <p:spPr>
          <a:xfrm>
            <a:off x="8915400" y="6340010"/>
            <a:ext cx="3048000" cy="369332"/>
          </a:xfrm>
          <a:prstGeom prst="rect">
            <a:avLst/>
          </a:prstGeom>
          <a:noFill/>
        </p:spPr>
        <p:txBody>
          <a:bodyPr wrap="square" rtlCol="0">
            <a:spAutoFit/>
          </a:bodyPr>
          <a:lstStyle/>
          <a:p>
            <a:pPr algn="r"/>
            <a:r>
              <a:rPr lang="id-ID" dirty="0" smtClean="0">
                <a:solidFill>
                  <a:schemeClr val="accent6">
                    <a:lumMod val="75000"/>
                  </a:schemeClr>
                </a:solidFill>
              </a:rPr>
              <a:t>(Germov, 2014, Hal. 88)</a:t>
            </a:r>
            <a:endParaRPr lang="id-ID" dirty="0">
              <a:solidFill>
                <a:schemeClr val="accent6">
                  <a:lumMod val="75000"/>
                </a:schemeClr>
              </a:solidFill>
            </a:endParaRPr>
          </a:p>
        </p:txBody>
      </p:sp>
      <p:sp>
        <p:nvSpPr>
          <p:cNvPr id="9" name="Rectangle 8"/>
          <p:cNvSpPr/>
          <p:nvPr/>
        </p:nvSpPr>
        <p:spPr>
          <a:xfrm>
            <a:off x="889000" y="2549435"/>
            <a:ext cx="9815512" cy="1200329"/>
          </a:xfrm>
          <a:prstGeom prst="rect">
            <a:avLst/>
          </a:prstGeom>
        </p:spPr>
        <p:txBody>
          <a:bodyPr wrap="square">
            <a:spAutoFit/>
          </a:bodyPr>
          <a:lstStyle/>
          <a:p>
            <a:pPr marL="285750" indent="-285750">
              <a:buFont typeface="Arial" panose="020B0604020202020204" pitchFamily="34" charset="0"/>
              <a:buChar char="•"/>
            </a:pPr>
            <a:r>
              <a:rPr lang="id-ID" dirty="0" smtClean="0">
                <a:solidFill>
                  <a:schemeClr val="accent6">
                    <a:lumMod val="75000"/>
                  </a:schemeClr>
                </a:solidFill>
                <a:latin typeface="MinionPro-Regular"/>
              </a:rPr>
              <a:t>Pendekatan udaya/perilaku memusatkan perhatian pada individu. </a:t>
            </a:r>
          </a:p>
          <a:p>
            <a:pPr marL="285750" indent="-285750">
              <a:buFont typeface="Arial" panose="020B0604020202020204" pitchFamily="34" charset="0"/>
              <a:buChar char="•"/>
            </a:pPr>
            <a:r>
              <a:rPr lang="id-ID" dirty="0" smtClean="0">
                <a:solidFill>
                  <a:schemeClr val="accent6">
                    <a:lumMod val="75000"/>
                  </a:schemeClr>
                </a:solidFill>
                <a:latin typeface="MinionPro-Regular"/>
              </a:rPr>
              <a:t>Ketidaksetaraan dalam kesehatan merupakan akibat dari perilaku berisiko atau perilaku sakit (merokok, konsumsi obat terlarang, konsumsi alkohol berlebih, dan pola makan yang buruk). Perilaku tersebut menjadi penyebab utama penyakit.</a:t>
            </a:r>
          </a:p>
        </p:txBody>
      </p:sp>
      <p:sp>
        <p:nvSpPr>
          <p:cNvPr id="4" name="Rectangle 3"/>
          <p:cNvSpPr/>
          <p:nvPr/>
        </p:nvSpPr>
        <p:spPr>
          <a:xfrm>
            <a:off x="807244" y="3888992"/>
            <a:ext cx="10851356" cy="1200329"/>
          </a:xfrm>
          <a:prstGeom prst="rect">
            <a:avLst/>
          </a:prstGeom>
        </p:spPr>
        <p:txBody>
          <a:bodyPr wrap="square">
            <a:spAutoFit/>
          </a:bodyPr>
          <a:lstStyle/>
          <a:p>
            <a:r>
              <a:rPr lang="id-ID" i="1" dirty="0" smtClean="0"/>
              <a:t>“</a:t>
            </a:r>
            <a:r>
              <a:rPr lang="en-US" i="1" dirty="0" smtClean="0"/>
              <a:t>Such </a:t>
            </a:r>
            <a:r>
              <a:rPr lang="en-US" i="1" dirty="0"/>
              <a:t>accounts </a:t>
            </a:r>
            <a:r>
              <a:rPr lang="en-US" i="1" dirty="0" smtClean="0"/>
              <a:t>have</a:t>
            </a:r>
            <a:r>
              <a:rPr lang="id-ID" i="1" dirty="0" smtClean="0"/>
              <a:t> </a:t>
            </a:r>
            <a:r>
              <a:rPr lang="en-US" i="1" dirty="0" smtClean="0"/>
              <a:t>rightly </a:t>
            </a:r>
            <a:r>
              <a:rPr lang="en-US" i="1" dirty="0"/>
              <a:t>been </a:t>
            </a:r>
            <a:r>
              <a:rPr lang="en-US" i="1" dirty="0" err="1"/>
              <a:t>criticised</a:t>
            </a:r>
            <a:r>
              <a:rPr lang="en-US" i="1" dirty="0"/>
              <a:t> for their </a:t>
            </a:r>
            <a:r>
              <a:rPr lang="en-US" b="1" i="1" dirty="0"/>
              <a:t>victim-blaming </a:t>
            </a:r>
            <a:r>
              <a:rPr lang="en-US" i="1" dirty="0"/>
              <a:t>and overly </a:t>
            </a:r>
            <a:r>
              <a:rPr lang="en-US" i="1" dirty="0" smtClean="0"/>
              <a:t>simplistic</a:t>
            </a:r>
            <a:r>
              <a:rPr lang="id-ID" i="1" dirty="0" smtClean="0"/>
              <a:t> </a:t>
            </a:r>
            <a:r>
              <a:rPr lang="en-US" i="1" dirty="0" smtClean="0"/>
              <a:t>account </a:t>
            </a:r>
            <a:r>
              <a:rPr lang="en-US" i="1" dirty="0"/>
              <a:t>of </a:t>
            </a:r>
            <a:r>
              <a:rPr lang="en-US" i="1" dirty="0" smtClean="0"/>
              <a:t>inequality</a:t>
            </a:r>
            <a:r>
              <a:rPr lang="id-ID" i="1" dirty="0" smtClean="0"/>
              <a:t>”. Victim-blaming: the </a:t>
            </a:r>
            <a:r>
              <a:rPr lang="id-ID" i="1" dirty="0"/>
              <a:t>process </a:t>
            </a:r>
            <a:r>
              <a:rPr lang="id-ID" i="1" dirty="0" smtClean="0"/>
              <a:t>whereby social </a:t>
            </a:r>
            <a:r>
              <a:rPr lang="id-ID" i="1" dirty="0"/>
              <a:t>inequality </a:t>
            </a:r>
            <a:r>
              <a:rPr lang="id-ID" i="1" dirty="0" smtClean="0"/>
              <a:t>is explained </a:t>
            </a:r>
            <a:r>
              <a:rPr lang="id-ID" i="1" dirty="0"/>
              <a:t>in </a:t>
            </a:r>
            <a:r>
              <a:rPr lang="id-ID" i="1" dirty="0" smtClean="0"/>
              <a:t>terms of individuals being solely responsible for </a:t>
            </a:r>
            <a:r>
              <a:rPr lang="id-ID" i="1" dirty="0"/>
              <a:t>what happens </a:t>
            </a:r>
            <a:r>
              <a:rPr lang="id-ID" i="1" dirty="0" smtClean="0"/>
              <a:t>to </a:t>
            </a:r>
            <a:r>
              <a:rPr lang="en-US" i="1" dirty="0" smtClean="0"/>
              <a:t>them </a:t>
            </a:r>
            <a:r>
              <a:rPr lang="en-US" i="1" dirty="0"/>
              <a:t>in relation to </a:t>
            </a:r>
            <a:r>
              <a:rPr lang="en-US" i="1" dirty="0" smtClean="0"/>
              <a:t>the</a:t>
            </a:r>
            <a:r>
              <a:rPr lang="id-ID" i="1" dirty="0" smtClean="0"/>
              <a:t> choices </a:t>
            </a:r>
            <a:r>
              <a:rPr lang="id-ID" i="1" dirty="0"/>
              <a:t>they </a:t>
            </a:r>
            <a:r>
              <a:rPr lang="id-ID" i="1" dirty="0" smtClean="0"/>
              <a:t>make and </a:t>
            </a:r>
            <a:r>
              <a:rPr lang="id-ID" i="1" dirty="0"/>
              <a:t>their </a:t>
            </a:r>
            <a:r>
              <a:rPr lang="id-ID" i="1" dirty="0" smtClean="0"/>
              <a:t>assumed psychological</a:t>
            </a:r>
            <a:r>
              <a:rPr lang="id-ID" i="1" dirty="0"/>
              <a:t>, </a:t>
            </a:r>
            <a:r>
              <a:rPr lang="id-ID" i="1" dirty="0" smtClean="0"/>
              <a:t>cultural, and/or biological inferiority”.</a:t>
            </a:r>
            <a:endParaRPr lang="id-ID" i="1" dirty="0"/>
          </a:p>
        </p:txBody>
      </p:sp>
      <p:sp>
        <p:nvSpPr>
          <p:cNvPr id="11" name="Rectangle 10"/>
          <p:cNvSpPr/>
          <p:nvPr/>
        </p:nvSpPr>
        <p:spPr>
          <a:xfrm>
            <a:off x="914400" y="4956074"/>
            <a:ext cx="10363200" cy="923330"/>
          </a:xfrm>
          <a:prstGeom prst="rect">
            <a:avLst/>
          </a:prstGeom>
        </p:spPr>
        <p:txBody>
          <a:bodyPr wrap="square">
            <a:spAutoFit/>
          </a:bodyPr>
          <a:lstStyle/>
          <a:p>
            <a:pPr marL="285750" indent="-285750">
              <a:buFont typeface="Arial" panose="020B0604020202020204" pitchFamily="34" charset="0"/>
              <a:buChar char="•"/>
            </a:pPr>
            <a:r>
              <a:rPr lang="id-ID" dirty="0" smtClean="0">
                <a:solidFill>
                  <a:schemeClr val="accent6">
                    <a:lumMod val="75000"/>
                  </a:schemeClr>
                </a:solidFill>
                <a:latin typeface="MinionPro-Regular"/>
              </a:rPr>
              <a:t>Victim Blaming: konsep yang menjelaskan bahwa seseorang sepenuhnya bertanggungjawab terhadap segala sesuatu yang terjadi pada dirinya, sebaga akibat pilihan yang dibuatnya baik secara psikologis, budaya, maupun biologis.</a:t>
            </a:r>
          </a:p>
        </p:txBody>
      </p:sp>
    </p:spTree>
    <p:extLst>
      <p:ext uri="{BB962C8B-B14F-4D97-AF65-F5344CB8AC3E}">
        <p14:creationId xmlns:p14="http://schemas.microsoft.com/office/powerpoint/2010/main" val="1766568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85800"/>
            <a:ext cx="10972800" cy="1143000"/>
          </a:xfrm>
        </p:spPr>
        <p:txBody>
          <a:bodyPr/>
          <a:lstStyle/>
          <a:p>
            <a:pPr algn="l"/>
            <a:r>
              <a:rPr lang="id-ID" b="1" dirty="0" smtClean="0">
                <a:solidFill>
                  <a:schemeClr val="accent6">
                    <a:lumMod val="75000"/>
                  </a:schemeClr>
                </a:solidFill>
              </a:rPr>
              <a:t>Pendekatan Seleksi Alam/Seleksi Sosial</a:t>
            </a:r>
            <a:endParaRPr lang="id-ID" b="1" dirty="0">
              <a:solidFill>
                <a:schemeClr val="accent6">
                  <a:lumMod val="75000"/>
                </a:schemeClr>
              </a:solidFill>
            </a:endParaRPr>
          </a:p>
        </p:txBody>
      </p:sp>
      <p:sp>
        <p:nvSpPr>
          <p:cNvPr id="7" name="Rectangle 6"/>
          <p:cNvSpPr/>
          <p:nvPr/>
        </p:nvSpPr>
        <p:spPr>
          <a:xfrm>
            <a:off x="914400" y="2205088"/>
            <a:ext cx="9815512" cy="3693319"/>
          </a:xfrm>
          <a:prstGeom prst="rect">
            <a:avLst/>
          </a:prstGeom>
        </p:spPr>
        <p:txBody>
          <a:bodyPr wrap="square">
            <a:spAutoFit/>
          </a:bodyPr>
          <a:lstStyle/>
          <a:p>
            <a:pPr marL="285750" indent="-285750">
              <a:buFont typeface="Arial" panose="020B0604020202020204" pitchFamily="34" charset="0"/>
              <a:buChar char="•"/>
            </a:pPr>
            <a:r>
              <a:rPr lang="en-US" i="1" dirty="0"/>
              <a:t>Materialist/structural explanations concern the role of social, economic, and political </a:t>
            </a:r>
            <a:r>
              <a:rPr lang="en-US" i="1" dirty="0" smtClean="0"/>
              <a:t>factors</a:t>
            </a:r>
            <a:r>
              <a:rPr lang="id-ID" i="1" dirty="0" smtClean="0"/>
              <a:t> </a:t>
            </a:r>
            <a:r>
              <a:rPr lang="en-US" i="1" dirty="0" smtClean="0"/>
              <a:t>in </a:t>
            </a:r>
            <a:r>
              <a:rPr lang="en-US" i="1" dirty="0"/>
              <a:t>determining the social distribution of health and illness. </a:t>
            </a:r>
            <a:endParaRPr lang="id-ID" i="1" dirty="0" smtClean="0"/>
          </a:p>
          <a:p>
            <a:pPr marL="285750" indent="-285750">
              <a:buFont typeface="Arial" panose="020B0604020202020204" pitchFamily="34" charset="0"/>
              <a:buChar char="•"/>
            </a:pPr>
            <a:r>
              <a:rPr lang="en-US" i="1" dirty="0" smtClean="0"/>
              <a:t>The </a:t>
            </a:r>
            <a:r>
              <a:rPr lang="en-US" i="1" dirty="0"/>
              <a:t>basis of this view has </a:t>
            </a:r>
            <a:r>
              <a:rPr lang="en-US" i="1" dirty="0" smtClean="0"/>
              <a:t>been</a:t>
            </a:r>
            <a:r>
              <a:rPr lang="id-ID" i="1" dirty="0" smtClean="0"/>
              <a:t> </a:t>
            </a:r>
            <a:r>
              <a:rPr lang="en-US" i="1" dirty="0" smtClean="0"/>
              <a:t>a </a:t>
            </a:r>
            <a:r>
              <a:rPr lang="en-US" i="1" dirty="0"/>
              <a:t>focus on how poor living and working conditions—particularly poverty, </a:t>
            </a:r>
            <a:r>
              <a:rPr lang="en-US" i="1" dirty="0" smtClean="0"/>
              <a:t>discrimination,</a:t>
            </a:r>
            <a:r>
              <a:rPr lang="id-ID" i="1" dirty="0" smtClean="0"/>
              <a:t> </a:t>
            </a:r>
            <a:r>
              <a:rPr lang="en-US" i="1" dirty="0" smtClean="0"/>
              <a:t>lack </a:t>
            </a:r>
            <a:r>
              <a:rPr lang="en-US" i="1" dirty="0"/>
              <a:t>of educational and employment opportunities, and inadequate nutrition and </a:t>
            </a:r>
            <a:r>
              <a:rPr lang="en-US" i="1" dirty="0" smtClean="0"/>
              <a:t>housing—</a:t>
            </a:r>
            <a:r>
              <a:rPr lang="id-ID" i="1" dirty="0" smtClean="0"/>
              <a:t> directly </a:t>
            </a:r>
            <a:r>
              <a:rPr lang="id-ID" i="1" dirty="0"/>
              <a:t>infl uence </a:t>
            </a:r>
            <a:r>
              <a:rPr lang="id-ID" i="1" dirty="0" smtClean="0"/>
              <a:t>illness.</a:t>
            </a:r>
          </a:p>
          <a:p>
            <a:pPr marL="285750" indent="-285750">
              <a:buFont typeface="Arial" panose="020B0604020202020204" pitchFamily="34" charset="0"/>
              <a:buChar char="•"/>
            </a:pPr>
            <a:r>
              <a:rPr lang="en-US" i="1" dirty="0" smtClean="0"/>
              <a:t>The </a:t>
            </a:r>
            <a:r>
              <a:rPr lang="en-US" i="1" dirty="0"/>
              <a:t>value of class analysis is evident when examining the role played by </a:t>
            </a:r>
            <a:r>
              <a:rPr lang="en-US" i="1" dirty="0" smtClean="0"/>
              <a:t>employment</a:t>
            </a:r>
            <a:r>
              <a:rPr lang="id-ID" i="1" dirty="0" smtClean="0"/>
              <a:t> </a:t>
            </a:r>
            <a:r>
              <a:rPr lang="en-US" i="1" dirty="0" smtClean="0"/>
              <a:t>and </a:t>
            </a:r>
            <a:r>
              <a:rPr lang="en-US" i="1" dirty="0"/>
              <a:t>unemployment in understanding and addressing health inequality. For those who </a:t>
            </a:r>
            <a:r>
              <a:rPr lang="en-US" i="1" dirty="0" smtClean="0"/>
              <a:t>are</a:t>
            </a:r>
            <a:r>
              <a:rPr lang="id-ID" i="1" dirty="0" smtClean="0"/>
              <a:t> </a:t>
            </a:r>
            <a:r>
              <a:rPr lang="en-US" i="1" dirty="0" smtClean="0"/>
              <a:t>employed</a:t>
            </a:r>
            <a:r>
              <a:rPr lang="en-US" i="1" dirty="0"/>
              <a:t>, work can also be hazardous to </a:t>
            </a:r>
            <a:r>
              <a:rPr lang="en-US" i="1" dirty="0" smtClean="0"/>
              <a:t>health.</a:t>
            </a:r>
            <a:endParaRPr lang="id-ID" i="1" dirty="0"/>
          </a:p>
          <a:p>
            <a:pPr marL="285750" indent="-285750">
              <a:buFont typeface="Arial" panose="020B0604020202020204" pitchFamily="34" charset="0"/>
              <a:buChar char="•"/>
            </a:pPr>
            <a:r>
              <a:rPr lang="id-ID" i="1" dirty="0" smtClean="0"/>
              <a:t>The </a:t>
            </a:r>
            <a:r>
              <a:rPr lang="id-ID" i="1" dirty="0"/>
              <a:t>focus </a:t>
            </a:r>
            <a:r>
              <a:rPr lang="id-ID" i="1" dirty="0" smtClean="0"/>
              <a:t>on </a:t>
            </a:r>
            <a:r>
              <a:rPr lang="en-US" i="1" dirty="0" smtClean="0"/>
              <a:t>structural </a:t>
            </a:r>
            <a:r>
              <a:rPr lang="en-US" i="1" dirty="0"/>
              <a:t>approaches and class analysis leads to policy prescriptions based on </a:t>
            </a:r>
            <a:r>
              <a:rPr lang="en-US" b="1" i="1" dirty="0"/>
              <a:t>social </a:t>
            </a:r>
            <a:r>
              <a:rPr lang="en-US" b="1" i="1" dirty="0" smtClean="0"/>
              <a:t>justice</a:t>
            </a:r>
            <a:r>
              <a:rPr lang="en-US" i="1" dirty="0" smtClean="0"/>
              <a:t>,</a:t>
            </a:r>
            <a:r>
              <a:rPr lang="id-ID" i="1" dirty="0" smtClean="0"/>
              <a:t> </a:t>
            </a:r>
            <a:r>
              <a:rPr lang="en-US" i="1" dirty="0" smtClean="0"/>
              <a:t>such </a:t>
            </a:r>
            <a:r>
              <a:rPr lang="en-US" i="1" dirty="0"/>
              <a:t>as welfare measures to address poverty, improve workplace safety, and promote </a:t>
            </a:r>
            <a:r>
              <a:rPr lang="en-US" i="1" dirty="0" smtClean="0"/>
              <a:t>health</a:t>
            </a:r>
            <a:r>
              <a:rPr lang="id-ID" i="1" dirty="0" smtClean="0"/>
              <a:t> </a:t>
            </a:r>
            <a:r>
              <a:rPr lang="en-US" i="1" dirty="0" smtClean="0"/>
              <a:t>inducing</a:t>
            </a:r>
            <a:r>
              <a:rPr lang="id-ID" i="1" dirty="0" smtClean="0"/>
              <a:t> </a:t>
            </a:r>
            <a:r>
              <a:rPr lang="en-US" i="1" dirty="0" smtClean="0"/>
              <a:t>work </a:t>
            </a:r>
            <a:r>
              <a:rPr lang="en-US" i="1" dirty="0"/>
              <a:t>and public spaces (such as smoke-free </a:t>
            </a:r>
            <a:r>
              <a:rPr lang="en-US" i="1" dirty="0" smtClean="0"/>
              <a:t>environments)</a:t>
            </a:r>
            <a:endParaRPr lang="id-ID" i="1" dirty="0"/>
          </a:p>
          <a:p>
            <a:pPr marL="285750" indent="-285750">
              <a:buFont typeface="Arial" panose="020B0604020202020204" pitchFamily="34" charset="0"/>
              <a:buChar char="•"/>
            </a:pPr>
            <a:r>
              <a:rPr lang="id-ID" i="1" dirty="0" smtClean="0"/>
              <a:t>Social Justice: A </a:t>
            </a:r>
            <a:r>
              <a:rPr lang="id-ID" i="1" dirty="0"/>
              <a:t>belief system </a:t>
            </a:r>
            <a:r>
              <a:rPr lang="id-ID" i="1" dirty="0" smtClean="0"/>
              <a:t>that gives </a:t>
            </a:r>
            <a:r>
              <a:rPr lang="id-ID" i="1" dirty="0"/>
              <a:t>high priority </a:t>
            </a:r>
            <a:r>
              <a:rPr lang="id-ID" i="1" dirty="0" smtClean="0"/>
              <a:t>to the </a:t>
            </a:r>
            <a:r>
              <a:rPr lang="id-ID" i="1" dirty="0"/>
              <a:t>interests of </a:t>
            </a:r>
            <a:r>
              <a:rPr lang="id-ID" i="1" dirty="0" smtClean="0"/>
              <a:t>the least advantaged”</a:t>
            </a:r>
          </a:p>
        </p:txBody>
      </p:sp>
      <p:sp>
        <p:nvSpPr>
          <p:cNvPr id="8" name="TextBox 7"/>
          <p:cNvSpPr txBox="1"/>
          <p:nvPr/>
        </p:nvSpPr>
        <p:spPr>
          <a:xfrm>
            <a:off x="8915400" y="6340010"/>
            <a:ext cx="3048000" cy="369332"/>
          </a:xfrm>
          <a:prstGeom prst="rect">
            <a:avLst/>
          </a:prstGeom>
          <a:noFill/>
        </p:spPr>
        <p:txBody>
          <a:bodyPr wrap="square" rtlCol="0">
            <a:spAutoFit/>
          </a:bodyPr>
          <a:lstStyle/>
          <a:p>
            <a:pPr algn="r"/>
            <a:r>
              <a:rPr lang="id-ID" dirty="0" smtClean="0">
                <a:solidFill>
                  <a:schemeClr val="accent6">
                    <a:lumMod val="75000"/>
                  </a:schemeClr>
                </a:solidFill>
              </a:rPr>
              <a:t>(Germov, 2014, Hal. 89-90)</a:t>
            </a:r>
            <a:endParaRPr lang="id-ID" dirty="0">
              <a:solidFill>
                <a:schemeClr val="accent6">
                  <a:lumMod val="75000"/>
                </a:schemeClr>
              </a:solidFill>
            </a:endParaRPr>
          </a:p>
        </p:txBody>
      </p:sp>
    </p:spTree>
    <p:extLst>
      <p:ext uri="{BB962C8B-B14F-4D97-AF65-F5344CB8AC3E}">
        <p14:creationId xmlns:p14="http://schemas.microsoft.com/office/powerpoint/2010/main" val="327754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85800"/>
            <a:ext cx="10515600" cy="1143000"/>
          </a:xfrm>
        </p:spPr>
        <p:txBody>
          <a:bodyPr/>
          <a:lstStyle/>
          <a:p>
            <a:pPr algn="l"/>
            <a:r>
              <a:rPr lang="id-ID" b="1" dirty="0" smtClean="0">
                <a:solidFill>
                  <a:schemeClr val="accent6">
                    <a:lumMod val="75000"/>
                  </a:schemeClr>
                </a:solidFill>
              </a:rPr>
              <a:t>Pendekatan Psiko-sosial/Modal Sosial (Social Gradient Health)</a:t>
            </a:r>
            <a:endParaRPr lang="id-ID" b="1" dirty="0">
              <a:solidFill>
                <a:schemeClr val="accent6">
                  <a:lumMod val="75000"/>
                </a:schemeClr>
              </a:solidFill>
            </a:endParaRPr>
          </a:p>
        </p:txBody>
      </p:sp>
      <p:sp>
        <p:nvSpPr>
          <p:cNvPr id="7" name="Rectangle 6"/>
          <p:cNvSpPr/>
          <p:nvPr/>
        </p:nvSpPr>
        <p:spPr>
          <a:xfrm>
            <a:off x="914400" y="2133600"/>
            <a:ext cx="9815512" cy="2031325"/>
          </a:xfrm>
          <a:prstGeom prst="rect">
            <a:avLst/>
          </a:prstGeom>
        </p:spPr>
        <p:txBody>
          <a:bodyPr wrap="square">
            <a:spAutoFit/>
          </a:bodyPr>
          <a:lstStyle/>
          <a:p>
            <a:pPr marL="285750" indent="-285750">
              <a:buFont typeface="Arial" panose="020B0604020202020204" pitchFamily="34" charset="0"/>
              <a:buChar char="•"/>
            </a:pPr>
            <a:r>
              <a:rPr lang="en-US" i="1" dirty="0"/>
              <a:t>A more recent explanation has pointed to psycho-social factors and the lack of </a:t>
            </a:r>
            <a:r>
              <a:rPr lang="en-US" b="1" i="1" dirty="0"/>
              <a:t>social</a:t>
            </a:r>
            <a:r>
              <a:rPr lang="id-ID" b="1" i="1" dirty="0"/>
              <a:t> </a:t>
            </a:r>
            <a:r>
              <a:rPr lang="en-US" b="1" i="1" dirty="0"/>
              <a:t>capital </a:t>
            </a:r>
            <a:r>
              <a:rPr lang="en-US" i="1" dirty="0"/>
              <a:t>as the basis for the persistence of health inequality in developed countries</a:t>
            </a:r>
            <a:endParaRPr lang="id-ID" i="1" dirty="0"/>
          </a:p>
          <a:p>
            <a:pPr marL="285750" indent="-285750">
              <a:buFont typeface="Arial" panose="020B0604020202020204" pitchFamily="34" charset="0"/>
              <a:buChar char="•"/>
            </a:pPr>
            <a:r>
              <a:rPr lang="id-ID" i="1" dirty="0"/>
              <a:t>Social Capital: Social relations, networks, norms, trust, and reciprocity between individuals that facilitate cooperation for mutual benefit</a:t>
            </a:r>
            <a:r>
              <a:rPr lang="id-ID" i="1" dirty="0" smtClean="0"/>
              <a:t>”</a:t>
            </a:r>
            <a:r>
              <a:rPr lang="id-ID" dirty="0" smtClean="0"/>
              <a:t>.</a:t>
            </a:r>
          </a:p>
          <a:p>
            <a:pPr marL="285750" indent="-285750">
              <a:buFont typeface="Arial" panose="020B0604020202020204" pitchFamily="34" charset="0"/>
              <a:buChar char="•"/>
            </a:pPr>
            <a:r>
              <a:rPr lang="en-US" i="1" dirty="0"/>
              <a:t>A continuum of health inequality in most countries from high to low, where the poorest group of people have the worst health status, and each group above it has progressively better health, with the most socio-economically advantaged group having the best health status</a:t>
            </a:r>
            <a:endParaRPr lang="id-ID" i="1" dirty="0"/>
          </a:p>
        </p:txBody>
      </p:sp>
      <p:sp>
        <p:nvSpPr>
          <p:cNvPr id="8" name="TextBox 7"/>
          <p:cNvSpPr txBox="1"/>
          <p:nvPr/>
        </p:nvSpPr>
        <p:spPr>
          <a:xfrm>
            <a:off x="8915400" y="6340010"/>
            <a:ext cx="3048000" cy="369332"/>
          </a:xfrm>
          <a:prstGeom prst="rect">
            <a:avLst/>
          </a:prstGeom>
          <a:noFill/>
        </p:spPr>
        <p:txBody>
          <a:bodyPr wrap="square" rtlCol="0">
            <a:spAutoFit/>
          </a:bodyPr>
          <a:lstStyle/>
          <a:p>
            <a:pPr algn="r"/>
            <a:r>
              <a:rPr lang="id-ID" dirty="0" smtClean="0">
                <a:solidFill>
                  <a:schemeClr val="accent6">
                    <a:lumMod val="75000"/>
                  </a:schemeClr>
                </a:solidFill>
              </a:rPr>
              <a:t>(Germov, 2014, Hal. 89-90)</a:t>
            </a:r>
            <a:endParaRPr lang="id-ID" dirty="0">
              <a:solidFill>
                <a:schemeClr val="accent6">
                  <a:lumMod val="75000"/>
                </a:schemeClr>
              </a:solidFill>
            </a:endParaRPr>
          </a:p>
        </p:txBody>
      </p:sp>
      <p:sp>
        <p:nvSpPr>
          <p:cNvPr id="6" name="Rectangle 5"/>
          <p:cNvSpPr/>
          <p:nvPr/>
        </p:nvSpPr>
        <p:spPr>
          <a:xfrm>
            <a:off x="1447800" y="4152182"/>
            <a:ext cx="9282112" cy="1754326"/>
          </a:xfrm>
          <a:prstGeom prst="rect">
            <a:avLst/>
          </a:prstGeom>
        </p:spPr>
        <p:txBody>
          <a:bodyPr wrap="square">
            <a:spAutoFit/>
          </a:bodyPr>
          <a:lstStyle/>
          <a:p>
            <a:pPr marL="342900" indent="-342900">
              <a:buFont typeface="Arial" panose="020B0604020202020204" pitchFamily="34" charset="0"/>
              <a:buChar char="•"/>
            </a:pPr>
            <a:r>
              <a:rPr lang="id-ID" dirty="0" smtClean="0">
                <a:solidFill>
                  <a:schemeClr val="accent6">
                    <a:lumMod val="75000"/>
                  </a:schemeClr>
                </a:solidFill>
                <a:latin typeface="ConduitITCStd-ExtraLight"/>
              </a:rPr>
              <a:t>Ketidaksetaraan dalam pelayanan kesehatan yang berkesinambungan pada suatu negara dari tinggi hingga rendah, </a:t>
            </a:r>
          </a:p>
          <a:p>
            <a:pPr marL="342900" indent="-342900">
              <a:buFont typeface="Arial" panose="020B0604020202020204" pitchFamily="34" charset="0"/>
              <a:buChar char="•"/>
            </a:pPr>
            <a:r>
              <a:rPr lang="id-ID" dirty="0" smtClean="0">
                <a:solidFill>
                  <a:schemeClr val="accent6">
                    <a:lumMod val="75000"/>
                  </a:schemeClr>
                </a:solidFill>
                <a:latin typeface="ConduitITCStd-ExtraLight"/>
              </a:rPr>
              <a:t>Kelompok orang termiskin memiliki status kesehatan yang buruk, sedangkan kelompok di atasnya memiliki kesehatan yang lebih baik</a:t>
            </a:r>
          </a:p>
          <a:p>
            <a:pPr marL="342900" indent="-342900">
              <a:buFont typeface="Arial" panose="020B0604020202020204" pitchFamily="34" charset="0"/>
              <a:buChar char="•"/>
            </a:pPr>
            <a:r>
              <a:rPr lang="id-ID" dirty="0" smtClean="0">
                <a:solidFill>
                  <a:schemeClr val="accent6">
                    <a:lumMod val="75000"/>
                  </a:schemeClr>
                </a:solidFill>
                <a:latin typeface="ConduitITCStd-ExtraLight"/>
              </a:rPr>
              <a:t>Kelompok yang diuntungkan secara sosial-ekonomi memiliki setatus kesehatan yang baik.</a:t>
            </a:r>
            <a:endParaRPr lang="id-ID" dirty="0">
              <a:solidFill>
                <a:schemeClr val="accent6">
                  <a:lumMod val="75000"/>
                </a:schemeClr>
              </a:solidFill>
            </a:endParaRPr>
          </a:p>
        </p:txBody>
      </p:sp>
    </p:spTree>
    <p:extLst>
      <p:ext uri="{BB962C8B-B14F-4D97-AF65-F5344CB8AC3E}">
        <p14:creationId xmlns:p14="http://schemas.microsoft.com/office/powerpoint/2010/main" val="2741903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1995487" y="3048000"/>
            <a:ext cx="8229600" cy="685800"/>
          </a:xfrm>
        </p:spPr>
        <p:txBody>
          <a:bodyPr/>
          <a:lstStyle/>
          <a:p>
            <a:pPr>
              <a:spcBef>
                <a:spcPct val="50000"/>
              </a:spcBef>
            </a:pPr>
            <a:r>
              <a:rPr lang="id-ID" sz="5400" b="1" dirty="0" smtClean="0">
                <a:solidFill>
                  <a:schemeClr val="accent6">
                    <a:lumMod val="75000"/>
                  </a:schemeClr>
                </a:solidFill>
                <a:latin typeface="Arial" panose="020B0604020202020204" pitchFamily="34" charset="0"/>
                <a:cs typeface="Arial" panose="020B0604020202020204" pitchFamily="34" charset="0"/>
              </a:rPr>
              <a:t>TERIMA KASIH</a:t>
            </a:r>
            <a:endParaRPr lang="id-ID" sz="5400" b="1" dirty="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2684</TotalTime>
  <Words>780</Words>
  <Application>Microsoft Office PowerPoint</Application>
  <PresentationFormat>Widescreen</PresentationFormat>
  <Paragraphs>51</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ConduitITCStd-ExtraLight</vt:lpstr>
      <vt:lpstr>MinionPro-Regular</vt:lpstr>
      <vt:lpstr>Office Theme</vt:lpstr>
      <vt:lpstr>PowerPoint Presentation</vt:lpstr>
      <vt:lpstr>REFERENSI</vt:lpstr>
      <vt:lpstr>Lima pendapat tentang Health Inequality</vt:lpstr>
      <vt:lpstr>Pendekatan Artefak</vt:lpstr>
      <vt:lpstr>Pendekatan Seleksi Alam/Seleksi Sosial</vt:lpstr>
      <vt:lpstr>Pendekatan Budaya/Perilaku</vt:lpstr>
      <vt:lpstr>Pendekatan Seleksi Alam/Seleksi Sosial</vt:lpstr>
      <vt:lpstr>Pendekatan Psiko-sosial/Modal Sosial (Social Gradient Health)</vt:lpstr>
      <vt:lpstr>TERIMA KASIH</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ASUS</cp:lastModifiedBy>
  <cp:revision>388</cp:revision>
  <dcterms:created xsi:type="dcterms:W3CDTF">2010-08-24T06:47:44Z</dcterms:created>
  <dcterms:modified xsi:type="dcterms:W3CDTF">2018-05-23T18:48:43Z</dcterms:modified>
</cp:coreProperties>
</file>