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314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10" r:id="rId34"/>
    <p:sldId id="311" r:id="rId35"/>
    <p:sldId id="313" r:id="rId36"/>
    <p:sldId id="312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7"/>
    <p:restoredTop sz="94590"/>
  </p:normalViewPr>
  <p:slideViewPr>
    <p:cSldViewPr snapToGrid="0" snapToObjects="1">
      <p:cViewPr varScale="1">
        <p:scale>
          <a:sx n="64" d="100"/>
          <a:sy n="64" d="100"/>
        </p:scale>
        <p:origin x="-120" y="-9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6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1A898-01B0-084C-9F4B-472F02CF5DA5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D14AB-68B8-F942-A3CD-625F4242B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84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70000"/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>
                <a:solidFill>
                  <a:schemeClr val="bg2">
                    <a:lumMod val="75000"/>
                  </a:schemeClr>
                </a:solidFill>
              </a:rPr>
              <a:t>MANAJEMEN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</a:rPr>
              <a:t>TEMU I</a:t>
            </a:r>
          </a:p>
        </p:txBody>
      </p:sp>
    </p:spTree>
    <p:extLst>
      <p:ext uri="{BB962C8B-B14F-4D97-AF65-F5344CB8AC3E}">
        <p14:creationId xmlns:p14="http://schemas.microsoft.com/office/powerpoint/2010/main" val="667827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457" y="102330"/>
            <a:ext cx="11603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</a:rPr>
              <a:t>BAGAN 1. </a:t>
            </a:r>
          </a:p>
          <a:p>
            <a:pPr algn="ctr"/>
            <a:r>
              <a:rPr lang="en-US" sz="3600" b="1" dirty="0">
                <a:solidFill>
                  <a:srgbClr val="002060"/>
                </a:solidFill>
              </a:rPr>
              <a:t>JENIS DATA MENURUT CARA CARA PEROLEHAN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94704" y="3503054"/>
            <a:ext cx="23439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DATA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179749" y="2640170"/>
            <a:ext cx="1117243" cy="1155271"/>
          </a:xfrm>
          <a:prstGeom prst="straightConnector1">
            <a:avLst/>
          </a:prstGeom>
          <a:ln w="5715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179749" y="3876541"/>
            <a:ext cx="1258910" cy="927279"/>
          </a:xfrm>
          <a:prstGeom prst="straightConnector1">
            <a:avLst/>
          </a:prstGeom>
          <a:ln w="5715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38659" y="2347781"/>
            <a:ext cx="3425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HITUNG</a:t>
            </a:r>
            <a:r>
              <a:rPr lang="en-US" sz="3200" b="1" dirty="0"/>
              <a:t> (DISKRET)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67448" y="4584879"/>
            <a:ext cx="3644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UKUR</a:t>
            </a:r>
            <a:r>
              <a:rPr lang="en-US" sz="3200" b="1" dirty="0"/>
              <a:t> (KONTINYU)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6742090" y="2198500"/>
            <a:ext cx="1281448" cy="561613"/>
          </a:xfrm>
          <a:prstGeom prst="straightConnector1">
            <a:avLst/>
          </a:prstGeom>
          <a:ln w="5715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742090" y="2786221"/>
            <a:ext cx="1423116" cy="295616"/>
          </a:xfrm>
          <a:prstGeom prst="straightConnector1">
            <a:avLst/>
          </a:prstGeom>
          <a:ln w="5715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023538" y="1700011"/>
            <a:ext cx="2356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NOMINAL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165206" y="2760113"/>
            <a:ext cx="2125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ORDINAL</a:t>
            </a:r>
          </a:p>
        </p:txBody>
      </p:sp>
      <p:cxnSp>
        <p:nvCxnSpPr>
          <p:cNvPr id="22" name="Straight Arrow Connector 21"/>
          <p:cNvCxnSpPr>
            <a:endCxn id="29" idx="1"/>
          </p:cNvCxnSpPr>
          <p:nvPr/>
        </p:nvCxnSpPr>
        <p:spPr>
          <a:xfrm>
            <a:off x="6980349" y="4971245"/>
            <a:ext cx="1184857" cy="490797"/>
          </a:xfrm>
          <a:prstGeom prst="straightConnector1">
            <a:avLst/>
          </a:prstGeom>
          <a:ln w="5715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27" idx="1"/>
          </p:cNvCxnSpPr>
          <p:nvPr/>
        </p:nvCxnSpPr>
        <p:spPr>
          <a:xfrm flipV="1">
            <a:off x="6980349" y="4168929"/>
            <a:ext cx="1175198" cy="802316"/>
          </a:xfrm>
          <a:prstGeom prst="straightConnector1">
            <a:avLst/>
          </a:prstGeom>
          <a:ln w="5715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155547" y="3876541"/>
            <a:ext cx="21443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INTERVAL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165206" y="5169654"/>
            <a:ext cx="2134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RASIO</a:t>
            </a:r>
          </a:p>
        </p:txBody>
      </p:sp>
    </p:spTree>
    <p:extLst>
      <p:ext uri="{BB962C8B-B14F-4D97-AF65-F5344CB8AC3E}">
        <p14:creationId xmlns:p14="http://schemas.microsoft.com/office/powerpoint/2010/main" val="37755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003" y="231820"/>
            <a:ext cx="1152659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Data Nominal </a:t>
            </a:r>
            <a:r>
              <a:rPr lang="en-US" sz="4000" b="1" dirty="0" err="1">
                <a:solidFill>
                  <a:srgbClr val="002060"/>
                </a:solidFill>
              </a:rPr>
              <a:t>hanya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bisa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dibedakan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nilainya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saja</a:t>
            </a:r>
            <a:r>
              <a:rPr lang="en-US" sz="4000" b="1" dirty="0">
                <a:solidFill>
                  <a:srgbClr val="002060"/>
                </a:solidFill>
              </a:rPr>
              <a:t>, </a:t>
            </a:r>
          </a:p>
          <a:p>
            <a:r>
              <a:rPr lang="en-US" sz="4000" b="1" dirty="0" err="1">
                <a:solidFill>
                  <a:srgbClr val="002060"/>
                </a:solidFill>
              </a:rPr>
              <a:t>tidak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ada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hirarki</a:t>
            </a:r>
            <a:r>
              <a:rPr lang="en-US" sz="4000" b="1" dirty="0">
                <a:solidFill>
                  <a:srgbClr val="002060"/>
                </a:solidFill>
              </a:rPr>
              <a:t> (</a:t>
            </a:r>
            <a:r>
              <a:rPr lang="en-US" sz="4000" b="1" dirty="0" err="1">
                <a:solidFill>
                  <a:srgbClr val="002060"/>
                </a:solidFill>
              </a:rPr>
              <a:t>tingkatan</a:t>
            </a:r>
            <a:r>
              <a:rPr lang="en-US" sz="4000" b="1" dirty="0">
                <a:solidFill>
                  <a:srgbClr val="002060"/>
                </a:solidFill>
              </a:rPr>
              <a:t>) mana yang </a:t>
            </a:r>
            <a:r>
              <a:rPr lang="en-US" sz="4000" b="1" dirty="0" err="1">
                <a:solidFill>
                  <a:srgbClr val="002060"/>
                </a:solidFill>
              </a:rPr>
              <a:t>lebih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baik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atau</a:t>
            </a:r>
            <a:r>
              <a:rPr lang="en-US" sz="4000" b="1" dirty="0">
                <a:solidFill>
                  <a:srgbClr val="002060"/>
                </a:solidFill>
              </a:rPr>
              <a:t> mana yang </a:t>
            </a:r>
            <a:r>
              <a:rPr lang="en-US" sz="4000" b="1" dirty="0" err="1">
                <a:solidFill>
                  <a:srgbClr val="002060"/>
                </a:solidFill>
              </a:rPr>
              <a:t>kurang</a:t>
            </a:r>
            <a:r>
              <a:rPr lang="en-US" sz="4000" b="1" dirty="0">
                <a:solidFill>
                  <a:srgbClr val="002060"/>
                </a:solidFill>
              </a:rPr>
              <a:t>; mana yang </a:t>
            </a:r>
            <a:r>
              <a:rPr lang="en-US" sz="4000" b="1" dirty="0" err="1">
                <a:solidFill>
                  <a:srgbClr val="002060"/>
                </a:solidFill>
              </a:rPr>
              <a:t>lebih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tinggi</a:t>
            </a:r>
            <a:r>
              <a:rPr lang="en-US" sz="4000" b="1" dirty="0">
                <a:solidFill>
                  <a:srgbClr val="002060"/>
                </a:solidFill>
              </a:rPr>
              <a:t>, mana yang </a:t>
            </a:r>
            <a:r>
              <a:rPr lang="en-US" sz="4000" b="1" dirty="0" err="1">
                <a:solidFill>
                  <a:srgbClr val="002060"/>
                </a:solidFill>
              </a:rPr>
              <a:t>lebih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rendah</a:t>
            </a:r>
            <a:r>
              <a:rPr lang="en-US" sz="4000" b="1" dirty="0">
                <a:solidFill>
                  <a:srgbClr val="002060"/>
                </a:solidFill>
              </a:rPr>
              <a:t>. </a:t>
            </a:r>
          </a:p>
          <a:p>
            <a:endParaRPr lang="en-US" sz="3200" b="1" dirty="0"/>
          </a:p>
          <a:p>
            <a:r>
              <a:rPr lang="en-US" sz="4000" b="1" dirty="0" err="1">
                <a:solidFill>
                  <a:srgbClr val="002060"/>
                </a:solidFill>
              </a:rPr>
              <a:t>Misalnya</a:t>
            </a:r>
            <a:r>
              <a:rPr lang="en-US" sz="4000" b="1" dirty="0">
                <a:solidFill>
                  <a:srgbClr val="002060"/>
                </a:solidFill>
              </a:rPr>
              <a:t>: </a:t>
            </a:r>
            <a:r>
              <a:rPr lang="en-US" sz="4000" b="1" dirty="0" err="1">
                <a:solidFill>
                  <a:srgbClr val="002060"/>
                </a:solidFill>
              </a:rPr>
              <a:t>jenis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kelamin</a:t>
            </a:r>
            <a:r>
              <a:rPr lang="en-US" sz="4000" b="1" dirty="0">
                <a:solidFill>
                  <a:srgbClr val="002060"/>
                </a:solidFill>
              </a:rPr>
              <a:t>, </a:t>
            </a:r>
            <a:r>
              <a:rPr lang="en-US" sz="4000" b="1" dirty="0" err="1">
                <a:solidFill>
                  <a:srgbClr val="002060"/>
                </a:solidFill>
              </a:rPr>
              <a:t>warna</a:t>
            </a:r>
            <a:r>
              <a:rPr lang="en-US" sz="4000" b="1" dirty="0">
                <a:solidFill>
                  <a:srgbClr val="002060"/>
                </a:solidFill>
              </a:rPr>
              <a:t>, </a:t>
            </a:r>
            <a:r>
              <a:rPr lang="en-US" sz="4000" b="1" dirty="0" err="1">
                <a:solidFill>
                  <a:srgbClr val="002060"/>
                </a:solidFill>
              </a:rPr>
              <a:t>suku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bangsa</a:t>
            </a:r>
            <a:r>
              <a:rPr lang="en-US" sz="4000" b="1" dirty="0">
                <a:solidFill>
                  <a:srgbClr val="002060"/>
                </a:solidFill>
              </a:rPr>
              <a:t>, </a:t>
            </a:r>
            <a:r>
              <a:rPr lang="en-US" sz="4000" b="1" dirty="0" err="1">
                <a:solidFill>
                  <a:srgbClr val="002060"/>
                </a:solidFill>
              </a:rPr>
              <a:t>waktu</a:t>
            </a:r>
            <a:r>
              <a:rPr lang="en-US" sz="4000" b="1" dirty="0">
                <a:solidFill>
                  <a:srgbClr val="002060"/>
                </a:solidFill>
              </a:rPr>
              <a:t>, </a:t>
            </a:r>
            <a:r>
              <a:rPr lang="en-US" sz="4000" b="1" dirty="0" err="1">
                <a:solidFill>
                  <a:srgbClr val="002060"/>
                </a:solidFill>
              </a:rPr>
              <a:t>dan</a:t>
            </a:r>
            <a:r>
              <a:rPr lang="en-US" sz="4000" b="1" dirty="0">
                <a:solidFill>
                  <a:srgbClr val="002060"/>
                </a:solidFill>
              </a:rPr>
              <a:t> lain lain; </a:t>
            </a:r>
            <a:r>
              <a:rPr lang="en-US" sz="4000" b="1" dirty="0" err="1">
                <a:solidFill>
                  <a:srgbClr val="002060"/>
                </a:solidFill>
              </a:rPr>
              <a:t>kita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tidak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bisa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mengatakan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bahwa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laki-laki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lebih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baik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dari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wanita</a:t>
            </a:r>
            <a:r>
              <a:rPr lang="en-US" sz="4000" b="1" dirty="0">
                <a:solidFill>
                  <a:srgbClr val="002060"/>
                </a:solidFill>
              </a:rPr>
              <a:t>, </a:t>
            </a:r>
            <a:r>
              <a:rPr lang="en-US" sz="4000" b="1" dirty="0" err="1">
                <a:solidFill>
                  <a:srgbClr val="002060"/>
                </a:solidFill>
              </a:rPr>
              <a:t>atau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warna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merah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lebih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unggul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dibanding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biru</a:t>
            </a:r>
            <a:r>
              <a:rPr lang="en-US" sz="4000" b="1" dirty="0">
                <a:solidFill>
                  <a:srgbClr val="002060"/>
                </a:solidFill>
              </a:rPr>
              <a:t>, </a:t>
            </a:r>
            <a:r>
              <a:rPr lang="en-US" sz="4000" b="1" dirty="0" err="1">
                <a:solidFill>
                  <a:srgbClr val="002060"/>
                </a:solidFill>
              </a:rPr>
              <a:t>dan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sebagainya</a:t>
            </a:r>
            <a:r>
              <a:rPr lang="en-US" sz="4000" b="1" dirty="0">
                <a:solidFill>
                  <a:srgbClr val="002060"/>
                </a:solidFill>
              </a:rPr>
              <a:t>.</a:t>
            </a:r>
            <a:endParaRPr lang="en-ID" sz="4000" b="1" dirty="0">
              <a:solidFill>
                <a:srgbClr val="002060"/>
              </a:solidFill>
            </a:endParaRPr>
          </a:p>
          <a:p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777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789" y="0"/>
            <a:ext cx="11706895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Data Ordinal: data yang </a:t>
            </a:r>
            <a:r>
              <a:rPr lang="en-US" sz="4000" b="1" dirty="0" err="1">
                <a:solidFill>
                  <a:srgbClr val="002060"/>
                </a:solidFill>
              </a:rPr>
              <a:t>punya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hirarki</a:t>
            </a:r>
            <a:r>
              <a:rPr lang="en-US" sz="4000" b="1" dirty="0">
                <a:solidFill>
                  <a:srgbClr val="002060"/>
                </a:solidFill>
              </a:rPr>
              <a:t> (</a:t>
            </a:r>
            <a:r>
              <a:rPr lang="en-US" sz="4000" b="1" dirty="0" err="1">
                <a:solidFill>
                  <a:srgbClr val="002060"/>
                </a:solidFill>
              </a:rPr>
              <a:t>tingkatan</a:t>
            </a:r>
            <a:r>
              <a:rPr lang="en-US" sz="4000" b="1" dirty="0">
                <a:solidFill>
                  <a:srgbClr val="002060"/>
                </a:solidFill>
              </a:rPr>
              <a:t>), </a:t>
            </a:r>
            <a:r>
              <a:rPr lang="en-US" sz="4000" b="1" dirty="0" err="1">
                <a:solidFill>
                  <a:srgbClr val="002060"/>
                </a:solidFill>
              </a:rPr>
              <a:t>misalnya</a:t>
            </a:r>
            <a:r>
              <a:rPr lang="en-US" sz="4000" b="1" dirty="0">
                <a:solidFill>
                  <a:srgbClr val="002060"/>
                </a:solidFill>
              </a:rPr>
              <a:t> ‘rasa’ </a:t>
            </a:r>
            <a:r>
              <a:rPr lang="en-US" sz="4000" b="1" dirty="0" err="1">
                <a:solidFill>
                  <a:srgbClr val="002060"/>
                </a:solidFill>
              </a:rPr>
              <a:t>dibedakan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enak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sekali</a:t>
            </a:r>
            <a:r>
              <a:rPr lang="en-US" sz="4000" b="1" dirty="0">
                <a:solidFill>
                  <a:srgbClr val="002060"/>
                </a:solidFill>
              </a:rPr>
              <a:t>, </a:t>
            </a:r>
            <a:r>
              <a:rPr lang="en-US" sz="4000" b="1" dirty="0" err="1">
                <a:solidFill>
                  <a:srgbClr val="002060"/>
                </a:solidFill>
              </a:rPr>
              <a:t>cukup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enak</a:t>
            </a:r>
            <a:r>
              <a:rPr lang="en-US" sz="4000" b="1" dirty="0">
                <a:solidFill>
                  <a:srgbClr val="002060"/>
                </a:solidFill>
              </a:rPr>
              <a:t>, </a:t>
            </a:r>
            <a:r>
              <a:rPr lang="en-US" sz="4000" b="1" dirty="0" err="1">
                <a:solidFill>
                  <a:srgbClr val="002060"/>
                </a:solidFill>
              </a:rPr>
              <a:t>enak</a:t>
            </a:r>
            <a:r>
              <a:rPr lang="en-US" sz="4000" b="1" dirty="0">
                <a:solidFill>
                  <a:srgbClr val="002060"/>
                </a:solidFill>
              </a:rPr>
              <a:t>, </a:t>
            </a:r>
            <a:r>
              <a:rPr lang="en-US" sz="4000" b="1" dirty="0" err="1">
                <a:solidFill>
                  <a:srgbClr val="002060"/>
                </a:solidFill>
              </a:rPr>
              <a:t>kurang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enak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enak</a:t>
            </a:r>
            <a:r>
              <a:rPr lang="en-US" sz="4000" b="1" dirty="0">
                <a:solidFill>
                  <a:srgbClr val="002060"/>
                </a:solidFill>
              </a:rPr>
              <a:t>, </a:t>
            </a:r>
            <a:r>
              <a:rPr lang="en-US" sz="4000" b="1" dirty="0" err="1">
                <a:solidFill>
                  <a:srgbClr val="002060"/>
                </a:solidFill>
              </a:rPr>
              <a:t>dan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tidak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enak</a:t>
            </a:r>
            <a:r>
              <a:rPr lang="en-US" sz="4000" b="1" dirty="0">
                <a:solidFill>
                  <a:srgbClr val="002060"/>
                </a:solidFill>
              </a:rPr>
              <a:t>. </a:t>
            </a:r>
          </a:p>
          <a:p>
            <a:r>
              <a:rPr lang="en-US" sz="4000" b="1" dirty="0">
                <a:solidFill>
                  <a:srgbClr val="002060"/>
                </a:solidFill>
              </a:rPr>
              <a:t>Rasa ‘</a:t>
            </a:r>
            <a:r>
              <a:rPr lang="en-US" sz="4000" b="1" dirty="0" err="1">
                <a:solidFill>
                  <a:srgbClr val="002060"/>
                </a:solidFill>
              </a:rPr>
              <a:t>enak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sekali</a:t>
            </a:r>
            <a:r>
              <a:rPr lang="en-US" sz="4000" b="1" dirty="0">
                <a:solidFill>
                  <a:srgbClr val="002060"/>
                </a:solidFill>
              </a:rPr>
              <a:t>’ &gt;</a:t>
            </a:r>
            <a:r>
              <a:rPr lang="en-US" sz="4000" b="1" dirty="0" err="1">
                <a:solidFill>
                  <a:srgbClr val="002060"/>
                </a:solidFill>
              </a:rPr>
              <a:t>tinggi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dibanding</a:t>
            </a:r>
            <a:r>
              <a:rPr lang="en-US" sz="4000" b="1" dirty="0">
                <a:solidFill>
                  <a:srgbClr val="002060"/>
                </a:solidFill>
              </a:rPr>
              <a:t> ‘</a:t>
            </a:r>
            <a:r>
              <a:rPr lang="en-US" sz="4000" b="1" dirty="0" err="1">
                <a:solidFill>
                  <a:srgbClr val="002060"/>
                </a:solidFill>
              </a:rPr>
              <a:t>cukup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enak</a:t>
            </a:r>
            <a:r>
              <a:rPr lang="en-US" sz="4000" b="1" dirty="0">
                <a:solidFill>
                  <a:srgbClr val="002060"/>
                </a:solidFill>
              </a:rPr>
              <a:t>’. </a:t>
            </a:r>
          </a:p>
          <a:p>
            <a:endParaRPr lang="en-US" sz="4000" b="1" dirty="0">
              <a:solidFill>
                <a:srgbClr val="002060"/>
              </a:solidFill>
            </a:endParaRPr>
          </a:p>
          <a:p>
            <a:r>
              <a:rPr lang="en-US" sz="4000" b="1" dirty="0" err="1">
                <a:solidFill>
                  <a:srgbClr val="002060"/>
                </a:solidFill>
              </a:rPr>
              <a:t>Memberikan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nilai</a:t>
            </a:r>
            <a:r>
              <a:rPr lang="en-US" sz="4000" b="1" dirty="0">
                <a:solidFill>
                  <a:srgbClr val="002060"/>
                </a:solidFill>
              </a:rPr>
              <a:t>, </a:t>
            </a:r>
            <a:r>
              <a:rPr lang="en-US" sz="4000" b="1" dirty="0" err="1">
                <a:solidFill>
                  <a:srgbClr val="002060"/>
                </a:solidFill>
              </a:rPr>
              <a:t>hrs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konsisten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jarak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antar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tingkat</a:t>
            </a:r>
            <a:r>
              <a:rPr lang="en-US" sz="4000" b="1" dirty="0">
                <a:solidFill>
                  <a:srgbClr val="002060"/>
                </a:solidFill>
              </a:rPr>
              <a:t>. </a:t>
            </a:r>
          </a:p>
          <a:p>
            <a:r>
              <a:rPr lang="en-US" sz="4000" b="1" dirty="0" err="1">
                <a:solidFill>
                  <a:srgbClr val="002060"/>
                </a:solidFill>
              </a:rPr>
              <a:t>Misalnya</a:t>
            </a:r>
            <a:r>
              <a:rPr lang="en-US" sz="4000" b="1" dirty="0">
                <a:solidFill>
                  <a:srgbClr val="002060"/>
                </a:solidFill>
              </a:rPr>
              <a:t>: </a:t>
            </a:r>
            <a:r>
              <a:rPr lang="en-US" sz="4000" b="1" dirty="0" err="1">
                <a:solidFill>
                  <a:srgbClr val="002060"/>
                </a:solidFill>
              </a:rPr>
              <a:t>Enak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sekali</a:t>
            </a:r>
            <a:r>
              <a:rPr lang="en-US" sz="4000" b="1" dirty="0">
                <a:solidFill>
                  <a:srgbClr val="002060"/>
                </a:solidFill>
              </a:rPr>
              <a:t> = 4; </a:t>
            </a:r>
            <a:r>
              <a:rPr lang="en-US" sz="4000" b="1" dirty="0" err="1">
                <a:solidFill>
                  <a:srgbClr val="002060"/>
                </a:solidFill>
              </a:rPr>
              <a:t>Cukup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enak</a:t>
            </a:r>
            <a:r>
              <a:rPr lang="en-US" sz="4000" b="1" dirty="0">
                <a:solidFill>
                  <a:srgbClr val="002060"/>
                </a:solidFill>
              </a:rPr>
              <a:t> = 3; </a:t>
            </a:r>
            <a:r>
              <a:rPr lang="en-US" sz="4000" b="1" dirty="0" err="1">
                <a:solidFill>
                  <a:srgbClr val="002060"/>
                </a:solidFill>
              </a:rPr>
              <a:t>Enak</a:t>
            </a:r>
            <a:r>
              <a:rPr lang="en-US" sz="4000" b="1" dirty="0">
                <a:solidFill>
                  <a:srgbClr val="002060"/>
                </a:solidFill>
              </a:rPr>
              <a:t> = 2; </a:t>
            </a:r>
            <a:r>
              <a:rPr lang="en-US" sz="4000" b="1" dirty="0" err="1">
                <a:solidFill>
                  <a:srgbClr val="002060"/>
                </a:solidFill>
              </a:rPr>
              <a:t>Kurang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enak</a:t>
            </a:r>
            <a:r>
              <a:rPr lang="en-US" sz="4000" b="1" dirty="0">
                <a:solidFill>
                  <a:srgbClr val="002060"/>
                </a:solidFill>
              </a:rPr>
              <a:t> = 1; </a:t>
            </a:r>
            <a:r>
              <a:rPr lang="en-US" sz="4000" b="1" dirty="0" err="1">
                <a:solidFill>
                  <a:srgbClr val="002060"/>
                </a:solidFill>
              </a:rPr>
              <a:t>Tidak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enak</a:t>
            </a:r>
            <a:r>
              <a:rPr lang="en-US" sz="4000" b="1" dirty="0">
                <a:solidFill>
                  <a:srgbClr val="002060"/>
                </a:solidFill>
              </a:rPr>
              <a:t> = 0. </a:t>
            </a:r>
          </a:p>
          <a:p>
            <a:endParaRPr lang="en-US" sz="4000" b="1" dirty="0">
              <a:solidFill>
                <a:srgbClr val="002060"/>
              </a:solidFill>
            </a:endParaRPr>
          </a:p>
          <a:p>
            <a:r>
              <a:rPr lang="en-US" sz="4000" b="1" dirty="0" err="1">
                <a:solidFill>
                  <a:srgbClr val="FFFF00"/>
                </a:solidFill>
              </a:rPr>
              <a:t>Perhatikan</a:t>
            </a:r>
            <a:r>
              <a:rPr lang="en-US" sz="4000" b="1" dirty="0">
                <a:solidFill>
                  <a:srgbClr val="FFFF00"/>
                </a:solidFill>
              </a:rPr>
              <a:t>: </a:t>
            </a:r>
            <a:r>
              <a:rPr lang="en-US" sz="4000" b="1" dirty="0" err="1">
                <a:solidFill>
                  <a:srgbClr val="FFFF00"/>
                </a:solidFill>
              </a:rPr>
              <a:t>jarak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antara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hirarki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konstan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yaitu</a:t>
            </a:r>
            <a:r>
              <a:rPr lang="en-US" sz="4000" b="1" dirty="0">
                <a:solidFill>
                  <a:srgbClr val="FFFF00"/>
                </a:solidFill>
              </a:rPr>
              <a:t> 1; </a:t>
            </a:r>
          </a:p>
          <a:p>
            <a:r>
              <a:rPr lang="en-US" sz="4000" b="1" dirty="0" err="1">
                <a:solidFill>
                  <a:srgbClr val="FFFF00"/>
                </a:solidFill>
              </a:rPr>
              <a:t>tidak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boleh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jaraknya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tidak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konstan</a:t>
            </a:r>
            <a:r>
              <a:rPr lang="en-US" sz="4000" b="1" dirty="0">
                <a:solidFill>
                  <a:srgbClr val="FFFF00"/>
                </a:solidFill>
              </a:rPr>
              <a:t>. </a:t>
            </a:r>
            <a:endParaRPr lang="en-ID" sz="4000" b="1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179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972" y="0"/>
            <a:ext cx="1160386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2"/>
                </a:solidFill>
              </a:rPr>
              <a:t>Data Interval </a:t>
            </a:r>
            <a:r>
              <a:rPr lang="en-US" sz="4000" b="1" dirty="0" err="1">
                <a:solidFill>
                  <a:schemeClr val="bg2"/>
                </a:solidFill>
              </a:rPr>
              <a:t>adalah</a:t>
            </a:r>
            <a:r>
              <a:rPr lang="en-US" sz="4000" b="1" dirty="0">
                <a:solidFill>
                  <a:schemeClr val="bg2"/>
                </a:solidFill>
              </a:rPr>
              <a:t> data </a:t>
            </a:r>
            <a:r>
              <a:rPr lang="en-US" sz="4000" b="1" dirty="0" err="1">
                <a:solidFill>
                  <a:schemeClr val="bg2"/>
                </a:solidFill>
              </a:rPr>
              <a:t>kontinyu</a:t>
            </a:r>
            <a:r>
              <a:rPr lang="en-US" sz="4000" b="1" dirty="0">
                <a:solidFill>
                  <a:schemeClr val="bg2"/>
                </a:solidFill>
              </a:rPr>
              <a:t> yang </a:t>
            </a:r>
            <a:r>
              <a:rPr lang="en-US" sz="4000" b="1" dirty="0" err="1">
                <a:solidFill>
                  <a:schemeClr val="bg2"/>
                </a:solidFill>
              </a:rPr>
              <a:t>tingkatannya</a:t>
            </a:r>
            <a:r>
              <a:rPr lang="en-US" sz="4000" b="1" dirty="0">
                <a:solidFill>
                  <a:schemeClr val="bg2"/>
                </a:solidFill>
              </a:rPr>
              <a:t> </a:t>
            </a:r>
            <a:r>
              <a:rPr lang="en-US" sz="4000" b="1" dirty="0" err="1">
                <a:solidFill>
                  <a:schemeClr val="bg2"/>
                </a:solidFill>
              </a:rPr>
              <a:t>dapat</a:t>
            </a:r>
            <a:r>
              <a:rPr lang="en-US" sz="4000" b="1" dirty="0">
                <a:solidFill>
                  <a:schemeClr val="bg2"/>
                </a:solidFill>
              </a:rPr>
              <a:t> </a:t>
            </a:r>
            <a:r>
              <a:rPr lang="en-US" sz="4000" b="1" dirty="0" err="1">
                <a:solidFill>
                  <a:schemeClr val="bg2"/>
                </a:solidFill>
              </a:rPr>
              <a:t>diketahui</a:t>
            </a:r>
            <a:r>
              <a:rPr lang="en-US" sz="4000" b="1" dirty="0">
                <a:solidFill>
                  <a:schemeClr val="bg2"/>
                </a:solidFill>
              </a:rPr>
              <a:t> </a:t>
            </a:r>
            <a:r>
              <a:rPr lang="en-US" sz="4000" b="1" dirty="0" err="1">
                <a:solidFill>
                  <a:schemeClr val="bg2"/>
                </a:solidFill>
              </a:rPr>
              <a:t>demikian</a:t>
            </a:r>
            <a:r>
              <a:rPr lang="en-US" sz="4000" b="1" dirty="0">
                <a:solidFill>
                  <a:schemeClr val="bg2"/>
                </a:solidFill>
              </a:rPr>
              <a:t> juga </a:t>
            </a:r>
            <a:r>
              <a:rPr lang="en-US" sz="4000" b="1" dirty="0" err="1">
                <a:solidFill>
                  <a:schemeClr val="bg2"/>
                </a:solidFill>
              </a:rPr>
              <a:t>besar</a:t>
            </a:r>
            <a:r>
              <a:rPr lang="en-US" sz="4000" b="1" dirty="0">
                <a:solidFill>
                  <a:schemeClr val="bg2"/>
                </a:solidFill>
              </a:rPr>
              <a:t> </a:t>
            </a:r>
            <a:r>
              <a:rPr lang="en-US" sz="4000" b="1" dirty="0" err="1">
                <a:solidFill>
                  <a:schemeClr val="bg2"/>
                </a:solidFill>
              </a:rPr>
              <a:t>perbedaannya</a:t>
            </a:r>
            <a:r>
              <a:rPr lang="en-US" sz="4000" b="1" dirty="0">
                <a:solidFill>
                  <a:schemeClr val="bg2"/>
                </a:solidFill>
              </a:rPr>
              <a:t>, </a:t>
            </a:r>
            <a:r>
              <a:rPr lang="en-US" sz="4000" b="1" dirty="0" err="1">
                <a:solidFill>
                  <a:schemeClr val="bg2"/>
                </a:solidFill>
              </a:rPr>
              <a:t>namun</a:t>
            </a:r>
            <a:r>
              <a:rPr lang="en-US" sz="4000" b="1" dirty="0">
                <a:solidFill>
                  <a:schemeClr val="bg2"/>
                </a:solidFill>
              </a:rPr>
              <a:t> </a:t>
            </a:r>
            <a:r>
              <a:rPr lang="en-US" sz="4000" b="1" dirty="0" err="1">
                <a:solidFill>
                  <a:schemeClr val="bg2"/>
                </a:solidFill>
              </a:rPr>
              <a:t>nilainya</a:t>
            </a:r>
            <a:r>
              <a:rPr lang="en-US" sz="4000" b="1" dirty="0">
                <a:solidFill>
                  <a:schemeClr val="bg2"/>
                </a:solidFill>
              </a:rPr>
              <a:t> </a:t>
            </a:r>
            <a:r>
              <a:rPr lang="en-US" sz="4000" b="1" dirty="0" err="1">
                <a:solidFill>
                  <a:schemeClr val="bg2"/>
                </a:solidFill>
              </a:rPr>
              <a:t>tidak</a:t>
            </a:r>
            <a:r>
              <a:rPr lang="en-US" sz="4000" b="1" dirty="0">
                <a:solidFill>
                  <a:schemeClr val="bg2"/>
                </a:solidFill>
              </a:rPr>
              <a:t> </a:t>
            </a:r>
            <a:r>
              <a:rPr lang="en-US" sz="4000" b="1" dirty="0" err="1">
                <a:solidFill>
                  <a:schemeClr val="bg2"/>
                </a:solidFill>
              </a:rPr>
              <a:t>absolut</a:t>
            </a:r>
            <a:r>
              <a:rPr lang="en-US" sz="4000" b="1" dirty="0">
                <a:solidFill>
                  <a:schemeClr val="bg2"/>
                </a:solidFill>
              </a:rPr>
              <a:t>; </a:t>
            </a:r>
          </a:p>
          <a:p>
            <a:endParaRPr lang="en-US" sz="4000" b="1" dirty="0">
              <a:solidFill>
                <a:schemeClr val="bg2"/>
              </a:solidFill>
            </a:endParaRPr>
          </a:p>
          <a:p>
            <a:r>
              <a:rPr lang="en-US" sz="4000" b="1" dirty="0" err="1">
                <a:solidFill>
                  <a:schemeClr val="bg2"/>
                </a:solidFill>
              </a:rPr>
              <a:t>Misal</a:t>
            </a:r>
            <a:r>
              <a:rPr lang="en-US" sz="4000" b="1" dirty="0">
                <a:solidFill>
                  <a:schemeClr val="bg2"/>
                </a:solidFill>
              </a:rPr>
              <a:t>: temp. air 50</a:t>
            </a:r>
            <a:r>
              <a:rPr lang="en-US" sz="4000" b="1" baseline="30000" dirty="0">
                <a:solidFill>
                  <a:schemeClr val="bg2"/>
                </a:solidFill>
              </a:rPr>
              <a:t>0</a:t>
            </a:r>
            <a:r>
              <a:rPr lang="en-US" sz="4000" b="1" dirty="0">
                <a:solidFill>
                  <a:schemeClr val="bg2"/>
                </a:solidFill>
              </a:rPr>
              <a:t>C </a:t>
            </a:r>
            <a:r>
              <a:rPr lang="en-US" sz="4000" b="1" dirty="0" err="1">
                <a:solidFill>
                  <a:schemeClr val="bg2"/>
                </a:solidFill>
              </a:rPr>
              <a:t>tidak</a:t>
            </a:r>
            <a:r>
              <a:rPr lang="en-US" sz="4000" b="1" dirty="0">
                <a:solidFill>
                  <a:schemeClr val="bg2"/>
                </a:solidFill>
              </a:rPr>
              <a:t> </a:t>
            </a:r>
            <a:r>
              <a:rPr lang="en-US" sz="4000" b="1" dirty="0" err="1">
                <a:solidFill>
                  <a:schemeClr val="bg2"/>
                </a:solidFill>
              </a:rPr>
              <a:t>berarti</a:t>
            </a:r>
            <a:r>
              <a:rPr lang="en-US" sz="4000" b="1" dirty="0">
                <a:solidFill>
                  <a:schemeClr val="bg2"/>
                </a:solidFill>
              </a:rPr>
              <a:t> </a:t>
            </a:r>
            <a:r>
              <a:rPr lang="en-US" sz="4000" b="1" dirty="0" err="1">
                <a:solidFill>
                  <a:schemeClr val="bg2"/>
                </a:solidFill>
              </a:rPr>
              <a:t>separuh</a:t>
            </a:r>
            <a:r>
              <a:rPr lang="en-US" sz="4000" b="1" dirty="0">
                <a:solidFill>
                  <a:schemeClr val="bg2"/>
                </a:solidFill>
              </a:rPr>
              <a:t> 100</a:t>
            </a:r>
            <a:r>
              <a:rPr lang="en-US" sz="4000" b="1" baseline="30000" dirty="0">
                <a:solidFill>
                  <a:schemeClr val="bg2"/>
                </a:solidFill>
              </a:rPr>
              <a:t>0</a:t>
            </a:r>
            <a:r>
              <a:rPr lang="en-US" sz="4000" b="1" dirty="0">
                <a:solidFill>
                  <a:schemeClr val="bg2"/>
                </a:solidFill>
              </a:rPr>
              <a:t>C; </a:t>
            </a:r>
          </a:p>
          <a:p>
            <a:r>
              <a:rPr lang="en-US" sz="4000" b="1" dirty="0">
                <a:solidFill>
                  <a:schemeClr val="bg2"/>
                </a:solidFill>
              </a:rPr>
              <a:t>Jakarta temp rata</a:t>
            </a:r>
            <a:r>
              <a:rPr lang="en-US" sz="4000" b="1" baseline="30000" dirty="0">
                <a:solidFill>
                  <a:schemeClr val="bg2"/>
                </a:solidFill>
              </a:rPr>
              <a:t>2</a:t>
            </a:r>
            <a:r>
              <a:rPr lang="en-US" sz="4000" b="1" dirty="0">
                <a:solidFill>
                  <a:schemeClr val="bg2"/>
                </a:solidFill>
              </a:rPr>
              <a:t> 29</a:t>
            </a:r>
            <a:r>
              <a:rPr lang="en-US" sz="4000" b="1" baseline="30000" dirty="0">
                <a:solidFill>
                  <a:schemeClr val="bg2"/>
                </a:solidFill>
              </a:rPr>
              <a:t>0</a:t>
            </a:r>
            <a:r>
              <a:rPr lang="en-US" sz="4000" b="1" dirty="0">
                <a:solidFill>
                  <a:schemeClr val="bg2"/>
                </a:solidFill>
              </a:rPr>
              <a:t> C air </a:t>
            </a:r>
            <a:r>
              <a:rPr lang="en-US" sz="4000" b="1" dirty="0" err="1">
                <a:solidFill>
                  <a:schemeClr val="bg2"/>
                </a:solidFill>
              </a:rPr>
              <a:t>mendidih</a:t>
            </a:r>
            <a:r>
              <a:rPr lang="en-US" sz="4000" b="1" dirty="0">
                <a:solidFill>
                  <a:schemeClr val="bg2"/>
                </a:solidFill>
              </a:rPr>
              <a:t> </a:t>
            </a:r>
            <a:r>
              <a:rPr lang="en-US" sz="4000" b="1" dirty="0" err="1">
                <a:solidFill>
                  <a:schemeClr val="bg2"/>
                </a:solidFill>
              </a:rPr>
              <a:t>pada</a:t>
            </a:r>
            <a:r>
              <a:rPr lang="en-US" sz="4000" b="1" dirty="0">
                <a:solidFill>
                  <a:schemeClr val="bg2"/>
                </a:solidFill>
              </a:rPr>
              <a:t> 100</a:t>
            </a:r>
            <a:r>
              <a:rPr lang="en-US" sz="4000" b="1" baseline="30000" dirty="0">
                <a:solidFill>
                  <a:schemeClr val="bg2"/>
                </a:solidFill>
              </a:rPr>
              <a:t>0</a:t>
            </a:r>
            <a:r>
              <a:rPr lang="en-US" sz="4000" b="1" dirty="0">
                <a:solidFill>
                  <a:schemeClr val="bg2"/>
                </a:solidFill>
              </a:rPr>
              <a:t>C, </a:t>
            </a:r>
          </a:p>
          <a:p>
            <a:r>
              <a:rPr lang="en-US" sz="4000" b="1" dirty="0" err="1">
                <a:solidFill>
                  <a:schemeClr val="bg2"/>
                </a:solidFill>
              </a:rPr>
              <a:t>Puncak</a:t>
            </a:r>
            <a:r>
              <a:rPr lang="en-US" sz="4000" b="1" dirty="0">
                <a:solidFill>
                  <a:schemeClr val="bg2"/>
                </a:solidFill>
              </a:rPr>
              <a:t> temp rata</a:t>
            </a:r>
            <a:r>
              <a:rPr lang="en-US" sz="4000" b="1" baseline="30000" dirty="0">
                <a:solidFill>
                  <a:schemeClr val="bg2"/>
                </a:solidFill>
              </a:rPr>
              <a:t>2</a:t>
            </a:r>
            <a:r>
              <a:rPr lang="en-US" sz="4000" b="1" dirty="0">
                <a:solidFill>
                  <a:schemeClr val="bg2"/>
                </a:solidFill>
              </a:rPr>
              <a:t> 23</a:t>
            </a:r>
            <a:r>
              <a:rPr lang="en-US" sz="4000" b="1" baseline="30000" dirty="0">
                <a:solidFill>
                  <a:schemeClr val="bg2"/>
                </a:solidFill>
              </a:rPr>
              <a:t>0</a:t>
            </a:r>
            <a:r>
              <a:rPr lang="en-US" sz="4000" b="1" dirty="0">
                <a:solidFill>
                  <a:schemeClr val="bg2"/>
                </a:solidFill>
              </a:rPr>
              <a:t>C air </a:t>
            </a:r>
            <a:r>
              <a:rPr lang="en-US" sz="4000" b="1" dirty="0" err="1">
                <a:solidFill>
                  <a:schemeClr val="bg2"/>
                </a:solidFill>
              </a:rPr>
              <a:t>mendidih</a:t>
            </a:r>
            <a:r>
              <a:rPr lang="en-US" sz="4000" b="1" dirty="0">
                <a:solidFill>
                  <a:schemeClr val="bg2"/>
                </a:solidFill>
              </a:rPr>
              <a:t> </a:t>
            </a:r>
            <a:r>
              <a:rPr lang="en-US" sz="4000" b="1" dirty="0" err="1">
                <a:solidFill>
                  <a:schemeClr val="bg2"/>
                </a:solidFill>
              </a:rPr>
              <a:t>pada</a:t>
            </a:r>
            <a:r>
              <a:rPr lang="en-US" sz="4000" b="1" dirty="0">
                <a:solidFill>
                  <a:schemeClr val="bg2"/>
                </a:solidFill>
              </a:rPr>
              <a:t> 80</a:t>
            </a:r>
            <a:r>
              <a:rPr lang="en-US" sz="4000" b="1" baseline="30000" dirty="0">
                <a:solidFill>
                  <a:schemeClr val="bg2"/>
                </a:solidFill>
              </a:rPr>
              <a:t>0</a:t>
            </a:r>
            <a:r>
              <a:rPr lang="en-US" sz="4000" b="1" dirty="0">
                <a:solidFill>
                  <a:schemeClr val="bg2"/>
                </a:solidFill>
              </a:rPr>
              <a:t>C. </a:t>
            </a:r>
          </a:p>
          <a:p>
            <a:endParaRPr lang="en-US" sz="4000" b="1" dirty="0"/>
          </a:p>
          <a:p>
            <a:r>
              <a:rPr lang="en-US" sz="4000" b="1" dirty="0" err="1">
                <a:solidFill>
                  <a:srgbClr val="FFC000"/>
                </a:solidFill>
              </a:rPr>
              <a:t>Nilainya</a:t>
            </a:r>
            <a:r>
              <a:rPr lang="en-US" sz="4000" b="1" dirty="0">
                <a:solidFill>
                  <a:srgbClr val="FFC000"/>
                </a:solidFill>
              </a:rPr>
              <a:t> </a:t>
            </a:r>
            <a:r>
              <a:rPr lang="en-US" sz="4000" b="1" dirty="0" err="1">
                <a:solidFill>
                  <a:srgbClr val="FFC000"/>
                </a:solidFill>
              </a:rPr>
              <a:t>tidak</a:t>
            </a:r>
            <a:r>
              <a:rPr lang="en-US" sz="4000" b="1" dirty="0">
                <a:solidFill>
                  <a:srgbClr val="FFC000"/>
                </a:solidFill>
              </a:rPr>
              <a:t> </a:t>
            </a:r>
            <a:r>
              <a:rPr lang="en-US" sz="4000" b="1" dirty="0" err="1">
                <a:solidFill>
                  <a:srgbClr val="FFC000"/>
                </a:solidFill>
              </a:rPr>
              <a:t>absolut</a:t>
            </a:r>
            <a:r>
              <a:rPr lang="en-US" sz="4000" b="1" dirty="0">
                <a:solidFill>
                  <a:srgbClr val="FFC000"/>
                </a:solidFill>
              </a:rPr>
              <a:t>.</a:t>
            </a:r>
            <a:endParaRPr lang="en-ID" sz="4000" b="1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135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607" y="283335"/>
            <a:ext cx="1160386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2"/>
                </a:solidFill>
              </a:rPr>
              <a:t>Data </a:t>
            </a:r>
            <a:r>
              <a:rPr lang="en-US" sz="4000" b="1" dirty="0" err="1">
                <a:solidFill>
                  <a:schemeClr val="bg2"/>
                </a:solidFill>
              </a:rPr>
              <a:t>Rasio</a:t>
            </a:r>
            <a:r>
              <a:rPr lang="en-US" sz="4000" b="1" dirty="0">
                <a:solidFill>
                  <a:schemeClr val="bg2"/>
                </a:solidFill>
              </a:rPr>
              <a:t> </a:t>
            </a:r>
            <a:r>
              <a:rPr lang="en-US" sz="4000" b="1" dirty="0" err="1">
                <a:solidFill>
                  <a:schemeClr val="bg2"/>
                </a:solidFill>
              </a:rPr>
              <a:t>adalah</a:t>
            </a:r>
            <a:r>
              <a:rPr lang="en-US" sz="4000" b="1" dirty="0">
                <a:solidFill>
                  <a:schemeClr val="bg2"/>
                </a:solidFill>
              </a:rPr>
              <a:t> data </a:t>
            </a:r>
            <a:r>
              <a:rPr lang="en-US" sz="4000" b="1" dirty="0" err="1">
                <a:solidFill>
                  <a:schemeClr val="bg2"/>
                </a:solidFill>
              </a:rPr>
              <a:t>kontinyu</a:t>
            </a:r>
            <a:r>
              <a:rPr lang="en-US" sz="4000" b="1" dirty="0">
                <a:solidFill>
                  <a:schemeClr val="bg2"/>
                </a:solidFill>
              </a:rPr>
              <a:t> </a:t>
            </a:r>
            <a:r>
              <a:rPr lang="en-US" sz="4000" b="1" dirty="0" err="1">
                <a:solidFill>
                  <a:schemeClr val="bg2"/>
                </a:solidFill>
              </a:rPr>
              <a:t>bersifat</a:t>
            </a:r>
            <a:r>
              <a:rPr lang="en-US" sz="4000" b="1" dirty="0">
                <a:solidFill>
                  <a:schemeClr val="bg2"/>
                </a:solidFill>
              </a:rPr>
              <a:t> </a:t>
            </a:r>
            <a:r>
              <a:rPr lang="en-US" sz="4000" b="1" dirty="0" err="1">
                <a:solidFill>
                  <a:schemeClr val="bg2"/>
                </a:solidFill>
              </a:rPr>
              <a:t>absolut</a:t>
            </a:r>
            <a:r>
              <a:rPr lang="en-US" sz="4000" b="1" dirty="0">
                <a:solidFill>
                  <a:schemeClr val="bg2"/>
                </a:solidFill>
              </a:rPr>
              <a:t> </a:t>
            </a:r>
            <a:r>
              <a:rPr lang="en-US" sz="4000" b="1" dirty="0" err="1">
                <a:solidFill>
                  <a:schemeClr val="bg2"/>
                </a:solidFill>
              </a:rPr>
              <a:t>dan</a:t>
            </a:r>
            <a:r>
              <a:rPr lang="en-US" sz="4000" b="1" dirty="0">
                <a:solidFill>
                  <a:schemeClr val="bg2"/>
                </a:solidFill>
              </a:rPr>
              <a:t> </a:t>
            </a:r>
            <a:r>
              <a:rPr lang="en-US" sz="4000" b="1" dirty="0" err="1">
                <a:solidFill>
                  <a:schemeClr val="bg2"/>
                </a:solidFill>
              </a:rPr>
              <a:t>tingkatannya</a:t>
            </a:r>
            <a:r>
              <a:rPr lang="en-US" sz="4000" b="1" dirty="0">
                <a:solidFill>
                  <a:schemeClr val="bg2"/>
                </a:solidFill>
              </a:rPr>
              <a:t> </a:t>
            </a:r>
            <a:r>
              <a:rPr lang="en-US" sz="4000" b="1" dirty="0" err="1">
                <a:solidFill>
                  <a:schemeClr val="bg2"/>
                </a:solidFill>
              </a:rPr>
              <a:t>dapat</a:t>
            </a:r>
            <a:r>
              <a:rPr lang="en-US" sz="4000" b="1" dirty="0">
                <a:solidFill>
                  <a:schemeClr val="bg2"/>
                </a:solidFill>
              </a:rPr>
              <a:t> </a:t>
            </a:r>
            <a:r>
              <a:rPr lang="en-US" sz="4000" b="1" dirty="0" err="1">
                <a:solidFill>
                  <a:schemeClr val="bg2"/>
                </a:solidFill>
              </a:rPr>
              <a:t>diketahui</a:t>
            </a:r>
            <a:r>
              <a:rPr lang="en-US" sz="4000" b="1" dirty="0">
                <a:solidFill>
                  <a:schemeClr val="bg2"/>
                </a:solidFill>
              </a:rPr>
              <a:t> </a:t>
            </a:r>
            <a:r>
              <a:rPr lang="en-US" sz="4000" b="1" dirty="0" err="1">
                <a:solidFill>
                  <a:schemeClr val="bg2"/>
                </a:solidFill>
              </a:rPr>
              <a:t>dengan</a:t>
            </a:r>
            <a:r>
              <a:rPr lang="en-US" sz="4000" b="1" dirty="0">
                <a:solidFill>
                  <a:schemeClr val="bg2"/>
                </a:solidFill>
              </a:rPr>
              <a:t> </a:t>
            </a:r>
            <a:r>
              <a:rPr lang="en-US" sz="4000" b="1" dirty="0" err="1">
                <a:solidFill>
                  <a:schemeClr val="bg2"/>
                </a:solidFill>
              </a:rPr>
              <a:t>pasti</a:t>
            </a:r>
            <a:r>
              <a:rPr lang="en-US" sz="4000" b="1" dirty="0">
                <a:solidFill>
                  <a:schemeClr val="bg2"/>
                </a:solidFill>
              </a:rPr>
              <a:t>, </a:t>
            </a:r>
          </a:p>
          <a:p>
            <a:endParaRPr lang="en-US" sz="4000" b="1" dirty="0">
              <a:solidFill>
                <a:schemeClr val="bg2"/>
              </a:solidFill>
            </a:endParaRPr>
          </a:p>
          <a:p>
            <a:r>
              <a:rPr lang="en-US" sz="4000" b="1" dirty="0" err="1">
                <a:solidFill>
                  <a:schemeClr val="bg2"/>
                </a:solidFill>
              </a:rPr>
              <a:t>Misalnya</a:t>
            </a:r>
            <a:r>
              <a:rPr lang="en-US" sz="4000" b="1" dirty="0">
                <a:solidFill>
                  <a:schemeClr val="bg2"/>
                </a:solidFill>
              </a:rPr>
              <a:t>: </a:t>
            </a:r>
          </a:p>
          <a:p>
            <a:r>
              <a:rPr lang="en-US" sz="4000" b="1" dirty="0">
                <a:solidFill>
                  <a:schemeClr val="bg2"/>
                </a:solidFill>
              </a:rPr>
              <a:t>5 kg </a:t>
            </a:r>
            <a:r>
              <a:rPr lang="en-US" sz="4000" b="1" dirty="0" err="1">
                <a:solidFill>
                  <a:schemeClr val="bg2"/>
                </a:solidFill>
              </a:rPr>
              <a:t>pasti</a:t>
            </a:r>
            <a:r>
              <a:rPr lang="en-US" sz="4000" b="1" dirty="0">
                <a:solidFill>
                  <a:schemeClr val="bg2"/>
                </a:solidFill>
              </a:rPr>
              <a:t> </a:t>
            </a:r>
            <a:r>
              <a:rPr lang="en-US" sz="4000" b="1" dirty="0" err="1">
                <a:solidFill>
                  <a:schemeClr val="bg2"/>
                </a:solidFill>
              </a:rPr>
              <a:t>separuh</a:t>
            </a:r>
            <a:r>
              <a:rPr lang="en-US" sz="4000" b="1" dirty="0">
                <a:solidFill>
                  <a:schemeClr val="bg2"/>
                </a:solidFill>
              </a:rPr>
              <a:t> </a:t>
            </a:r>
            <a:r>
              <a:rPr lang="en-US" sz="4000" b="1" dirty="0" err="1">
                <a:solidFill>
                  <a:schemeClr val="bg2"/>
                </a:solidFill>
              </a:rPr>
              <a:t>dari</a:t>
            </a:r>
            <a:r>
              <a:rPr lang="en-US" sz="4000" b="1" dirty="0">
                <a:solidFill>
                  <a:schemeClr val="bg2"/>
                </a:solidFill>
              </a:rPr>
              <a:t> 10 kg </a:t>
            </a:r>
            <a:r>
              <a:rPr lang="en-US" sz="4000" b="1" dirty="0" err="1">
                <a:solidFill>
                  <a:schemeClr val="bg2"/>
                </a:solidFill>
              </a:rPr>
              <a:t>dimanapun</a:t>
            </a:r>
            <a:r>
              <a:rPr lang="en-US" sz="4000" b="1" dirty="0">
                <a:solidFill>
                  <a:schemeClr val="bg2"/>
                </a:solidFill>
              </a:rPr>
              <a:t> </a:t>
            </a:r>
            <a:r>
              <a:rPr lang="en-US" sz="4000" b="1" dirty="0" err="1">
                <a:solidFill>
                  <a:schemeClr val="bg2"/>
                </a:solidFill>
              </a:rPr>
              <a:t>kita</a:t>
            </a:r>
            <a:r>
              <a:rPr lang="en-US" sz="4000" b="1" dirty="0">
                <a:solidFill>
                  <a:schemeClr val="bg2"/>
                </a:solidFill>
              </a:rPr>
              <a:t> </a:t>
            </a:r>
            <a:r>
              <a:rPr lang="en-US" sz="4000" b="1" dirty="0" err="1">
                <a:solidFill>
                  <a:schemeClr val="bg2"/>
                </a:solidFill>
              </a:rPr>
              <a:t>berada</a:t>
            </a:r>
            <a:r>
              <a:rPr lang="en-US" sz="4000" b="1" dirty="0">
                <a:solidFill>
                  <a:schemeClr val="bg2"/>
                </a:solidFill>
              </a:rPr>
              <a:t>; </a:t>
            </a:r>
          </a:p>
          <a:p>
            <a:r>
              <a:rPr lang="en-US" sz="4000" b="1" dirty="0" err="1">
                <a:solidFill>
                  <a:schemeClr val="bg2"/>
                </a:solidFill>
              </a:rPr>
              <a:t>panjang</a:t>
            </a:r>
            <a:r>
              <a:rPr lang="en-US" sz="4000" b="1" dirty="0">
                <a:solidFill>
                  <a:schemeClr val="bg2"/>
                </a:solidFill>
              </a:rPr>
              <a:t> </a:t>
            </a:r>
            <a:r>
              <a:rPr lang="en-US" sz="4000" b="1" dirty="0" err="1">
                <a:solidFill>
                  <a:schemeClr val="bg2"/>
                </a:solidFill>
              </a:rPr>
              <a:t>kain</a:t>
            </a:r>
            <a:r>
              <a:rPr lang="en-US" sz="4000" b="1" dirty="0">
                <a:solidFill>
                  <a:schemeClr val="bg2"/>
                </a:solidFill>
              </a:rPr>
              <a:t> 1 m </a:t>
            </a:r>
            <a:r>
              <a:rPr lang="en-US" sz="4000" b="1" dirty="0" err="1">
                <a:solidFill>
                  <a:schemeClr val="bg2"/>
                </a:solidFill>
              </a:rPr>
              <a:t>pasti</a:t>
            </a:r>
            <a:r>
              <a:rPr lang="en-US" sz="4000" b="1" dirty="0">
                <a:solidFill>
                  <a:schemeClr val="bg2"/>
                </a:solidFill>
              </a:rPr>
              <a:t> </a:t>
            </a:r>
            <a:r>
              <a:rPr lang="en-US" sz="4000" b="1" dirty="0" err="1">
                <a:solidFill>
                  <a:schemeClr val="bg2"/>
                </a:solidFill>
              </a:rPr>
              <a:t>separuh</a:t>
            </a:r>
            <a:r>
              <a:rPr lang="en-US" sz="4000" b="1" dirty="0">
                <a:solidFill>
                  <a:schemeClr val="bg2"/>
                </a:solidFill>
              </a:rPr>
              <a:t> </a:t>
            </a:r>
            <a:r>
              <a:rPr lang="en-US" sz="4000" b="1" dirty="0" err="1">
                <a:solidFill>
                  <a:schemeClr val="bg2"/>
                </a:solidFill>
              </a:rPr>
              <a:t>dari</a:t>
            </a:r>
            <a:r>
              <a:rPr lang="en-US" sz="4000" b="1" dirty="0">
                <a:solidFill>
                  <a:schemeClr val="bg2"/>
                </a:solidFill>
              </a:rPr>
              <a:t> 2 m.</a:t>
            </a:r>
            <a:endParaRPr lang="en-ID" sz="40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334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771" y="659219"/>
            <a:ext cx="113343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Data </a:t>
            </a:r>
            <a:r>
              <a:rPr lang="en-US" sz="4000" b="1" dirty="0" err="1">
                <a:solidFill>
                  <a:schemeClr val="bg1"/>
                </a:solidFill>
              </a:rPr>
              <a:t>kontinyu</a:t>
            </a:r>
            <a:r>
              <a:rPr lang="en-US" sz="4000" b="1" dirty="0">
                <a:solidFill>
                  <a:schemeClr val="bg1"/>
                </a:solidFill>
              </a:rPr>
              <a:t> (interval </a:t>
            </a:r>
            <a:r>
              <a:rPr lang="en-US" sz="4000" b="1" dirty="0" err="1">
                <a:solidFill>
                  <a:schemeClr val="bg1"/>
                </a:solidFill>
              </a:rPr>
              <a:t>atau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rasio</a:t>
            </a:r>
            <a:r>
              <a:rPr lang="en-US" sz="4000" b="1" dirty="0">
                <a:solidFill>
                  <a:schemeClr val="bg1"/>
                </a:solidFill>
              </a:rPr>
              <a:t>) </a:t>
            </a:r>
            <a:r>
              <a:rPr lang="en-US" sz="4000" b="1" dirty="0" err="1">
                <a:solidFill>
                  <a:schemeClr val="bg1"/>
                </a:solidFill>
              </a:rPr>
              <a:t>bisa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dirubah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jadi</a:t>
            </a:r>
            <a:r>
              <a:rPr lang="en-US" sz="4000" b="1" dirty="0">
                <a:solidFill>
                  <a:schemeClr val="bg1"/>
                </a:solidFill>
              </a:rPr>
              <a:t> data </a:t>
            </a:r>
            <a:r>
              <a:rPr lang="en-US" sz="4000" b="1" dirty="0" err="1">
                <a:solidFill>
                  <a:schemeClr val="bg1"/>
                </a:solidFill>
              </a:rPr>
              <a:t>diskret</a:t>
            </a:r>
            <a:r>
              <a:rPr lang="en-US" sz="4000" b="1" dirty="0">
                <a:solidFill>
                  <a:schemeClr val="bg1"/>
                </a:solidFill>
              </a:rPr>
              <a:t> (ordinal) </a:t>
            </a:r>
            <a:r>
              <a:rPr lang="en-US" sz="4000" b="1" dirty="0" err="1">
                <a:solidFill>
                  <a:schemeClr val="bg1"/>
                </a:solidFill>
              </a:rPr>
              <a:t>dgn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lakukan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pengelompokan</a:t>
            </a:r>
            <a:r>
              <a:rPr lang="en-ID" sz="4000" b="1" dirty="0">
                <a:solidFill>
                  <a:schemeClr val="bg1"/>
                </a:solidFill>
              </a:rPr>
              <a:t> 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9219" y="2530549"/>
            <a:ext cx="1105785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chemeClr val="bg1"/>
                </a:solidFill>
              </a:rPr>
              <a:t>Indeks</a:t>
            </a:r>
            <a:r>
              <a:rPr lang="en-US" sz="4000" b="1" dirty="0">
                <a:solidFill>
                  <a:schemeClr val="bg1"/>
                </a:solidFill>
              </a:rPr>
              <a:t> Masa </a:t>
            </a:r>
            <a:r>
              <a:rPr lang="en-US" sz="4000" b="1" dirty="0" err="1">
                <a:solidFill>
                  <a:schemeClr val="bg1"/>
                </a:solidFill>
              </a:rPr>
              <a:t>Tubuh</a:t>
            </a:r>
            <a:r>
              <a:rPr lang="en-US" sz="4000" b="1" dirty="0">
                <a:solidFill>
                  <a:schemeClr val="bg1"/>
                </a:solidFill>
              </a:rPr>
              <a:t> (IMT) </a:t>
            </a:r>
            <a:r>
              <a:rPr lang="en-US" sz="4000" b="1" dirty="0" err="1">
                <a:solidFill>
                  <a:schemeClr val="bg1"/>
                </a:solidFill>
              </a:rPr>
              <a:t>rentang</a:t>
            </a:r>
            <a:r>
              <a:rPr lang="en-US" sz="4000" b="1" dirty="0">
                <a:solidFill>
                  <a:schemeClr val="bg1"/>
                </a:solidFill>
              </a:rPr>
              <a:t> 16 </a:t>
            </a:r>
            <a:r>
              <a:rPr lang="en-US" sz="4000" b="1" dirty="0" err="1">
                <a:solidFill>
                  <a:schemeClr val="bg1"/>
                </a:solidFill>
              </a:rPr>
              <a:t>sampai</a:t>
            </a:r>
            <a:r>
              <a:rPr lang="en-US" sz="4000" b="1" dirty="0">
                <a:solidFill>
                  <a:schemeClr val="bg1"/>
                </a:solidFill>
              </a:rPr>
              <a:t> 35, </a:t>
            </a:r>
            <a:r>
              <a:rPr lang="en-US" sz="4000" b="1" dirty="0" err="1">
                <a:solidFill>
                  <a:schemeClr val="bg1"/>
                </a:solidFill>
              </a:rPr>
              <a:t>dikelompokkan</a:t>
            </a:r>
            <a:r>
              <a:rPr lang="en-US" sz="4000" b="1" dirty="0">
                <a:solidFill>
                  <a:schemeClr val="bg1"/>
                </a:solidFill>
              </a:rPr>
              <a:t>: </a:t>
            </a:r>
          </a:p>
          <a:p>
            <a:r>
              <a:rPr lang="en-US" sz="4000" b="1" dirty="0" err="1">
                <a:solidFill>
                  <a:schemeClr val="bg1"/>
                </a:solidFill>
              </a:rPr>
              <a:t>kurus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bila</a:t>
            </a:r>
            <a:r>
              <a:rPr lang="en-US" sz="4000" b="1" dirty="0">
                <a:solidFill>
                  <a:schemeClr val="bg1"/>
                </a:solidFill>
              </a:rPr>
              <a:t> &lt;18,5; 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normal </a:t>
            </a:r>
            <a:r>
              <a:rPr lang="en-US" sz="4000" b="1" dirty="0" err="1">
                <a:solidFill>
                  <a:schemeClr val="bg1"/>
                </a:solidFill>
              </a:rPr>
              <a:t>bila</a:t>
            </a:r>
            <a:r>
              <a:rPr lang="en-US" sz="4000" b="1" dirty="0">
                <a:solidFill>
                  <a:schemeClr val="bg1"/>
                </a:solidFill>
              </a:rPr>
              <a:t> 18,5-&lt;23; </a:t>
            </a:r>
          </a:p>
          <a:p>
            <a:r>
              <a:rPr lang="en-US" sz="4000" b="1" dirty="0" err="1">
                <a:solidFill>
                  <a:schemeClr val="bg1"/>
                </a:solidFill>
              </a:rPr>
              <a:t>gemuk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bila</a:t>
            </a:r>
            <a:r>
              <a:rPr lang="en-US" sz="4000" b="1" dirty="0">
                <a:solidFill>
                  <a:schemeClr val="bg1"/>
                </a:solidFill>
              </a:rPr>
              <a:t> 23-&lt;27; </a:t>
            </a:r>
            <a:r>
              <a:rPr lang="en-US" sz="4000" b="1" dirty="0" err="1">
                <a:solidFill>
                  <a:schemeClr val="bg1"/>
                </a:solidFill>
              </a:rPr>
              <a:t>dan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seterusnya</a:t>
            </a:r>
            <a:r>
              <a:rPr lang="en-US" sz="4000" b="1" dirty="0">
                <a:solidFill>
                  <a:schemeClr val="bg1"/>
                </a:solidFill>
              </a:rPr>
              <a:t>.</a:t>
            </a:r>
            <a:endParaRPr lang="en-ID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816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6567" y="318977"/>
            <a:ext cx="1107912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Data/variable </a:t>
            </a:r>
            <a:r>
              <a:rPr lang="en-US" sz="3600" b="1" dirty="0" err="1">
                <a:solidFill>
                  <a:schemeClr val="bg1"/>
                </a:solidFill>
              </a:rPr>
              <a:t>dikelompokkan</a:t>
            </a:r>
            <a:r>
              <a:rPr lang="en-US" sz="3600" b="1" dirty="0">
                <a:solidFill>
                  <a:schemeClr val="bg1"/>
                </a:solidFill>
              </a:rPr>
              <a:t>: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data/variable </a:t>
            </a:r>
            <a:r>
              <a:rPr lang="en-US" sz="3600" b="1" dirty="0" err="1">
                <a:solidFill>
                  <a:schemeClr val="bg1"/>
                </a:solidFill>
              </a:rPr>
              <a:t>kategori</a:t>
            </a:r>
            <a:r>
              <a:rPr lang="en-US" sz="3600" b="1" dirty="0">
                <a:solidFill>
                  <a:schemeClr val="bg1"/>
                </a:solidFill>
              </a:rPr>
              <a:t> (</a:t>
            </a:r>
            <a:r>
              <a:rPr lang="en-US" sz="3600" b="1" dirty="0" err="1">
                <a:solidFill>
                  <a:schemeClr val="bg1"/>
                </a:solidFill>
              </a:rPr>
              <a:t>kualitatif</a:t>
            </a:r>
            <a:r>
              <a:rPr lang="en-US" sz="3600" b="1" dirty="0">
                <a:solidFill>
                  <a:schemeClr val="bg1"/>
                </a:solidFill>
              </a:rPr>
              <a:t>) </a:t>
            </a:r>
            <a:r>
              <a:rPr lang="en-US" sz="3600" b="1" dirty="0" err="1">
                <a:solidFill>
                  <a:schemeClr val="bg1"/>
                </a:solidFill>
              </a:rPr>
              <a:t>dan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data/variable </a:t>
            </a:r>
            <a:r>
              <a:rPr lang="en-US" sz="3600" b="1" dirty="0" err="1">
                <a:solidFill>
                  <a:schemeClr val="bg1"/>
                </a:solidFill>
              </a:rPr>
              <a:t>numerik</a:t>
            </a:r>
            <a:r>
              <a:rPr lang="en-US" sz="3600" b="1" dirty="0">
                <a:solidFill>
                  <a:schemeClr val="bg1"/>
                </a:solidFill>
              </a:rPr>
              <a:t> (</a:t>
            </a:r>
            <a:r>
              <a:rPr lang="en-US" sz="3600" b="1" dirty="0" err="1">
                <a:solidFill>
                  <a:schemeClr val="bg1"/>
                </a:solidFill>
              </a:rPr>
              <a:t>kontinyu</a:t>
            </a:r>
            <a:r>
              <a:rPr lang="en-US" sz="3600" b="1" dirty="0">
                <a:solidFill>
                  <a:schemeClr val="bg1"/>
                </a:solidFill>
              </a:rPr>
              <a:t>). </a:t>
            </a:r>
          </a:p>
          <a:p>
            <a:pPr marL="571500" indent="-571500">
              <a:buFont typeface="Arial" charset="0"/>
              <a:buChar char="•"/>
            </a:pPr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3600" b="1" dirty="0" err="1">
                <a:solidFill>
                  <a:schemeClr val="bg1"/>
                </a:solidFill>
              </a:rPr>
              <a:t>Kategori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merupakan</a:t>
            </a:r>
            <a:r>
              <a:rPr lang="en-US" sz="3600" b="1" dirty="0">
                <a:solidFill>
                  <a:schemeClr val="bg1"/>
                </a:solidFill>
              </a:rPr>
              <a:t> variable </a:t>
            </a:r>
            <a:r>
              <a:rPr lang="en-US" sz="3600" b="1" dirty="0" err="1">
                <a:solidFill>
                  <a:schemeClr val="bg1"/>
                </a:solidFill>
              </a:rPr>
              <a:t>hasil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pengelompokan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suatu</a:t>
            </a:r>
            <a:r>
              <a:rPr lang="en-US" sz="3600" b="1" dirty="0">
                <a:solidFill>
                  <a:schemeClr val="bg1"/>
                </a:solidFill>
              </a:rPr>
              <a:t> data/</a:t>
            </a:r>
            <a:r>
              <a:rPr lang="en-US" sz="3600" b="1" dirty="0" err="1">
                <a:solidFill>
                  <a:schemeClr val="bg1"/>
                </a:solidFill>
              </a:rPr>
              <a:t>variabel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dengan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ciri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isinya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berupa</a:t>
            </a:r>
            <a:r>
              <a:rPr lang="en-US" sz="3600" b="1" dirty="0">
                <a:solidFill>
                  <a:schemeClr val="bg1"/>
                </a:solidFill>
              </a:rPr>
              <a:t> kata-kata. </a:t>
            </a:r>
          </a:p>
          <a:p>
            <a:r>
              <a:rPr lang="en-US" sz="3600" b="1" dirty="0" err="1">
                <a:solidFill>
                  <a:schemeClr val="bg1"/>
                </a:solidFill>
              </a:rPr>
              <a:t>Misalnya</a:t>
            </a:r>
            <a:r>
              <a:rPr lang="en-US" sz="3600" b="1" dirty="0">
                <a:solidFill>
                  <a:schemeClr val="bg1"/>
                </a:solidFill>
              </a:rPr>
              <a:t>: </a:t>
            </a:r>
            <a:r>
              <a:rPr lang="en-US" sz="3600" b="1" dirty="0" err="1">
                <a:solidFill>
                  <a:schemeClr val="bg1"/>
                </a:solidFill>
              </a:rPr>
              <a:t>jenis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kelamin</a:t>
            </a:r>
            <a:r>
              <a:rPr lang="en-US" sz="3600" b="1" dirty="0">
                <a:solidFill>
                  <a:schemeClr val="bg1"/>
                </a:solidFill>
              </a:rPr>
              <a:t> (</a:t>
            </a:r>
            <a:r>
              <a:rPr lang="en-US" sz="3600" b="1" dirty="0" err="1">
                <a:solidFill>
                  <a:schemeClr val="bg1"/>
                </a:solidFill>
              </a:rPr>
              <a:t>pria-wanita</a:t>
            </a:r>
            <a:r>
              <a:rPr lang="en-US" sz="3600" b="1" dirty="0">
                <a:solidFill>
                  <a:schemeClr val="bg1"/>
                </a:solidFill>
              </a:rPr>
              <a:t>), </a:t>
            </a:r>
          </a:p>
          <a:p>
            <a:r>
              <a:rPr lang="en-US" sz="3600" b="1" dirty="0" err="1">
                <a:solidFill>
                  <a:schemeClr val="bg1"/>
                </a:solidFill>
              </a:rPr>
              <a:t>pekerjaan</a:t>
            </a:r>
            <a:r>
              <a:rPr lang="en-US" sz="3600" b="1" dirty="0">
                <a:solidFill>
                  <a:schemeClr val="bg1"/>
                </a:solidFill>
              </a:rPr>
              <a:t> (</a:t>
            </a:r>
            <a:r>
              <a:rPr lang="en-US" sz="3600" b="1" dirty="0" err="1">
                <a:solidFill>
                  <a:schemeClr val="bg1"/>
                </a:solidFill>
              </a:rPr>
              <a:t>bekerja-tidak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bekerja</a:t>
            </a:r>
            <a:r>
              <a:rPr lang="en-US" sz="3600" b="1" dirty="0">
                <a:solidFill>
                  <a:schemeClr val="bg1"/>
                </a:solidFill>
              </a:rPr>
              <a:t>), </a:t>
            </a:r>
          </a:p>
          <a:p>
            <a:r>
              <a:rPr lang="en-US" sz="3600" b="1" dirty="0" err="1">
                <a:solidFill>
                  <a:schemeClr val="bg1"/>
                </a:solidFill>
              </a:rPr>
              <a:t>pendidikan</a:t>
            </a:r>
            <a:r>
              <a:rPr lang="en-US" sz="3600" b="1" dirty="0">
                <a:solidFill>
                  <a:schemeClr val="bg1"/>
                </a:solidFill>
              </a:rPr>
              <a:t> (SD-SMP-SMA), 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status </a:t>
            </a:r>
            <a:r>
              <a:rPr lang="en-US" sz="3600" b="1" dirty="0" err="1">
                <a:solidFill>
                  <a:schemeClr val="bg1"/>
                </a:solidFill>
              </a:rPr>
              <a:t>gizi</a:t>
            </a:r>
            <a:r>
              <a:rPr lang="en-US" sz="3600" b="1" dirty="0">
                <a:solidFill>
                  <a:schemeClr val="bg1"/>
                </a:solidFill>
              </a:rPr>
              <a:t> (</a:t>
            </a:r>
            <a:r>
              <a:rPr lang="en-US" sz="3600" b="1" dirty="0" err="1">
                <a:solidFill>
                  <a:schemeClr val="bg1"/>
                </a:solidFill>
              </a:rPr>
              <a:t>kurus</a:t>
            </a:r>
            <a:r>
              <a:rPr lang="en-US" sz="3600" b="1" dirty="0">
                <a:solidFill>
                  <a:schemeClr val="bg1"/>
                </a:solidFill>
              </a:rPr>
              <a:t>-normal-</a:t>
            </a:r>
            <a:r>
              <a:rPr lang="en-US" sz="3600" b="1" dirty="0" err="1">
                <a:solidFill>
                  <a:schemeClr val="bg1"/>
                </a:solidFill>
              </a:rPr>
              <a:t>gemuk</a:t>
            </a:r>
            <a:r>
              <a:rPr lang="en-US" sz="3600" b="1" dirty="0">
                <a:solidFill>
                  <a:schemeClr val="bg1"/>
                </a:solidFill>
              </a:rPr>
              <a:t>), 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status </a:t>
            </a:r>
            <a:r>
              <a:rPr lang="en-US" sz="3600" b="1" dirty="0" err="1">
                <a:solidFill>
                  <a:schemeClr val="bg1"/>
                </a:solidFill>
              </a:rPr>
              <a:t>kesehatan</a:t>
            </a:r>
            <a:r>
              <a:rPr lang="en-US" sz="3600" b="1" dirty="0">
                <a:solidFill>
                  <a:schemeClr val="bg1"/>
                </a:solidFill>
              </a:rPr>
              <a:t> (</a:t>
            </a:r>
            <a:r>
              <a:rPr lang="en-US" sz="3600" b="1" dirty="0" err="1">
                <a:solidFill>
                  <a:schemeClr val="bg1"/>
                </a:solidFill>
              </a:rPr>
              <a:t>sakit-sehat</a:t>
            </a:r>
            <a:r>
              <a:rPr lang="en-US" sz="3600" b="1" dirty="0">
                <a:solidFill>
                  <a:schemeClr val="bg1"/>
                </a:solidFill>
              </a:rPr>
              <a:t>), </a:t>
            </a:r>
            <a:r>
              <a:rPr lang="en-US" sz="3600" b="1" dirty="0" err="1">
                <a:solidFill>
                  <a:schemeClr val="bg1"/>
                </a:solidFill>
              </a:rPr>
              <a:t>dan</a:t>
            </a:r>
            <a:r>
              <a:rPr lang="en-US" sz="3600" b="1" dirty="0">
                <a:solidFill>
                  <a:schemeClr val="bg1"/>
                </a:solidFill>
              </a:rPr>
              <a:t> lain </a:t>
            </a:r>
            <a:r>
              <a:rPr lang="en-US" sz="3600" b="1" dirty="0" err="1">
                <a:solidFill>
                  <a:schemeClr val="bg1"/>
                </a:solidFill>
              </a:rPr>
              <a:t>sebagainya</a:t>
            </a:r>
            <a:r>
              <a:rPr lang="en-ID" sz="3600" b="1" dirty="0">
                <a:solidFill>
                  <a:schemeClr val="bg1"/>
                </a:solidFill>
              </a:rPr>
              <a:t> 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551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6688" y="191386"/>
            <a:ext cx="1118545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Data/</a:t>
            </a:r>
            <a:r>
              <a:rPr lang="en-US" sz="3600" b="1" dirty="0" err="1">
                <a:solidFill>
                  <a:schemeClr val="bg1"/>
                </a:solidFill>
              </a:rPr>
              <a:t>variabel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ini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dapat</a:t>
            </a:r>
            <a:r>
              <a:rPr lang="en-US" sz="3600" b="1" dirty="0">
                <a:solidFill>
                  <a:schemeClr val="bg1"/>
                </a:solidFill>
              </a:rPr>
              <a:t> pula </a:t>
            </a:r>
            <a:r>
              <a:rPr lang="en-US" sz="3600" b="1" dirty="0" err="1">
                <a:solidFill>
                  <a:schemeClr val="bg1"/>
                </a:solidFill>
              </a:rPr>
              <a:t>diberi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kode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dalam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bentuk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angka</a:t>
            </a:r>
            <a:r>
              <a:rPr lang="en-US" sz="3600" b="1" dirty="0">
                <a:solidFill>
                  <a:schemeClr val="bg1"/>
                </a:solidFill>
              </a:rPr>
              <a:t>, </a:t>
            </a:r>
            <a:r>
              <a:rPr lang="en-US" sz="3600" b="1" dirty="0" err="1">
                <a:solidFill>
                  <a:schemeClr val="bg1"/>
                </a:solidFill>
              </a:rPr>
              <a:t>misalnya</a:t>
            </a:r>
            <a:r>
              <a:rPr lang="en-US" sz="3600" b="1" dirty="0">
                <a:solidFill>
                  <a:schemeClr val="bg1"/>
                </a:solidFill>
              </a:rPr>
              <a:t>: 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1 </a:t>
            </a:r>
            <a:r>
              <a:rPr lang="en-US" sz="3600" b="1" dirty="0" err="1">
                <a:solidFill>
                  <a:schemeClr val="bg1"/>
                </a:solidFill>
              </a:rPr>
              <a:t>adalah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wanita</a:t>
            </a:r>
            <a:r>
              <a:rPr lang="en-US" sz="3600" b="1" dirty="0">
                <a:solidFill>
                  <a:schemeClr val="bg1"/>
                </a:solidFill>
              </a:rPr>
              <a:t>; 2 </a:t>
            </a:r>
            <a:r>
              <a:rPr lang="en-US" sz="3600" b="1" dirty="0" err="1">
                <a:solidFill>
                  <a:schemeClr val="bg1"/>
                </a:solidFill>
              </a:rPr>
              <a:t>adalah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pria</a:t>
            </a:r>
            <a:r>
              <a:rPr lang="en-US" sz="3600" b="1" dirty="0">
                <a:solidFill>
                  <a:schemeClr val="bg1"/>
                </a:solidFill>
              </a:rPr>
              <a:t>,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1 </a:t>
            </a:r>
            <a:r>
              <a:rPr lang="en-US" sz="3600" b="1" dirty="0" err="1">
                <a:solidFill>
                  <a:schemeClr val="bg1"/>
                </a:solidFill>
              </a:rPr>
              <a:t>adalah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sakit</a:t>
            </a:r>
            <a:r>
              <a:rPr lang="en-US" sz="3600" b="1" dirty="0">
                <a:solidFill>
                  <a:schemeClr val="bg1"/>
                </a:solidFill>
              </a:rPr>
              <a:t>; 0 </a:t>
            </a:r>
            <a:r>
              <a:rPr lang="en-US" sz="3600" b="1" dirty="0" err="1">
                <a:solidFill>
                  <a:schemeClr val="bg1"/>
                </a:solidFill>
              </a:rPr>
              <a:t>adalah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sehat</a:t>
            </a:r>
            <a:endParaRPr lang="en-US" sz="36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Data/variable </a:t>
            </a:r>
            <a:r>
              <a:rPr lang="en-US" sz="3600" b="1" dirty="0" err="1">
                <a:solidFill>
                  <a:schemeClr val="bg1"/>
                </a:solidFill>
              </a:rPr>
              <a:t>kategori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umumnya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berisi</a:t>
            </a:r>
            <a:r>
              <a:rPr lang="en-US" sz="3600" b="1" dirty="0">
                <a:solidFill>
                  <a:schemeClr val="bg1"/>
                </a:solidFill>
              </a:rPr>
              <a:t> data nominal </a:t>
            </a:r>
            <a:r>
              <a:rPr lang="en-US" sz="3600" b="1" dirty="0" err="1">
                <a:solidFill>
                  <a:schemeClr val="bg1"/>
                </a:solidFill>
              </a:rPr>
              <a:t>atau</a:t>
            </a:r>
            <a:r>
              <a:rPr lang="en-US" sz="3600" b="1" dirty="0">
                <a:solidFill>
                  <a:schemeClr val="bg1"/>
                </a:solidFill>
              </a:rPr>
              <a:t> ordinal</a:t>
            </a:r>
            <a:r>
              <a:rPr lang="en-ID" sz="3600" b="1" dirty="0">
                <a:solidFill>
                  <a:schemeClr val="bg1"/>
                </a:solidFill>
              </a:rPr>
              <a:t> </a:t>
            </a:r>
          </a:p>
          <a:p>
            <a:endParaRPr lang="en-ID" sz="3600" b="1" dirty="0">
              <a:solidFill>
                <a:schemeClr val="bg1"/>
              </a:solidFill>
            </a:endParaRPr>
          </a:p>
          <a:p>
            <a:r>
              <a:rPr lang="en-US" sz="3600" b="1" dirty="0" err="1">
                <a:solidFill>
                  <a:schemeClr val="bg1"/>
                </a:solidFill>
              </a:rPr>
              <a:t>Numerik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chemeClr val="bg1"/>
                </a:solidFill>
                <a:sym typeface="Wingdings"/>
              </a:rPr>
              <a:t></a:t>
            </a:r>
            <a:r>
              <a:rPr lang="en-US" sz="3600" b="1" dirty="0">
                <a:solidFill>
                  <a:schemeClr val="bg1"/>
                </a:solidFill>
              </a:rPr>
              <a:t> variable </a:t>
            </a:r>
            <a:r>
              <a:rPr lang="en-US" sz="3600" b="1" dirty="0" err="1">
                <a:solidFill>
                  <a:schemeClr val="bg1"/>
                </a:solidFill>
              </a:rPr>
              <a:t>yg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diperoleh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dari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ukur</a:t>
            </a:r>
            <a:r>
              <a:rPr lang="en-US" sz="3600" b="1" dirty="0">
                <a:solidFill>
                  <a:schemeClr val="bg1"/>
                </a:solidFill>
              </a:rPr>
              <a:t> &amp; </a:t>
            </a:r>
            <a:r>
              <a:rPr lang="en-US" sz="3600" b="1" dirty="0" err="1">
                <a:solidFill>
                  <a:schemeClr val="bg1"/>
                </a:solidFill>
              </a:rPr>
              <a:t>ciri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isinya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sejak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awal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berbentuk</a:t>
            </a:r>
            <a:r>
              <a:rPr lang="en-US" sz="3600" b="1" dirty="0">
                <a:solidFill>
                  <a:schemeClr val="bg1"/>
                </a:solidFill>
              </a:rPr>
              <a:t> angka</a:t>
            </a:r>
            <a:r>
              <a:rPr lang="en-US" sz="3600" b="1" baseline="30000" dirty="0">
                <a:solidFill>
                  <a:schemeClr val="bg1"/>
                </a:solidFill>
              </a:rPr>
              <a:t>2</a:t>
            </a:r>
            <a:r>
              <a:rPr lang="en-US" sz="3600" b="1" dirty="0">
                <a:solidFill>
                  <a:schemeClr val="bg1"/>
                </a:solidFill>
              </a:rPr>
              <a:t>. </a:t>
            </a:r>
            <a:r>
              <a:rPr lang="en-US" sz="3600" b="1" dirty="0" err="1">
                <a:solidFill>
                  <a:schemeClr val="bg1"/>
                </a:solidFill>
              </a:rPr>
              <a:t>Karenanya</a:t>
            </a:r>
            <a:r>
              <a:rPr lang="en-US" sz="3600" b="1" dirty="0">
                <a:solidFill>
                  <a:schemeClr val="bg1"/>
                </a:solidFill>
              </a:rPr>
              <a:t>, data/variable </a:t>
            </a:r>
            <a:r>
              <a:rPr lang="en-US" sz="3600" b="1" dirty="0" err="1">
                <a:solidFill>
                  <a:schemeClr val="bg1"/>
                </a:solidFill>
              </a:rPr>
              <a:t>numerik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berisi</a:t>
            </a:r>
            <a:r>
              <a:rPr lang="en-US" sz="3600" b="1" dirty="0">
                <a:solidFill>
                  <a:schemeClr val="bg1"/>
                </a:solidFill>
              </a:rPr>
              <a:t> data </a:t>
            </a:r>
            <a:r>
              <a:rPr lang="en-US" sz="3600" b="1" dirty="0" err="1">
                <a:solidFill>
                  <a:schemeClr val="bg1"/>
                </a:solidFill>
              </a:rPr>
              <a:t>yg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berskala</a:t>
            </a:r>
            <a:r>
              <a:rPr lang="en-US" sz="3600" b="1" dirty="0">
                <a:solidFill>
                  <a:schemeClr val="bg1"/>
                </a:solidFill>
              </a:rPr>
              <a:t> interval </a:t>
            </a:r>
            <a:r>
              <a:rPr lang="en-US" sz="3600" b="1" dirty="0" err="1">
                <a:solidFill>
                  <a:schemeClr val="bg1"/>
                </a:solidFill>
              </a:rPr>
              <a:t>atau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rasio</a:t>
            </a:r>
            <a:r>
              <a:rPr lang="en-US" sz="3600" b="1" dirty="0">
                <a:solidFill>
                  <a:schemeClr val="bg1"/>
                </a:solidFill>
              </a:rPr>
              <a:t>.</a:t>
            </a:r>
            <a:r>
              <a:rPr lang="en-ID" sz="3600" b="1" dirty="0">
                <a:solidFill>
                  <a:schemeClr val="bg1"/>
                </a:solidFill>
              </a:rPr>
              <a:t> 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187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3560" y="2721114"/>
            <a:ext cx="65603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u="sng" dirty="0" err="1">
                <a:solidFill>
                  <a:schemeClr val="bg1"/>
                </a:solidFill>
              </a:rPr>
              <a:t>Kerjakan</a:t>
            </a:r>
            <a:r>
              <a:rPr lang="en-US" sz="2800" b="1" i="1" u="sng" dirty="0">
                <a:solidFill>
                  <a:schemeClr val="bg1"/>
                </a:solidFill>
              </a:rPr>
              <a:t> </a:t>
            </a:r>
            <a:r>
              <a:rPr lang="en-US" sz="2800" b="1" i="1" u="sng" dirty="0" err="1">
                <a:solidFill>
                  <a:schemeClr val="bg1"/>
                </a:solidFill>
              </a:rPr>
              <a:t>soal</a:t>
            </a:r>
            <a:r>
              <a:rPr lang="en-US" sz="2800" b="1" i="1" u="sng" dirty="0">
                <a:solidFill>
                  <a:schemeClr val="bg1"/>
                </a:solidFill>
              </a:rPr>
              <a:t> </a:t>
            </a:r>
            <a:r>
              <a:rPr lang="en-US" sz="2800" b="1" i="1" u="sng" dirty="0" err="1">
                <a:solidFill>
                  <a:schemeClr val="bg1"/>
                </a:solidFill>
              </a:rPr>
              <a:t>latihan</a:t>
            </a:r>
            <a:r>
              <a:rPr lang="en-US" sz="2800" b="1" i="1" u="sng" dirty="0">
                <a:solidFill>
                  <a:schemeClr val="bg1"/>
                </a:solidFill>
              </a:rPr>
              <a:t> No. 1 </a:t>
            </a:r>
            <a:r>
              <a:rPr lang="en-US" sz="2800" b="1" i="1" u="sng" dirty="0" err="1">
                <a:solidFill>
                  <a:schemeClr val="bg1"/>
                </a:solidFill>
              </a:rPr>
              <a:t>pada</a:t>
            </a:r>
            <a:r>
              <a:rPr lang="en-US" sz="2800" b="1" i="1" u="sng" dirty="0">
                <a:solidFill>
                  <a:schemeClr val="bg1"/>
                </a:solidFill>
              </a:rPr>
              <a:t> </a:t>
            </a:r>
            <a:r>
              <a:rPr lang="en-US" sz="2800" b="1" i="1" u="sng" dirty="0" err="1">
                <a:solidFill>
                  <a:schemeClr val="bg1"/>
                </a:solidFill>
              </a:rPr>
              <a:t>halaman</a:t>
            </a:r>
            <a:r>
              <a:rPr lang="en-US" sz="2800" b="1" i="1" u="sng" dirty="0">
                <a:solidFill>
                  <a:schemeClr val="bg1"/>
                </a:solidFill>
              </a:rPr>
              <a:t> 181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784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180" y="148856"/>
            <a:ext cx="1167454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800" b="1" dirty="0">
                <a:solidFill>
                  <a:schemeClr val="bg1"/>
                </a:solidFill>
              </a:rPr>
              <a:t>MEMPERSIAPKAN DATA</a:t>
            </a:r>
            <a:endParaRPr lang="en-ID" sz="4800" b="1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 </a:t>
            </a:r>
            <a:endParaRPr lang="en-ID" sz="3600" b="1" dirty="0">
              <a:solidFill>
                <a:schemeClr val="bg1"/>
              </a:solidFill>
            </a:endParaRPr>
          </a:p>
          <a:p>
            <a:r>
              <a:rPr lang="en-US" sz="3600" b="1" dirty="0" err="1">
                <a:solidFill>
                  <a:schemeClr val="bg1"/>
                </a:solidFill>
              </a:rPr>
              <a:t>Setelah</a:t>
            </a:r>
            <a:r>
              <a:rPr lang="en-US" sz="3600" b="1" dirty="0">
                <a:solidFill>
                  <a:schemeClr val="bg1"/>
                </a:solidFill>
              </a:rPr>
              <a:t> data </a:t>
            </a:r>
            <a:r>
              <a:rPr lang="en-US" sz="3600" b="1" dirty="0" err="1">
                <a:solidFill>
                  <a:schemeClr val="bg1"/>
                </a:solidFill>
              </a:rPr>
              <a:t>terkumpul</a:t>
            </a:r>
            <a:r>
              <a:rPr lang="en-US" sz="3600" b="1" dirty="0">
                <a:solidFill>
                  <a:schemeClr val="bg1"/>
                </a:solidFill>
              </a:rPr>
              <a:t>, </a:t>
            </a:r>
            <a:r>
              <a:rPr lang="en-US" sz="3600" b="1" dirty="0" err="1">
                <a:solidFill>
                  <a:schemeClr val="bg1"/>
                </a:solidFill>
              </a:rPr>
              <a:t>muncul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pertanyaan</a:t>
            </a:r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 ‘</a:t>
            </a:r>
            <a:r>
              <a:rPr lang="en-US" sz="3600" b="1" dirty="0" err="1">
                <a:solidFill>
                  <a:schemeClr val="bg1"/>
                </a:solidFill>
              </a:rPr>
              <a:t>apa</a:t>
            </a:r>
            <a:r>
              <a:rPr lang="en-US" sz="3600" b="1" dirty="0">
                <a:solidFill>
                  <a:schemeClr val="bg1"/>
                </a:solidFill>
              </a:rPr>
              <a:t> yang </a:t>
            </a:r>
            <a:r>
              <a:rPr lang="en-US" sz="3600" b="1" dirty="0" err="1">
                <a:solidFill>
                  <a:schemeClr val="bg1"/>
                </a:solidFill>
              </a:rPr>
              <a:t>saya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harus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lakukan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dgn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kuesioner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berisi</a:t>
            </a:r>
            <a:r>
              <a:rPr lang="en-US" sz="3600" b="1" dirty="0">
                <a:solidFill>
                  <a:schemeClr val="bg1"/>
                </a:solidFill>
              </a:rPr>
              <a:t> data?’, 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‘</a:t>
            </a:r>
            <a:r>
              <a:rPr lang="en-US" sz="3600" b="1" dirty="0" err="1">
                <a:solidFill>
                  <a:schemeClr val="bg1"/>
                </a:solidFill>
              </a:rPr>
              <a:t>jenis</a:t>
            </a:r>
            <a:r>
              <a:rPr lang="en-US" sz="3600" b="1" dirty="0">
                <a:solidFill>
                  <a:schemeClr val="bg1"/>
                </a:solidFill>
              </a:rPr>
              <a:t> data </a:t>
            </a:r>
            <a:r>
              <a:rPr lang="en-US" sz="3600" b="1" dirty="0" err="1">
                <a:solidFill>
                  <a:schemeClr val="bg1"/>
                </a:solidFill>
              </a:rPr>
              <a:t>apa</a:t>
            </a:r>
            <a:r>
              <a:rPr lang="en-US" sz="3600" b="1" dirty="0">
                <a:solidFill>
                  <a:schemeClr val="bg1"/>
                </a:solidFill>
              </a:rPr>
              <a:t> yang </a:t>
            </a:r>
            <a:r>
              <a:rPr lang="en-US" sz="3600" b="1" dirty="0" err="1">
                <a:solidFill>
                  <a:schemeClr val="bg1"/>
                </a:solidFill>
              </a:rPr>
              <a:t>ada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dikuesioner</a:t>
            </a:r>
            <a:r>
              <a:rPr lang="en-US" sz="3600" b="1" dirty="0">
                <a:solidFill>
                  <a:schemeClr val="bg1"/>
                </a:solidFill>
              </a:rPr>
              <a:t>?’, 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‘</a:t>
            </a:r>
            <a:r>
              <a:rPr lang="en-US" sz="3600" b="1" dirty="0" err="1">
                <a:solidFill>
                  <a:schemeClr val="bg1"/>
                </a:solidFill>
              </a:rPr>
              <a:t>uji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statistik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apa</a:t>
            </a:r>
            <a:r>
              <a:rPr lang="en-US" sz="3600" b="1" dirty="0">
                <a:solidFill>
                  <a:schemeClr val="bg1"/>
                </a:solidFill>
              </a:rPr>
              <a:t> yang </a:t>
            </a:r>
            <a:r>
              <a:rPr lang="en-US" sz="3600" b="1" dirty="0" err="1">
                <a:solidFill>
                  <a:schemeClr val="bg1"/>
                </a:solidFill>
              </a:rPr>
              <a:t>dipilih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untuk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menjawab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tujuan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penelitian</a:t>
            </a:r>
            <a:r>
              <a:rPr lang="en-US" sz="3600" b="1" dirty="0">
                <a:solidFill>
                  <a:schemeClr val="bg1"/>
                </a:solidFill>
              </a:rPr>
              <a:t>?.  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3600" b="1" dirty="0" err="1">
                <a:solidFill>
                  <a:schemeClr val="bg1"/>
                </a:solidFill>
              </a:rPr>
              <a:t>Karenanya</a:t>
            </a:r>
            <a:r>
              <a:rPr lang="en-US" sz="3600" b="1" dirty="0">
                <a:solidFill>
                  <a:schemeClr val="bg1"/>
                </a:solidFill>
              </a:rPr>
              <a:t>, </a:t>
            </a:r>
            <a:r>
              <a:rPr lang="en-US" sz="3600" b="1" dirty="0" err="1">
                <a:solidFill>
                  <a:schemeClr val="bg1"/>
                </a:solidFill>
              </a:rPr>
              <a:t>persiapkan</a:t>
            </a:r>
            <a:r>
              <a:rPr lang="en-US" sz="3600" b="1" dirty="0">
                <a:solidFill>
                  <a:schemeClr val="bg1"/>
                </a:solidFill>
              </a:rPr>
              <a:t> data </a:t>
            </a:r>
            <a:r>
              <a:rPr lang="en-US" sz="3600" b="1" dirty="0" err="1">
                <a:solidFill>
                  <a:schemeClr val="bg1"/>
                </a:solidFill>
              </a:rPr>
              <a:t>untuk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diolah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merupakan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salah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satu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bagian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penting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dari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rangkaian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kegiatan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manajemen</a:t>
            </a:r>
            <a:r>
              <a:rPr lang="en-US" sz="3600" b="1" dirty="0">
                <a:solidFill>
                  <a:schemeClr val="bg1"/>
                </a:solidFill>
              </a:rPr>
              <a:t> data </a:t>
            </a:r>
            <a:r>
              <a:rPr lang="en-US" sz="3600" b="1" dirty="0" err="1">
                <a:solidFill>
                  <a:schemeClr val="bg1"/>
                </a:solidFill>
              </a:rPr>
              <a:t>suatu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penelitian</a:t>
            </a:r>
            <a:r>
              <a:rPr lang="en-US" sz="3600" b="1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87637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3639" y="283336"/>
            <a:ext cx="1129477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>
                <a:solidFill>
                  <a:schemeClr val="bg2">
                    <a:lumMod val="50000"/>
                  </a:schemeClr>
                </a:solidFill>
              </a:rPr>
              <a:t>Mengolah</a:t>
            </a:r>
            <a:r>
              <a:rPr lang="en-US" sz="6600" b="1" dirty="0">
                <a:solidFill>
                  <a:schemeClr val="bg2">
                    <a:lumMod val="50000"/>
                  </a:schemeClr>
                </a:solidFill>
              </a:rPr>
              <a:t> data </a:t>
            </a:r>
            <a:r>
              <a:rPr lang="en-US" sz="6600" b="1" dirty="0" err="1">
                <a:solidFill>
                  <a:schemeClr val="bg2">
                    <a:lumMod val="50000"/>
                  </a:schemeClr>
                </a:solidFill>
              </a:rPr>
              <a:t>dengan</a:t>
            </a:r>
            <a:r>
              <a:rPr lang="en-US" sz="6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600" b="1" dirty="0" err="1">
                <a:solidFill>
                  <a:schemeClr val="bg2">
                    <a:lumMod val="50000"/>
                  </a:schemeClr>
                </a:solidFill>
              </a:rPr>
              <a:t>menggunakan</a:t>
            </a:r>
            <a:r>
              <a:rPr lang="en-US" sz="6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600" b="1" dirty="0" err="1">
                <a:solidFill>
                  <a:schemeClr val="bg2">
                    <a:lumMod val="50000"/>
                  </a:schemeClr>
                </a:solidFill>
              </a:rPr>
              <a:t>analisa</a:t>
            </a:r>
            <a:r>
              <a:rPr lang="en-US" sz="6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600" b="1" dirty="0" err="1">
                <a:solidFill>
                  <a:schemeClr val="bg2">
                    <a:lumMod val="50000"/>
                  </a:schemeClr>
                </a:solidFill>
              </a:rPr>
              <a:t>statistik</a:t>
            </a:r>
            <a:r>
              <a:rPr lang="en-US" sz="6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600" b="1" dirty="0" err="1">
                <a:solidFill>
                  <a:schemeClr val="bg2">
                    <a:lumMod val="50000"/>
                  </a:schemeClr>
                </a:solidFill>
              </a:rPr>
              <a:t>merupakan</a:t>
            </a:r>
            <a:r>
              <a:rPr lang="en-US" sz="6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600" b="1" dirty="0" err="1">
                <a:solidFill>
                  <a:schemeClr val="bg2">
                    <a:lumMod val="50000"/>
                  </a:schemeClr>
                </a:solidFill>
              </a:rPr>
              <a:t>suatu</a:t>
            </a:r>
            <a:r>
              <a:rPr lang="en-US" sz="6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600" b="1" dirty="0" err="1">
                <a:solidFill>
                  <a:schemeClr val="bg2">
                    <a:lumMod val="50000"/>
                  </a:schemeClr>
                </a:solidFill>
              </a:rPr>
              <a:t>kegiatan</a:t>
            </a:r>
            <a:r>
              <a:rPr lang="en-US" sz="6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600" b="1" dirty="0" err="1">
                <a:solidFill>
                  <a:schemeClr val="bg2">
                    <a:lumMod val="50000"/>
                  </a:schemeClr>
                </a:solidFill>
              </a:rPr>
              <a:t>penting</a:t>
            </a:r>
            <a:r>
              <a:rPr lang="en-US" sz="6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600" b="1" dirty="0" err="1">
                <a:solidFill>
                  <a:schemeClr val="bg2">
                    <a:lumMod val="50000"/>
                  </a:schemeClr>
                </a:solidFill>
              </a:rPr>
              <a:t>untuk</a:t>
            </a:r>
            <a:r>
              <a:rPr lang="en-US" sz="6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600" b="1" dirty="0" err="1">
                <a:solidFill>
                  <a:schemeClr val="bg2">
                    <a:lumMod val="50000"/>
                  </a:schemeClr>
                </a:solidFill>
              </a:rPr>
              <a:t>pengambilan</a:t>
            </a:r>
            <a:r>
              <a:rPr lang="en-US" sz="6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600" b="1" dirty="0" err="1">
                <a:solidFill>
                  <a:schemeClr val="bg2">
                    <a:lumMod val="50000"/>
                  </a:schemeClr>
                </a:solidFill>
              </a:rPr>
              <a:t>keputusan</a:t>
            </a:r>
            <a:r>
              <a:rPr lang="en-US" sz="6600" b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6600" b="1" dirty="0" err="1">
                <a:solidFill>
                  <a:schemeClr val="bg2">
                    <a:lumMod val="50000"/>
                  </a:schemeClr>
                </a:solidFill>
              </a:rPr>
              <a:t>terutama</a:t>
            </a:r>
            <a:r>
              <a:rPr lang="en-US" sz="6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600" b="1" dirty="0" err="1">
                <a:solidFill>
                  <a:schemeClr val="bg2">
                    <a:lumMod val="50000"/>
                  </a:schemeClr>
                </a:solidFill>
              </a:rPr>
              <a:t>dalam</a:t>
            </a:r>
            <a:r>
              <a:rPr lang="en-US" sz="6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600" b="1" dirty="0" err="1">
                <a:solidFill>
                  <a:schemeClr val="bg2">
                    <a:lumMod val="50000"/>
                  </a:schemeClr>
                </a:solidFill>
              </a:rPr>
              <a:t>suatu</a:t>
            </a:r>
            <a:r>
              <a:rPr lang="en-US" sz="6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600" b="1" dirty="0" err="1">
                <a:solidFill>
                  <a:schemeClr val="bg2">
                    <a:lumMod val="50000"/>
                  </a:schemeClr>
                </a:solidFill>
              </a:rPr>
              <a:t>penelitia</a:t>
            </a:r>
            <a:r>
              <a:rPr lang="en-US" sz="6600" dirty="0" err="1">
                <a:solidFill>
                  <a:schemeClr val="bg2">
                    <a:lumMod val="50000"/>
                  </a:schemeClr>
                </a:solidFill>
              </a:rPr>
              <a:t>n</a:t>
            </a:r>
            <a:r>
              <a:rPr lang="en-ID" sz="6600" dirty="0"/>
              <a:t>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4332197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8150" y="285750"/>
            <a:ext cx="113728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Ada </a:t>
            </a:r>
            <a:r>
              <a:rPr lang="en-US" sz="3600" b="1" dirty="0" err="1">
                <a:solidFill>
                  <a:schemeClr val="bg1"/>
                </a:solidFill>
              </a:rPr>
              <a:t>beberapa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tahapan</a:t>
            </a:r>
            <a:r>
              <a:rPr lang="en-US" sz="3600" b="1" dirty="0">
                <a:solidFill>
                  <a:schemeClr val="bg1"/>
                </a:solidFill>
              </a:rPr>
              <a:t> yang </a:t>
            </a:r>
            <a:r>
              <a:rPr lang="en-US" sz="3600" b="1" dirty="0" err="1">
                <a:solidFill>
                  <a:schemeClr val="bg1"/>
                </a:solidFill>
              </a:rPr>
              <a:t>harus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dilakukan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dalam</a:t>
            </a:r>
            <a:r>
              <a:rPr lang="en-US" sz="3600" b="1" dirty="0">
                <a:solidFill>
                  <a:schemeClr val="bg1"/>
                </a:solidFill>
              </a:rPr>
              <a:t> proses </a:t>
            </a:r>
            <a:r>
              <a:rPr lang="en-US" sz="3600" b="1" dirty="0" err="1">
                <a:solidFill>
                  <a:schemeClr val="bg1"/>
                </a:solidFill>
              </a:rPr>
              <a:t>mempersiapkan</a:t>
            </a:r>
            <a:r>
              <a:rPr lang="en-US" sz="3600" b="1" dirty="0">
                <a:solidFill>
                  <a:schemeClr val="bg1"/>
                </a:solidFill>
              </a:rPr>
              <a:t> data, </a:t>
            </a:r>
            <a:r>
              <a:rPr lang="en-US" sz="3600" b="1" dirty="0" err="1">
                <a:solidFill>
                  <a:schemeClr val="bg1"/>
                </a:solidFill>
              </a:rPr>
              <a:t>yaitu</a:t>
            </a:r>
            <a:r>
              <a:rPr lang="en-US" sz="3600" b="1" dirty="0">
                <a:solidFill>
                  <a:schemeClr val="bg1"/>
                </a:solidFill>
              </a:rPr>
              <a:t>: </a:t>
            </a:r>
          </a:p>
          <a:p>
            <a:r>
              <a:rPr lang="en-US" sz="3600" b="1" dirty="0" err="1">
                <a:solidFill>
                  <a:schemeClr val="bg1"/>
                </a:solidFill>
              </a:rPr>
              <a:t>Pengeditan</a:t>
            </a:r>
            <a:r>
              <a:rPr lang="en-US" sz="3600" b="1" dirty="0">
                <a:solidFill>
                  <a:schemeClr val="bg1"/>
                </a:solidFill>
              </a:rPr>
              <a:t> (editing), </a:t>
            </a:r>
          </a:p>
          <a:p>
            <a:r>
              <a:rPr lang="en-US" sz="3600" b="1" dirty="0" err="1">
                <a:solidFill>
                  <a:schemeClr val="bg1"/>
                </a:solidFill>
              </a:rPr>
              <a:t>Pengkodean</a:t>
            </a:r>
            <a:r>
              <a:rPr lang="en-US" sz="3600" b="1" dirty="0">
                <a:solidFill>
                  <a:schemeClr val="bg1"/>
                </a:solidFill>
              </a:rPr>
              <a:t> (coding), </a:t>
            </a:r>
          </a:p>
          <a:p>
            <a:r>
              <a:rPr lang="en-US" sz="3600" b="1" dirty="0" err="1">
                <a:solidFill>
                  <a:schemeClr val="bg1"/>
                </a:solidFill>
              </a:rPr>
              <a:t>Pemrosesan</a:t>
            </a:r>
            <a:r>
              <a:rPr lang="en-US" sz="3600" b="1" dirty="0">
                <a:solidFill>
                  <a:schemeClr val="bg1"/>
                </a:solidFill>
              </a:rPr>
              <a:t> (processing), </a:t>
            </a:r>
          </a:p>
          <a:p>
            <a:r>
              <a:rPr lang="en-US" sz="3600" b="1" dirty="0" err="1">
                <a:solidFill>
                  <a:schemeClr val="bg1"/>
                </a:solidFill>
              </a:rPr>
              <a:t>Pemasukan</a:t>
            </a:r>
            <a:r>
              <a:rPr lang="en-US" sz="3600" b="1" dirty="0">
                <a:solidFill>
                  <a:schemeClr val="bg1"/>
                </a:solidFill>
              </a:rPr>
              <a:t> data (data entry) </a:t>
            </a:r>
            <a:r>
              <a:rPr lang="en-US" sz="3600" b="1" dirty="0" err="1">
                <a:solidFill>
                  <a:schemeClr val="bg1"/>
                </a:solidFill>
              </a:rPr>
              <a:t>dan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</a:p>
          <a:p>
            <a:r>
              <a:rPr lang="en-US" sz="3600" b="1" dirty="0" err="1">
                <a:solidFill>
                  <a:schemeClr val="bg1"/>
                </a:solidFill>
              </a:rPr>
              <a:t>Pembersihan</a:t>
            </a:r>
            <a:r>
              <a:rPr lang="en-US" sz="3600" b="1" dirty="0">
                <a:solidFill>
                  <a:schemeClr val="bg1"/>
                </a:solidFill>
              </a:rPr>
              <a:t> (cleaning).</a:t>
            </a:r>
            <a:endParaRPr lang="en-ID" sz="36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9771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1050" y="381000"/>
            <a:ext cx="1087755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6000" b="1" dirty="0" err="1">
                <a:solidFill>
                  <a:schemeClr val="bg1"/>
                </a:solidFill>
              </a:rPr>
              <a:t>Pengeditan</a:t>
            </a:r>
            <a:endParaRPr lang="en-US" sz="6000" b="1" dirty="0">
              <a:solidFill>
                <a:schemeClr val="bg1"/>
              </a:solidFill>
            </a:endParaRPr>
          </a:p>
          <a:p>
            <a:pPr lvl="1"/>
            <a:endParaRPr lang="en-US" sz="4000" b="1" dirty="0">
              <a:solidFill>
                <a:schemeClr val="bg1"/>
              </a:solidFill>
            </a:endParaRPr>
          </a:p>
          <a:p>
            <a:pPr lvl="1"/>
            <a:r>
              <a:rPr lang="en-US" sz="4000" b="1" dirty="0" err="1">
                <a:solidFill>
                  <a:schemeClr val="bg1"/>
                </a:solidFill>
              </a:rPr>
              <a:t>kegiatan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pemeriksaan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ulang</a:t>
            </a:r>
            <a:r>
              <a:rPr lang="en-US" sz="4000" b="1" dirty="0">
                <a:solidFill>
                  <a:schemeClr val="bg1"/>
                </a:solidFill>
              </a:rPr>
              <a:t> (</a:t>
            </a:r>
            <a:r>
              <a:rPr lang="en-US" sz="4000" b="1" dirty="0" err="1">
                <a:solidFill>
                  <a:schemeClr val="bg1"/>
                </a:solidFill>
              </a:rPr>
              <a:t>pengecekan</a:t>
            </a:r>
            <a:r>
              <a:rPr lang="en-US" sz="4000" b="1" dirty="0">
                <a:solidFill>
                  <a:schemeClr val="bg1"/>
                </a:solidFill>
              </a:rPr>
              <a:t>) </a:t>
            </a:r>
            <a:r>
              <a:rPr lang="en-US" sz="4000" b="1" dirty="0" err="1">
                <a:solidFill>
                  <a:schemeClr val="bg1"/>
                </a:solidFill>
              </a:rPr>
              <a:t>isian</a:t>
            </a:r>
            <a:r>
              <a:rPr lang="en-US" sz="4000" b="1" dirty="0">
                <a:solidFill>
                  <a:schemeClr val="bg1"/>
                </a:solidFill>
              </a:rPr>
              <a:t> yang </a:t>
            </a:r>
            <a:r>
              <a:rPr lang="en-US" sz="4000" b="1" dirty="0" err="1">
                <a:solidFill>
                  <a:schemeClr val="bg1"/>
                </a:solidFill>
              </a:rPr>
              <a:t>ada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dalam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kuesioner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terkait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apakah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jawaban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sudah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lengkap</a:t>
            </a:r>
            <a:r>
              <a:rPr lang="en-US" sz="4000" b="1" dirty="0">
                <a:solidFill>
                  <a:schemeClr val="bg1"/>
                </a:solidFill>
              </a:rPr>
              <a:t>, </a:t>
            </a:r>
            <a:r>
              <a:rPr lang="en-US" sz="4000" b="1" dirty="0" err="1">
                <a:solidFill>
                  <a:schemeClr val="bg1"/>
                </a:solidFill>
              </a:rPr>
              <a:t>jelas</a:t>
            </a:r>
            <a:r>
              <a:rPr lang="en-US" sz="4000" b="1" dirty="0">
                <a:solidFill>
                  <a:schemeClr val="bg1"/>
                </a:solidFill>
              </a:rPr>
              <a:t>, </a:t>
            </a:r>
            <a:r>
              <a:rPr lang="en-US" sz="4000" b="1" dirty="0" err="1">
                <a:solidFill>
                  <a:schemeClr val="bg1"/>
                </a:solidFill>
              </a:rPr>
              <a:t>relevan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dan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konsisten</a:t>
            </a:r>
            <a:r>
              <a:rPr lang="en-US" sz="4000" b="1" dirty="0">
                <a:solidFill>
                  <a:schemeClr val="bg1"/>
                </a:solidFill>
              </a:rPr>
              <a:t>.</a:t>
            </a:r>
            <a:endParaRPr lang="en-ID" sz="4000" b="1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3707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4432" y="2637817"/>
            <a:ext cx="11106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 err="1">
                <a:solidFill>
                  <a:schemeClr val="bg1"/>
                </a:solidFill>
              </a:rPr>
              <a:t>Lengkap</a:t>
            </a:r>
            <a:r>
              <a:rPr lang="en-US" sz="4000" b="1" dirty="0">
                <a:solidFill>
                  <a:schemeClr val="bg1"/>
                </a:solidFill>
              </a:rPr>
              <a:t>: </a:t>
            </a:r>
            <a:r>
              <a:rPr lang="en-US" sz="4000" b="1" dirty="0" err="1">
                <a:solidFill>
                  <a:schemeClr val="bg1"/>
                </a:solidFill>
              </a:rPr>
              <a:t>semua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pertanyaan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sudah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terisi</a:t>
            </a:r>
            <a:r>
              <a:rPr lang="en-US" sz="4000" b="1" dirty="0">
                <a:solidFill>
                  <a:schemeClr val="bg1"/>
                </a:solidFill>
              </a:rPr>
              <a:t>;</a:t>
            </a:r>
            <a:endParaRPr lang="en-ID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7550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2253" y="2851825"/>
            <a:ext cx="11106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 err="1">
                <a:solidFill>
                  <a:schemeClr val="bg1"/>
                </a:solidFill>
              </a:rPr>
              <a:t>Jelas</a:t>
            </a:r>
            <a:r>
              <a:rPr lang="en-US" sz="4000" b="1" dirty="0">
                <a:solidFill>
                  <a:schemeClr val="bg1"/>
                </a:solidFill>
              </a:rPr>
              <a:t>: </a:t>
            </a:r>
            <a:r>
              <a:rPr lang="en-US" sz="4000" b="1" dirty="0" err="1">
                <a:solidFill>
                  <a:schemeClr val="bg1"/>
                </a:solidFill>
              </a:rPr>
              <a:t>jawaban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tertulis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jelas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untuk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dibaca</a:t>
            </a:r>
            <a:r>
              <a:rPr lang="en-US" sz="4000" b="1" dirty="0">
                <a:solidFill>
                  <a:schemeClr val="bg1"/>
                </a:solidFill>
              </a:rPr>
              <a:t>;</a:t>
            </a:r>
            <a:endParaRPr lang="en-ID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4886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6066" y="2404353"/>
            <a:ext cx="11106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 err="1">
                <a:solidFill>
                  <a:schemeClr val="bg1"/>
                </a:solidFill>
              </a:rPr>
              <a:t>Relevan</a:t>
            </a:r>
            <a:r>
              <a:rPr lang="en-US" sz="4000" b="1" dirty="0">
                <a:solidFill>
                  <a:schemeClr val="bg1"/>
                </a:solidFill>
              </a:rPr>
              <a:t>: </a:t>
            </a:r>
            <a:r>
              <a:rPr lang="en-US" sz="4000" b="1" dirty="0" err="1">
                <a:solidFill>
                  <a:schemeClr val="bg1"/>
                </a:solidFill>
              </a:rPr>
              <a:t>jawaban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jelas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terkait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dengan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pertanyaan</a:t>
            </a:r>
            <a:r>
              <a:rPr lang="en-US" sz="4000" b="1" dirty="0">
                <a:solidFill>
                  <a:schemeClr val="bg1"/>
                </a:solidFill>
              </a:rPr>
              <a:t>;</a:t>
            </a:r>
            <a:endParaRPr lang="en-ID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5486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0814" y="2423808"/>
            <a:ext cx="111061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>
                <a:solidFill>
                  <a:schemeClr val="bg1"/>
                </a:solidFill>
              </a:rPr>
              <a:t>Konsisten</a:t>
            </a:r>
            <a:r>
              <a:rPr lang="en-US" sz="4000" b="1" dirty="0">
                <a:solidFill>
                  <a:schemeClr val="bg1"/>
                </a:solidFill>
              </a:rPr>
              <a:t>; </a:t>
            </a:r>
            <a:r>
              <a:rPr lang="en-US" sz="4000" b="1" dirty="0" err="1">
                <a:solidFill>
                  <a:schemeClr val="bg1"/>
                </a:solidFill>
              </a:rPr>
              <a:t>jawaban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harus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konsisten</a:t>
            </a:r>
            <a:r>
              <a:rPr lang="en-US" sz="4000" b="1" dirty="0">
                <a:solidFill>
                  <a:schemeClr val="bg1"/>
                </a:solidFill>
              </a:rPr>
              <a:t>, </a:t>
            </a:r>
          </a:p>
          <a:p>
            <a:pPr lvl="0"/>
            <a:r>
              <a:rPr lang="en-US" sz="4000" b="1" dirty="0">
                <a:solidFill>
                  <a:schemeClr val="bg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105183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3855" y="603115"/>
            <a:ext cx="1083661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 dirty="0" err="1">
                <a:solidFill>
                  <a:schemeClr val="bg1"/>
                </a:solidFill>
              </a:rPr>
              <a:t>Misalnya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antara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pertanyaan</a:t>
            </a:r>
            <a:r>
              <a:rPr lang="en-US" sz="3600" b="1" dirty="0">
                <a:solidFill>
                  <a:schemeClr val="bg1"/>
                </a:solidFill>
              </a:rPr>
              <a:t> status </a:t>
            </a:r>
            <a:r>
              <a:rPr lang="en-US" sz="3600" b="1" dirty="0" err="1">
                <a:solidFill>
                  <a:schemeClr val="bg1"/>
                </a:solidFill>
              </a:rPr>
              <a:t>perkawinan</a:t>
            </a:r>
            <a:r>
              <a:rPr lang="en-US" sz="3600" b="1" dirty="0">
                <a:solidFill>
                  <a:schemeClr val="bg1"/>
                </a:solidFill>
              </a:rPr>
              <a:t>, </a:t>
            </a:r>
            <a:r>
              <a:rPr lang="en-US" sz="3600" b="1" dirty="0" err="1">
                <a:solidFill>
                  <a:schemeClr val="bg1"/>
                </a:solidFill>
              </a:rPr>
              <a:t>usia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ibu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dan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jumlah</a:t>
            </a:r>
            <a:r>
              <a:rPr lang="en-US" sz="3600" b="1" dirty="0">
                <a:solidFill>
                  <a:schemeClr val="bg1"/>
                </a:solidFill>
              </a:rPr>
              <a:t>  </a:t>
            </a:r>
            <a:r>
              <a:rPr lang="en-US" sz="3600" b="1" dirty="0" err="1">
                <a:solidFill>
                  <a:schemeClr val="bg1"/>
                </a:solidFill>
              </a:rPr>
              <a:t>anak</a:t>
            </a:r>
            <a:r>
              <a:rPr lang="en-US" sz="3600" b="1" dirty="0">
                <a:solidFill>
                  <a:schemeClr val="bg1"/>
                </a:solidFill>
              </a:rPr>
              <a:t>. </a:t>
            </a:r>
          </a:p>
          <a:p>
            <a:pPr lvl="0"/>
            <a:r>
              <a:rPr lang="en-US" sz="3600" b="1" dirty="0" err="1">
                <a:solidFill>
                  <a:schemeClr val="bg1"/>
                </a:solidFill>
              </a:rPr>
              <a:t>Bila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dipertanyaan</a:t>
            </a:r>
            <a:r>
              <a:rPr lang="en-US" sz="3600" b="1" dirty="0">
                <a:solidFill>
                  <a:schemeClr val="bg1"/>
                </a:solidFill>
              </a:rPr>
              <a:t> status </a:t>
            </a:r>
            <a:r>
              <a:rPr lang="en-US" sz="3600" b="1" dirty="0" err="1">
                <a:solidFill>
                  <a:schemeClr val="bg1"/>
                </a:solidFill>
              </a:rPr>
              <a:t>perkawinan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dijawab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sudah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menikah</a:t>
            </a:r>
            <a:r>
              <a:rPr lang="en-US" sz="3600" b="1" dirty="0">
                <a:solidFill>
                  <a:schemeClr val="bg1"/>
                </a:solidFill>
              </a:rPr>
              <a:t>, </a:t>
            </a:r>
            <a:r>
              <a:rPr lang="en-US" sz="3600" b="1" dirty="0" err="1">
                <a:solidFill>
                  <a:schemeClr val="bg1"/>
                </a:solidFill>
              </a:rPr>
              <a:t>usia</a:t>
            </a:r>
            <a:r>
              <a:rPr lang="en-US" sz="3600" b="1" dirty="0">
                <a:solidFill>
                  <a:schemeClr val="bg1"/>
                </a:solidFill>
              </a:rPr>
              <a:t> 19 </a:t>
            </a:r>
            <a:r>
              <a:rPr lang="en-US" sz="3600" b="1" dirty="0" err="1">
                <a:solidFill>
                  <a:schemeClr val="bg1"/>
                </a:solidFill>
              </a:rPr>
              <a:t>tahun</a:t>
            </a:r>
            <a:r>
              <a:rPr lang="en-US" sz="3600" b="1" dirty="0">
                <a:solidFill>
                  <a:schemeClr val="bg1"/>
                </a:solidFill>
              </a:rPr>
              <a:t>, </a:t>
            </a:r>
            <a:r>
              <a:rPr lang="en-US" sz="3600" b="1" dirty="0" err="1">
                <a:solidFill>
                  <a:schemeClr val="bg1"/>
                </a:solidFill>
              </a:rPr>
              <a:t>jumlah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anak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sebanyak</a:t>
            </a:r>
            <a:r>
              <a:rPr lang="en-US" sz="3600" b="1" dirty="0">
                <a:solidFill>
                  <a:schemeClr val="bg1"/>
                </a:solidFill>
              </a:rPr>
              <a:t> 4, </a:t>
            </a:r>
            <a:r>
              <a:rPr lang="en-US" sz="3600" b="1" dirty="0" err="1">
                <a:solidFill>
                  <a:schemeClr val="bg1"/>
                </a:solidFill>
              </a:rPr>
              <a:t>maka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jawaban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ini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sangat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tidak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konsisten</a:t>
            </a:r>
            <a:r>
              <a:rPr lang="en-US" sz="3600" b="1" dirty="0">
                <a:solidFill>
                  <a:schemeClr val="bg1"/>
                </a:solidFill>
              </a:rPr>
              <a:t>. </a:t>
            </a:r>
            <a:endParaRPr lang="en-ID" sz="36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992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2855" y="1011677"/>
            <a:ext cx="112395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chemeClr val="bg1"/>
                </a:solidFill>
              </a:rPr>
              <a:t>Pengkodean</a:t>
            </a:r>
            <a:r>
              <a:rPr lang="en-US" sz="6000" b="1" dirty="0">
                <a:solidFill>
                  <a:schemeClr val="bg1"/>
                </a:solidFill>
              </a:rPr>
              <a:t> (coding) </a:t>
            </a:r>
          </a:p>
          <a:p>
            <a:r>
              <a:rPr lang="en-US" sz="4000" b="1" dirty="0" err="1">
                <a:solidFill>
                  <a:schemeClr val="bg1"/>
                </a:solidFill>
              </a:rPr>
              <a:t>adalah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kegiatan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merubah</a:t>
            </a:r>
            <a:r>
              <a:rPr lang="en-US" sz="4000" b="1" dirty="0">
                <a:solidFill>
                  <a:schemeClr val="bg1"/>
                </a:solidFill>
              </a:rPr>
              <a:t> data </a:t>
            </a:r>
            <a:r>
              <a:rPr lang="en-US" sz="4000" b="1" dirty="0" err="1">
                <a:solidFill>
                  <a:schemeClr val="bg1"/>
                </a:solidFill>
              </a:rPr>
              <a:t>berbentuk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huruf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menjadi</a:t>
            </a:r>
            <a:r>
              <a:rPr lang="en-US" sz="4000" b="1" dirty="0">
                <a:solidFill>
                  <a:schemeClr val="bg1"/>
                </a:solidFill>
              </a:rPr>
              <a:t> data </a:t>
            </a:r>
            <a:r>
              <a:rPr lang="en-US" sz="4000" b="1" dirty="0" err="1">
                <a:solidFill>
                  <a:schemeClr val="bg1"/>
                </a:solidFill>
              </a:rPr>
              <a:t>berbentuk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angka</a:t>
            </a:r>
            <a:r>
              <a:rPr lang="en-US" sz="4000" b="1" dirty="0">
                <a:solidFill>
                  <a:schemeClr val="bg1"/>
                </a:solidFill>
              </a:rPr>
              <a:t>/</a:t>
            </a:r>
            <a:r>
              <a:rPr lang="en-US" sz="4000" b="1" dirty="0" err="1">
                <a:solidFill>
                  <a:schemeClr val="bg1"/>
                </a:solidFill>
              </a:rPr>
              <a:t>bilangan</a:t>
            </a:r>
            <a:r>
              <a:rPr lang="en-US" sz="4000" b="1" dirty="0">
                <a:solidFill>
                  <a:schemeClr val="bg1"/>
                </a:solidFill>
              </a:rPr>
              <a:t> (numeric), </a:t>
            </a:r>
            <a:r>
              <a:rPr lang="en-US" sz="4000" b="1" dirty="0" err="1">
                <a:solidFill>
                  <a:schemeClr val="bg1"/>
                </a:solidFill>
              </a:rPr>
              <a:t>misalnya</a:t>
            </a:r>
            <a:r>
              <a:rPr lang="en-US" sz="4000" b="1" dirty="0">
                <a:solidFill>
                  <a:schemeClr val="bg1"/>
                </a:solidFill>
              </a:rPr>
              <a:t>, </a:t>
            </a:r>
            <a:r>
              <a:rPr lang="en-US" sz="4000" b="1" dirty="0" err="1">
                <a:solidFill>
                  <a:schemeClr val="bg1"/>
                </a:solidFill>
              </a:rPr>
              <a:t>jenis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kelamin</a:t>
            </a:r>
            <a:r>
              <a:rPr lang="en-US" sz="4000" b="1" dirty="0">
                <a:solidFill>
                  <a:schemeClr val="bg1"/>
                </a:solidFill>
              </a:rPr>
              <a:t>: 1 = </a:t>
            </a:r>
            <a:r>
              <a:rPr lang="en-US" sz="4000" b="1" dirty="0" err="1">
                <a:solidFill>
                  <a:schemeClr val="bg1"/>
                </a:solidFill>
              </a:rPr>
              <a:t>wanita</a:t>
            </a:r>
            <a:r>
              <a:rPr lang="en-US" sz="4000" b="1" dirty="0">
                <a:solidFill>
                  <a:schemeClr val="bg1"/>
                </a:solidFill>
              </a:rPr>
              <a:t>, 2 = </a:t>
            </a:r>
            <a:r>
              <a:rPr lang="en-US" sz="4000" b="1" dirty="0" err="1">
                <a:solidFill>
                  <a:schemeClr val="bg1"/>
                </a:solidFill>
              </a:rPr>
              <a:t>pria</a:t>
            </a:r>
            <a:r>
              <a:rPr lang="en-US" sz="4000" b="1" dirty="0">
                <a:solidFill>
                  <a:schemeClr val="bg1"/>
                </a:solidFill>
              </a:rPr>
              <a:t>; status </a:t>
            </a:r>
            <a:r>
              <a:rPr lang="en-US" sz="4000" b="1" dirty="0" err="1">
                <a:solidFill>
                  <a:schemeClr val="bg1"/>
                </a:solidFill>
              </a:rPr>
              <a:t>gizi</a:t>
            </a:r>
            <a:r>
              <a:rPr lang="en-US" sz="4000" b="1" dirty="0">
                <a:solidFill>
                  <a:schemeClr val="bg1"/>
                </a:solidFill>
              </a:rPr>
              <a:t>: 1 = </a:t>
            </a:r>
            <a:r>
              <a:rPr lang="en-US" sz="4000" b="1" dirty="0" err="1">
                <a:solidFill>
                  <a:schemeClr val="bg1"/>
                </a:solidFill>
              </a:rPr>
              <a:t>kurang</a:t>
            </a:r>
            <a:r>
              <a:rPr lang="en-US" sz="4000" b="1" dirty="0">
                <a:solidFill>
                  <a:schemeClr val="bg1"/>
                </a:solidFill>
              </a:rPr>
              <a:t>, 2 = normal, 3 = </a:t>
            </a:r>
            <a:r>
              <a:rPr lang="en-US" sz="4000" b="1" dirty="0" err="1">
                <a:solidFill>
                  <a:schemeClr val="bg1"/>
                </a:solidFill>
              </a:rPr>
              <a:t>gemuk</a:t>
            </a:r>
            <a:r>
              <a:rPr lang="en-US" sz="4000" b="1" dirty="0">
                <a:solidFill>
                  <a:schemeClr val="bg1"/>
                </a:solidFill>
              </a:rPr>
              <a:t>. </a:t>
            </a:r>
          </a:p>
          <a:p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4011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011677"/>
            <a:ext cx="112395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b="1" dirty="0" err="1">
                <a:solidFill>
                  <a:schemeClr val="bg1"/>
                </a:solidFill>
              </a:rPr>
              <a:t>Kegiatan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pengodean</a:t>
            </a:r>
            <a:r>
              <a:rPr lang="en-US" sz="4000" b="1" dirty="0">
                <a:solidFill>
                  <a:schemeClr val="bg1"/>
                </a:solidFill>
              </a:rPr>
              <a:t> data </a:t>
            </a:r>
            <a:r>
              <a:rPr lang="en-US" sz="4000" b="1" dirty="0" err="1">
                <a:solidFill>
                  <a:schemeClr val="bg1"/>
                </a:solidFill>
              </a:rPr>
              <a:t>sangat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penting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dilakukan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untuk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memudahkan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pemasukan</a:t>
            </a:r>
            <a:r>
              <a:rPr lang="en-US" sz="4000" b="1" dirty="0">
                <a:solidFill>
                  <a:schemeClr val="bg1"/>
                </a:solidFill>
              </a:rPr>
              <a:t> data (data entry) </a:t>
            </a:r>
            <a:r>
              <a:rPr lang="en-US" sz="4000" b="1" dirty="0" err="1">
                <a:solidFill>
                  <a:schemeClr val="bg1"/>
                </a:solidFill>
              </a:rPr>
              <a:t>dan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analisa</a:t>
            </a:r>
            <a:r>
              <a:rPr lang="en-US" sz="4000" b="1" dirty="0">
                <a:solidFill>
                  <a:schemeClr val="bg1"/>
                </a:solidFill>
              </a:rPr>
              <a:t> data </a:t>
            </a:r>
            <a:r>
              <a:rPr lang="en-US" sz="4000" b="1" dirty="0" err="1">
                <a:solidFill>
                  <a:schemeClr val="bg1"/>
                </a:solidFill>
              </a:rPr>
              <a:t>dengan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menggunakan</a:t>
            </a:r>
            <a:r>
              <a:rPr lang="en-US" sz="4000" b="1" dirty="0">
                <a:solidFill>
                  <a:schemeClr val="bg1"/>
                </a:solidFill>
              </a:rPr>
              <a:t> software </a:t>
            </a:r>
            <a:r>
              <a:rPr lang="en-US" sz="4000" b="1" dirty="0" err="1">
                <a:solidFill>
                  <a:schemeClr val="bg1"/>
                </a:solidFill>
              </a:rPr>
              <a:t>tertentu</a:t>
            </a:r>
            <a:r>
              <a:rPr lang="en-US" sz="4000" b="1" dirty="0">
                <a:solidFill>
                  <a:schemeClr val="bg1"/>
                </a:solidFill>
              </a:rPr>
              <a:t>.</a:t>
            </a:r>
            <a:endParaRPr lang="en-ID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3885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23850"/>
            <a:ext cx="115062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chemeClr val="bg1"/>
                </a:solidFill>
              </a:rPr>
              <a:t>Pemrosesan</a:t>
            </a:r>
            <a:r>
              <a:rPr lang="en-US" sz="6000" b="1" dirty="0">
                <a:solidFill>
                  <a:schemeClr val="bg1"/>
                </a:solidFill>
              </a:rPr>
              <a:t> data (data processing) </a:t>
            </a:r>
          </a:p>
          <a:p>
            <a:r>
              <a:rPr lang="en-US" sz="4000" b="1" dirty="0" err="1">
                <a:solidFill>
                  <a:schemeClr val="bg1"/>
                </a:solidFill>
              </a:rPr>
              <a:t>adalah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kegiatan</a:t>
            </a:r>
            <a:r>
              <a:rPr lang="en-US" sz="4000" b="1" dirty="0">
                <a:solidFill>
                  <a:schemeClr val="bg1"/>
                </a:solidFill>
              </a:rPr>
              <a:t> yang </a:t>
            </a:r>
            <a:r>
              <a:rPr lang="en-US" sz="4000" b="1" dirty="0" err="1">
                <a:solidFill>
                  <a:schemeClr val="bg1"/>
                </a:solidFill>
              </a:rPr>
              <a:t>dilakukan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sesudah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pengkodean</a:t>
            </a:r>
            <a:r>
              <a:rPr lang="en-US" sz="4000" b="1" dirty="0">
                <a:solidFill>
                  <a:schemeClr val="bg1"/>
                </a:solidFill>
              </a:rPr>
              <a:t> (coding) </a:t>
            </a:r>
            <a:r>
              <a:rPr lang="en-US" sz="4000" b="1" dirty="0" err="1">
                <a:solidFill>
                  <a:schemeClr val="bg1"/>
                </a:solidFill>
              </a:rPr>
              <a:t>sudah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selesai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dan</a:t>
            </a:r>
            <a:r>
              <a:rPr lang="en-US" sz="4000" b="1" dirty="0">
                <a:solidFill>
                  <a:schemeClr val="bg1"/>
                </a:solidFill>
              </a:rPr>
              <a:t> data </a:t>
            </a:r>
            <a:r>
              <a:rPr lang="en-US" sz="4000" b="1" dirty="0" err="1">
                <a:solidFill>
                  <a:schemeClr val="bg1"/>
                </a:solidFill>
              </a:rPr>
              <a:t>siap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untuk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dimasukkan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ke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paket</a:t>
            </a:r>
            <a:r>
              <a:rPr lang="en-US" sz="4000" b="1" dirty="0">
                <a:solidFill>
                  <a:schemeClr val="bg1"/>
                </a:solidFill>
              </a:rPr>
              <a:t> program </a:t>
            </a:r>
            <a:r>
              <a:rPr lang="en-US" sz="4000" b="1" dirty="0" err="1">
                <a:solidFill>
                  <a:schemeClr val="bg1"/>
                </a:solidFill>
              </a:rPr>
              <a:t>pemasukan</a:t>
            </a:r>
            <a:r>
              <a:rPr lang="en-US" sz="4000" b="1" dirty="0">
                <a:solidFill>
                  <a:schemeClr val="bg1"/>
                </a:solidFill>
              </a:rPr>
              <a:t> data (data entry) </a:t>
            </a:r>
            <a:r>
              <a:rPr lang="en-US" sz="4000" b="1" dirty="0" err="1">
                <a:solidFill>
                  <a:schemeClr val="bg1"/>
                </a:solidFill>
              </a:rPr>
              <a:t>misalnya</a:t>
            </a:r>
            <a:r>
              <a:rPr lang="en-US" sz="4000" b="1" dirty="0">
                <a:solidFill>
                  <a:schemeClr val="bg1"/>
                </a:solidFill>
              </a:rPr>
              <a:t> Excel, Access, SPSS for window.</a:t>
            </a:r>
            <a:r>
              <a:rPr lang="en-ID" sz="4000" b="1" dirty="0">
                <a:solidFill>
                  <a:schemeClr val="bg1"/>
                </a:solidFill>
              </a:rPr>
              <a:t> </a:t>
            </a:r>
          </a:p>
          <a:p>
            <a:endParaRPr lang="en-ID" sz="4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* </a:t>
            </a:r>
            <a:r>
              <a:rPr lang="en-US" sz="4000" b="1" dirty="0" err="1">
                <a:solidFill>
                  <a:schemeClr val="bg1"/>
                </a:solidFill>
              </a:rPr>
              <a:t>Pemeriksaan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kelengkapan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dan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kebenaran</a:t>
            </a:r>
            <a:r>
              <a:rPr lang="en-US" sz="4000" b="1" dirty="0">
                <a:solidFill>
                  <a:schemeClr val="bg1"/>
                </a:solidFill>
              </a:rPr>
              <a:t> data</a:t>
            </a:r>
            <a:r>
              <a:rPr lang="en-ID" sz="4000" dirty="0">
                <a:solidFill>
                  <a:schemeClr val="bg1"/>
                </a:solidFill>
              </a:rPr>
              <a:t> 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923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124" y="218941"/>
            <a:ext cx="1132053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chemeClr val="bg2">
                    <a:lumMod val="50000"/>
                  </a:schemeClr>
                </a:solidFill>
              </a:rPr>
              <a:t>Statistik</a:t>
            </a:r>
            <a:r>
              <a:rPr lang="en-US" sz="6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000" dirty="0">
                <a:solidFill>
                  <a:schemeClr val="bg2">
                    <a:lumMod val="50000"/>
                  </a:schemeClr>
                </a:solidFill>
                <a:sym typeface="Wingdings"/>
              </a:rPr>
              <a:t> </a:t>
            </a:r>
            <a:r>
              <a:rPr lang="en-US" sz="6000" dirty="0" err="1">
                <a:solidFill>
                  <a:schemeClr val="bg2">
                    <a:lumMod val="50000"/>
                  </a:schemeClr>
                </a:solidFill>
              </a:rPr>
              <a:t>sederhana</a:t>
            </a:r>
            <a:r>
              <a:rPr lang="en-US" sz="6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000" dirty="0" err="1">
                <a:solidFill>
                  <a:schemeClr val="bg2">
                    <a:lumMod val="50000"/>
                  </a:schemeClr>
                </a:solidFill>
              </a:rPr>
              <a:t>adalah</a:t>
            </a:r>
            <a:r>
              <a:rPr lang="en-US" sz="6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000" dirty="0" err="1">
                <a:solidFill>
                  <a:schemeClr val="bg2">
                    <a:lumMod val="50000"/>
                  </a:schemeClr>
                </a:solidFill>
              </a:rPr>
              <a:t>angka</a:t>
            </a:r>
            <a:r>
              <a:rPr lang="en-US" sz="6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000" dirty="0" err="1">
                <a:solidFill>
                  <a:schemeClr val="bg2">
                    <a:lumMod val="50000"/>
                  </a:schemeClr>
                </a:solidFill>
              </a:rPr>
              <a:t>atau</a:t>
            </a:r>
            <a:r>
              <a:rPr lang="en-US" sz="6000" dirty="0">
                <a:solidFill>
                  <a:schemeClr val="bg2">
                    <a:lumMod val="50000"/>
                  </a:schemeClr>
                </a:solidFill>
              </a:rPr>
              <a:t> data. </a:t>
            </a:r>
          </a:p>
          <a:p>
            <a:r>
              <a:rPr lang="en-US" sz="6000" dirty="0">
                <a:solidFill>
                  <a:schemeClr val="bg2">
                    <a:lumMod val="50000"/>
                  </a:schemeClr>
                </a:solidFill>
                <a:sym typeface="Wingdings"/>
              </a:rPr>
              <a:t></a:t>
            </a:r>
            <a:r>
              <a:rPr lang="en-US" sz="6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000" dirty="0" err="1">
                <a:solidFill>
                  <a:schemeClr val="bg2">
                    <a:lumMod val="50000"/>
                  </a:schemeClr>
                </a:solidFill>
              </a:rPr>
              <a:t>arti</a:t>
            </a:r>
            <a:r>
              <a:rPr lang="en-US" sz="6000" dirty="0">
                <a:solidFill>
                  <a:schemeClr val="bg2">
                    <a:lumMod val="50000"/>
                  </a:schemeClr>
                </a:solidFill>
              </a:rPr>
              <a:t> yang </a:t>
            </a:r>
            <a:r>
              <a:rPr lang="en-US" sz="6000" dirty="0" err="1">
                <a:solidFill>
                  <a:schemeClr val="bg2">
                    <a:lumMod val="50000"/>
                  </a:schemeClr>
                </a:solidFill>
              </a:rPr>
              <a:t>luas</a:t>
            </a:r>
            <a:r>
              <a:rPr lang="en-US" sz="60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6000" dirty="0">
                <a:solidFill>
                  <a:schemeClr val="bg2">
                    <a:lumMod val="50000"/>
                  </a:schemeClr>
                </a:solidFill>
                <a:sym typeface="Wingdings"/>
              </a:rPr>
              <a:t></a:t>
            </a:r>
            <a:r>
              <a:rPr lang="en-US" sz="6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000" dirty="0" err="1">
                <a:solidFill>
                  <a:schemeClr val="bg2">
                    <a:lumMod val="50000"/>
                  </a:schemeClr>
                </a:solidFill>
              </a:rPr>
              <a:t>prosedur</a:t>
            </a:r>
            <a:r>
              <a:rPr lang="en-US" sz="6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000" dirty="0" err="1">
                <a:solidFill>
                  <a:schemeClr val="bg2">
                    <a:lumMod val="50000"/>
                  </a:schemeClr>
                </a:solidFill>
              </a:rPr>
              <a:t>atau</a:t>
            </a:r>
            <a:r>
              <a:rPr lang="en-US" sz="6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000" dirty="0" err="1">
                <a:solidFill>
                  <a:schemeClr val="bg2">
                    <a:lumMod val="50000"/>
                  </a:schemeClr>
                </a:solidFill>
              </a:rPr>
              <a:t>metoda</a:t>
            </a:r>
            <a:r>
              <a:rPr lang="en-US" sz="6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0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6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000" dirty="0" err="1">
                <a:solidFill>
                  <a:schemeClr val="bg2">
                    <a:lumMod val="50000"/>
                  </a:schemeClr>
                </a:solidFill>
              </a:rPr>
              <a:t>tehnik</a:t>
            </a:r>
            <a:r>
              <a:rPr lang="en-US" sz="6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000" dirty="0" err="1">
                <a:solidFill>
                  <a:schemeClr val="bg2">
                    <a:lumMod val="50000"/>
                  </a:schemeClr>
                </a:solidFill>
              </a:rPr>
              <a:t>pengumpulan</a:t>
            </a:r>
            <a:r>
              <a:rPr lang="en-US" sz="6000" dirty="0">
                <a:solidFill>
                  <a:schemeClr val="bg2">
                    <a:lumMod val="50000"/>
                  </a:schemeClr>
                </a:solidFill>
              </a:rPr>
              <a:t> data, </a:t>
            </a:r>
            <a:r>
              <a:rPr lang="en-US" sz="6000" dirty="0" err="1">
                <a:solidFill>
                  <a:schemeClr val="bg2">
                    <a:lumMod val="50000"/>
                  </a:schemeClr>
                </a:solidFill>
              </a:rPr>
              <a:t>pengolahan</a:t>
            </a:r>
            <a:r>
              <a:rPr lang="en-US" sz="6000" dirty="0">
                <a:solidFill>
                  <a:schemeClr val="bg2">
                    <a:lumMod val="50000"/>
                  </a:schemeClr>
                </a:solidFill>
              </a:rPr>
              <a:t> data, </a:t>
            </a:r>
            <a:r>
              <a:rPr lang="en-US" sz="6000" dirty="0" err="1">
                <a:solidFill>
                  <a:schemeClr val="bg2">
                    <a:lumMod val="50000"/>
                  </a:schemeClr>
                </a:solidFill>
              </a:rPr>
              <a:t>analisa</a:t>
            </a:r>
            <a:r>
              <a:rPr lang="en-US" sz="6000" dirty="0">
                <a:solidFill>
                  <a:schemeClr val="bg2">
                    <a:lumMod val="50000"/>
                  </a:schemeClr>
                </a:solidFill>
              </a:rPr>
              <a:t> data, </a:t>
            </a:r>
            <a:r>
              <a:rPr lang="en-US" sz="6000" dirty="0" err="1">
                <a:solidFill>
                  <a:schemeClr val="bg2">
                    <a:lumMod val="50000"/>
                  </a:schemeClr>
                </a:solidFill>
              </a:rPr>
              <a:t>interpretasi</a:t>
            </a:r>
            <a:r>
              <a:rPr lang="en-US" sz="6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000" dirty="0" err="1">
                <a:solidFill>
                  <a:schemeClr val="bg2">
                    <a:lumMod val="50000"/>
                  </a:schemeClr>
                </a:solidFill>
              </a:rPr>
              <a:t>hasil</a:t>
            </a:r>
            <a:r>
              <a:rPr lang="en-US" sz="6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0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6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000" dirty="0" err="1">
                <a:solidFill>
                  <a:srgbClr val="FFFF00"/>
                </a:solidFill>
              </a:rPr>
              <a:t>tarik</a:t>
            </a:r>
            <a:r>
              <a:rPr lang="en-US" sz="6000" dirty="0">
                <a:solidFill>
                  <a:srgbClr val="FFFF00"/>
                </a:solidFill>
              </a:rPr>
              <a:t> </a:t>
            </a:r>
            <a:r>
              <a:rPr lang="en-US" sz="6000" dirty="0" err="1">
                <a:solidFill>
                  <a:srgbClr val="FFFF00"/>
                </a:solidFill>
              </a:rPr>
              <a:t>kesimpulan</a:t>
            </a:r>
            <a:r>
              <a:rPr lang="en-US" sz="6000" dirty="0">
                <a:solidFill>
                  <a:srgbClr val="FFFF00"/>
                </a:solidFill>
              </a:rPr>
              <a:t> </a:t>
            </a:r>
            <a:r>
              <a:rPr lang="en-US" sz="6000" dirty="0" err="1">
                <a:solidFill>
                  <a:srgbClr val="FFFF00"/>
                </a:solidFill>
              </a:rPr>
              <a:t>serta</a:t>
            </a:r>
            <a:r>
              <a:rPr lang="en-US" sz="6000" dirty="0">
                <a:solidFill>
                  <a:srgbClr val="FFFF00"/>
                </a:solidFill>
              </a:rPr>
              <a:t> </a:t>
            </a:r>
            <a:r>
              <a:rPr lang="en-US" sz="6000" dirty="0" err="1">
                <a:solidFill>
                  <a:srgbClr val="FFFF00"/>
                </a:solidFill>
              </a:rPr>
              <a:t>penyajian</a:t>
            </a:r>
            <a:r>
              <a:rPr lang="en-US" sz="6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000" dirty="0">
                <a:solidFill>
                  <a:srgbClr val="FFFF00"/>
                </a:solidFill>
              </a:rPr>
              <a:t>data</a:t>
            </a:r>
            <a:r>
              <a:rPr lang="en-US" sz="6000" dirty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n-ID" sz="60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407738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4350" y="304800"/>
            <a:ext cx="1120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chemeClr val="bg1"/>
                </a:solidFill>
              </a:rPr>
              <a:t>Pembersihan</a:t>
            </a:r>
            <a:r>
              <a:rPr lang="en-US" sz="6000" b="1" dirty="0">
                <a:solidFill>
                  <a:schemeClr val="bg1"/>
                </a:solidFill>
              </a:rPr>
              <a:t> data (cleaning) </a:t>
            </a:r>
          </a:p>
          <a:p>
            <a:r>
              <a:rPr lang="en-US" sz="4000" b="1" dirty="0" err="1">
                <a:solidFill>
                  <a:schemeClr val="bg1"/>
                </a:solidFill>
              </a:rPr>
              <a:t>adalah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pemeriksaan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kembali</a:t>
            </a:r>
            <a:r>
              <a:rPr lang="en-US" sz="4000" b="1" dirty="0">
                <a:solidFill>
                  <a:schemeClr val="bg1"/>
                </a:solidFill>
              </a:rPr>
              <a:t> data yang </a:t>
            </a:r>
            <a:r>
              <a:rPr lang="en-US" sz="4000" b="1" dirty="0" err="1">
                <a:solidFill>
                  <a:schemeClr val="bg1"/>
                </a:solidFill>
              </a:rPr>
              <a:t>sudah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dimasukkan</a:t>
            </a:r>
            <a:r>
              <a:rPr lang="en-US" sz="4000" b="1" dirty="0">
                <a:solidFill>
                  <a:schemeClr val="bg1"/>
                </a:solidFill>
              </a:rPr>
              <a:t> (data entry) </a:t>
            </a:r>
            <a:r>
              <a:rPr lang="en-US" sz="4000" b="1" dirty="0" err="1">
                <a:solidFill>
                  <a:schemeClr val="bg1"/>
                </a:solidFill>
              </a:rPr>
              <a:t>kemungkinan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ada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kesalahan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dalam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melakukan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pemasukan</a:t>
            </a:r>
            <a:r>
              <a:rPr lang="en-US" sz="4000" b="1" dirty="0">
                <a:solidFill>
                  <a:schemeClr val="bg1"/>
                </a:solidFill>
              </a:rPr>
              <a:t> data.</a:t>
            </a:r>
            <a:r>
              <a:rPr lang="en-ID" sz="4000" b="1" dirty="0">
                <a:solidFill>
                  <a:schemeClr val="bg1"/>
                </a:solidFill>
              </a:rPr>
              <a:t> 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123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85750"/>
            <a:ext cx="10763250" cy="3429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028318"/>
              </p:ext>
            </p:extLst>
          </p:nvPr>
        </p:nvGraphicFramePr>
        <p:xfrm>
          <a:off x="2012950" y="285750"/>
          <a:ext cx="81280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/>
                        <a:t>Jenis</a:t>
                      </a:r>
                      <a:r>
                        <a:rPr lang="en-US" sz="3200" b="1" dirty="0"/>
                        <a:t> </a:t>
                      </a:r>
                      <a:r>
                        <a:rPr lang="en-US" sz="3200" b="1" dirty="0" err="1"/>
                        <a:t>kelamin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/>
                        <a:t>Jumlah</a:t>
                      </a:r>
                      <a:endParaRPr 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/>
                        <a:t>Laki-laki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/>
                        <a:t>Perempuan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/>
                        <a:t>Jumlah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842831"/>
              </p:ext>
            </p:extLst>
          </p:nvPr>
        </p:nvGraphicFramePr>
        <p:xfrm>
          <a:off x="2012950" y="2895600"/>
          <a:ext cx="8128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Status</a:t>
                      </a:r>
                      <a:r>
                        <a:rPr lang="en-US" sz="3200" b="1" baseline="0" dirty="0"/>
                        <a:t> </a:t>
                      </a:r>
                      <a:r>
                        <a:rPr lang="en-US" sz="3200" b="1" baseline="0" dirty="0" err="1"/>
                        <a:t>Giz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/>
                        <a:t>Jumlah</a:t>
                      </a:r>
                      <a:endParaRPr 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</a:t>
                      </a:r>
                      <a:r>
                        <a:rPr lang="en-US" sz="3200" b="1" baseline="0" dirty="0"/>
                        <a:t> = </a:t>
                      </a:r>
                      <a:r>
                        <a:rPr lang="en-US" sz="3200" b="1" baseline="0" dirty="0" err="1"/>
                        <a:t>Kurang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</a:t>
                      </a:r>
                      <a:r>
                        <a:rPr lang="en-US" sz="3200" b="1" baseline="0" dirty="0"/>
                        <a:t> = Normal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</a:t>
                      </a:r>
                      <a:r>
                        <a:rPr lang="en-US" sz="3200" b="1" baseline="0" dirty="0"/>
                        <a:t> = </a:t>
                      </a:r>
                      <a:r>
                        <a:rPr lang="en-US" sz="3200" b="1" baseline="0" dirty="0" err="1"/>
                        <a:t>Gemuk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/>
                        <a:t>Jumlah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4949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651" y="323850"/>
            <a:ext cx="1024926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2" indent="-571500">
              <a:buFont typeface="Arial" charset="0"/>
              <a:buChar char="•"/>
            </a:pPr>
            <a:r>
              <a:rPr lang="en-US" sz="4000" b="1" dirty="0" err="1">
                <a:solidFill>
                  <a:schemeClr val="bg1"/>
                </a:solidFill>
              </a:rPr>
              <a:t>Pemeriksaan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variasi</a:t>
            </a:r>
            <a:r>
              <a:rPr lang="en-US" sz="4000" b="1" dirty="0">
                <a:solidFill>
                  <a:schemeClr val="bg1"/>
                </a:solidFill>
              </a:rPr>
              <a:t> data</a:t>
            </a:r>
          </a:p>
          <a:p>
            <a:pPr marL="571500" lvl="2" indent="-571500">
              <a:buFont typeface="Arial" charset="0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marL="571500" lvl="2" indent="-571500">
              <a:buFont typeface="Arial" charset="0"/>
              <a:buChar char="•"/>
            </a:pPr>
            <a:endParaRPr lang="en-ID" sz="40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206727"/>
              </p:ext>
            </p:extLst>
          </p:nvPr>
        </p:nvGraphicFramePr>
        <p:xfrm>
          <a:off x="1430283" y="1431845"/>
          <a:ext cx="81280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Status </a:t>
                      </a:r>
                      <a:r>
                        <a:rPr lang="en-US" sz="4000" b="1" dirty="0" err="1"/>
                        <a:t>Gizi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/>
                        <a:t>Jumlah</a:t>
                      </a:r>
                      <a:endParaRPr lang="en-US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/>
                        <a:t>Jumlah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49173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017" y="233464"/>
            <a:ext cx="1124517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4000" b="1" dirty="0">
                <a:solidFill>
                  <a:schemeClr val="bg1"/>
                </a:solidFill>
              </a:rPr>
              <a:t>* </a:t>
            </a:r>
            <a:r>
              <a:rPr lang="en-US" sz="4000" b="1" dirty="0" err="1">
                <a:solidFill>
                  <a:schemeClr val="bg1"/>
                </a:solidFill>
              </a:rPr>
              <a:t>Pemeriksaan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konsistensi</a:t>
            </a:r>
            <a:r>
              <a:rPr lang="en-US" sz="4000" b="1" dirty="0">
                <a:solidFill>
                  <a:schemeClr val="bg1"/>
                </a:solidFill>
              </a:rPr>
              <a:t> data</a:t>
            </a:r>
            <a:endParaRPr lang="en-ID" sz="40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241716"/>
              </p:ext>
            </p:extLst>
          </p:nvPr>
        </p:nvGraphicFramePr>
        <p:xfrm>
          <a:off x="428017" y="1458969"/>
          <a:ext cx="4572000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/>
                        <a:t>Usia</a:t>
                      </a:r>
                      <a:r>
                        <a:rPr lang="en-US" sz="4000" b="1" dirty="0"/>
                        <a:t> (</a:t>
                      </a:r>
                      <a:r>
                        <a:rPr lang="en-US" sz="4000" b="1" dirty="0" err="1"/>
                        <a:t>bulan</a:t>
                      </a:r>
                      <a:r>
                        <a:rPr lang="en-US" sz="4000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/>
                        <a:t>Jumlah</a:t>
                      </a:r>
                      <a:endParaRPr lang="en-US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0-5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6-11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12-23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24-59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/>
                        <a:t>Jumlah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282805"/>
              </p:ext>
            </p:extLst>
          </p:nvPr>
        </p:nvGraphicFramePr>
        <p:xfrm>
          <a:off x="5806332" y="1458969"/>
          <a:ext cx="524429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21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221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/>
                        <a:t>Terima</a:t>
                      </a:r>
                      <a:r>
                        <a:rPr lang="en-US" sz="4000" b="1" dirty="0"/>
                        <a:t> </a:t>
                      </a:r>
                      <a:r>
                        <a:rPr lang="en-US" sz="4000" b="1" dirty="0" err="1"/>
                        <a:t>Kapsul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/>
                        <a:t>Jumlah</a:t>
                      </a:r>
                      <a:endParaRPr lang="en-US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124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/>
                        <a:t>Belum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/>
                        <a:t>Jumlah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0006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685763"/>
              </p:ext>
            </p:extLst>
          </p:nvPr>
        </p:nvGraphicFramePr>
        <p:xfrm>
          <a:off x="2032000" y="719666"/>
          <a:ext cx="81280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/>
                        <a:t>Usia</a:t>
                      </a:r>
                      <a:r>
                        <a:rPr lang="en-US" sz="4000" b="1" dirty="0"/>
                        <a:t> (</a:t>
                      </a:r>
                      <a:r>
                        <a:rPr lang="en-US" sz="4000" b="1" dirty="0" err="1"/>
                        <a:t>bulan</a:t>
                      </a:r>
                      <a:r>
                        <a:rPr lang="en-US" sz="4000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/>
                        <a:t>Jumlah</a:t>
                      </a:r>
                      <a:endParaRPr lang="en-US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0-5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6-11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12-23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24-59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/>
                        <a:t>Jumlah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7331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8452" y="2742563"/>
            <a:ext cx="65603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u="sng" dirty="0" err="1">
                <a:solidFill>
                  <a:schemeClr val="bg1"/>
                </a:solidFill>
              </a:rPr>
              <a:t>Kerjakan</a:t>
            </a:r>
            <a:r>
              <a:rPr lang="en-US" sz="2800" b="1" i="1" u="sng" dirty="0">
                <a:solidFill>
                  <a:schemeClr val="bg1"/>
                </a:solidFill>
              </a:rPr>
              <a:t> </a:t>
            </a:r>
            <a:r>
              <a:rPr lang="en-US" sz="2800" b="1" i="1" u="sng" dirty="0" err="1">
                <a:solidFill>
                  <a:schemeClr val="bg1"/>
                </a:solidFill>
              </a:rPr>
              <a:t>soal</a:t>
            </a:r>
            <a:r>
              <a:rPr lang="en-US" sz="2800" b="1" i="1" u="sng" dirty="0">
                <a:solidFill>
                  <a:schemeClr val="bg1"/>
                </a:solidFill>
              </a:rPr>
              <a:t> </a:t>
            </a:r>
            <a:r>
              <a:rPr lang="en-US" sz="2800" b="1" i="1" u="sng" dirty="0" err="1">
                <a:solidFill>
                  <a:schemeClr val="bg1"/>
                </a:solidFill>
              </a:rPr>
              <a:t>latihan</a:t>
            </a:r>
            <a:r>
              <a:rPr lang="en-US" sz="2800" b="1" i="1" u="sng" dirty="0">
                <a:solidFill>
                  <a:schemeClr val="bg1"/>
                </a:solidFill>
              </a:rPr>
              <a:t> No. 2 </a:t>
            </a:r>
            <a:r>
              <a:rPr lang="en-US" sz="2800" b="1" i="1" u="sng" dirty="0" err="1">
                <a:solidFill>
                  <a:schemeClr val="bg1"/>
                </a:solidFill>
              </a:rPr>
              <a:t>pada</a:t>
            </a:r>
            <a:r>
              <a:rPr lang="en-US" sz="2800" b="1" i="1" u="sng" dirty="0">
                <a:solidFill>
                  <a:schemeClr val="bg1"/>
                </a:solidFill>
              </a:rPr>
              <a:t> </a:t>
            </a:r>
            <a:r>
              <a:rPr lang="en-US" sz="2800" b="1" i="1" u="sng" dirty="0" err="1">
                <a:solidFill>
                  <a:schemeClr val="bg1"/>
                </a:solidFill>
              </a:rPr>
              <a:t>halaman</a:t>
            </a:r>
            <a:r>
              <a:rPr lang="en-US" sz="2800" b="1" i="1" u="sng" dirty="0">
                <a:solidFill>
                  <a:schemeClr val="bg1"/>
                </a:solidFill>
              </a:rPr>
              <a:t> 181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3016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6076" y="1653702"/>
            <a:ext cx="83268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SAMPAI MINGGU DEPAN</a:t>
            </a:r>
          </a:p>
        </p:txBody>
      </p:sp>
    </p:spTree>
    <p:extLst>
      <p:ext uri="{BB962C8B-B14F-4D97-AF65-F5344CB8AC3E}">
        <p14:creationId xmlns:p14="http://schemas.microsoft.com/office/powerpoint/2010/main" val="304938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3944" y="399245"/>
            <a:ext cx="1107583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2">
                    <a:lumMod val="50000"/>
                  </a:schemeClr>
                </a:solidFill>
              </a:rPr>
              <a:t>Data yang </a:t>
            </a:r>
            <a:r>
              <a:rPr lang="en-US" sz="6600" b="1" dirty="0" err="1">
                <a:solidFill>
                  <a:schemeClr val="bg2">
                    <a:lumMod val="50000"/>
                  </a:schemeClr>
                </a:solidFill>
              </a:rPr>
              <a:t>diperoleh</a:t>
            </a:r>
            <a:r>
              <a:rPr lang="en-US" sz="6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600" b="1" dirty="0" err="1">
                <a:solidFill>
                  <a:schemeClr val="bg2">
                    <a:lumMod val="50000"/>
                  </a:schemeClr>
                </a:solidFill>
              </a:rPr>
              <a:t>dari</a:t>
            </a:r>
            <a:r>
              <a:rPr lang="en-US" sz="6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r>
              <a:rPr lang="en-US" sz="6600" b="1" dirty="0" err="1">
                <a:solidFill>
                  <a:schemeClr val="bg2">
                    <a:lumMod val="50000"/>
                  </a:schemeClr>
                </a:solidFill>
              </a:rPr>
              <a:t>penelitian</a:t>
            </a:r>
            <a:r>
              <a:rPr lang="en-US" sz="6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600" b="1" dirty="0" err="1">
                <a:solidFill>
                  <a:schemeClr val="bg2">
                    <a:lumMod val="50000"/>
                  </a:schemeClr>
                </a:solidFill>
              </a:rPr>
              <a:t>haruslah</a:t>
            </a:r>
            <a:r>
              <a:rPr lang="en-US" sz="6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600" b="1" dirty="0" err="1">
                <a:solidFill>
                  <a:schemeClr val="bg2">
                    <a:lumMod val="50000"/>
                  </a:schemeClr>
                </a:solidFill>
              </a:rPr>
              <a:t>akurat</a:t>
            </a:r>
            <a:r>
              <a:rPr lang="en-US" sz="6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600" b="1" dirty="0">
                <a:solidFill>
                  <a:schemeClr val="bg2">
                    <a:lumMod val="50000"/>
                  </a:schemeClr>
                </a:solidFill>
                <a:sym typeface="Wingdings"/>
              </a:rPr>
              <a:t></a:t>
            </a:r>
            <a:r>
              <a:rPr lang="en-US" sz="6600" b="1" dirty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  <a:p>
            <a:pPr marL="857250" indent="-857250">
              <a:buFont typeface="Arial" charset="0"/>
              <a:buChar char="•"/>
            </a:pPr>
            <a:r>
              <a:rPr lang="en-US" sz="6600" b="1" dirty="0">
                <a:solidFill>
                  <a:schemeClr val="bg2">
                    <a:lumMod val="50000"/>
                  </a:schemeClr>
                </a:solidFill>
              </a:rPr>
              <a:t>Valid, </a:t>
            </a:r>
          </a:p>
          <a:p>
            <a:pPr marL="857250" indent="-857250">
              <a:buFont typeface="Arial" charset="0"/>
              <a:buChar char="•"/>
            </a:pPr>
            <a:r>
              <a:rPr lang="en-US" sz="6600" b="1" dirty="0" err="1">
                <a:solidFill>
                  <a:schemeClr val="bg2">
                    <a:lumMod val="50000"/>
                  </a:schemeClr>
                </a:solidFill>
              </a:rPr>
              <a:t>Reliabel</a:t>
            </a:r>
            <a:r>
              <a:rPr lang="en-US" sz="6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6600" b="1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6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marL="857250" indent="-857250">
              <a:buFont typeface="Arial" charset="0"/>
              <a:buChar char="•"/>
            </a:pPr>
            <a:r>
              <a:rPr lang="en-US" sz="6600" b="1" dirty="0" err="1">
                <a:solidFill>
                  <a:schemeClr val="bg2">
                    <a:lumMod val="50000"/>
                  </a:schemeClr>
                </a:solidFill>
              </a:rPr>
              <a:t>Objektif</a:t>
            </a:r>
            <a:r>
              <a:rPr lang="en-US" sz="6600" b="1" dirty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  <a:p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03864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275" y="244699"/>
            <a:ext cx="11436439" cy="6920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chemeClr val="bg2">
                    <a:lumMod val="50000"/>
                  </a:schemeClr>
                </a:solidFill>
              </a:rPr>
              <a:t>Valid</a:t>
            </a:r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800" b="1" dirty="0">
                <a:solidFill>
                  <a:schemeClr val="bg2">
                    <a:lumMod val="50000"/>
                  </a:schemeClr>
                </a:solidFill>
                <a:sym typeface="Wingdings"/>
              </a:rPr>
              <a:t></a:t>
            </a:r>
            <a:r>
              <a:rPr lang="en-US" sz="4800" b="1" dirty="0" err="1">
                <a:solidFill>
                  <a:schemeClr val="bg2">
                    <a:lumMod val="50000"/>
                  </a:schemeClr>
                </a:solidFill>
              </a:rPr>
              <a:t>dikumpulkan</a:t>
            </a:r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bg2">
                    <a:lumMod val="50000"/>
                  </a:schemeClr>
                </a:solidFill>
              </a:rPr>
              <a:t>dgn</a:t>
            </a:r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bg2">
                    <a:lumMod val="50000"/>
                  </a:schemeClr>
                </a:solidFill>
              </a:rPr>
              <a:t>cermat</a:t>
            </a:r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bg2">
                    <a:lumMod val="50000"/>
                  </a:schemeClr>
                </a:solidFill>
              </a:rPr>
              <a:t>tepat</a:t>
            </a:r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4800" b="1" dirty="0" err="1">
                <a:solidFill>
                  <a:schemeClr val="bg2">
                    <a:lumMod val="50000"/>
                  </a:schemeClr>
                </a:solidFill>
              </a:rPr>
              <a:t>artinya</a:t>
            </a:r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bg2">
                    <a:lumMod val="50000"/>
                  </a:schemeClr>
                </a:solidFill>
              </a:rPr>
              <a:t>ketepatan</a:t>
            </a:r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bg2">
                    <a:lumMod val="50000"/>
                  </a:schemeClr>
                </a:solidFill>
              </a:rPr>
              <a:t>antara</a:t>
            </a:r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bg2">
                    <a:lumMod val="50000"/>
                  </a:schemeClr>
                </a:solidFill>
              </a:rPr>
              <a:t>informasi</a:t>
            </a:r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bg2">
                    <a:lumMod val="50000"/>
                  </a:schemeClr>
                </a:solidFill>
              </a:rPr>
              <a:t>yg</a:t>
            </a:r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bg2">
                    <a:lumMod val="50000"/>
                  </a:schemeClr>
                </a:solidFill>
              </a:rPr>
              <a:t>dikumpulkan</a:t>
            </a:r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bg2">
                    <a:lumMod val="50000"/>
                  </a:schemeClr>
                </a:solidFill>
              </a:rPr>
              <a:t>peneliti</a:t>
            </a:r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bg2">
                    <a:lumMod val="50000"/>
                  </a:schemeClr>
                </a:solidFill>
              </a:rPr>
              <a:t>sesungguhnya</a:t>
            </a:r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bg2">
                    <a:lumMod val="50000"/>
                  </a:schemeClr>
                </a:solidFill>
              </a:rPr>
              <a:t>terjadi</a:t>
            </a:r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bg2">
                    <a:lumMod val="50000"/>
                  </a:schemeClr>
                </a:solidFill>
              </a:rPr>
              <a:t>pada</a:t>
            </a:r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bg2">
                    <a:lumMod val="50000"/>
                  </a:schemeClr>
                </a:solidFill>
              </a:rPr>
              <a:t>objek</a:t>
            </a:r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  <a:p>
            <a:r>
              <a:rPr lang="en-US" sz="4800" b="1" dirty="0" err="1">
                <a:solidFill>
                  <a:schemeClr val="bg2">
                    <a:lumMod val="50000"/>
                  </a:schemeClr>
                </a:solidFill>
              </a:rPr>
              <a:t>Contoh</a:t>
            </a:r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4800" b="1" dirty="0" err="1">
                <a:solidFill>
                  <a:schemeClr val="bg2">
                    <a:lumMod val="50000"/>
                  </a:schemeClr>
                </a:solidFill>
              </a:rPr>
              <a:t>bila</a:t>
            </a:r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bg2">
                    <a:lumMod val="50000"/>
                  </a:schemeClr>
                </a:solidFill>
              </a:rPr>
              <a:t>lampu</a:t>
            </a:r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 ‘traffic light’ </a:t>
            </a:r>
            <a:r>
              <a:rPr lang="en-US" sz="4800" b="1" dirty="0" err="1">
                <a:solidFill>
                  <a:schemeClr val="bg2">
                    <a:lumMod val="50000"/>
                  </a:schemeClr>
                </a:solidFill>
              </a:rPr>
              <a:t>berwarna</a:t>
            </a:r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bg2">
                    <a:lumMod val="50000"/>
                  </a:schemeClr>
                </a:solidFill>
              </a:rPr>
              <a:t>merah</a:t>
            </a:r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4800" b="1" dirty="0" err="1">
                <a:solidFill>
                  <a:schemeClr val="bg2">
                    <a:lumMod val="50000"/>
                  </a:schemeClr>
                </a:solidFill>
              </a:rPr>
              <a:t>maka</a:t>
            </a:r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bg2">
                    <a:lumMod val="50000"/>
                  </a:schemeClr>
                </a:solidFill>
              </a:rPr>
              <a:t>semua</a:t>
            </a:r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bg2">
                    <a:lumMod val="50000"/>
                  </a:schemeClr>
                </a:solidFill>
              </a:rPr>
              <a:t>pengendara</a:t>
            </a:r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bg2">
                    <a:lumMod val="50000"/>
                  </a:schemeClr>
                </a:solidFill>
              </a:rPr>
              <a:t>kendaraan</a:t>
            </a:r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bg2">
                    <a:lumMod val="50000"/>
                  </a:schemeClr>
                </a:solidFill>
              </a:rPr>
              <a:t>bermotor</a:t>
            </a:r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bg2">
                    <a:lumMod val="50000"/>
                  </a:schemeClr>
                </a:solidFill>
              </a:rPr>
              <a:t>akan</a:t>
            </a:r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800" b="1" dirty="0" err="1">
                <a:solidFill>
                  <a:srgbClr val="FFC000"/>
                </a:solidFill>
              </a:rPr>
              <a:t>berhenti</a:t>
            </a:r>
            <a:r>
              <a:rPr lang="en-US" sz="4800" b="1" dirty="0">
                <a:solidFill>
                  <a:srgbClr val="FFC000"/>
                </a:solidFill>
              </a:rPr>
              <a:t> </a:t>
            </a:r>
            <a:r>
              <a:rPr lang="en-US" sz="4800" b="1" dirty="0" err="1">
                <a:solidFill>
                  <a:srgbClr val="FFC000"/>
                </a:solidFill>
              </a:rPr>
              <a:t>karena</a:t>
            </a:r>
            <a:r>
              <a:rPr lang="en-US" sz="4800" b="1" dirty="0">
                <a:solidFill>
                  <a:srgbClr val="FFC000"/>
                </a:solidFill>
              </a:rPr>
              <a:t> </a:t>
            </a:r>
            <a:r>
              <a:rPr lang="en-US" sz="4800" b="1" dirty="0" err="1">
                <a:solidFill>
                  <a:srgbClr val="FFC000"/>
                </a:solidFill>
              </a:rPr>
              <a:t>semua</a:t>
            </a:r>
            <a:r>
              <a:rPr lang="en-US" sz="4800" b="1" dirty="0">
                <a:solidFill>
                  <a:srgbClr val="FFC000"/>
                </a:solidFill>
              </a:rPr>
              <a:t> </a:t>
            </a:r>
            <a:r>
              <a:rPr lang="en-US" sz="4800" b="1" dirty="0" err="1">
                <a:solidFill>
                  <a:srgbClr val="FFC000"/>
                </a:solidFill>
              </a:rPr>
              <a:t>pengemudi</a:t>
            </a:r>
            <a:r>
              <a:rPr lang="en-US" sz="4800" b="1" dirty="0">
                <a:solidFill>
                  <a:srgbClr val="FFC000"/>
                </a:solidFill>
              </a:rPr>
              <a:t> </a:t>
            </a:r>
            <a:r>
              <a:rPr lang="en-US" sz="4800" b="1" dirty="0" err="1">
                <a:solidFill>
                  <a:srgbClr val="FFC000"/>
                </a:solidFill>
              </a:rPr>
              <a:t>melihat</a:t>
            </a:r>
            <a:r>
              <a:rPr lang="en-US" sz="4800" b="1" dirty="0">
                <a:solidFill>
                  <a:srgbClr val="FFC000"/>
                </a:solidFill>
              </a:rPr>
              <a:t> </a:t>
            </a:r>
            <a:r>
              <a:rPr lang="en-US" sz="4800" b="1" dirty="0" err="1">
                <a:solidFill>
                  <a:srgbClr val="FFC000"/>
                </a:solidFill>
              </a:rPr>
              <a:t>warna</a:t>
            </a:r>
            <a:r>
              <a:rPr lang="en-US" sz="4800" b="1" dirty="0">
                <a:solidFill>
                  <a:srgbClr val="FFC000"/>
                </a:solidFill>
              </a:rPr>
              <a:t> yang </a:t>
            </a:r>
            <a:r>
              <a:rPr lang="en-US" sz="4800" b="1" dirty="0" err="1">
                <a:solidFill>
                  <a:srgbClr val="FFC000"/>
                </a:solidFill>
              </a:rPr>
              <a:t>sama</a:t>
            </a:r>
            <a:r>
              <a:rPr lang="en-US" sz="4800" b="1" dirty="0">
                <a:solidFill>
                  <a:srgbClr val="FFC000"/>
                </a:solidFill>
              </a:rPr>
              <a:t> </a:t>
            </a:r>
            <a:r>
              <a:rPr lang="en-US" sz="4800" b="1" dirty="0" err="1">
                <a:solidFill>
                  <a:srgbClr val="FFC000"/>
                </a:solidFill>
              </a:rPr>
              <a:t>yaitu</a:t>
            </a:r>
            <a:r>
              <a:rPr lang="en-US" sz="4800" b="1" dirty="0">
                <a:solidFill>
                  <a:srgbClr val="FFC000"/>
                </a:solidFill>
              </a:rPr>
              <a:t> </a:t>
            </a:r>
            <a:r>
              <a:rPr lang="en-US" sz="4800" b="1" dirty="0" err="1">
                <a:solidFill>
                  <a:srgbClr val="FFC000"/>
                </a:solidFill>
              </a:rPr>
              <a:t>merah</a:t>
            </a:r>
            <a:r>
              <a:rPr lang="en-US" sz="4800" b="1" dirty="0">
                <a:solidFill>
                  <a:srgbClr val="FFC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03931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731" y="296214"/>
            <a:ext cx="1148795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err="1">
                <a:solidFill>
                  <a:schemeClr val="bg2">
                    <a:lumMod val="50000"/>
                  </a:schemeClr>
                </a:solidFill>
              </a:rPr>
              <a:t>Reliabel</a:t>
            </a:r>
            <a:r>
              <a:rPr lang="en-US" sz="5400" b="1" u="sng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bila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menunjukkan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konsistensi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hasil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pengukuran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. 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Misalkan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kita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ukur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tinggi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anak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usia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2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tahun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, data yang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kita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peroleh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adalah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83 cm,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maka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bila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anak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tersebut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diukur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oleh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teman-teman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kita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atau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orang lain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pasti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tingginya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harus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sama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yaitu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83 cm. </a:t>
            </a:r>
          </a:p>
        </p:txBody>
      </p:sp>
    </p:spTree>
    <p:extLst>
      <p:ext uri="{BB962C8B-B14F-4D97-AF65-F5344CB8AC3E}">
        <p14:creationId xmlns:p14="http://schemas.microsoft.com/office/powerpoint/2010/main" val="303325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9701" y="463639"/>
            <a:ext cx="112174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err="1">
                <a:solidFill>
                  <a:schemeClr val="bg2">
                    <a:lumMod val="50000"/>
                  </a:schemeClr>
                </a:solidFill>
              </a:rPr>
              <a:t>Objektif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berarti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adanya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persamaan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persepsi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antar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orang yang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mengukur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suatu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objek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penelitian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  <a:p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Contoh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warna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lampu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lalu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bg2">
                    <a:lumMod val="50000"/>
                  </a:schemeClr>
                </a:solidFill>
              </a:rPr>
              <a:t>lintas</a:t>
            </a:r>
            <a:r>
              <a:rPr lang="en-ID" sz="5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sz="5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681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730" y="257577"/>
            <a:ext cx="1130765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rgbClr val="002060"/>
                </a:solidFill>
              </a:rPr>
              <a:t>Peran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statistik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dalam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penelitian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adalah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alat</a:t>
            </a:r>
            <a:r>
              <a:rPr lang="en-US" sz="4800" b="1" dirty="0">
                <a:solidFill>
                  <a:srgbClr val="002060"/>
                </a:solidFill>
              </a:rPr>
              <a:t>:</a:t>
            </a:r>
            <a:endParaRPr lang="en-ID" sz="4800" b="1" dirty="0">
              <a:solidFill>
                <a:srgbClr val="002060"/>
              </a:solidFill>
            </a:endParaRPr>
          </a:p>
          <a:p>
            <a:pPr marL="685800" lvl="0" indent="-685800">
              <a:buFont typeface="Arial" charset="0"/>
              <a:buChar char="•"/>
            </a:pPr>
            <a:r>
              <a:rPr lang="en-US" sz="4800" b="1" dirty="0" err="1">
                <a:solidFill>
                  <a:srgbClr val="002060"/>
                </a:solidFill>
              </a:rPr>
              <a:t>menghitung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besar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sampel</a:t>
            </a:r>
            <a:r>
              <a:rPr lang="en-US" sz="4800" b="1" dirty="0">
                <a:solidFill>
                  <a:srgbClr val="002060"/>
                </a:solidFill>
              </a:rPr>
              <a:t>;</a:t>
            </a:r>
            <a:endParaRPr lang="en-ID" sz="4800" b="1" dirty="0">
              <a:solidFill>
                <a:srgbClr val="002060"/>
              </a:solidFill>
            </a:endParaRPr>
          </a:p>
          <a:p>
            <a:pPr marL="685800" lvl="0" indent="-685800">
              <a:buFont typeface="Arial" charset="0"/>
              <a:buChar char="•"/>
            </a:pPr>
            <a:r>
              <a:rPr lang="en-US" sz="4800" b="1" dirty="0" err="1">
                <a:solidFill>
                  <a:srgbClr val="002060"/>
                </a:solidFill>
              </a:rPr>
              <a:t>mengukur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atau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menguji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validitas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dan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reliabilitas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alat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ukur</a:t>
            </a:r>
            <a:r>
              <a:rPr lang="en-US" sz="4800" b="1" dirty="0">
                <a:solidFill>
                  <a:srgbClr val="002060"/>
                </a:solidFill>
              </a:rPr>
              <a:t> (instrument);</a:t>
            </a:r>
            <a:endParaRPr lang="en-ID" sz="4800" b="1" dirty="0">
              <a:solidFill>
                <a:srgbClr val="002060"/>
              </a:solidFill>
            </a:endParaRPr>
          </a:p>
          <a:p>
            <a:pPr marL="685800" lvl="0" indent="-685800">
              <a:buFont typeface="Arial" charset="0"/>
              <a:buChar char="•"/>
            </a:pPr>
            <a:r>
              <a:rPr lang="en-US" sz="4800" b="1" dirty="0" err="1">
                <a:solidFill>
                  <a:srgbClr val="002060"/>
                </a:solidFill>
              </a:rPr>
              <a:t>mengukur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konsistensi</a:t>
            </a:r>
            <a:r>
              <a:rPr lang="en-US" sz="4800" b="1" dirty="0">
                <a:solidFill>
                  <a:srgbClr val="002060"/>
                </a:solidFill>
              </a:rPr>
              <a:t> data;</a:t>
            </a:r>
            <a:endParaRPr lang="en-ID" sz="4800" b="1" dirty="0">
              <a:solidFill>
                <a:srgbClr val="002060"/>
              </a:solidFill>
            </a:endParaRPr>
          </a:p>
          <a:p>
            <a:pPr marL="685800" lvl="0" indent="-685800">
              <a:buFont typeface="Arial" charset="0"/>
              <a:buChar char="•"/>
            </a:pPr>
            <a:r>
              <a:rPr lang="en-US" sz="4800" b="1" dirty="0" err="1">
                <a:solidFill>
                  <a:srgbClr val="002060"/>
                </a:solidFill>
              </a:rPr>
              <a:t>analisa</a:t>
            </a:r>
            <a:r>
              <a:rPr lang="en-US" sz="4800" b="1" dirty="0">
                <a:solidFill>
                  <a:srgbClr val="002060"/>
                </a:solidFill>
              </a:rPr>
              <a:t> data </a:t>
            </a:r>
            <a:r>
              <a:rPr lang="en-US" sz="4800" b="1" dirty="0" err="1">
                <a:solidFill>
                  <a:srgbClr val="002060"/>
                </a:solidFill>
              </a:rPr>
              <a:t>sesuai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tujuan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err="1">
                <a:solidFill>
                  <a:srgbClr val="002060"/>
                </a:solidFill>
              </a:rPr>
              <a:t>penelitian</a:t>
            </a:r>
            <a:r>
              <a:rPr lang="en-US" sz="4800" b="1" dirty="0">
                <a:solidFill>
                  <a:srgbClr val="002060"/>
                </a:solidFill>
              </a:rPr>
              <a:t>;</a:t>
            </a:r>
            <a:endParaRPr lang="en-ID" sz="4800" b="1" dirty="0">
              <a:solidFill>
                <a:srgbClr val="002060"/>
              </a:solidFill>
            </a:endParaRPr>
          </a:p>
          <a:p>
            <a:pPr marL="685800" lvl="0" indent="-685800">
              <a:buFont typeface="Arial" charset="0"/>
              <a:buChar char="•"/>
            </a:pPr>
            <a:r>
              <a:rPr lang="en-US" sz="4800" b="1" dirty="0" err="1">
                <a:solidFill>
                  <a:srgbClr val="002060"/>
                </a:solidFill>
              </a:rPr>
              <a:t>menyajikan</a:t>
            </a:r>
            <a:r>
              <a:rPr lang="en-US" sz="4800" b="1" dirty="0">
                <a:solidFill>
                  <a:srgbClr val="002060"/>
                </a:solidFill>
              </a:rPr>
              <a:t> data.</a:t>
            </a:r>
            <a:endParaRPr lang="en-ID" sz="4800" b="1" dirty="0">
              <a:solidFill>
                <a:srgbClr val="002060"/>
              </a:solidFill>
            </a:endParaRPr>
          </a:p>
          <a:p>
            <a:endParaRPr lang="en-US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217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487" y="321972"/>
            <a:ext cx="1139780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b="1" dirty="0"/>
          </a:p>
          <a:p>
            <a:r>
              <a:rPr lang="en-US" sz="4400" b="1" dirty="0">
                <a:solidFill>
                  <a:srgbClr val="002060"/>
                </a:solidFill>
              </a:rPr>
              <a:t>Data </a:t>
            </a:r>
            <a:r>
              <a:rPr lang="en-US" sz="4400" b="1" dirty="0" err="1">
                <a:solidFill>
                  <a:srgbClr val="002060"/>
                </a:solidFill>
              </a:rPr>
              <a:t>diperoleh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dgn</a:t>
            </a:r>
            <a:r>
              <a:rPr lang="en-US" sz="4400" b="1" dirty="0">
                <a:solidFill>
                  <a:srgbClr val="002060"/>
                </a:solidFill>
              </a:rPr>
              <a:t> 2 </a:t>
            </a:r>
            <a:r>
              <a:rPr lang="en-US" sz="4400" b="1" dirty="0" err="1">
                <a:solidFill>
                  <a:srgbClr val="002060"/>
                </a:solidFill>
              </a:rPr>
              <a:t>cara</a:t>
            </a:r>
            <a:r>
              <a:rPr lang="en-US" sz="4400" b="1" dirty="0">
                <a:solidFill>
                  <a:srgbClr val="002060"/>
                </a:solidFill>
              </a:rPr>
              <a:t>: </a:t>
            </a:r>
            <a:r>
              <a:rPr lang="en-US" sz="4400" b="1" dirty="0" err="1">
                <a:solidFill>
                  <a:srgbClr val="002060"/>
                </a:solidFill>
              </a:rPr>
              <a:t>hitung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dan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ukur</a:t>
            </a:r>
            <a:r>
              <a:rPr lang="en-US" sz="4400" b="1" dirty="0">
                <a:solidFill>
                  <a:srgbClr val="002060"/>
                </a:solidFill>
              </a:rPr>
              <a:t>. </a:t>
            </a:r>
          </a:p>
          <a:p>
            <a:endParaRPr lang="en-US" sz="4400" b="1" dirty="0">
              <a:solidFill>
                <a:srgbClr val="002060"/>
              </a:solidFill>
            </a:endParaRPr>
          </a:p>
          <a:p>
            <a:r>
              <a:rPr lang="en-US" sz="4400" b="1" dirty="0" err="1">
                <a:solidFill>
                  <a:srgbClr val="002060"/>
                </a:solidFill>
              </a:rPr>
              <a:t>Jenis</a:t>
            </a:r>
            <a:r>
              <a:rPr lang="en-US" sz="4400" b="1" dirty="0">
                <a:solidFill>
                  <a:srgbClr val="002060"/>
                </a:solidFill>
              </a:rPr>
              <a:t> data </a:t>
            </a:r>
            <a:r>
              <a:rPr lang="en-US" sz="4400" b="1" dirty="0" err="1">
                <a:solidFill>
                  <a:srgbClr val="002060"/>
                </a:solidFill>
              </a:rPr>
              <a:t>hitung</a:t>
            </a:r>
            <a:r>
              <a:rPr lang="en-US" sz="4400" b="1" dirty="0">
                <a:solidFill>
                  <a:srgbClr val="002060"/>
                </a:solidFill>
              </a:rPr>
              <a:t>: data nominal &amp; ordinal; </a:t>
            </a:r>
          </a:p>
          <a:p>
            <a:endParaRPr lang="en-US" sz="4400" b="1" dirty="0">
              <a:solidFill>
                <a:srgbClr val="002060"/>
              </a:solidFill>
            </a:endParaRPr>
          </a:p>
          <a:p>
            <a:r>
              <a:rPr lang="en-US" sz="4400" b="1" dirty="0" err="1">
                <a:solidFill>
                  <a:srgbClr val="002060"/>
                </a:solidFill>
              </a:rPr>
              <a:t>Jenis</a:t>
            </a:r>
            <a:r>
              <a:rPr lang="en-US" sz="4400" b="1" dirty="0">
                <a:solidFill>
                  <a:srgbClr val="002060"/>
                </a:solidFill>
              </a:rPr>
              <a:t> data </a:t>
            </a:r>
            <a:r>
              <a:rPr lang="en-US" sz="4400" b="1" dirty="0" err="1">
                <a:solidFill>
                  <a:srgbClr val="002060"/>
                </a:solidFill>
              </a:rPr>
              <a:t>ukur</a:t>
            </a:r>
            <a:r>
              <a:rPr lang="en-US" sz="4400" b="1" dirty="0">
                <a:solidFill>
                  <a:srgbClr val="002060"/>
                </a:solidFill>
              </a:rPr>
              <a:t>: data interval </a:t>
            </a:r>
            <a:r>
              <a:rPr lang="en-US" sz="4400" b="1" dirty="0" err="1">
                <a:solidFill>
                  <a:srgbClr val="002060"/>
                </a:solidFill>
              </a:rPr>
              <a:t>dan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rasio</a:t>
            </a:r>
            <a:r>
              <a:rPr lang="en-US" sz="4400" b="1" dirty="0">
                <a:solidFill>
                  <a:srgbClr val="002060"/>
                </a:solidFill>
              </a:rPr>
              <a:t>.</a:t>
            </a:r>
            <a:endParaRPr lang="en-ID" sz="4400" b="1" dirty="0">
              <a:solidFill>
                <a:srgbClr val="002060"/>
              </a:solidFill>
            </a:endParaRPr>
          </a:p>
          <a:p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9112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1383</TotalTime>
  <Words>1064</Words>
  <Application>Microsoft Office PowerPoint</Application>
  <PresentationFormat>Custom</PresentationFormat>
  <Paragraphs>185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Circuit</vt:lpstr>
      <vt:lpstr>MANAJEMEN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 KLINIK DAN BIOSTATISTIK</dc:title>
  <dc:creator>Idrus Jus'at</dc:creator>
  <cp:lastModifiedBy>BPISTI2008</cp:lastModifiedBy>
  <cp:revision>27</cp:revision>
  <dcterms:created xsi:type="dcterms:W3CDTF">2018-04-20T03:08:43Z</dcterms:created>
  <dcterms:modified xsi:type="dcterms:W3CDTF">2018-08-28T11:31:57Z</dcterms:modified>
</cp:coreProperties>
</file>