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4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7"/>
    <p:restoredTop sz="94590"/>
  </p:normalViewPr>
  <p:slideViewPr>
    <p:cSldViewPr snapToGrid="0" snapToObjects="1">
      <p:cViewPr varScale="1">
        <p:scale>
          <a:sx n="58" d="100"/>
          <a:sy n="58" d="100"/>
        </p:scale>
        <p:origin x="-90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953" y="805912"/>
            <a:ext cx="8791575" cy="104573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</a:rPr>
              <a:t>Manajemen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434" y="2021211"/>
            <a:ext cx="11174279" cy="29227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TEMU X</a:t>
            </a:r>
          </a:p>
          <a:p>
            <a:pPr algn="ctr"/>
            <a:r>
              <a:rPr lang="en-US" sz="8600" b="1" dirty="0">
                <a:solidFill>
                  <a:schemeClr val="bg1"/>
                </a:solidFill>
              </a:rPr>
              <a:t>ANALISIS DATA BERDISTRIBUSI NORMAL</a:t>
            </a: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7%20at%2010.54.24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89" y="0"/>
            <a:ext cx="10062796" cy="7080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81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7%20at%2010.58.09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944684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78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7%20at%2011.00.48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71" y="961292"/>
            <a:ext cx="7556060" cy="438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13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38" y="855734"/>
            <a:ext cx="12236938" cy="53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954" y="492369"/>
            <a:ext cx="103397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Hasil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t-paired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sebaiknya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disajikan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grafik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namun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struktur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data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harus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dirubah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terlebih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dahulu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di Excel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seperti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dibawah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dipindah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SPSS. 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Buat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baru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yaitu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’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berisi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1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kode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’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2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kode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Sesudah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’.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33690"/>
              </p:ext>
            </p:extLst>
          </p:nvPr>
        </p:nvGraphicFramePr>
        <p:xfrm>
          <a:off x="2638562" y="122934"/>
          <a:ext cx="7161045" cy="6735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5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5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9705" algn="l"/>
                          <a:tab pos="424815" algn="ctr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IMT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Kelompok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9705" algn="l"/>
                          <a:tab pos="424815" algn="ctr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		28,2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27,8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29,6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29,8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26,7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27,4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27,8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28,9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35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27" y="189397"/>
            <a:ext cx="8605257" cy="65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99" y="267137"/>
            <a:ext cx="8035912" cy="63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28" y="267136"/>
            <a:ext cx="8173935" cy="63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1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88" y="160547"/>
            <a:ext cx="8122495" cy="64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51" y="2035278"/>
            <a:ext cx="110760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ANALISIS DATA BERDISTRIBUSI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17" y="369689"/>
            <a:ext cx="6894340" cy="5927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45" y="485192"/>
            <a:ext cx="6587412" cy="5840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7845" y="2313992"/>
            <a:ext cx="391886" cy="138499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IMT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 Box 229"/>
          <p:cNvSpPr txBox="1"/>
          <p:nvPr/>
        </p:nvSpPr>
        <p:spPr>
          <a:xfrm>
            <a:off x="5375274" y="1665785"/>
            <a:ext cx="1531712" cy="42427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29,4</a:t>
            </a:r>
            <a:r>
              <a:rPr lang="en-US" sz="2000" b="1" u="sng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+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0,21</a:t>
            </a:r>
            <a:endParaRPr lang="en-US" sz="20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 Box 229"/>
          <p:cNvSpPr txBox="1"/>
          <p:nvPr/>
        </p:nvSpPr>
        <p:spPr>
          <a:xfrm>
            <a:off x="7874679" y="3715042"/>
            <a:ext cx="1318307" cy="46507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29,4</a:t>
            </a:r>
            <a:r>
              <a:rPr lang="en-US" sz="2000" b="1" u="sng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+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0,21</a:t>
            </a:r>
            <a:endParaRPr lang="en-US" sz="20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241"/>
          <p:cNvSpPr txBox="1"/>
          <p:nvPr/>
        </p:nvSpPr>
        <p:spPr>
          <a:xfrm>
            <a:off x="4064158" y="4838972"/>
            <a:ext cx="2047391" cy="51720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t=4,34; p&lt;0,05</a:t>
            </a:r>
            <a:endParaRPr lang="en-US" sz="20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4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702" y="3236229"/>
            <a:ext cx="7695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err="1">
                <a:solidFill>
                  <a:schemeClr val="bg1"/>
                </a:solidFill>
              </a:rPr>
              <a:t>Kerjakan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soal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latihan</a:t>
            </a:r>
            <a:r>
              <a:rPr lang="en-US" sz="3200" b="1" i="1" u="sng" dirty="0">
                <a:solidFill>
                  <a:schemeClr val="bg1"/>
                </a:solidFill>
              </a:rPr>
              <a:t> No. 14 </a:t>
            </a:r>
            <a:r>
              <a:rPr lang="en-US" sz="3200" b="1" i="1" u="sng" dirty="0" err="1">
                <a:solidFill>
                  <a:schemeClr val="bg1"/>
                </a:solidFill>
              </a:rPr>
              <a:t>pada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halaman</a:t>
            </a:r>
            <a:r>
              <a:rPr lang="en-US" sz="3200" b="1" i="1" u="sng" dirty="0">
                <a:solidFill>
                  <a:schemeClr val="bg1"/>
                </a:solidFill>
              </a:rPr>
              <a:t> 185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0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4625" y="2950083"/>
            <a:ext cx="11055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SAMPAI MINGGU 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DEPAN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75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285" y="428017"/>
            <a:ext cx="11614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ANALISIS DATA BERDISTRIBUSI NORMAL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Data </a:t>
            </a:r>
            <a:r>
              <a:rPr lang="en-US" sz="4800" b="1" dirty="0" err="1">
                <a:solidFill>
                  <a:schemeClr val="bg1"/>
                </a:solidFill>
              </a:rPr>
              <a:t>Kontinyu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menurut</a:t>
            </a:r>
            <a:r>
              <a:rPr lang="en-US" sz="4800" b="1" dirty="0">
                <a:solidFill>
                  <a:schemeClr val="bg1"/>
                </a:solidFill>
              </a:rPr>
              <a:t> 2 </a:t>
            </a:r>
            <a:r>
              <a:rPr lang="en-US" sz="4800" b="1" dirty="0" err="1">
                <a:solidFill>
                  <a:schemeClr val="bg1"/>
                </a:solidFill>
              </a:rPr>
              <a:t>kelompok</a:t>
            </a:r>
            <a:endParaRPr lang="en-US" sz="48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bg1"/>
              </a:solidFill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4800" b="1" dirty="0" err="1">
                <a:solidFill>
                  <a:schemeClr val="bg1"/>
                </a:solidFill>
              </a:rPr>
              <a:t>Uji</a:t>
            </a:r>
            <a:r>
              <a:rPr lang="en-US" sz="4800" b="1" dirty="0">
                <a:solidFill>
                  <a:schemeClr val="bg1"/>
                </a:solidFill>
              </a:rPr>
              <a:t> t-paired</a:t>
            </a:r>
            <a:r>
              <a:rPr lang="en-ID" sz="4800" b="1" dirty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4571999"/>
                <a:ext cx="2722540" cy="1716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𝒕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ID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ID" sz="6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𝒅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ID" sz="6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𝑺𝑬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ID" sz="6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60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𝒅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n-ID" sz="6000" b="1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571999"/>
                <a:ext cx="2722540" cy="17169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62282" y="4571999"/>
                <a:ext cx="3467103" cy="1519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6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𝑺𝑬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D" sz="6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𝒅</m:t>
                            </m:r>
                          </m:e>
                        </m:acc>
                      </m:sub>
                    </m:sSub>
                    <m:r>
                      <a:rPr lang="en-US" sz="6000" b="1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ID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6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ID" sz="6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ID" sz="6000" dirty="0">
                    <a:effectLst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82" y="4571999"/>
                <a:ext cx="3467103" cy="15193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62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477" y="398584"/>
            <a:ext cx="112541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terutama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ditujukan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membanding-kan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mempelajari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kontinyu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sama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diukur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waktu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berat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sesudah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program diet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perubahan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tingkat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pengetahuan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sesudah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mengikuti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pelatihan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532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4738" y="304799"/>
                <a:ext cx="4243754" cy="225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𝒕</m:t>
                    </m:r>
                    <m:r>
                      <a:rPr lang="en-US" sz="80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ID" sz="8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ID" sz="8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8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𝒅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ID" sz="8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𝑺𝑬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ID" sz="8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80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𝒅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n-ID" sz="8000" b="1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US" sz="8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304799"/>
                <a:ext cx="4243754" cy="22586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28492" y="2563431"/>
                <a:ext cx="553535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8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80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𝑺𝑬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D" sz="8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8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𝒅</m:t>
                            </m:r>
                          </m:e>
                        </m:acc>
                      </m:sub>
                    </m:sSub>
                    <m:r>
                      <a:rPr lang="en-US" sz="8000" b="1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ID" sz="8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8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8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ID" sz="8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80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ID" sz="8000" dirty="0">
                    <a:effectLst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92" y="2563431"/>
                <a:ext cx="5535354" cy="19950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92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528504"/>
                  </p:ext>
                </p:extLst>
              </p:nvPr>
            </p:nvGraphicFramePr>
            <p:xfrm>
              <a:off x="820616" y="248214"/>
              <a:ext cx="10527322" cy="6705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2892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3851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05987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281493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IMT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Beda      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X</a:t>
                          </a:r>
                          <a:r>
                            <a:rPr lang="en-US" sz="4000" b="1" baseline="-2500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-X</a:t>
                          </a:r>
                          <a:r>
                            <a:rPr lang="en-US" sz="4000" b="1" baseline="-2500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</a:rPr>
                                <m:t>𝐃</m:t>
                              </m:r>
                              <m:r>
                                <a:rPr lang="en-US" sz="4000" b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 err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Sebelum</a:t>
                          </a: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 (X</a:t>
                          </a:r>
                          <a:r>
                            <a:rPr lang="en-US" sz="4000" b="1" baseline="-2500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Sesudah (X</a:t>
                          </a:r>
                          <a:r>
                            <a:rPr lang="en-US" sz="4000" b="1" baseline="-250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79705" algn="l"/>
                              <a:tab pos="424815" algn="ctr"/>
                            </a:tabLs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		28,2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26,8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29,6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29,6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19,5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10.1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28,9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28,7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30,2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28,6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29,4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2948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28,7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0.9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528504"/>
                  </p:ext>
                </p:extLst>
              </p:nvPr>
            </p:nvGraphicFramePr>
            <p:xfrm>
              <a:off x="820616" y="248214"/>
              <a:ext cx="10527322" cy="6705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28924"/>
                    <a:gridCol w="3738519"/>
                    <a:gridCol w="3059879"/>
                  </a:tblGrid>
                  <a:tr h="609600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IMT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251" marR="39251" marT="0" marB="0">
                        <a:blipFill rotWithShape="0">
                          <a:blip r:embed="rId2"/>
                          <a:stretch>
                            <a:fillRect l="-244422" t="-12500" r="-797" b="-4755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 err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Sebelum</a:t>
                          </a: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 (X</a:t>
                          </a:r>
                          <a:r>
                            <a:rPr lang="en-US" sz="4000" b="1" baseline="-2500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Sesudah (X</a:t>
                          </a:r>
                          <a:r>
                            <a:rPr lang="en-US" sz="4000" b="1" baseline="-250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79705" algn="l"/>
                              <a:tab pos="424815" algn="ctr"/>
                            </a:tabLs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		28,2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26,8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29,6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29,6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19,5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10.1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28,9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28,7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30,2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28,6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29,4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1.2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28,7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27,8</a:t>
                          </a:r>
                          <a:endParaRPr lang="en-ID" sz="4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4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</a:rPr>
                            <a:t>0.9</a:t>
                          </a:r>
                          <a:endParaRPr lang="en-ID" sz="4000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39251" marR="39251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232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31" y="422031"/>
            <a:ext cx="642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Jumlah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D = 44.4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1365720"/>
                <a:ext cx="10519611" cy="497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D" sz="60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𝑺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D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𝒅</m:t>
                            </m:r>
                          </m:e>
                        </m:acc>
                      </m:sub>
                      <m:sup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𝟐</m:t>
                        </m:r>
                      </m:sup>
                    </m:sSubSup>
                    <m:r>
                      <a:rPr lang="en-US" sz="60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</m:t>
                    </m:r>
                    <m:f>
                      <m:fPr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𝒏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−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𝒊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=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sub>
                      <m:sup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ID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D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ID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</a:rPr>
                                      <m:t>𝑫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            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sSubPr>
                      <m:e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𝑺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D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accPr>
                          <m:e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𝒅</m:t>
                            </m:r>
                          </m:e>
                        </m:acc>
                      </m:sub>
                    </m:sSub>
                    <m:r>
                      <a:rPr lang="en-US" sz="60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ID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sSubSupPr>
                          <m:e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𝑺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ID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</a:rPr>
                                  <m:t>𝒅</m:t>
                                </m:r>
                              </m:e>
                            </m:acc>
                          </m:sub>
                          <m:sup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           </a:t>
                </a:r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sSubPr>
                      <m:e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𝑺</m:t>
                        </m:r>
                      </m:e>
                      <m:sub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𝑬</m:t>
                        </m:r>
                      </m:sub>
                    </m:sSub>
                    <m:r>
                      <a:rPr lang="en-US" sz="60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 </m:t>
                    </m:r>
                    <m:f>
                      <m:fPr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𝑺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ID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</a:rPr>
                                  <m:t>𝒅</m:t>
                                </m:r>
                              </m:e>
                            </m:acc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ID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endParaRPr lang="en-ID" sz="6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65720"/>
                <a:ext cx="10519611" cy="49745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97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0137" y="192377"/>
                <a:ext cx="4180953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𝒅</m:t>
                          </m:r>
                        </m:e>
                      </m:acc>
                      <m:r>
                        <a:rPr lang="en-US" sz="36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𝟒𝟒</m:t>
                          </m:r>
                          <m:r>
                            <a:rPr lang="en-US" sz="36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36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𝟑𝟐</m:t>
                          </m:r>
                        </m:den>
                      </m:f>
                      <m:r>
                        <a:rPr lang="en-US" sz="36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36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sz="36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sz="36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𝟑𝟖𝟖</m:t>
                      </m:r>
                      <m:r>
                        <a:rPr lang="en-US" sz="36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7" y="192377"/>
                <a:ext cx="4180953" cy="11310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31028" y="311608"/>
                <a:ext cx="620868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D" sz="36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𝑺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D" sz="36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𝒅</m:t>
                            </m:r>
                          </m:e>
                        </m:acc>
                      </m:sub>
                      <m:sup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sup>
                    </m:sSubSup>
                    <m:r>
                      <a:rPr lang="en-US" sz="36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f>
                      <m:fPr>
                        <m:ctrlPr>
                          <a:rPr lang="en-ID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𝟑𝟐</m:t>
                        </m:r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den>
                    </m:f>
                    <m:r>
                      <a:rPr lang="en-US" sz="36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∗</m:t>
                    </m:r>
                    <m:r>
                      <a:rPr lang="en-US" sz="36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𝟏𝟎𝟏</m:t>
                    </m:r>
                    <m:r>
                      <a:rPr lang="en-US" sz="36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,</m:t>
                    </m:r>
                    <m:r>
                      <a:rPr lang="en-US" sz="36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𝟐𝟓𝟓</m:t>
                    </m:r>
                  </m:oMath>
                </a14:m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 = 3,266</a:t>
                </a:r>
                <a:r>
                  <a:rPr lang="en-ID" sz="3600" b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 </a:t>
                </a:r>
                <a:endParaRPr lang="en-U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028" y="311608"/>
                <a:ext cx="6208687" cy="892552"/>
              </a:xfrm>
              <a:prstGeom prst="rect">
                <a:avLst/>
              </a:prstGeom>
              <a:blipFill rotWithShape="0">
                <a:blip r:embed="rId3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0137" y="1673113"/>
                <a:ext cx="4629985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6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𝑺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D" sz="36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𝒅</m:t>
                            </m:r>
                          </m:e>
                        </m:acc>
                      </m:sub>
                    </m:sSub>
                    <m:r>
                      <a:rPr lang="en-US" sz="36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D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𝟐𝟔𝟔</m:t>
                        </m:r>
                      </m:e>
                    </m:rad>
                  </m:oMath>
                </a14:m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= 1,804</a:t>
                </a:r>
                <a:r>
                  <a:rPr lang="en-ID" sz="3600" b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 </a:t>
                </a:r>
                <a:endParaRPr lang="en-U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7" y="1673113"/>
                <a:ext cx="4629985" cy="689676"/>
              </a:xfrm>
              <a:prstGeom prst="rect">
                <a:avLst/>
              </a:prstGeom>
              <a:blipFill rotWithShape="0">
                <a:blip r:embed="rId4"/>
                <a:stretch>
                  <a:fillRect t="-7018" r="-3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62381" y="1387345"/>
                <a:ext cx="4745979" cy="174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𝑬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𝟖𝟎𝟒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𝟓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𝟔𝟓𝟔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𝟑𝟏𝟗</m:t>
                      </m:r>
                    </m:oMath>
                  </m:oMathPara>
                </a14:m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381" y="1387345"/>
                <a:ext cx="4745979" cy="17456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0137" y="2941951"/>
            <a:ext cx="114232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t = 1,388/0,319 = 4,35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t table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a = 0,05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n = 32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yaitu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1,96. </a:t>
            </a:r>
          </a:p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berarti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bermakna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berat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sesudah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program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diit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latihan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fisik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4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066" y="266672"/>
            <a:ext cx="4999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dianalisa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dengan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SPSS 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066" y="974558"/>
            <a:ext cx="10217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Klik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‘Analyze’, ‘Compare Means’, ‘Paired-Samples T Test…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’</a:t>
            </a:r>
            <a:endParaRPr lang="en-ID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Picture 3" descr="../../Desktop/Screen%20Shot%202018-03-07%20at%2010.49.06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82" y="2016570"/>
            <a:ext cx="8760410" cy="787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671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5385</TotalTime>
  <Words>433</Words>
  <Application>Microsoft Office PowerPoint</Application>
  <PresentationFormat>Custom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57</cp:revision>
  <dcterms:created xsi:type="dcterms:W3CDTF">2018-04-20T03:08:43Z</dcterms:created>
  <dcterms:modified xsi:type="dcterms:W3CDTF">2018-08-29T01:59:27Z</dcterms:modified>
</cp:coreProperties>
</file>