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3" r:id="rId2"/>
    <p:sldId id="32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6" r:id="rId21"/>
    <p:sldId id="35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0"/>
    <p:restoredTop sz="94590"/>
  </p:normalViewPr>
  <p:slideViewPr>
    <p:cSldViewPr snapToGrid="0" snapToObjects="1">
      <p:cViewPr varScale="1">
        <p:scale>
          <a:sx n="65" d="100"/>
          <a:sy n="65" d="100"/>
        </p:scale>
        <p:origin x="-102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139-4659-864C-8A2D-E11553B30E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34D8-2D7A-C14D-9312-FE52C114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17749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2">
                    <a:lumMod val="75000"/>
                  </a:schemeClr>
                </a:solidFill>
              </a:rPr>
              <a:t>MANAJEMEN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65964"/>
            <a:ext cx="12191999" cy="25770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TEMU </a:t>
            </a:r>
            <a:r>
              <a:rPr lang="en-US" sz="5400" b="1" dirty="0" smtClean="0">
                <a:solidFill>
                  <a:srgbClr val="FF0000"/>
                </a:solidFill>
              </a:rPr>
              <a:t>XI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ANALISIS DATA BERDISTRIBUSI NORMAL</a:t>
            </a:r>
          </a:p>
          <a:p>
            <a:endParaRPr lang="en-US" sz="4000" dirty="0"/>
          </a:p>
          <a:p>
            <a:pPr algn="ctr"/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2706" y="1196237"/>
                <a:ext cx="10996247" cy="3414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 </a:t>
                </a:r>
                <a:endParaRPr lang="en-ID" dirty="0">
                  <a:effectLst/>
                  <a:latin typeface="Times New Roman" charset="0"/>
                  <a:ea typeface="Calibri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effectLst/>
                          <a:latin typeface="Cambria Math" charset="0"/>
                          <a:ea typeface="Times New Roman" charset="0"/>
                        </a:rPr>
                        <m:t>𝒕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effectLst/>
                          <a:latin typeface="Cambria Math" charset="0"/>
                          <a:ea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ID" sz="4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𝟏𝟑𝟒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𝟖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𝟏𝟑𝟏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𝟖𝟖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D" sz="4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𝟎</m:t>
                              </m:r>
                              <m:d>
                                <m:dPr>
                                  <m:ctrlPr>
                                    <a:rPr lang="en-ID" sz="48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D" sz="48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Times New Roman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Times New Roman" charset="0"/>
                                        </a:rPr>
                                        <m:t>𝟏𝟓</m:t>
                                      </m:r>
                                    </m:den>
                                  </m:f>
                                  <m: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charset="0"/>
                                      <a:ea typeface="Times New Roman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D" sz="48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Times New Roman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charset="0"/>
                                          <a:ea typeface="Times New Roman" charset="0"/>
                                        </a:rPr>
                                        <m:t>𝟏𝟕</m:t>
                                      </m:r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4800" b="1" i="1">
                          <a:solidFill>
                            <a:srgbClr val="000000"/>
                          </a:solidFill>
                          <a:effectLst/>
                          <a:latin typeface="Cambria Math" charset="0"/>
                          <a:ea typeface="Times New Roman" charset="0"/>
                        </a:rPr>
                        <m:t>= </m:t>
                      </m:r>
                      <m:f>
                        <m:fPr>
                          <m:ctrlPr>
                            <a:rPr lang="en-ID" sz="4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𝟗𝟐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𝟎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𝟕𝟏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0000"/>
                          </a:solidFill>
                          <a:effectLst/>
                          <a:latin typeface="Cambria Math" charset="0"/>
                          <a:ea typeface="Times New Roman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effectLst/>
                          <a:latin typeface="Cambria Math" charset="0"/>
                          <a:ea typeface="Times New Roman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effectLst/>
                          <a:latin typeface="Cambria Math" charset="0"/>
                          <a:ea typeface="Times New Roman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effectLst/>
                          <a:latin typeface="Cambria Math" charset="0"/>
                          <a:ea typeface="Times New Roman" charset="0"/>
                        </a:rPr>
                        <m:t>𝟏𝟏</m:t>
                      </m:r>
                    </m:oMath>
                  </m:oMathPara>
                </a14:m>
                <a:endParaRPr lang="en-ID" sz="4800" b="1" dirty="0">
                  <a:effectLst/>
                  <a:latin typeface="Times New Roman" charset="0"/>
                  <a:ea typeface="Calibri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 </a:t>
                </a:r>
                <a:endParaRPr lang="en-ID" sz="4800" b="1" dirty="0">
                  <a:effectLst/>
                  <a:latin typeface="Times New Roman" charset="0"/>
                  <a:ea typeface="Calibri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6" y="1196237"/>
                <a:ext cx="10996247" cy="34143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05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138" y="937846"/>
            <a:ext cx="116058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Nilai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t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hitung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sebesar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4.11 &gt; t table = 1.96,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berarti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nilai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p&lt;0.05,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dan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disimpulkan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ada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perbedaan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tinggi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badan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anak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laki-laki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dan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anak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perempuan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.</a:t>
            </a:r>
            <a:endParaRPr lang="en-ID" dirty="0">
              <a:effectLst/>
              <a:latin typeface="Times New Roman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4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8" y="0"/>
            <a:ext cx="11629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Aft>
                <a:spcPts val="0"/>
              </a:spcAft>
            </a:pPr>
            <a:r>
              <a:rPr lang="fi-FI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Analisa</a:t>
            </a:r>
            <a:r>
              <a:rPr lang="fi-FI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fi-FI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dengan</a:t>
            </a:r>
            <a:r>
              <a:rPr lang="fi-FI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SPSS</a:t>
            </a:r>
            <a:endParaRPr lang="en-ID" sz="4400" b="1" dirty="0">
              <a:solidFill>
                <a:schemeClr val="bg2">
                  <a:lumMod val="50000"/>
                </a:schemeClr>
              </a:solidFill>
              <a:latin typeface="Times New Roman" charset="0"/>
              <a:ea typeface="Calibri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fi-FI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Pindahkan</a:t>
            </a:r>
            <a:r>
              <a:rPr lang="fi-FI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data ke SPSS; </a:t>
            </a:r>
            <a:r>
              <a:rPr lang="fi-FI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Pilih</a:t>
            </a:r>
            <a:r>
              <a:rPr lang="fi-FI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’</a:t>
            </a:r>
            <a:r>
              <a:rPr lang="fi-FI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Analyze</a:t>
            </a:r>
            <a:r>
              <a:rPr lang="fi-FI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’, ’</a:t>
            </a:r>
            <a:r>
              <a:rPr lang="fi-FI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Compare</a:t>
            </a:r>
            <a:r>
              <a:rPr lang="fi-FI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fi-FI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Means</a:t>
            </a:r>
            <a:r>
              <a:rPr lang="fi-FI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’ </a:t>
            </a:r>
            <a:r>
              <a:rPr lang="fi-FI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dan</a:t>
            </a:r>
            <a:r>
              <a:rPr lang="fi-FI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’</a:t>
            </a:r>
            <a:r>
              <a:rPr lang="fi-FI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Independent-Samples</a:t>
            </a:r>
            <a:r>
              <a:rPr lang="fi-FI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T </a:t>
            </a:r>
            <a:r>
              <a:rPr lang="fi-FI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Test</a:t>
            </a:r>
            <a:r>
              <a:rPr lang="fi-FI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…’</a:t>
            </a:r>
            <a:endParaRPr lang="en-ID" sz="4400" b="1" dirty="0">
              <a:solidFill>
                <a:schemeClr val="bg2">
                  <a:lumMod val="50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8%20at%201.57.27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3" y="164123"/>
            <a:ext cx="11397568" cy="10152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54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8%20at%202.12.33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5" y="420883"/>
            <a:ext cx="10408139" cy="6026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83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1692" y="29617"/>
            <a:ext cx="1018791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pindahkan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variable JK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ke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‘Grouping Variable’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dan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klik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‘Define Groups…’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49" name="Picture 256" descr="../../Desktop/Screen%20Shot%202018-03-08%20at%202.13.46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0" y="1198994"/>
            <a:ext cx="7127632" cy="428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37846" y="2987695"/>
            <a:ext cx="10176184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terlihat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di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layar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dan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isi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angka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1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pada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Group 1,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angka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2 di Group 2,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dan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‘Continue’,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kemudian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‘OK’;</a:t>
            </a:r>
          </a:p>
        </p:txBody>
      </p:sp>
    </p:spTree>
    <p:extLst>
      <p:ext uri="{BB962C8B-B14F-4D97-AF65-F5344CB8AC3E}">
        <p14:creationId xmlns:p14="http://schemas.microsoft.com/office/powerpoint/2010/main" val="102332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8%20at%202.16.35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54" y="264697"/>
            <a:ext cx="8813800" cy="6323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61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8%20at%202.21.01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3" y="370058"/>
            <a:ext cx="11254154" cy="5725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6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2"/>
            <a:ext cx="11863754" cy="609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10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56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ctr">
              <a:spcAft>
                <a:spcPts val="0"/>
              </a:spcAft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Dari table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tampak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nilai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rata-rata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untuk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anak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laki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laki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134,80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1,935 cm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perempuan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131,88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2.118 cm, 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pPr marL="457200" indent="457200" algn="ctr">
              <a:spcAft>
                <a:spcPts val="0"/>
              </a:spcAft>
            </a:pP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dan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pada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baris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‘Equal variances assumed’ 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pPr marL="457200" indent="457200" algn="ctr">
              <a:spcAft>
                <a:spcPts val="0"/>
              </a:spcAft>
            </a:pP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terlihat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nilai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t=4,048,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df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= 30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Sig.(2-tailed) = 0.000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rata-rata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perbedaan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kedua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kelompok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= 2,918. </a:t>
            </a:r>
          </a:p>
          <a:p>
            <a:pPr marL="457200" indent="457200" algn="ctr">
              <a:spcAft>
                <a:spcPts val="0"/>
              </a:spcAft>
            </a:pP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pPr marL="457200" indent="457200" algn="ctr">
              <a:spcAft>
                <a:spcPts val="0"/>
              </a:spcAft>
            </a:pP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Karena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nilai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t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hitung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&gt;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dari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t table,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disimpulkan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ada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perbedaan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rata-rata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tinggi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badan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anak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laki-laki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dan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perempuan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(p=0.000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).</a:t>
            </a:r>
            <a:endParaRPr lang="en-ID" sz="3600" b="1" dirty="0">
              <a:solidFill>
                <a:schemeClr val="bg2">
                  <a:lumMod val="50000"/>
                </a:schemeClr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pPr marL="457200" indent="457200" algn="ctr">
              <a:spcAft>
                <a:spcPts val="0"/>
              </a:spcAft>
            </a:pPr>
            <a:endParaRPr lang="en-ID" sz="3600" b="1" dirty="0" smtClean="0">
              <a:solidFill>
                <a:schemeClr val="bg2">
                  <a:lumMod val="50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4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51" y="2035278"/>
            <a:ext cx="110760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bg1"/>
                </a:solidFill>
              </a:rPr>
              <a:t>Uji</a:t>
            </a:r>
            <a:r>
              <a:rPr lang="en-US" sz="9600" b="1" dirty="0">
                <a:solidFill>
                  <a:schemeClr val="bg1"/>
                </a:solidFill>
              </a:rPr>
              <a:t> t-</a:t>
            </a:r>
            <a:r>
              <a:rPr lang="en-US" sz="9600" b="1" dirty="0" err="1">
                <a:solidFill>
                  <a:schemeClr val="bg1"/>
                </a:solidFill>
              </a:rPr>
              <a:t>independen</a:t>
            </a:r>
            <a:endParaRPr lang="en-US" sz="9600" b="1" dirty="0">
              <a:solidFill>
                <a:schemeClr val="bg1"/>
              </a:solidFill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7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677" y="646074"/>
            <a:ext cx="99109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Penyajian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hasil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analisa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sebaiknya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ditampilkan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dalam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bentuk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grafik</a:t>
            </a:r>
            <a:r>
              <a:rPr lang="en-US" sz="3200" b="1" dirty="0">
                <a:solidFill>
                  <a:schemeClr val="bg1"/>
                </a:solidFill>
              </a:rPr>
              <a:t> ‘Error Bar’ </a:t>
            </a:r>
            <a:r>
              <a:rPr lang="en-US" sz="3200" b="1" dirty="0" err="1">
                <a:solidFill>
                  <a:schemeClr val="bg1"/>
                </a:solidFill>
              </a:rPr>
              <a:t>seperti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dijelaskan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pada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pembahasan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uji</a:t>
            </a:r>
            <a:r>
              <a:rPr lang="en-US" sz="3200" b="1" dirty="0">
                <a:solidFill>
                  <a:schemeClr val="bg1"/>
                </a:solidFill>
              </a:rPr>
              <a:t> t-paired. </a:t>
            </a:r>
            <a:r>
              <a:rPr lang="en-US" sz="3200" b="1" dirty="0" err="1">
                <a:solidFill>
                  <a:schemeClr val="bg1"/>
                </a:solidFill>
              </a:rPr>
              <a:t>Pelajari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kembali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langkah-langkah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membuat</a:t>
            </a:r>
            <a:r>
              <a:rPr lang="en-US" sz="3200" b="1" dirty="0">
                <a:solidFill>
                  <a:schemeClr val="bg1"/>
                </a:solidFill>
              </a:rPr>
              <a:t> ‘Error Bar’ </a:t>
            </a:r>
            <a:r>
              <a:rPr lang="en-US" sz="3200" b="1" dirty="0" err="1">
                <a:solidFill>
                  <a:schemeClr val="bg1"/>
                </a:solidFill>
              </a:rPr>
              <a:t>seperti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telah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dijelaskan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sebelumnya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i="1" u="sng" dirty="0" err="1">
                <a:solidFill>
                  <a:schemeClr val="bg1"/>
                </a:solidFill>
              </a:rPr>
              <a:t>Kerjakan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soal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latihan</a:t>
            </a:r>
            <a:r>
              <a:rPr lang="en-US" sz="3200" b="1" i="1" u="sng" dirty="0">
                <a:solidFill>
                  <a:schemeClr val="bg1"/>
                </a:solidFill>
              </a:rPr>
              <a:t> No. 15 </a:t>
            </a:r>
            <a:r>
              <a:rPr lang="en-US" sz="3200" b="1" i="1" u="sng" dirty="0" err="1">
                <a:solidFill>
                  <a:schemeClr val="bg1"/>
                </a:solidFill>
              </a:rPr>
              <a:t>pada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halaman</a:t>
            </a:r>
            <a:r>
              <a:rPr lang="en-US" sz="3200" b="1" i="1" u="sng" dirty="0">
                <a:solidFill>
                  <a:schemeClr val="bg1"/>
                </a:solidFill>
              </a:rPr>
              <a:t> 186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90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922" y="2967335"/>
            <a:ext cx="99701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SAMPAI MINGGU DEPAN</a:t>
            </a:r>
          </a:p>
        </p:txBody>
      </p:sp>
    </p:spTree>
    <p:extLst>
      <p:ext uri="{BB962C8B-B14F-4D97-AF65-F5344CB8AC3E}">
        <p14:creationId xmlns:p14="http://schemas.microsoft.com/office/powerpoint/2010/main" val="176913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7" y="0"/>
            <a:ext cx="1113692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t-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independen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mempelajari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rata-rata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variable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kontinyu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menurut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1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variabel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kategorik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(2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). </a:t>
            </a:r>
          </a:p>
          <a:p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kita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ingin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mempelajari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apakah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rata-rata Tinggi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badan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anak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usia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masuk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sekolah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menurut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jenis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kelamin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(1=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laki-laki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, 2=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perempuan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). </a:t>
            </a:r>
            <a:endParaRPr lang="en-ID" sz="4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3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04081"/>
              </p:ext>
            </p:extLst>
          </p:nvPr>
        </p:nvGraphicFramePr>
        <p:xfrm>
          <a:off x="0" y="0"/>
          <a:ext cx="12192001" cy="6588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1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6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9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900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No ID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JK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TB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No ID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JK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40005" algn="l"/>
                        </a:tabLst>
                      </a:pPr>
                      <a:r>
                        <a:rPr lang="en-ID" sz="2800" b="1">
                          <a:effectLst/>
                        </a:rPr>
                        <a:t>TB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17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134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2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135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18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3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19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130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4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136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20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5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134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134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6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135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7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129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23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130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8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133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24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136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9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135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25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135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10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2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26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137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11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130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27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136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12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28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138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13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129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29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135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14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130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30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134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15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2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135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31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>
                          <a:effectLst/>
                        </a:rPr>
                        <a:t>133</a:t>
                      </a:r>
                      <a:endParaRPr lang="en-ID" sz="28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16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828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2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132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32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ID" sz="2800" b="1" dirty="0">
                          <a:effectLst/>
                        </a:rPr>
                        <a:t>137</a:t>
                      </a:r>
                      <a:endParaRPr lang="en-ID" sz="2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3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8246" y="797169"/>
                <a:ext cx="11629292" cy="347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6000" b="1" dirty="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Dengan </a:t>
                </a:r>
                <a:r>
                  <a:rPr lang="en-US" sz="6000" b="1" dirty="0" err="1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menggunakan</a:t>
                </a:r>
                <a:r>
                  <a:rPr lang="en-US" sz="6000" b="1" dirty="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6000" b="1" dirty="0" err="1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rumus</a:t>
                </a:r>
                <a:endParaRPr lang="en-ID" sz="6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60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Varians</a:t>
                </a:r>
                <a:r>
                  <a:rPr lang="en-US" sz="6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  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𝑺</m:t>
                        </m:r>
                      </m:e>
                      <m:sup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𝟐</m:t>
                        </m:r>
                      </m:sup>
                    </m:sSup>
                    <m:r>
                      <a:rPr lang="en-US" sz="60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=</m:t>
                    </m:r>
                    <m:f>
                      <m:fPr>
                        <m:ctrlPr>
                          <a:rPr lang="en-ID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𝒏</m:t>
                        </m:r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−</m:t>
                        </m:r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𝟏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ID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naryPr>
                      <m:sub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𝒊</m:t>
                        </m:r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=</m:t>
                        </m:r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𝟏</m:t>
                        </m:r>
                      </m:sub>
                      <m:sup>
                        <m:r>
                          <a:rPr lang="en-US" sz="6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ID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6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D" sz="60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charset="0"/>
                                        <a:ea typeface="Times New Roman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60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charset="0"/>
                                        <a:ea typeface="Times New Roman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6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ID" sz="60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60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charset="0"/>
                                        <a:ea typeface="Times New Roman" charset="0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6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8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      </a:t>
                </a:r>
                <a:endParaRPr lang="en-ID" sz="48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6" y="797169"/>
                <a:ext cx="11629292" cy="3477812"/>
              </a:xfrm>
              <a:prstGeom prst="rect">
                <a:avLst/>
              </a:prstGeom>
              <a:blipFill rotWithShape="0">
                <a:blip r:embed="rId2"/>
                <a:stretch>
                  <a:fillRect l="-3197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5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5137" y="426497"/>
                <a:ext cx="11418277" cy="4772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Varians </a:t>
                </a:r>
                <a:r>
                  <a:rPr lang="en-US" sz="4800" b="1" dirty="0" err="1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gabungan</a:t>
                </a:r>
                <a:r>
                  <a:rPr lang="en-US" sz="4800" b="1" dirty="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:	</a:t>
                </a:r>
                <a:endParaRPr lang="en-ID" sz="48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D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Times New Roman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𝒑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𝟐</m:t>
                          </m:r>
                        </m:sup>
                      </m:sSubSup>
                      <m:r>
                        <a:rPr lang="en-US" sz="4800" b="1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charset="0"/>
                          <a:ea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ID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Times New Roman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D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Times New Roman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48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charset="0"/>
                                      <a:ea typeface="Times New Roman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charset="0"/>
                                      <a:ea typeface="Times New Roman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ID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Times New Roman" charset="0"/>
                                </a:rPr>
                              </m:ctrlPr>
                            </m:sSubSupPr>
                            <m:e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Times New Roman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48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charset="0"/>
                                      <a:ea typeface="Times New Roman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charset="0"/>
                                      <a:ea typeface="Times New Roman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ID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Times New Roman" charset="0"/>
                                </a:rPr>
                              </m:ctrlPr>
                            </m:sSubSupPr>
                            <m:e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ID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Times New Roman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Times New Roman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ID" sz="48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 </a:t>
                </a:r>
                <a:endParaRPr lang="en-ID" sz="48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37" y="426497"/>
                <a:ext cx="11418277" cy="4772781"/>
              </a:xfrm>
              <a:prstGeom prst="rect">
                <a:avLst/>
              </a:prstGeom>
              <a:blipFill rotWithShape="0"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65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7846" y="858698"/>
                <a:ext cx="10761785" cy="306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600" dirty="0">
                    <a:latin typeface="Calibri" charset="0"/>
                    <a:ea typeface="Times New Roman" charset="0"/>
                    <a:cs typeface="Times New Roman" charset="0"/>
                  </a:rPr>
                  <a:t> </a:t>
                </a:r>
                <a:endParaRPr lang="en-ID" sz="66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  <a:p>
                <a:pPr algn="ctr"/>
                <a:r>
                  <a:rPr lang="en-US" sz="72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Uji</a:t>
                </a:r>
                <a:r>
                  <a:rPr lang="en-US" sz="72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t		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𝒕</m:t>
                    </m:r>
                    <m:r>
                      <a:rPr lang="en-US" sz="72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ID" sz="72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D" sz="72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D" sz="72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D" sz="72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72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72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72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D" sz="72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D" sz="72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72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72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ID" sz="72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ID" sz="72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72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72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𝒑</m:t>
                                </m:r>
                              </m:sub>
                              <m:sup>
                                <m:r>
                                  <a:rPr lang="en-US" sz="72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𝟐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ID" sz="72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D" sz="72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72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ID" sz="7200" b="1" i="1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  <a:ea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7200" b="1" i="1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7200" b="1" i="1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72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ID" sz="72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7200" b="1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ID" sz="7200" b="1" i="1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  <a:ea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7200" b="1" i="1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7200" b="1" i="1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US" sz="72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ID" sz="7200" b="1" dirty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 </a:t>
                </a:r>
                <a:endParaRPr lang="en-US" sz="72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46" y="858698"/>
                <a:ext cx="10761785" cy="30682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40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1691" y="626561"/>
                <a:ext cx="12215447" cy="5131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latin typeface="Calibri" charset="0"/>
                    <a:ea typeface="Times New Roman" charset="0"/>
                    <a:cs typeface="Times New Roman" charset="0"/>
                  </a:rPr>
                  <a:t> </a:t>
                </a:r>
                <a:endParaRPr lang="en-ID" sz="54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Hasil</a:t>
                </a:r>
                <a:r>
                  <a:rPr lang="en-US" sz="5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5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perhitungan</a:t>
                </a:r>
                <a:r>
                  <a:rPr lang="en-US" sz="5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5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diperoleh</a:t>
                </a:r>
                <a:r>
                  <a:rPr lang="en-US" sz="5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:</a:t>
                </a:r>
                <a:endParaRPr lang="en-ID" sz="54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5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D" sz="5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=   </m:t>
                    </m:r>
                    <m:r>
                      <a:rPr lang="en-US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𝟏𝟑𝟒</m:t>
                    </m:r>
                    <m:r>
                      <a:rPr lang="en-US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.</m:t>
                    </m:r>
                    <m:r>
                      <a:rPr lang="en-US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𝟖</m:t>
                    </m:r>
                    <m:r>
                      <a:rPr lang="en-US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         ; </m:t>
                    </m:r>
                    <m:sSub>
                      <m:sSubPr>
                        <m:ctrlPr>
                          <a:rPr lang="en-ID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D" sz="5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charset="0"/>
                                <a:ea typeface="Times New Roman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=</m:t>
                    </m:r>
                    <m:r>
                      <a:rPr lang="en-US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𝟏𝟑𝟏</m:t>
                    </m:r>
                    <m:r>
                      <a:rPr lang="en-US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.</m:t>
                    </m:r>
                    <m:r>
                      <a:rPr lang="en-US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𝟖𝟖</m:t>
                    </m:r>
                  </m:oMath>
                </a14:m>
                <a:endParaRPr lang="en-US" sz="54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Calibri" charset="0"/>
                  <a:ea typeface="Times New Roman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en-ID" sz="54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D" sz="54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charset="0"/>
                          </a:rPr>
                        </m:ctrlPr>
                      </m:sSubSupPr>
                      <m:e>
                        <m:r>
                          <a:rPr lang="fi-FI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Calibri" charset="0"/>
                          </a:rPr>
                          <m:t>𝑺</m:t>
                        </m:r>
                      </m:e>
                      <m:sub>
                        <m:r>
                          <a:rPr lang="fi-FI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Calibri" charset="0"/>
                          </a:rPr>
                          <m:t>𝟏</m:t>
                        </m:r>
                      </m:sub>
                      <m:sup>
                        <m:r>
                          <a:rPr lang="fi-FI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Calibri" charset="0"/>
                          </a:rPr>
                          <m:t>𝟐</m:t>
                        </m:r>
                      </m:sup>
                    </m:sSubSup>
                    <m:r>
                      <a:rPr lang="fi-FI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Calibri" charset="0"/>
                      </a:rPr>
                      <m:t>= </m:t>
                    </m:r>
                  </m:oMath>
                </a14:m>
                <a:r>
                  <a:rPr lang="en-US" sz="5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3.74 	</a:t>
                </a:r>
                <a:r>
                  <a:rPr lang="en-US" sz="54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dan</a:t>
                </a:r>
                <a:r>
                  <a:rPr lang="en-US" sz="5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D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sSubSupPr>
                      <m:e>
                        <m:r>
                          <a:rPr lang="en-US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𝟏</m:t>
                        </m:r>
                      </m:sub>
                      <m:sup>
                        <m:r>
                          <a:rPr lang="en-US" sz="5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𝟐</m:t>
                        </m:r>
                      </m:sup>
                    </m:sSubSup>
                    <m:r>
                      <a:rPr lang="en-US" sz="54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= </m:t>
                    </m:r>
                  </m:oMath>
                </a14:m>
                <a:r>
                  <a:rPr lang="en-US" sz="54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4.48  ;  </a:t>
                </a:r>
                <a:endParaRPr lang="en-ID" sz="54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1" y="626561"/>
                <a:ext cx="12215447" cy="5131918"/>
              </a:xfrm>
              <a:prstGeom prst="rect">
                <a:avLst/>
              </a:prstGeom>
              <a:blipFill rotWithShape="0">
                <a:blip r:embed="rId2"/>
                <a:stretch>
                  <a:fillRect l="-2695" b="-6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87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5816" y="663880"/>
                <a:ext cx="11230707" cy="560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𝒑</m:t>
                          </m:r>
                        </m:sub>
                        <m:sup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𝟐</m:t>
                          </m:r>
                        </m:sup>
                      </m:sSubSup>
                      <m:r>
                        <a:rPr lang="en-US" sz="48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𝟏𝟓</m:t>
                              </m:r>
                              <m:r>
                                <a:rPr lang="en-US" sz="4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∗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𝟑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𝟕𝟒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𝟏𝟕</m:t>
                              </m:r>
                              <m:r>
                                <a:rPr lang="en-US" sz="4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∗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𝟒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𝟒𝟖</m:t>
                          </m:r>
                        </m:num>
                        <m:den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𝟏𝟓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𝟏𝟕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solidFill>
                    <a:schemeClr val="bg2">
                      <a:lumMod val="50000"/>
                    </a:schemeClr>
                  </a:solidFill>
                  <a:latin typeface="Cambria Math" charset="0"/>
                </a:endParaRPr>
              </a:p>
              <a:p>
                <a:endParaRPr lang="en-US" sz="5400" b="1" i="0" dirty="0">
                  <a:solidFill>
                    <a:schemeClr val="bg2">
                      <a:lumMod val="50000"/>
                    </a:schemeClr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𝟓𝟐</m:t>
                          </m:r>
                          <m:r>
                            <a:rPr lang="en-US" sz="54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sz="54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𝟑𝟔</m:t>
                          </m:r>
                          <m:r>
                            <a:rPr lang="en-US" sz="54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sz="54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𝟕𝟏</m:t>
                          </m:r>
                          <m:r>
                            <a:rPr lang="en-US" sz="54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sz="54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𝟔𝟖</m:t>
                          </m:r>
                        </m:num>
                        <m:den>
                          <m:r>
                            <a:rPr lang="en-US" sz="5400" b="1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𝟑𝟏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>
                      <a:lumMod val="50000"/>
                    </a:schemeClr>
                  </a:solidFill>
                  <a:latin typeface="Cambria Math" charset="0"/>
                </a:endParaRPr>
              </a:p>
              <a:p>
                <a:endParaRPr lang="en-US" sz="5400" b="1" i="0" dirty="0">
                  <a:solidFill>
                    <a:schemeClr val="bg2">
                      <a:lumMod val="50000"/>
                    </a:schemeClr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54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𝟒</m:t>
                      </m:r>
                      <m:r>
                        <a:rPr lang="en-US" sz="54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5400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sz="54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16" y="663880"/>
                <a:ext cx="11230707" cy="56092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674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5390</TotalTime>
  <Words>443</Words>
  <Application>Microsoft Office PowerPoint</Application>
  <PresentationFormat>Custom</PresentationFormat>
  <Paragraphs>156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Circuit</vt:lpstr>
      <vt:lpstr>MANAJEMEN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KLINIK DAN BIOSTATISTIK</dc:title>
  <dc:creator>Idrus Jus'at</dc:creator>
  <cp:lastModifiedBy>BPISTI2008</cp:lastModifiedBy>
  <cp:revision>58</cp:revision>
  <dcterms:created xsi:type="dcterms:W3CDTF">2018-04-20T03:08:43Z</dcterms:created>
  <dcterms:modified xsi:type="dcterms:W3CDTF">2018-08-29T02:04:46Z</dcterms:modified>
</cp:coreProperties>
</file>