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3" r:id="rId2"/>
    <p:sldId id="325" r:id="rId3"/>
    <p:sldId id="308" r:id="rId4"/>
    <p:sldId id="336" r:id="rId5"/>
    <p:sldId id="337" r:id="rId6"/>
    <p:sldId id="338" r:id="rId7"/>
    <p:sldId id="339" r:id="rId8"/>
    <p:sldId id="340" r:id="rId9"/>
    <p:sldId id="341" r:id="rId10"/>
    <p:sldId id="309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8" r:id="rId27"/>
    <p:sldId id="359" r:id="rId28"/>
    <p:sldId id="35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0"/>
    <p:restoredTop sz="94590"/>
  </p:normalViewPr>
  <p:slideViewPr>
    <p:cSldViewPr snapToGrid="0" snapToObjects="1">
      <p:cViewPr>
        <p:scale>
          <a:sx n="50" d="100"/>
          <a:sy n="50" d="100"/>
        </p:scale>
        <p:origin x="-576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2034283"/>
            <a:ext cx="8791575" cy="9516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MANAJEMEN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408" y="3191072"/>
            <a:ext cx="8791575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TEMU XII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anova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727301"/>
                  </p:ext>
                </p:extLst>
              </p:nvPr>
            </p:nvGraphicFramePr>
            <p:xfrm>
              <a:off x="235975" y="324464"/>
              <a:ext cx="11724966" cy="4386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50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98631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0477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16060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7577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/>
                            <a:t>Sumber</a:t>
                          </a:r>
                          <a:r>
                            <a:rPr lang="en-US" sz="4000" dirty="0"/>
                            <a:t> </a:t>
                          </a:r>
                          <a:r>
                            <a:rPr lang="en-US" sz="4000" dirty="0" err="1"/>
                            <a:t>Variasi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/>
                            <a:t>Jumlah</a:t>
                          </a:r>
                          <a:r>
                            <a:rPr lang="en-US" sz="4000" dirty="0"/>
                            <a:t> </a:t>
                          </a:r>
                          <a:r>
                            <a:rPr lang="en-US" sz="4000" dirty="0" err="1"/>
                            <a:t>Kuadrat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/>
                            <a:t>dk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Mean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/>
                            <a:t>Nilai</a:t>
                          </a:r>
                          <a:r>
                            <a:rPr lang="en-US" sz="4000" dirty="0"/>
                            <a:t> 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/>
                            <a:t>Antar</a:t>
                          </a:r>
                          <a:r>
                            <a:rPr lang="en-US" sz="3600" b="1" dirty="0"/>
                            <a:t> </a:t>
                          </a:r>
                          <a:r>
                            <a:rPr lang="en-US" sz="3600" b="1" dirty="0" err="1"/>
                            <a:t>Kelompok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𝑺𝑺𝑩</m:t>
                              </m:r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D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D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ID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D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D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D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..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ID" sz="2800" b="1" dirty="0">
                              <a:effectLst/>
                            </a:rPr>
                            <a:t> </a:t>
                          </a:r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/>
                            <a:t>k-1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/>
                            <a:t>MSB = SSB/(k-1)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sz="3600" b="1" u="sng" dirty="0"/>
                            <a:t>MSB</a:t>
                          </a:r>
                        </a:p>
                        <a:p>
                          <a:r>
                            <a:rPr lang="en-US" sz="3600" b="1" u="sng" dirty="0"/>
                            <a:t>MSW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/>
                            <a:t>Dalam</a:t>
                          </a:r>
                          <a:r>
                            <a:rPr lang="en-US" sz="3600" b="1" dirty="0"/>
                            <a:t> </a:t>
                          </a:r>
                          <a:r>
                            <a:rPr lang="en-US" sz="3600" b="1" dirty="0" err="1"/>
                            <a:t>Kelompok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𝑺𝑺𝑾</m:t>
                              </m:r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D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ID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D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ID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ID" sz="2800" b="1" i="1" kern="1200">
                                                          <a:solidFill>
                                                            <a:schemeClr val="dk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800" b="1" i="1" kern="1200">
                                                          <a:solidFill>
                                                            <a:schemeClr val="dk1"/>
                                                          </a:solidFill>
                                                          <a:effectLst/>
                                                          <a:latin typeface="Cambria Math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𝑿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en-ID" sz="2800" b="1" dirty="0">
                              <a:effectLst/>
                            </a:rPr>
                            <a:t> </a:t>
                          </a:r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/>
                            <a:t>N-k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/>
                            <a:t>MSW = SSW/(N-k)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b="1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𝑺𝑺𝑻</m:t>
                              </m:r>
                              <m:r>
                                <a:rPr lang="en-US" sz="28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ID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ID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ID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ID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𝒊𝒋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D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ID" sz="2800" b="1" i="1" kern="1200">
                                                          <a:solidFill>
                                                            <a:schemeClr val="dk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800" b="1" i="1" kern="1200">
                                                          <a:solidFill>
                                                            <a:schemeClr val="dk1"/>
                                                          </a:solidFill>
                                                          <a:effectLst/>
                                                          <a:latin typeface="Cambria Math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𝑿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..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en-ID" sz="3200" b="1" dirty="0">
                              <a:effectLst/>
                            </a:rPr>
                            <a:t> </a:t>
                          </a:r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/>
                            <a:t>N-1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727301"/>
                  </p:ext>
                </p:extLst>
              </p:nvPr>
            </p:nvGraphicFramePr>
            <p:xfrm>
              <a:off x="235975" y="324464"/>
              <a:ext cx="11724966" cy="4386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509"/>
                    <a:gridCol w="4986313"/>
                    <a:gridCol w="1104771"/>
                    <a:gridCol w="2160601"/>
                    <a:gridCol w="1275772"/>
                  </a:tblGrid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 smtClean="0"/>
                            <a:t>Sumber</a:t>
                          </a:r>
                          <a:r>
                            <a:rPr lang="en-US" sz="4000" dirty="0" smtClean="0"/>
                            <a:t> </a:t>
                          </a:r>
                          <a:r>
                            <a:rPr lang="en-US" sz="4000" dirty="0" err="1" smtClean="0"/>
                            <a:t>Variasi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 smtClean="0"/>
                            <a:t>Jumlah</a:t>
                          </a:r>
                          <a:r>
                            <a:rPr lang="en-US" sz="4000" dirty="0" smtClean="0"/>
                            <a:t> </a:t>
                          </a:r>
                          <a:r>
                            <a:rPr lang="en-US" sz="4000" dirty="0" err="1" smtClean="0"/>
                            <a:t>Kuadrat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 smtClean="0"/>
                            <a:t>dk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Mean Square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 smtClean="0"/>
                            <a:t>Nilai</a:t>
                          </a:r>
                          <a:r>
                            <a:rPr lang="en-US" sz="4000" dirty="0" smtClean="0"/>
                            <a:t> 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/>
                            <a:t>Antar</a:t>
                          </a:r>
                          <a:r>
                            <a:rPr lang="en-US" sz="3600" b="1" dirty="0" smtClean="0"/>
                            <a:t> </a:t>
                          </a:r>
                          <a:r>
                            <a:rPr lang="en-US" sz="3600" b="1" dirty="0" err="1" smtClean="0"/>
                            <a:t>Kelompok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254" t="-119487" r="-91687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/>
                            <a:t>k-1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/>
                            <a:t>MSB = SSB/(k-1)</a:t>
                          </a:r>
                          <a:endParaRPr lang="en-US" sz="3600" b="1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sz="3600" b="1" u="sng" dirty="0" smtClean="0"/>
                            <a:t>MSB</a:t>
                          </a:r>
                        </a:p>
                        <a:p>
                          <a:r>
                            <a:rPr lang="en-US" sz="3600" b="1" u="sng" dirty="0" smtClean="0"/>
                            <a:t>MSW</a:t>
                          </a:r>
                          <a:endParaRPr lang="en-US" sz="3600" b="1" u="sng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/>
                            <a:t>Dalam</a:t>
                          </a:r>
                          <a:r>
                            <a:rPr lang="en-US" sz="3600" b="1" dirty="0" smtClean="0"/>
                            <a:t> </a:t>
                          </a:r>
                          <a:r>
                            <a:rPr lang="en-US" sz="3600" b="1" dirty="0" err="1" smtClean="0"/>
                            <a:t>Kelompok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254" t="-219487" r="-91687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/>
                            <a:t>N-k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/>
                            <a:t>MSW = SSW/(N-k)</a:t>
                          </a:r>
                          <a:endParaRPr lang="en-US" sz="36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981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600" b="1" dirty="0" smtClean="0"/>
                            <a:t>Total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254" t="-541739" r="-91687" b="-2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/>
                            <a:t>N-1</a:t>
                          </a:r>
                          <a:endParaRPr lang="en-US" sz="3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771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1" y="609600"/>
            <a:ext cx="10879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kita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mengetahui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indeks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massa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tubuh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(IMT)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mahasiswi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berumur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19-21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tahun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A),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wanita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berumur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35-39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tahun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B)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wanita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berumur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45-49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tahun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C),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datanya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berikut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(data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fiktif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ID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82275"/>
              </p:ext>
            </p:extLst>
          </p:nvPr>
        </p:nvGraphicFramePr>
        <p:xfrm>
          <a:off x="2750406" y="216206"/>
          <a:ext cx="6581162" cy="10241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4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3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3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Kelompok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7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(X</a:t>
                      </a:r>
                      <a:r>
                        <a:rPr lang="en-US" sz="3200" b="1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 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(X</a:t>
                      </a:r>
                      <a:r>
                        <a:rPr lang="en-US" sz="3200" b="1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(X</a:t>
                      </a:r>
                      <a:r>
                        <a:rPr lang="en-US" sz="3200" b="1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22.7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28.2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22.5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23.7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20.2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21.0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21.6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26.7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19.8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3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21.6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29.2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84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22031"/>
            <a:ext cx="91430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en-ID" dirty="0"/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Dari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perhitungan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persatu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diperoleh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Rata-rata IMT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A = 21,85; </a:t>
            </a:r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Rata-rata IMT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B =23,58;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Rata-rata IMT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C = 25,68;</a:t>
            </a:r>
            <a:endParaRPr lang="en-ID" sz="3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4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15" y="656492"/>
            <a:ext cx="107852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SSW = 134,99;		SST = 282.66		SSB = 147,99;  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MSB = SSB/(k-1) = 147.67/(3-1) = 73.84	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MSW = SSW/(N-k) = 134,99/(54-3) = 2,65;  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F-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= MSB/MSW = 73,84/2,65 = 27,89; 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2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1" y="0"/>
            <a:ext cx="11160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F-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diperoleh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table F (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bisa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di down-load)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= (k-1)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(N-k),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cari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2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dibagian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54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dibagian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kiri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pilih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50);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ketemukan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kedua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tersebut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terlihat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3,18. 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Karena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F-h = 9,69 &gt;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F-t = 3,18, </a:t>
            </a: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bermakna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rata-rata IMT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diantara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ketiga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776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938" y="468923"/>
            <a:ext cx="11160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Namun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kita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bisa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mengetahui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pasti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mana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bermakna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apakah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B,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C,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B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C.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mempelajari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kelompok-kelompok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rerata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lainnya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analisis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multi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komparasi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‘Post Hoc Test’. </a:t>
            </a:r>
          </a:p>
        </p:txBody>
      </p:sp>
    </p:spTree>
    <p:extLst>
      <p:ext uri="{BB962C8B-B14F-4D97-AF65-F5344CB8AC3E}">
        <p14:creationId xmlns:p14="http://schemas.microsoft.com/office/powerpoint/2010/main" val="64903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62" y="609600"/>
            <a:ext cx="109493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Di program SPSS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jenis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metoda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analisis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multi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komparasi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bisa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dipilih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lain: LSD, Bonferroni,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Sidak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Scheffe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lain-lain.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Analisis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dibahas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metoda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Bonferroni.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7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80324" y="8995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09337"/>
                <a:ext cx="11887200" cy="587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Times New Roman" charset="0"/>
                  </a:rPr>
                  <a:t>Rumus Bonferroni: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libri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𝒊𝒋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charset="0"/>
                          <a:ea typeface="Calibri" charset="0"/>
                        </a:rPr>
                        <m:t>=</m:t>
                      </m:r>
                      <m:f>
                        <m:f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libri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Calibri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Calibri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Calibri" charset="0"/>
                                </a:rPr>
                                <m:t>𝒘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charset="0"/>
                                  <a:ea typeface="Calibri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D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  <a:ea typeface="Calibri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charset="0"/>
                                      <a:ea typeface="Calibri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D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/>
                                          <a:ea typeface="Calibri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charset="0"/>
                                          <a:ea typeface="Calibri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charset="0"/>
                              <a:ea typeface="Calibri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ID" sz="4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dengan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dk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= n-k 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tingkat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kemaknaan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Symbol" charset="2"/>
                    <a:ea typeface="Times New Roman" charset="0"/>
                  </a:rPr>
                  <a:t>a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sebagai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berikut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𝜶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∗</m:t>
                        </m:r>
                      </m:sup>
                    </m:sSup>
                    <m:r>
                      <a:rPr lang="en-US" sz="4000" b="1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charset="0"/>
                        <a:ea typeface="Times New Roman" charset="0"/>
                      </a:rPr>
                      <m:t>=</m:t>
                    </m:r>
                    <m:f>
                      <m:fPr>
                        <m:ctrlPr>
                          <a:rPr lang="en-ID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charset="0"/>
                            <a:ea typeface="Times New Roman" charset="0"/>
                          </a:rPr>
                          <m:t>𝜶</m:t>
                        </m:r>
                      </m:num>
                      <m:den>
                        <m:d>
                          <m:dPr>
                            <m:ctrlPr>
                              <a:rPr lang="en-ID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  <a:ea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D" sz="4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charset="0"/>
                                    <a:ea typeface="Times New Roman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ID" sz="4000" b="1" dirty="0">
                  <a:solidFill>
                    <a:schemeClr val="bg2">
                      <a:lumMod val="50000"/>
                    </a:schemeClr>
                  </a:solidFill>
                  <a:effectLst/>
                  <a:latin typeface="Times New Roman" charset="0"/>
                  <a:ea typeface="Calibri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37"/>
                <a:ext cx="11887200" cy="58719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8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46021"/>
              </p:ext>
            </p:extLst>
          </p:nvPr>
        </p:nvGraphicFramePr>
        <p:xfrm>
          <a:off x="2617867" y="0"/>
          <a:ext cx="6965046" cy="7040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8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1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4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3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 ID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IMT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Kelompok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22.7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23.1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22.6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27.2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24.6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24.7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21.6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26.7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25.5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41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28.2</a:t>
                      </a:r>
                      <a:endParaRPr lang="en-ID" sz="28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57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29.2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77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" y="2035278"/>
            <a:ext cx="110760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ANALISIS DATA BERDISTRIBUSI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1425" y="39458"/>
            <a:ext cx="25550191" cy="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64" descr="../../Desktop/Screen%20Shot%202018-03-12%20at%209.01.0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71" y="20333"/>
            <a:ext cx="9196193" cy="87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12%20at%209.11.33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" y="237642"/>
            <a:ext cx="11245108" cy="6620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76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12%20at%209.16.52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1" y="0"/>
            <a:ext cx="108276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45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12%20at%209.21.51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3" y="0"/>
            <a:ext cx="1086666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01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44" y="409801"/>
            <a:ext cx="9851527" cy="64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12%20at%209.28.11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9" y="0"/>
            <a:ext cx="1085818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73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381000"/>
            <a:ext cx="10553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Interpretasi</a:t>
            </a:r>
            <a:r>
              <a:rPr lang="en-US" sz="2800" b="1" dirty="0">
                <a:solidFill>
                  <a:schemeClr val="bg1"/>
                </a:solidFill>
              </a:rPr>
              <a:t> table ANOVA </a:t>
            </a:r>
            <a:r>
              <a:rPr lang="en-US" sz="2800" b="1" dirty="0" err="1">
                <a:solidFill>
                  <a:schemeClr val="bg1"/>
                </a:solidFill>
              </a:rPr>
              <a:t>sudah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dijelaskan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sebelumnya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hal</a:t>
            </a:r>
            <a:r>
              <a:rPr lang="en-US" sz="2800" b="1" dirty="0">
                <a:solidFill>
                  <a:schemeClr val="bg1"/>
                </a:solidFill>
              </a:rPr>
              <a:t>. 149).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‘Post Hoc Test’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dibaca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berikut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Perbedaan</a:t>
            </a:r>
            <a:r>
              <a:rPr lang="en-US" sz="2800" b="1" dirty="0">
                <a:solidFill>
                  <a:schemeClr val="bg1"/>
                </a:solidFill>
              </a:rPr>
              <a:t> IMT </a:t>
            </a:r>
            <a:r>
              <a:rPr lang="en-US" sz="2800" b="1" dirty="0" err="1">
                <a:solidFill>
                  <a:schemeClr val="bg1"/>
                </a:solidFill>
              </a:rPr>
              <a:t>antara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19-21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35-39 </a:t>
            </a:r>
            <a:r>
              <a:rPr lang="en-US" sz="2800" b="1" dirty="0" err="1">
                <a:solidFill>
                  <a:schemeClr val="bg1"/>
                </a:solidFill>
              </a:rPr>
              <a:t>tahun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sebesar</a:t>
            </a:r>
            <a:r>
              <a:rPr lang="en-US" sz="2800" b="1" dirty="0">
                <a:solidFill>
                  <a:schemeClr val="bg1"/>
                </a:solidFill>
              </a:rPr>
              <a:t> 1,83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bermakna</a:t>
            </a:r>
            <a:r>
              <a:rPr lang="en-US" sz="2800" b="1" dirty="0">
                <a:solidFill>
                  <a:schemeClr val="bg1"/>
                </a:solidFill>
              </a:rPr>
              <a:t> (p=0.004);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Perbedaan</a:t>
            </a:r>
            <a:r>
              <a:rPr lang="en-US" sz="2800" b="1" dirty="0">
                <a:solidFill>
                  <a:schemeClr val="bg1"/>
                </a:solidFill>
              </a:rPr>
              <a:t> IMT </a:t>
            </a:r>
            <a:r>
              <a:rPr lang="en-US" sz="2800" b="1" dirty="0" err="1">
                <a:solidFill>
                  <a:schemeClr val="bg1"/>
                </a:solidFill>
              </a:rPr>
              <a:t>antara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19-21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46-49 </a:t>
            </a:r>
            <a:r>
              <a:rPr lang="en-US" sz="2800" b="1" dirty="0" err="1">
                <a:solidFill>
                  <a:schemeClr val="bg1"/>
                </a:solidFill>
              </a:rPr>
              <a:t>tahun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sebesar</a:t>
            </a:r>
            <a:r>
              <a:rPr lang="en-US" sz="2800" b="1" dirty="0">
                <a:solidFill>
                  <a:schemeClr val="bg1"/>
                </a:solidFill>
              </a:rPr>
              <a:t> 4,04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bermakna</a:t>
            </a:r>
            <a:r>
              <a:rPr lang="en-US" sz="2800" b="1" dirty="0">
                <a:solidFill>
                  <a:schemeClr val="bg1"/>
                </a:solidFill>
              </a:rPr>
              <a:t> (p=0.000);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Perbedaan</a:t>
            </a:r>
            <a:r>
              <a:rPr lang="en-US" sz="2800" b="1" dirty="0">
                <a:solidFill>
                  <a:schemeClr val="bg1"/>
                </a:solidFill>
              </a:rPr>
              <a:t> IMT </a:t>
            </a:r>
            <a:r>
              <a:rPr lang="en-US" sz="2800" b="1" dirty="0" err="1">
                <a:solidFill>
                  <a:schemeClr val="bg1"/>
                </a:solidFill>
              </a:rPr>
              <a:t>antara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35-39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46-49 </a:t>
            </a:r>
            <a:r>
              <a:rPr lang="en-US" sz="2800" b="1" dirty="0" err="1">
                <a:solidFill>
                  <a:schemeClr val="bg1"/>
                </a:solidFill>
              </a:rPr>
              <a:t>tahun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sebesar</a:t>
            </a:r>
            <a:r>
              <a:rPr lang="en-US" sz="2800" b="1" dirty="0">
                <a:solidFill>
                  <a:schemeClr val="bg1"/>
                </a:solidFill>
              </a:rPr>
              <a:t> 2,22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bermakna</a:t>
            </a:r>
            <a:r>
              <a:rPr lang="en-US" sz="2800" b="1" dirty="0">
                <a:solidFill>
                  <a:schemeClr val="bg1"/>
                </a:solidFill>
              </a:rPr>
              <a:t> (p=0.000).</a:t>
            </a:r>
          </a:p>
        </p:txBody>
      </p:sp>
    </p:spTree>
    <p:extLst>
      <p:ext uri="{BB962C8B-B14F-4D97-AF65-F5344CB8AC3E}">
        <p14:creationId xmlns:p14="http://schemas.microsoft.com/office/powerpoint/2010/main" val="335762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150" y="1250246"/>
            <a:ext cx="10629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Penyajian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sebaiknya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ditampilkan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dalam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grafik</a:t>
            </a:r>
            <a:r>
              <a:rPr lang="en-US" sz="3200" b="1" dirty="0">
                <a:solidFill>
                  <a:schemeClr val="bg1"/>
                </a:solidFill>
              </a:rPr>
              <a:t> ‘Error Bar’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dijelaskan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pembahasan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diatas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Pelajari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kembali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langkah-langkah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membuat</a:t>
            </a:r>
            <a:r>
              <a:rPr lang="en-US" sz="3200" b="1" dirty="0">
                <a:solidFill>
                  <a:schemeClr val="bg1"/>
                </a:solidFill>
              </a:rPr>
              <a:t> ‘Error Bar’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diuraikan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bagian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sebelumnya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16 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7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72" y="1763485"/>
            <a:ext cx="10025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SAMPAI MINGGU DEPAN</a:t>
            </a:r>
          </a:p>
        </p:txBody>
      </p:sp>
    </p:spTree>
    <p:extLst>
      <p:ext uri="{BB962C8B-B14F-4D97-AF65-F5344CB8AC3E}">
        <p14:creationId xmlns:p14="http://schemas.microsoft.com/office/powerpoint/2010/main" val="43694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928" y="272374"/>
            <a:ext cx="113229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400" b="1" dirty="0">
                <a:solidFill>
                  <a:schemeClr val="bg1"/>
                </a:solidFill>
              </a:rPr>
              <a:t>Data </a:t>
            </a:r>
            <a:r>
              <a:rPr lang="en-US" sz="4400" b="1" dirty="0" err="1">
                <a:solidFill>
                  <a:schemeClr val="bg1"/>
                </a:solidFill>
              </a:rPr>
              <a:t>Kontinyu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menurut</a:t>
            </a:r>
            <a:r>
              <a:rPr lang="en-US" sz="4400" b="1" dirty="0"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solidFill>
                  <a:schemeClr val="bg1"/>
                </a:solidFill>
              </a:rPr>
              <a:t>kelompok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atau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lebih</a:t>
            </a:r>
            <a:endParaRPr lang="en-US" sz="4400" b="1" dirty="0">
              <a:solidFill>
                <a:schemeClr val="bg1"/>
              </a:solidFill>
            </a:endParaRPr>
          </a:p>
          <a:p>
            <a:pPr marL="0" lvl="1"/>
            <a:endParaRPr lang="en-US" sz="4400" b="1" dirty="0">
              <a:solidFill>
                <a:schemeClr val="bg1"/>
              </a:solidFill>
            </a:endParaRPr>
          </a:p>
          <a:p>
            <a:pPr marL="0" lvl="1"/>
            <a:r>
              <a:rPr lang="en-US" sz="4400" b="1" dirty="0" err="1">
                <a:solidFill>
                  <a:schemeClr val="bg1"/>
                </a:solidFill>
              </a:rPr>
              <a:t>Analisis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Varians</a:t>
            </a:r>
            <a:r>
              <a:rPr lang="en-US" sz="4400" b="1" dirty="0">
                <a:solidFill>
                  <a:schemeClr val="bg1"/>
                </a:solidFill>
              </a:rPr>
              <a:t> (ANOVA)</a:t>
            </a:r>
          </a:p>
          <a:p>
            <a:pPr marL="0" lvl="1"/>
            <a:endParaRPr lang="en-US" sz="4400" b="1" dirty="0">
              <a:solidFill>
                <a:schemeClr val="bg1"/>
              </a:solidFill>
            </a:endParaRPr>
          </a:p>
          <a:p>
            <a:pPr marL="0" lvl="1"/>
            <a:r>
              <a:rPr lang="en-US" sz="4400" b="1" dirty="0">
                <a:solidFill>
                  <a:schemeClr val="bg1"/>
                </a:solidFill>
              </a:rPr>
              <a:t>UJI F</a:t>
            </a:r>
            <a:endParaRPr lang="en-ID" sz="4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8" y="492368"/>
            <a:ext cx="113479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rata-rata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3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analisis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varians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(Analysis of Variance = ANOVA), </a:t>
            </a:r>
          </a:p>
          <a:p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misalnya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kita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mengetahui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rata-rata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tinggi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usia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sekolah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di 3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wilayah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2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9" y="867508"/>
            <a:ext cx="10691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Bila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t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cara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sangat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efisien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karena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742950" indent="-742950">
              <a:buAutoNum type="alphaLcParenR"/>
            </a:pP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dilakukan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t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berulang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kali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sesuai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kombinasi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muncul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; </a:t>
            </a:r>
          </a:p>
          <a:p>
            <a:pPr marL="742950" indent="-742950">
              <a:buAutoNum type="alphaLcParenR"/>
            </a:pP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penggunaan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t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berulangkali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berdampak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meningkatkan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inflasi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a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berarti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meningkatkan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peluang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tepat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keliru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07" y="1172308"/>
            <a:ext cx="11652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Beberapa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asumsi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harus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dipenuhi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ANOVA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marL="742950" indent="-742950">
              <a:buAutoNum type="alphaLcParenR"/>
            </a:pP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Varians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dianggap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homogen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; </a:t>
            </a:r>
          </a:p>
          <a:p>
            <a:pPr marL="742950" indent="-742950">
              <a:buAutoNum type="alphaLcParenR"/>
            </a:pP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Sampel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antar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sangat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independen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saling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mempengaruhi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); </a:t>
            </a:r>
          </a:p>
          <a:p>
            <a:pPr marL="742950" indent="-742950">
              <a:buAutoNum type="alphaLcParenR"/>
            </a:pP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data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berdistribusi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normal.</a:t>
            </a:r>
            <a:endParaRPr lang="en-ID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4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015" y="281355"/>
                <a:ext cx="11820993" cy="6431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Rumus ANOVA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D" sz="4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D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ID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  <m:sup>
                            <m:r>
                              <a:rPr lang="en-US" sz="40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    </a:t>
                </a: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dengan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derajat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kebebasan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: </a:t>
                </a: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k-1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untuk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pembilang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</a:p>
              <a:p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dan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n-k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untuk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penyebut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ID" sz="4000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  +</m:t>
                          </m:r>
                          <m:d>
                            <m:d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 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281355"/>
                <a:ext cx="11820993" cy="6431569"/>
              </a:xfrm>
              <a:prstGeom prst="rect">
                <a:avLst/>
              </a:prstGeom>
              <a:blipFill rotWithShape="0">
                <a:blip r:embed="rId2"/>
                <a:stretch>
                  <a:fillRect l="-1857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6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195753"/>
                <a:ext cx="11629292" cy="482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D" sz="3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sSup>
                            <m:sSup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sSup>
                            <m:sSup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sSup>
                            <m:sSup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…+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 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		N =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seluruh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data (n</a:t>
                </a:r>
                <a:r>
                  <a:rPr lang="en-US" sz="40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+ n</a:t>
                </a:r>
                <a:r>
                  <a:rPr lang="en-US" sz="40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+…..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n</a:t>
                </a:r>
                <a:r>
                  <a:rPr lang="en-US" sz="4000" b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5753"/>
                <a:ext cx="11629292" cy="48288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03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154" y="1735015"/>
                <a:ext cx="10574215" cy="274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D" sz="4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+…+ </m:t>
                          </m:r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 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		N =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seluruh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data (n</a:t>
                </a:r>
                <a:r>
                  <a:rPr lang="en-US" sz="40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+ n</a:t>
                </a:r>
                <a:r>
                  <a:rPr lang="en-US" sz="40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 +….. </a:t>
                </a:r>
                <a:r>
                  <a:rPr lang="en-US" sz="4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n</a:t>
                </a:r>
                <a:r>
                  <a:rPr lang="en-US" sz="4000" b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endParaRPr lang="en-ID" sz="4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54" y="1735015"/>
                <a:ext cx="10574215" cy="2748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133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6972</TotalTime>
  <Words>957</Words>
  <Application>Microsoft Office PowerPoint</Application>
  <PresentationFormat>Custom</PresentationFormat>
  <Paragraphs>199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60</cp:revision>
  <dcterms:created xsi:type="dcterms:W3CDTF">2018-04-20T03:08:43Z</dcterms:created>
  <dcterms:modified xsi:type="dcterms:W3CDTF">2018-08-29T02:06:47Z</dcterms:modified>
</cp:coreProperties>
</file>