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85" r:id="rId3"/>
    <p:sldId id="299" r:id="rId4"/>
    <p:sldId id="300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311" r:id="rId13"/>
    <p:sldId id="315" r:id="rId14"/>
    <p:sldId id="312" r:id="rId15"/>
    <p:sldId id="313" r:id="rId16"/>
    <p:sldId id="314" r:id="rId17"/>
    <p:sldId id="301" r:id="rId18"/>
    <p:sldId id="293" r:id="rId19"/>
    <p:sldId id="29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42"/>
    <p:restoredTop sz="94665"/>
  </p:normalViewPr>
  <p:slideViewPr>
    <p:cSldViewPr snapToGrid="0" snapToObjects="1">
      <p:cViewPr varScale="1">
        <p:scale>
          <a:sx n="59" d="100"/>
          <a:sy n="59" d="100"/>
        </p:scale>
        <p:origin x="-90" y="-10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0370A-DF85-C74D-9A91-2C26B97FE2BB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E6143-E7A0-9A46-92DF-DBF46974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77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70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>
                <a:solidFill>
                  <a:schemeClr val="bg2">
                    <a:lumMod val="75000"/>
                  </a:schemeClr>
                </a:solidFill>
              </a:rPr>
              <a:t>MANAJEMEN </a:t>
            </a:r>
            <a:r>
              <a:rPr lang="en-US" sz="8000" b="1" dirty="0">
                <a:solidFill>
                  <a:schemeClr val="bg2">
                    <a:lumMod val="75000"/>
                  </a:schemeClr>
                </a:solidFill>
              </a:rPr>
              <a:t>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>
                <a:solidFill>
                  <a:srgbClr val="FF0000"/>
                </a:solidFill>
              </a:rPr>
              <a:t>TEMU </a:t>
            </a:r>
            <a:r>
              <a:rPr lang="en-US" sz="5400" b="1" smtClean="0">
                <a:solidFill>
                  <a:srgbClr val="FF0000"/>
                </a:solidFill>
              </a:rPr>
              <a:t>II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827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3311" y="642026"/>
            <a:ext cx="1009731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6000" b="1" dirty="0">
                <a:solidFill>
                  <a:schemeClr val="bg1"/>
                </a:solidFill>
              </a:rPr>
              <a:t>3. </a:t>
            </a:r>
            <a:r>
              <a:rPr lang="en-US" sz="6000" b="1" dirty="0" err="1">
                <a:solidFill>
                  <a:schemeClr val="bg1"/>
                </a:solidFill>
              </a:rPr>
              <a:t>Mempersiapkan</a:t>
            </a:r>
            <a:r>
              <a:rPr lang="en-US" sz="6000" b="1" dirty="0">
                <a:solidFill>
                  <a:schemeClr val="bg1"/>
                </a:solidFill>
              </a:rPr>
              <a:t> ‘Worksheet’</a:t>
            </a:r>
          </a:p>
          <a:p>
            <a:pPr marL="0" lvl="1"/>
            <a:endParaRPr lang="en-US" sz="6000" b="1" dirty="0">
              <a:solidFill>
                <a:schemeClr val="bg1"/>
              </a:solidFill>
            </a:endParaRPr>
          </a:p>
          <a:p>
            <a:pPr marL="857250" lvl="1" indent="-857250">
              <a:buFont typeface="Arial" charset="0"/>
              <a:buChar char="•"/>
            </a:pPr>
            <a:r>
              <a:rPr lang="en-US" sz="6000" b="1" dirty="0" err="1">
                <a:solidFill>
                  <a:schemeClr val="bg1"/>
                </a:solidFill>
              </a:rPr>
              <a:t>Siapkan</a:t>
            </a:r>
            <a:r>
              <a:rPr lang="en-US" sz="6000" b="1" dirty="0">
                <a:solidFill>
                  <a:schemeClr val="bg1"/>
                </a:solidFill>
              </a:rPr>
              <a:t> Data (di Excel)</a:t>
            </a:r>
          </a:p>
          <a:p>
            <a:pPr marL="857250" lvl="1" indent="-857250">
              <a:buFont typeface="Arial" charset="0"/>
              <a:buChar char="•"/>
            </a:pPr>
            <a:r>
              <a:rPr lang="en-US" sz="6000" b="1" dirty="0" err="1">
                <a:solidFill>
                  <a:schemeClr val="bg1"/>
                </a:solidFill>
              </a:rPr>
              <a:t>Ikuti</a:t>
            </a:r>
            <a:r>
              <a:rPr lang="en-US" sz="6000" b="1" dirty="0">
                <a:solidFill>
                  <a:schemeClr val="bg1"/>
                </a:solidFill>
              </a:rPr>
              <a:t> perintah</a:t>
            </a:r>
            <a:r>
              <a:rPr lang="en-US" sz="6000" b="1" baseline="30000" dirty="0">
                <a:solidFill>
                  <a:schemeClr val="bg1"/>
                </a:solidFill>
              </a:rPr>
              <a:t>2</a:t>
            </a:r>
            <a:r>
              <a:rPr lang="en-US" sz="6000" b="1" dirty="0">
                <a:solidFill>
                  <a:schemeClr val="bg1"/>
                </a:solidFill>
              </a:rPr>
              <a:t> </a:t>
            </a:r>
            <a:r>
              <a:rPr lang="en-US" sz="6000" b="1" dirty="0" err="1">
                <a:solidFill>
                  <a:schemeClr val="bg1"/>
                </a:solidFill>
              </a:rPr>
              <a:t>selanjutnya</a:t>
            </a:r>
            <a:endParaRPr lang="en-US" sz="6000" b="1" dirty="0">
              <a:solidFill>
                <a:schemeClr val="bg1"/>
              </a:solidFill>
            </a:endParaRPr>
          </a:p>
          <a:p>
            <a:pPr marL="857250" lvl="1" indent="-857250">
              <a:buFont typeface="Arial" charset="0"/>
              <a:buChar char="•"/>
            </a:pPr>
            <a:r>
              <a:rPr lang="en-US" sz="6000" b="1" dirty="0">
                <a:solidFill>
                  <a:schemeClr val="bg1"/>
                </a:solidFill>
              </a:rPr>
              <a:t>BACA BUKU &amp; BEKERJALAH DGN DATA YANG TERSEDIA </a:t>
            </a:r>
            <a:endParaRPr lang="en-ID" sz="6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389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5838" y="447472"/>
            <a:ext cx="1108953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indent="-914400">
              <a:buAutoNum type="alphaLcPeriod"/>
            </a:pPr>
            <a:r>
              <a:rPr lang="en-US" sz="4800" b="1" dirty="0" err="1">
                <a:solidFill>
                  <a:schemeClr val="bg1"/>
                </a:solidFill>
              </a:rPr>
              <a:t>Memberi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err="1">
                <a:solidFill>
                  <a:schemeClr val="bg1"/>
                </a:solidFill>
              </a:rPr>
              <a:t>atau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err="1">
                <a:solidFill>
                  <a:schemeClr val="bg1"/>
                </a:solidFill>
              </a:rPr>
              <a:t>membuat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err="1">
                <a:solidFill>
                  <a:schemeClr val="bg1"/>
                </a:solidFill>
              </a:rPr>
              <a:t>nama</a:t>
            </a:r>
            <a:r>
              <a:rPr lang="en-US" sz="4800" b="1" dirty="0">
                <a:solidFill>
                  <a:schemeClr val="bg1"/>
                </a:solidFill>
              </a:rPr>
              <a:t> variable</a:t>
            </a:r>
          </a:p>
          <a:p>
            <a:pPr lvl="2" indent="-914400">
              <a:buFontTx/>
              <a:buAutoNum type="alphaLcPeriod"/>
            </a:pPr>
            <a:r>
              <a:rPr lang="en-US" sz="4800" b="1" dirty="0" err="1">
                <a:solidFill>
                  <a:schemeClr val="bg1"/>
                </a:solidFill>
              </a:rPr>
              <a:t>Mengedit</a:t>
            </a:r>
            <a:r>
              <a:rPr lang="en-US" sz="4800" b="1" dirty="0">
                <a:solidFill>
                  <a:schemeClr val="bg1"/>
                </a:solidFill>
              </a:rPr>
              <a:t> Data</a:t>
            </a:r>
          </a:p>
          <a:p>
            <a:pPr lvl="2" indent="-914400">
              <a:buFontTx/>
              <a:buAutoNum type="alphaLcPeriod"/>
            </a:pPr>
            <a:r>
              <a:rPr lang="en-US" sz="4800" b="1" dirty="0" err="1">
                <a:solidFill>
                  <a:schemeClr val="bg1"/>
                </a:solidFill>
              </a:rPr>
              <a:t>Penyimpanan</a:t>
            </a:r>
            <a:r>
              <a:rPr lang="en-US" sz="4800" b="1" dirty="0">
                <a:solidFill>
                  <a:schemeClr val="bg1"/>
                </a:solidFill>
              </a:rPr>
              <a:t> File Data</a:t>
            </a:r>
            <a:endParaRPr lang="en-ID" sz="4800" b="1" dirty="0">
              <a:solidFill>
                <a:schemeClr val="bg1"/>
              </a:solidFill>
            </a:endParaRPr>
          </a:p>
          <a:p>
            <a:pPr lvl="2" indent="-914400">
              <a:buFontTx/>
              <a:buAutoNum type="alphaLcPeriod"/>
            </a:pPr>
            <a:r>
              <a:rPr lang="en-US" sz="4800" b="1" dirty="0" err="1">
                <a:solidFill>
                  <a:schemeClr val="bg1"/>
                </a:solidFill>
              </a:rPr>
              <a:t>Mengaktifkan</a:t>
            </a:r>
            <a:r>
              <a:rPr lang="en-US" sz="4800" b="1" dirty="0">
                <a:solidFill>
                  <a:schemeClr val="bg1"/>
                </a:solidFill>
              </a:rPr>
              <a:t> File Data</a:t>
            </a:r>
          </a:p>
          <a:p>
            <a:pPr lvl="2" indent="-914400">
              <a:buFontTx/>
              <a:buAutoNum type="alphaLcPeriod"/>
            </a:pPr>
            <a:r>
              <a:rPr lang="en-US" sz="4800" b="1" dirty="0" err="1">
                <a:solidFill>
                  <a:schemeClr val="bg1"/>
                </a:solidFill>
              </a:rPr>
              <a:t>Modifikasi</a:t>
            </a:r>
            <a:r>
              <a:rPr lang="en-US" sz="4800" b="1" dirty="0">
                <a:solidFill>
                  <a:schemeClr val="bg1"/>
                </a:solidFill>
              </a:rPr>
              <a:t> Data</a:t>
            </a:r>
            <a:endParaRPr lang="en-ID" sz="4800" dirty="0">
              <a:solidFill>
                <a:schemeClr val="bg1"/>
              </a:solidFill>
            </a:endParaRPr>
          </a:p>
          <a:p>
            <a:pPr lvl="2" indent="-914400">
              <a:buFontTx/>
              <a:buAutoNum type="alphaLcPeriod"/>
            </a:pPr>
            <a:endParaRPr lang="en-ID" sz="4800" dirty="0">
              <a:solidFill>
                <a:schemeClr val="bg1"/>
              </a:solidFill>
            </a:endParaRPr>
          </a:p>
          <a:p>
            <a:pPr lvl="2" indent="-914400">
              <a:buFontTx/>
              <a:buAutoNum type="alphaLcPeriod"/>
            </a:pPr>
            <a:endParaRPr lang="en-ID" sz="4800" dirty="0">
              <a:solidFill>
                <a:schemeClr val="bg1"/>
              </a:solidFill>
            </a:endParaRPr>
          </a:p>
          <a:p>
            <a:pPr lvl="2" indent="-914400">
              <a:buAutoNum type="alphaLcPeriod"/>
            </a:pPr>
            <a:endParaRPr lang="en-ID" sz="48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01C306D-72B4-DD42-811E-85FB3C796582}"/>
              </a:ext>
            </a:extLst>
          </p:cNvPr>
          <p:cNvSpPr/>
          <p:nvPr/>
        </p:nvSpPr>
        <p:spPr>
          <a:xfrm>
            <a:off x="0" y="403508"/>
            <a:ext cx="119722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914400">
              <a:buAutoNum type="alphaLcPeriod"/>
            </a:pPr>
            <a:r>
              <a:rPr lang="en-US" sz="4800" b="1" dirty="0" err="1">
                <a:solidFill>
                  <a:schemeClr val="bg1"/>
                </a:solidFill>
              </a:rPr>
              <a:t>Memberi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err="1">
                <a:solidFill>
                  <a:schemeClr val="bg1"/>
                </a:solidFill>
              </a:rPr>
              <a:t>atau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err="1">
                <a:solidFill>
                  <a:schemeClr val="bg1"/>
                </a:solidFill>
              </a:rPr>
              <a:t>membuat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err="1">
                <a:solidFill>
                  <a:schemeClr val="bg1"/>
                </a:solidFill>
              </a:rPr>
              <a:t>nama</a:t>
            </a:r>
            <a:r>
              <a:rPr lang="en-US" sz="4800" b="1" dirty="0">
                <a:solidFill>
                  <a:schemeClr val="bg1"/>
                </a:solidFill>
              </a:rPr>
              <a:t> variable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975A1E5-35B4-1D42-AC99-E401D3B167E9}"/>
              </a:ext>
            </a:extLst>
          </p:cNvPr>
          <p:cNvSpPr txBox="1"/>
          <p:nvPr/>
        </p:nvSpPr>
        <p:spPr>
          <a:xfrm>
            <a:off x="574158" y="1743740"/>
            <a:ext cx="108877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Nama variable </a:t>
            </a:r>
            <a:r>
              <a:rPr lang="en-US" sz="3600" b="1" dirty="0" err="1">
                <a:solidFill>
                  <a:schemeClr val="bg1"/>
                </a:solidFill>
              </a:rPr>
              <a:t>maksimum</a:t>
            </a:r>
            <a:r>
              <a:rPr lang="en-US" sz="3600" b="1" dirty="0">
                <a:solidFill>
                  <a:schemeClr val="bg1"/>
                </a:solidFill>
              </a:rPr>
              <a:t> 8 </a:t>
            </a:r>
            <a:r>
              <a:rPr lang="en-US" sz="3600" b="1" dirty="0" err="1">
                <a:solidFill>
                  <a:schemeClr val="bg1"/>
                </a:solidFill>
              </a:rPr>
              <a:t>karakter</a:t>
            </a:r>
            <a:r>
              <a:rPr lang="en-US" sz="3600" b="1" dirty="0">
                <a:solidFill>
                  <a:schemeClr val="bg1"/>
                </a:solidFill>
              </a:rPr>
              <a:t>, </a:t>
            </a:r>
            <a:r>
              <a:rPr lang="en-US" sz="3600" b="1" dirty="0" err="1">
                <a:solidFill>
                  <a:schemeClr val="bg1"/>
                </a:solidFill>
              </a:rPr>
              <a:t>tidak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boleh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ada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spasi</a:t>
            </a:r>
            <a:r>
              <a:rPr lang="en-US" sz="3600" b="1" dirty="0">
                <a:solidFill>
                  <a:schemeClr val="bg1"/>
                </a:solidFill>
              </a:rPr>
              <a:t>, </a:t>
            </a:r>
            <a:r>
              <a:rPr lang="en-US" sz="3600" b="1" dirty="0" err="1">
                <a:solidFill>
                  <a:schemeClr val="bg1"/>
                </a:solidFill>
              </a:rPr>
              <a:t>dan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tidak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ada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nama</a:t>
            </a:r>
            <a:r>
              <a:rPr lang="en-US" sz="3600" b="1" dirty="0">
                <a:solidFill>
                  <a:schemeClr val="bg1"/>
                </a:solidFill>
              </a:rPr>
              <a:t> yang </a:t>
            </a:r>
            <a:r>
              <a:rPr lang="en-US" sz="3600" b="1" dirty="0" err="1">
                <a:solidFill>
                  <a:schemeClr val="bg1"/>
                </a:solidFill>
              </a:rPr>
              <a:t>sama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dengan</a:t>
            </a:r>
            <a:r>
              <a:rPr lang="en-US" sz="3600" b="1" dirty="0">
                <a:solidFill>
                  <a:schemeClr val="bg1"/>
                </a:solidFill>
              </a:rPr>
              <a:t> variable lain. </a:t>
            </a:r>
            <a:endParaRPr lang="en-US" sz="3600" b="1" dirty="0" smtClean="0">
              <a:solidFill>
                <a:schemeClr val="bg1"/>
              </a:solidFill>
            </a:endParaRPr>
          </a:p>
          <a:p>
            <a:r>
              <a:rPr lang="en-US" sz="3600" b="1" dirty="0" err="1" smtClean="0">
                <a:solidFill>
                  <a:schemeClr val="bg1"/>
                </a:solidFill>
              </a:rPr>
              <a:t>Contoh</a:t>
            </a:r>
            <a:r>
              <a:rPr lang="en-US" sz="3600" b="1" dirty="0">
                <a:solidFill>
                  <a:schemeClr val="bg1"/>
                </a:solidFill>
              </a:rPr>
              <a:t>: </a:t>
            </a:r>
            <a:endParaRPr lang="en-US" sz="3600" b="1" dirty="0" smtClean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Status </a:t>
            </a:r>
            <a:r>
              <a:rPr lang="en-US" sz="3600" b="1" dirty="0" err="1">
                <a:solidFill>
                  <a:schemeClr val="bg1"/>
                </a:solidFill>
              </a:rPr>
              <a:t>Gizi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nama</a:t>
            </a:r>
            <a:r>
              <a:rPr lang="en-US" sz="3600" b="1" dirty="0">
                <a:solidFill>
                  <a:schemeClr val="bg1"/>
                </a:solidFill>
              </a:rPr>
              <a:t> variable </a:t>
            </a:r>
            <a:r>
              <a:rPr lang="en-US" sz="3600" b="1" dirty="0" err="1">
                <a:solidFill>
                  <a:schemeClr val="bg1"/>
                </a:solidFill>
              </a:rPr>
              <a:t>adalah</a:t>
            </a:r>
            <a:r>
              <a:rPr lang="en-US" sz="3600" b="1" dirty="0">
                <a:solidFill>
                  <a:schemeClr val="bg1"/>
                </a:solidFill>
              </a:rPr>
              <a:t> STATGIZI; </a:t>
            </a:r>
            <a:endParaRPr lang="en-US" sz="3600" b="1" dirty="0" smtClean="0">
              <a:solidFill>
                <a:schemeClr val="bg1"/>
              </a:solidFill>
            </a:endParaRPr>
          </a:p>
          <a:p>
            <a:r>
              <a:rPr lang="en-US" sz="3600" b="1" dirty="0" err="1" smtClean="0">
                <a:solidFill>
                  <a:schemeClr val="bg1"/>
                </a:solidFill>
              </a:rPr>
              <a:t>Konsumsi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Energi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nama</a:t>
            </a:r>
            <a:r>
              <a:rPr lang="en-US" sz="3600" b="1" dirty="0">
                <a:solidFill>
                  <a:schemeClr val="bg1"/>
                </a:solidFill>
              </a:rPr>
              <a:t> variable </a:t>
            </a:r>
            <a:r>
              <a:rPr lang="en-US" sz="3600" b="1" dirty="0" err="1">
                <a:solidFill>
                  <a:schemeClr val="bg1"/>
                </a:solidFill>
              </a:rPr>
              <a:t>adalah</a:t>
            </a:r>
            <a:r>
              <a:rPr lang="en-US" sz="3600" b="1" dirty="0">
                <a:solidFill>
                  <a:schemeClr val="bg1"/>
                </a:solidFill>
              </a:rPr>
              <a:t> KONSENER; </a:t>
            </a:r>
            <a:r>
              <a:rPr lang="en-US" sz="3600" b="1" dirty="0" err="1">
                <a:solidFill>
                  <a:schemeClr val="bg1"/>
                </a:solidFill>
              </a:rPr>
              <a:t>Indeks</a:t>
            </a:r>
            <a:r>
              <a:rPr lang="en-US" sz="3600" b="1" dirty="0">
                <a:solidFill>
                  <a:schemeClr val="bg1"/>
                </a:solidFill>
              </a:rPr>
              <a:t> Massa </a:t>
            </a:r>
            <a:r>
              <a:rPr lang="en-US" sz="3600" b="1" dirty="0" err="1">
                <a:solidFill>
                  <a:schemeClr val="bg1"/>
                </a:solidFill>
              </a:rPr>
              <a:t>Tubuh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nama</a:t>
            </a:r>
            <a:r>
              <a:rPr lang="en-US" sz="3600" b="1" dirty="0">
                <a:solidFill>
                  <a:schemeClr val="bg1"/>
                </a:solidFill>
              </a:rPr>
              <a:t> variable </a:t>
            </a:r>
            <a:r>
              <a:rPr lang="en-US" sz="3600" b="1" dirty="0" err="1">
                <a:solidFill>
                  <a:schemeClr val="bg1"/>
                </a:solidFill>
              </a:rPr>
              <a:t>adalah</a:t>
            </a:r>
            <a:r>
              <a:rPr lang="en-US" sz="3600" b="1" dirty="0">
                <a:solidFill>
                  <a:schemeClr val="bg1"/>
                </a:solidFill>
              </a:rPr>
              <a:t> IMT.</a:t>
            </a:r>
            <a:r>
              <a:rPr lang="en-ID" sz="3600" b="1" dirty="0">
                <a:solidFill>
                  <a:schemeClr val="bg1"/>
                </a:solidFill>
              </a:rPr>
              <a:t> 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655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41B5E27-BF14-114B-8D54-C1D253998C7F}"/>
              </a:ext>
            </a:extLst>
          </p:cNvPr>
          <p:cNvSpPr/>
          <p:nvPr/>
        </p:nvSpPr>
        <p:spPr>
          <a:xfrm>
            <a:off x="177210" y="668006"/>
            <a:ext cx="12014790" cy="5151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15000"/>
              </a:lnSpc>
              <a:spcAft>
                <a:spcPts val="0"/>
              </a:spcAft>
            </a:pP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Tipe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data</a:t>
            </a:r>
          </a:p>
          <a:p>
            <a:pPr lvl="2">
              <a:lnSpc>
                <a:spcPct val="115000"/>
              </a:lnSpc>
              <a:spcAft>
                <a:spcPts val="0"/>
              </a:spcAft>
            </a:pPr>
            <a:endParaRPr lang="en-ID" sz="36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Tipe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data (Type)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ditentukan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ketika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memasukkan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SPSS.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Tipe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SPSS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D" sz="3600" b="1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Numeric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dipilih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bila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data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bentuk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angka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(number);</a:t>
            </a:r>
            <a:endParaRPr lang="en-ID" sz="36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String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dipilih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bila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bentuk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huruf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misal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nama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‘HALHATNE’,</a:t>
            </a:r>
            <a:endParaRPr lang="en-ID" sz="36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dipilih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bila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data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bentuk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tanggal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‘date’.</a:t>
            </a:r>
            <a:endParaRPr lang="en-ID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033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3BF0ED6-6E2E-C14C-A09E-328F97E12F24}"/>
              </a:ext>
            </a:extLst>
          </p:cNvPr>
          <p:cNvSpPr/>
          <p:nvPr/>
        </p:nvSpPr>
        <p:spPr>
          <a:xfrm>
            <a:off x="-173666" y="370438"/>
            <a:ext cx="12553507" cy="4660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15000"/>
              </a:lnSpc>
              <a:spcAft>
                <a:spcPts val="0"/>
              </a:spcAft>
            </a:pP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Desimal</a:t>
            </a:r>
            <a:endParaRPr lang="en-ID" sz="3600" b="1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berat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badan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(BB),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badan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(TB), Hemoglobin (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dibelakang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koma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misal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BB: 48,3 kg)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tentukan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desimal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data BB, TB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diatas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tentukan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desimal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Sedangkan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SPSS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otomatis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(default)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desimal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data numeric yang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dimasukkan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data yang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dimiliki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berdesimal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kurang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ubah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desimal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diinginkan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D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499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E49CF3A-FC2E-8F41-83BF-FA90A9E63DD9}"/>
              </a:ext>
            </a:extLst>
          </p:cNvPr>
          <p:cNvSpPr/>
          <p:nvPr/>
        </p:nvSpPr>
        <p:spPr>
          <a:xfrm>
            <a:off x="262270" y="61518"/>
            <a:ext cx="11929730" cy="695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15000"/>
              </a:lnSpc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Label</a:t>
            </a:r>
            <a:endParaRPr lang="en-ID" sz="3600" b="1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variable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diberi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‘Label’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mengingatkan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variable yang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miliki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diterangkan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diatas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variable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singkat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maksium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karakter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‘Label’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variable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dimaksudkan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memperjelas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masing-masing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variable.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Misal</a:t>
            </a: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en-ID" sz="3200" b="1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Nama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Variabel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Label</a:t>
            </a:r>
            <a:endParaRPr lang="en-ID" sz="3200" b="1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BB				</a:t>
            </a: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3200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Berat</a:t>
            </a: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Badan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(kg)</a:t>
            </a:r>
            <a:endParaRPr lang="en-ID" sz="3200" b="1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				</a:t>
            </a: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3200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Badan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(cm)</a:t>
            </a:r>
            <a:endParaRPr lang="en-ID" sz="3200" b="1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HB				</a:t>
            </a: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Hemoglobin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(g/dl)</a:t>
            </a:r>
            <a:endParaRPr lang="en-ID" sz="3200" b="1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D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04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5104DAF-BDE7-D642-8741-4105835B68AF}"/>
              </a:ext>
            </a:extLst>
          </p:cNvPr>
          <p:cNvSpPr/>
          <p:nvPr/>
        </p:nvSpPr>
        <p:spPr>
          <a:xfrm>
            <a:off x="1" y="880996"/>
            <a:ext cx="121920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15000"/>
              </a:lnSpc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endParaRPr lang="en-ID" sz="3600" b="1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Bila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variable yang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ada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merupakan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variable nominal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atau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ordinal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diberi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kode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nilai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maka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kita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harus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membuat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keterangan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untuk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setiap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kode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dalam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variable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tersebut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misalnya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endParaRPr lang="en-US" sz="3200" b="1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200" b="1" dirty="0" err="1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Jenis</a:t>
            </a: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kelamin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0 =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Laki-laki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1 =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Perempuan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; </a:t>
            </a:r>
            <a:endParaRPr lang="en-US" sz="3200" b="1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Rasa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makanan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4 =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Enak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Sekali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3 =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Enak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2=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Kurang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Enak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1=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Tidak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Enak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en-US" sz="3200" b="1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3200" b="1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Penjelasan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‘values’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akan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diuraikan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tersendiri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).</a:t>
            </a:r>
            <a:endParaRPr lang="en-ID" sz="32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0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AE7CA67-DC68-244D-8E40-5F34699C6EFB}"/>
              </a:ext>
            </a:extLst>
          </p:cNvPr>
          <p:cNvSpPr/>
          <p:nvPr/>
        </p:nvSpPr>
        <p:spPr>
          <a:xfrm>
            <a:off x="387453" y="437056"/>
            <a:ext cx="11632019" cy="516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Mempersiapkan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‘Worksheet’ 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endParaRPr lang="en-ID" sz="3200" b="1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bertujuan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mempelajari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keadaan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gizi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asuh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balita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desa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(data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fiktif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Ambil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data </a:t>
            </a:r>
          </a:p>
          <a:p>
            <a:r>
              <a:rPr lang="en-US" sz="32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ikutilah</a:t>
            </a: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petunjuk</a:t>
            </a: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2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dibuku</a:t>
            </a: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mulai</a:t>
            </a: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halaman</a:t>
            </a: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18-35</a:t>
            </a:r>
          </a:p>
          <a:p>
            <a:endParaRPr lang="en-US" sz="3200" b="1" dirty="0" smtClean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65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986AE95-D5A9-884D-AFBF-DAE78E5853F4}"/>
              </a:ext>
            </a:extLst>
          </p:cNvPr>
          <p:cNvSpPr txBox="1"/>
          <p:nvPr/>
        </p:nvSpPr>
        <p:spPr>
          <a:xfrm>
            <a:off x="1453116" y="1807535"/>
            <a:ext cx="107388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u="sng" dirty="0" err="1">
                <a:solidFill>
                  <a:schemeClr val="bg1"/>
                </a:solidFill>
              </a:rPr>
              <a:t>Kerjakan</a:t>
            </a:r>
            <a:r>
              <a:rPr lang="en-US" sz="4000" b="1" i="1" u="sng" dirty="0">
                <a:solidFill>
                  <a:schemeClr val="bg1"/>
                </a:solidFill>
              </a:rPr>
              <a:t> </a:t>
            </a:r>
            <a:r>
              <a:rPr lang="en-US" sz="4000" b="1" i="1" u="sng" dirty="0" err="1">
                <a:solidFill>
                  <a:schemeClr val="bg1"/>
                </a:solidFill>
              </a:rPr>
              <a:t>soal</a:t>
            </a:r>
            <a:r>
              <a:rPr lang="en-US" sz="4000" b="1" i="1" u="sng" dirty="0">
                <a:solidFill>
                  <a:schemeClr val="bg1"/>
                </a:solidFill>
              </a:rPr>
              <a:t> </a:t>
            </a:r>
            <a:r>
              <a:rPr lang="en-US" sz="4000" b="1" i="1" u="sng" dirty="0" err="1">
                <a:solidFill>
                  <a:schemeClr val="bg1"/>
                </a:solidFill>
              </a:rPr>
              <a:t>latihan</a:t>
            </a:r>
            <a:r>
              <a:rPr lang="en-US" sz="4000" b="1" i="1" u="sng" dirty="0">
                <a:solidFill>
                  <a:schemeClr val="bg1"/>
                </a:solidFill>
              </a:rPr>
              <a:t> No. 3 </a:t>
            </a:r>
            <a:r>
              <a:rPr lang="en-US" sz="4000" b="1" i="1" u="sng" dirty="0" err="1">
                <a:solidFill>
                  <a:schemeClr val="bg1"/>
                </a:solidFill>
              </a:rPr>
              <a:t>pada</a:t>
            </a:r>
            <a:r>
              <a:rPr lang="en-US" sz="4000" b="1" i="1" u="sng" dirty="0">
                <a:solidFill>
                  <a:schemeClr val="bg1"/>
                </a:solidFill>
              </a:rPr>
              <a:t> </a:t>
            </a:r>
            <a:r>
              <a:rPr lang="en-US" sz="4000" b="1" i="1" u="sng" dirty="0" err="1">
                <a:solidFill>
                  <a:schemeClr val="bg1"/>
                </a:solidFill>
              </a:rPr>
              <a:t>halaman</a:t>
            </a:r>
            <a:r>
              <a:rPr lang="en-US" sz="4000" b="1" i="1" u="sng" dirty="0">
                <a:solidFill>
                  <a:schemeClr val="bg1"/>
                </a:solidFill>
              </a:rPr>
              <a:t> 181</a:t>
            </a:r>
            <a:endParaRPr lang="en-ID" sz="40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9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2962" y="1264596"/>
            <a:ext cx="100973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SAMPAI MINGGU DEPAN</a:t>
            </a:r>
          </a:p>
        </p:txBody>
      </p:sp>
    </p:spTree>
    <p:extLst>
      <p:ext uri="{BB962C8B-B14F-4D97-AF65-F5344CB8AC3E}">
        <p14:creationId xmlns:p14="http://schemas.microsoft.com/office/powerpoint/2010/main" val="560271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919" y="0"/>
            <a:ext cx="116537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6600" b="1" dirty="0">
              <a:solidFill>
                <a:schemeClr val="bg1"/>
              </a:solidFill>
            </a:endParaRPr>
          </a:p>
          <a:p>
            <a:pPr lvl="0"/>
            <a:endParaRPr lang="en-US" sz="6600" b="1" dirty="0">
              <a:solidFill>
                <a:schemeClr val="bg1"/>
              </a:solidFill>
            </a:endParaRPr>
          </a:p>
          <a:p>
            <a:pPr lvl="0" algn="ctr"/>
            <a:r>
              <a:rPr lang="en-US" sz="6600" b="1" dirty="0">
                <a:solidFill>
                  <a:schemeClr val="bg1"/>
                </a:solidFill>
              </a:rPr>
              <a:t>BEKERJA DENGAN SPSS</a:t>
            </a:r>
            <a:endParaRPr lang="en-ID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3941" y="2395560"/>
            <a:ext cx="9905998" cy="147857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1</a:t>
            </a:r>
            <a:r>
              <a:rPr lang="en-US" sz="4000" b="1" dirty="0">
                <a:solidFill>
                  <a:schemeClr val="bg1"/>
                </a:solidFill>
              </a:rPr>
              <a:t>. </a:t>
            </a:r>
            <a:r>
              <a:rPr lang="en-US" sz="4000" b="1" dirty="0" err="1">
                <a:solidFill>
                  <a:schemeClr val="bg1"/>
                </a:solidFill>
              </a:rPr>
              <a:t>Perkenalan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dengan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spss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531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7864" y="953311"/>
            <a:ext cx="101167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DOWN-LOAD </a:t>
            </a:r>
          </a:p>
          <a:p>
            <a:pPr algn="ctr"/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DATA YANG SUDAH TERSEDIA</a:t>
            </a:r>
          </a:p>
          <a:p>
            <a:pPr algn="ctr"/>
            <a:endParaRPr lang="en-US" sz="4800" b="1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en-US" sz="4800" b="1" dirty="0">
                <a:solidFill>
                  <a:schemeClr val="bg2">
                    <a:lumMod val="50000"/>
                  </a:schemeClr>
                </a:solidFill>
              </a:rPr>
              <a:t>IKUTI PERINTAH YANG TERTULIS DIBUKU</a:t>
            </a:r>
          </a:p>
        </p:txBody>
      </p:sp>
    </p:spTree>
    <p:extLst>
      <p:ext uri="{BB962C8B-B14F-4D97-AF65-F5344CB8AC3E}">
        <p14:creationId xmlns:p14="http://schemas.microsoft.com/office/powerpoint/2010/main" val="269402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../../Screen%20Shot%202018-01-08%20at%2010.56.44%20A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319" y="155643"/>
            <a:ext cx="9727659" cy="63424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2838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../../Screen%20Shot%202018-01-08%20at%2011.00.01%20A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421" y="1891374"/>
            <a:ext cx="6572092" cy="505542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4E5FFE9-A53F-7F49-A567-C856337F0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475" y="227778"/>
            <a:ext cx="10479985" cy="162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03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../../Screen%20Shot%202018-01-08%20at%2010.59.39%20A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765" y="1850148"/>
            <a:ext cx="7879404" cy="5894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945E7D3-66D2-5741-B6DA-4787CAF11D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475" y="227778"/>
            <a:ext cx="10479985" cy="162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725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3115" y="0"/>
            <a:ext cx="1128408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File: </a:t>
            </a:r>
            <a:r>
              <a:rPr lang="en-US" sz="4000" dirty="0" err="1">
                <a:solidFill>
                  <a:schemeClr val="bg1"/>
                </a:solidFill>
              </a:rPr>
              <a:t>membuat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atau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membuka</a:t>
            </a:r>
            <a:r>
              <a:rPr lang="en-US" sz="4000" dirty="0">
                <a:solidFill>
                  <a:schemeClr val="bg1"/>
                </a:solidFill>
              </a:rPr>
              <a:t> file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Edit: </a:t>
            </a:r>
            <a:r>
              <a:rPr lang="en-US" sz="4000" dirty="0" err="1">
                <a:solidFill>
                  <a:schemeClr val="bg1"/>
                </a:solidFill>
              </a:rPr>
              <a:t>modifikasi</a:t>
            </a:r>
            <a:r>
              <a:rPr lang="en-US" sz="4000" dirty="0">
                <a:solidFill>
                  <a:schemeClr val="bg1"/>
                </a:solidFill>
              </a:rPr>
              <a:t>, copy, </a:t>
            </a:r>
            <a:r>
              <a:rPr lang="en-US" sz="4000" dirty="0" err="1">
                <a:solidFill>
                  <a:schemeClr val="bg1"/>
                </a:solidFill>
              </a:rPr>
              <a:t>hapus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cari</a:t>
            </a:r>
            <a:r>
              <a:rPr lang="en-US" sz="4000" dirty="0">
                <a:solidFill>
                  <a:schemeClr val="bg1"/>
                </a:solidFill>
              </a:rPr>
              <a:t>,  </a:t>
            </a:r>
            <a:r>
              <a:rPr lang="en-US" sz="4000" dirty="0" err="1">
                <a:solidFill>
                  <a:schemeClr val="bg1"/>
                </a:solidFill>
              </a:rPr>
              <a:t>ganti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View: </a:t>
            </a:r>
            <a:r>
              <a:rPr lang="en-US" sz="4000" dirty="0" err="1">
                <a:solidFill>
                  <a:schemeClr val="bg1"/>
                </a:solidFill>
              </a:rPr>
              <a:t>atur</a:t>
            </a:r>
            <a:r>
              <a:rPr lang="en-US" sz="4000" dirty="0">
                <a:solidFill>
                  <a:schemeClr val="bg1"/>
                </a:solidFill>
              </a:rPr>
              <a:t> font, </a:t>
            </a:r>
            <a:r>
              <a:rPr lang="en-US" sz="4000" dirty="0" err="1">
                <a:solidFill>
                  <a:schemeClr val="bg1"/>
                </a:solidFill>
              </a:rPr>
              <a:t>tampilan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kode</a:t>
            </a:r>
            <a:r>
              <a:rPr lang="en-US" sz="4000" dirty="0">
                <a:solidFill>
                  <a:schemeClr val="bg1"/>
                </a:solidFill>
              </a:rPr>
              <a:t>/label</a:t>
            </a:r>
            <a:endParaRPr lang="en-US" sz="4000" b="1" dirty="0">
              <a:solidFill>
                <a:schemeClr val="bg1"/>
              </a:solidFill>
            </a:endParaRPr>
          </a:p>
          <a:p>
            <a:pPr marL="571500" indent="-571500">
              <a:buFont typeface="Arial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Data: </a:t>
            </a:r>
            <a:r>
              <a:rPr lang="en-US" sz="4000" dirty="0" err="1">
                <a:solidFill>
                  <a:schemeClr val="bg1"/>
                </a:solidFill>
              </a:rPr>
              <a:t>buat</a:t>
            </a:r>
            <a:r>
              <a:rPr lang="en-US" sz="4000" dirty="0">
                <a:solidFill>
                  <a:schemeClr val="bg1"/>
                </a:solidFill>
              </a:rPr>
              <a:t>/</a:t>
            </a:r>
            <a:r>
              <a:rPr lang="en-US" sz="4000" dirty="0" err="1">
                <a:solidFill>
                  <a:schemeClr val="bg1"/>
                </a:solidFill>
              </a:rPr>
              <a:t>definisi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nama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var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ambil</a:t>
            </a:r>
            <a:r>
              <a:rPr lang="en-US" sz="4000" dirty="0">
                <a:solidFill>
                  <a:schemeClr val="bg1"/>
                </a:solidFill>
              </a:rPr>
              <a:t>/</a:t>
            </a:r>
            <a:r>
              <a:rPr lang="en-US" sz="4000" dirty="0" err="1">
                <a:solidFill>
                  <a:schemeClr val="bg1"/>
                </a:solidFill>
              </a:rPr>
              <a:t>analisis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sebagian</a:t>
            </a:r>
            <a:r>
              <a:rPr lang="en-US" sz="4000" dirty="0">
                <a:solidFill>
                  <a:schemeClr val="bg1"/>
                </a:solidFill>
              </a:rPr>
              <a:t> data, </a:t>
            </a:r>
            <a:r>
              <a:rPr lang="en-US" sz="4000" dirty="0" err="1">
                <a:solidFill>
                  <a:schemeClr val="bg1"/>
                </a:solidFill>
              </a:rPr>
              <a:t>dan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gabungkan</a:t>
            </a:r>
            <a:r>
              <a:rPr lang="en-US" sz="4000" dirty="0">
                <a:solidFill>
                  <a:schemeClr val="bg1"/>
                </a:solidFill>
              </a:rPr>
              <a:t> data</a:t>
            </a:r>
            <a:endParaRPr lang="en-ID" sz="4000" dirty="0">
              <a:solidFill>
                <a:schemeClr val="bg1"/>
              </a:solidFill>
            </a:endParaRPr>
          </a:p>
          <a:p>
            <a:pPr marL="571500" indent="-571500">
              <a:buFont typeface="Arial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Transform: </a:t>
            </a:r>
            <a:r>
              <a:rPr lang="en-US" sz="4000" dirty="0" err="1">
                <a:solidFill>
                  <a:schemeClr val="bg1"/>
                </a:solidFill>
              </a:rPr>
              <a:t>tranformasi</a:t>
            </a:r>
            <a:r>
              <a:rPr lang="en-US" sz="4000" dirty="0">
                <a:solidFill>
                  <a:schemeClr val="bg1"/>
                </a:solidFill>
              </a:rPr>
              <a:t>/</a:t>
            </a:r>
            <a:r>
              <a:rPr lang="en-US" sz="4000" dirty="0" err="1">
                <a:solidFill>
                  <a:schemeClr val="bg1"/>
                </a:solidFill>
              </a:rPr>
              <a:t>modifikasi</a:t>
            </a:r>
            <a:r>
              <a:rPr lang="en-US" sz="4000" b="1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buat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var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baru</a:t>
            </a:r>
            <a:endParaRPr lang="en-US" sz="4000" dirty="0">
              <a:solidFill>
                <a:schemeClr val="bg1"/>
              </a:solidFill>
            </a:endParaRPr>
          </a:p>
          <a:p>
            <a:pPr marL="571500" indent="-571500">
              <a:buFont typeface="Arial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Analyze: </a:t>
            </a:r>
            <a:r>
              <a:rPr lang="en-US" sz="4000" dirty="0" err="1">
                <a:solidFill>
                  <a:schemeClr val="bg1"/>
                </a:solidFill>
              </a:rPr>
              <a:t>memilih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prosedur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statistik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Graphs: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membuat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grafik</a:t>
            </a:r>
            <a:endParaRPr lang="en-US" sz="4000" dirty="0">
              <a:solidFill>
                <a:schemeClr val="bg1"/>
              </a:solidFill>
            </a:endParaRPr>
          </a:p>
          <a:p>
            <a:pPr marL="571500" indent="-571500">
              <a:buFont typeface="Arial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Utilities: </a:t>
            </a:r>
            <a:r>
              <a:rPr lang="en-US" sz="4000" dirty="0" err="1">
                <a:solidFill>
                  <a:schemeClr val="bg1"/>
                </a:solidFill>
              </a:rPr>
              <a:t>tampilkan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informasi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isi</a:t>
            </a:r>
            <a:r>
              <a:rPr lang="en-US" sz="4000" dirty="0">
                <a:solidFill>
                  <a:schemeClr val="bg1"/>
                </a:solidFill>
              </a:rPr>
              <a:t> file</a:t>
            </a:r>
          </a:p>
          <a:p>
            <a:pPr marL="571500" indent="-571500">
              <a:buFont typeface="Arial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Window: </a:t>
            </a:r>
            <a:r>
              <a:rPr lang="en-US" sz="4000" dirty="0" err="1">
                <a:solidFill>
                  <a:schemeClr val="bg1"/>
                </a:solidFill>
              </a:rPr>
              <a:t>pindah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antar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jendela</a:t>
            </a:r>
            <a:endParaRPr lang="en-US" sz="4000" dirty="0">
              <a:solidFill>
                <a:schemeClr val="bg1"/>
              </a:solidFill>
            </a:endParaRPr>
          </a:p>
          <a:p>
            <a:pPr marL="571500" indent="-571500">
              <a:buFont typeface="Arial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Help: </a:t>
            </a:r>
            <a:r>
              <a:rPr lang="en-US" sz="4000" dirty="0" err="1">
                <a:solidFill>
                  <a:schemeClr val="bg1"/>
                </a:solidFill>
              </a:rPr>
              <a:t>informasi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berbagai</a:t>
            </a:r>
            <a:r>
              <a:rPr lang="en-US" sz="4000" dirty="0">
                <a:solidFill>
                  <a:schemeClr val="bg1"/>
                </a:solidFill>
              </a:rPr>
              <a:t> info </a:t>
            </a:r>
            <a:r>
              <a:rPr lang="en-US" sz="4000" dirty="0" err="1">
                <a:solidFill>
                  <a:schemeClr val="bg1"/>
                </a:solidFill>
              </a:rPr>
              <a:t>ttg</a:t>
            </a:r>
            <a:r>
              <a:rPr lang="en-US" sz="4000" dirty="0">
                <a:solidFill>
                  <a:schemeClr val="bg1"/>
                </a:solidFill>
              </a:rPr>
              <a:t> SPSS</a:t>
            </a:r>
          </a:p>
        </p:txBody>
      </p:sp>
    </p:spTree>
    <p:extLst>
      <p:ext uri="{BB962C8B-B14F-4D97-AF65-F5344CB8AC3E}">
        <p14:creationId xmlns:p14="http://schemas.microsoft.com/office/powerpoint/2010/main" val="962271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017" y="408562"/>
            <a:ext cx="1140081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4800" b="1" dirty="0">
                <a:solidFill>
                  <a:schemeClr val="bg1"/>
                </a:solidFill>
              </a:rPr>
              <a:t>2. </a:t>
            </a:r>
            <a:r>
              <a:rPr lang="en-US" sz="4800" b="1" dirty="0" err="1">
                <a:solidFill>
                  <a:schemeClr val="bg1"/>
                </a:solidFill>
              </a:rPr>
              <a:t>Pemasukan</a:t>
            </a:r>
            <a:r>
              <a:rPr lang="en-US" sz="4800" b="1" dirty="0">
                <a:solidFill>
                  <a:schemeClr val="bg1"/>
                </a:solidFill>
              </a:rPr>
              <a:t> data (data entry)</a:t>
            </a:r>
          </a:p>
          <a:p>
            <a:pPr marL="571500" lvl="1" indent="-571500">
              <a:buFont typeface="Arial" charset="0"/>
              <a:buChar char="•"/>
            </a:pPr>
            <a:r>
              <a:rPr lang="en-US" sz="4800" b="1" dirty="0" err="1">
                <a:solidFill>
                  <a:schemeClr val="bg1"/>
                </a:solidFill>
              </a:rPr>
              <a:t>Pemberian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err="1">
                <a:solidFill>
                  <a:schemeClr val="bg1"/>
                </a:solidFill>
              </a:rPr>
              <a:t>nama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err="1">
                <a:solidFill>
                  <a:schemeClr val="bg1"/>
                </a:solidFill>
              </a:rPr>
              <a:t>variabel</a:t>
            </a:r>
            <a:endParaRPr lang="en-US" sz="4800" b="1" dirty="0">
              <a:solidFill>
                <a:schemeClr val="bg1"/>
              </a:solidFill>
            </a:endParaRPr>
          </a:p>
          <a:p>
            <a:pPr marL="571500" lvl="1" indent="-571500">
              <a:buFont typeface="Arial" charset="0"/>
              <a:buChar char="•"/>
            </a:pPr>
            <a:r>
              <a:rPr lang="en-US" sz="4800" b="1" dirty="0" err="1">
                <a:solidFill>
                  <a:schemeClr val="bg1"/>
                </a:solidFill>
              </a:rPr>
              <a:t>Tipe</a:t>
            </a:r>
            <a:r>
              <a:rPr lang="en-US" sz="4800" b="1" dirty="0">
                <a:solidFill>
                  <a:schemeClr val="bg1"/>
                </a:solidFill>
              </a:rPr>
              <a:t> data</a:t>
            </a:r>
          </a:p>
          <a:p>
            <a:pPr marL="571500" lvl="1" indent="-571500">
              <a:buFont typeface="Arial" charset="0"/>
              <a:buChar char="•"/>
            </a:pPr>
            <a:r>
              <a:rPr lang="en-US" sz="4800" b="1" dirty="0">
                <a:solidFill>
                  <a:schemeClr val="bg1"/>
                </a:solidFill>
              </a:rPr>
              <a:t>Decimal</a:t>
            </a:r>
          </a:p>
          <a:p>
            <a:pPr marL="571500" lvl="1" indent="-571500">
              <a:buFont typeface="Arial" charset="0"/>
              <a:buChar char="•"/>
            </a:pPr>
            <a:r>
              <a:rPr lang="en-US" sz="4800" b="1" dirty="0">
                <a:solidFill>
                  <a:schemeClr val="bg1"/>
                </a:solidFill>
              </a:rPr>
              <a:t>Label</a:t>
            </a:r>
          </a:p>
          <a:p>
            <a:pPr marL="571500" lvl="1" indent="-571500">
              <a:buFont typeface="Arial" charset="0"/>
              <a:buChar char="•"/>
            </a:pPr>
            <a:r>
              <a:rPr lang="en-US" sz="4800" b="1" dirty="0">
                <a:solidFill>
                  <a:schemeClr val="bg1"/>
                </a:solidFill>
              </a:rPr>
              <a:t>Values</a:t>
            </a:r>
            <a:endParaRPr lang="en-ID" sz="48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64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1923</TotalTime>
  <Words>505</Words>
  <Application>Microsoft Office PowerPoint</Application>
  <PresentationFormat>Custom</PresentationFormat>
  <Paragraphs>74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Circuit</vt:lpstr>
      <vt:lpstr>MANAJEMEN DATA</vt:lpstr>
      <vt:lpstr>PowerPoint Presentation</vt:lpstr>
      <vt:lpstr>1. Perkenalan dengan spss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 KLINIK DAN BIOSTATISTIK</dc:title>
  <dc:creator>Idrus Jus'at</dc:creator>
  <cp:lastModifiedBy>BPISTI2008</cp:lastModifiedBy>
  <cp:revision>36</cp:revision>
  <dcterms:created xsi:type="dcterms:W3CDTF">2018-04-20T03:08:43Z</dcterms:created>
  <dcterms:modified xsi:type="dcterms:W3CDTF">2018-08-28T12:11:49Z</dcterms:modified>
</cp:coreProperties>
</file>