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63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70" r:id="rId14"/>
    <p:sldId id="271" r:id="rId15"/>
    <p:sldId id="272" r:id="rId16"/>
    <p:sldId id="273" r:id="rId17"/>
    <p:sldId id="274" r:id="rId18"/>
    <p:sldId id="275" r:id="rId19"/>
    <p:sldId id="280" r:id="rId20"/>
    <p:sldId id="276" r:id="rId21"/>
    <p:sldId id="293" r:id="rId22"/>
    <p:sldId id="294" r:id="rId23"/>
    <p:sldId id="295" r:id="rId24"/>
    <p:sldId id="296" r:id="rId25"/>
    <p:sldId id="281" r:id="rId26"/>
    <p:sldId id="297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81"/>
    <p:restoredTop sz="94436"/>
  </p:normalViewPr>
  <p:slideViewPr>
    <p:cSldViewPr snapToGrid="0" snapToObjects="1">
      <p:cViewPr>
        <p:scale>
          <a:sx n="60" d="100"/>
          <a:sy n="60" d="100"/>
        </p:scale>
        <p:origin x="-60" y="-9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7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9D139-4659-864C-8A2D-E11553B30E93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834D8-2D7A-C14D-9312-FE52C1149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17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70000"/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 err="1" smtClean="0">
                <a:solidFill>
                  <a:schemeClr val="bg2">
                    <a:lumMod val="75000"/>
                  </a:schemeClr>
                </a:solidFill>
              </a:rPr>
              <a:t>Manajemen</a:t>
            </a:r>
            <a:r>
              <a:rPr lang="en-US" sz="8000" b="1" dirty="0" smtClean="0">
                <a:solidFill>
                  <a:schemeClr val="bg2">
                    <a:lumMod val="75000"/>
                  </a:schemeClr>
                </a:solidFill>
              </a:rPr>
              <a:t> data</a:t>
            </a:r>
            <a:endParaRPr lang="en-US" sz="8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TEMU </a:t>
            </a:r>
            <a:r>
              <a:rPr lang="en-US" sz="5400" dirty="0" smtClean="0">
                <a:solidFill>
                  <a:srgbClr val="FF0000"/>
                </a:solidFill>
              </a:rPr>
              <a:t>V</a:t>
            </a:r>
            <a:endParaRPr lang="en-US" sz="5400" dirty="0" smtClean="0">
              <a:solidFill>
                <a:srgbClr val="FF0000"/>
              </a:solidFill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PERSIAPAN ANALISA DATA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1792" y="935211"/>
            <a:ext cx="1115568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Sementara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itu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bila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kita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ingin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mempelajari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perubahan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yang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terjadi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setelah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dilakukan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intervensi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maka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kita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akan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memilih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tehnik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pengambilan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sampel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untuk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menguji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perbedaan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nilai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rata-rata.</a:t>
            </a:r>
            <a:endParaRPr lang="en-ID" sz="4000" b="1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957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5968" y="2033752"/>
            <a:ext cx="1122357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chemeClr val="bg2">
                    <a:lumMod val="50000"/>
                  </a:schemeClr>
                </a:solidFill>
              </a:rPr>
              <a:t>Setelah</a:t>
            </a:r>
            <a:r>
              <a:rPr lang="en-US" sz="3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bg2">
                    <a:lumMod val="50000"/>
                  </a:schemeClr>
                </a:solidFill>
              </a:rPr>
              <a:t>kita</a:t>
            </a:r>
            <a:r>
              <a:rPr lang="en-US" sz="3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bg2">
                    <a:lumMod val="50000"/>
                  </a:schemeClr>
                </a:solidFill>
              </a:rPr>
              <a:t>mengenal</a:t>
            </a:r>
            <a:r>
              <a:rPr lang="en-US" sz="3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3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bg2">
                    <a:lumMod val="50000"/>
                  </a:schemeClr>
                </a:solidFill>
              </a:rPr>
              <a:t>mengetahui</a:t>
            </a:r>
            <a:r>
              <a:rPr lang="en-US" sz="3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bg2">
                    <a:lumMod val="50000"/>
                  </a:schemeClr>
                </a:solidFill>
              </a:rPr>
              <a:t>dengan</a:t>
            </a:r>
            <a:r>
              <a:rPr lang="en-US" sz="3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bg2">
                    <a:lumMod val="50000"/>
                  </a:schemeClr>
                </a:solidFill>
              </a:rPr>
              <a:t>baik</a:t>
            </a:r>
            <a:r>
              <a:rPr lang="en-US" sz="3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bg2">
                    <a:lumMod val="50000"/>
                  </a:schemeClr>
                </a:solidFill>
              </a:rPr>
              <a:t>karakteristik</a:t>
            </a:r>
            <a:r>
              <a:rPr lang="en-US" sz="3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bg2">
                    <a:lumMod val="50000"/>
                  </a:schemeClr>
                </a:solidFill>
              </a:rPr>
              <a:t>semua</a:t>
            </a:r>
            <a:r>
              <a:rPr lang="en-US" sz="3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bg2">
                    <a:lumMod val="50000"/>
                  </a:schemeClr>
                </a:solidFill>
              </a:rPr>
              <a:t>variabel</a:t>
            </a:r>
            <a:r>
              <a:rPr lang="en-US" sz="3600" b="1" dirty="0">
                <a:solidFill>
                  <a:schemeClr val="bg2">
                    <a:lumMod val="50000"/>
                  </a:schemeClr>
                </a:solidFill>
              </a:rPr>
              <a:t> yang </a:t>
            </a:r>
            <a:r>
              <a:rPr lang="en-US" sz="3600" b="1" dirty="0" err="1">
                <a:solidFill>
                  <a:schemeClr val="bg2">
                    <a:lumMod val="50000"/>
                  </a:schemeClr>
                </a:solidFill>
              </a:rPr>
              <a:t>ada</a:t>
            </a:r>
            <a:r>
              <a:rPr lang="en-US" sz="3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bg2">
                    <a:lumMod val="50000"/>
                  </a:schemeClr>
                </a:solidFill>
              </a:rPr>
              <a:t>maka</a:t>
            </a:r>
            <a:r>
              <a:rPr lang="en-US" sz="3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bg2">
                    <a:lumMod val="50000"/>
                  </a:schemeClr>
                </a:solidFill>
              </a:rPr>
              <a:t>langkah</a:t>
            </a:r>
            <a:r>
              <a:rPr lang="en-US" sz="3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bg2">
                    <a:lumMod val="50000"/>
                  </a:schemeClr>
                </a:solidFill>
              </a:rPr>
              <a:t>selanjutnya</a:t>
            </a:r>
            <a:r>
              <a:rPr lang="en-US" sz="3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bg2">
                    <a:lumMod val="50000"/>
                  </a:schemeClr>
                </a:solidFill>
              </a:rPr>
              <a:t>adalah</a:t>
            </a:r>
            <a:r>
              <a:rPr lang="en-US" sz="3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bg2">
                    <a:lumMod val="50000"/>
                  </a:schemeClr>
                </a:solidFill>
              </a:rPr>
              <a:t>melakukan</a:t>
            </a:r>
            <a:r>
              <a:rPr lang="en-US" sz="3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bg2">
                    <a:lumMod val="50000"/>
                  </a:schemeClr>
                </a:solidFill>
              </a:rPr>
              <a:t>analisis</a:t>
            </a:r>
            <a:r>
              <a:rPr lang="en-US" sz="3600" b="1" dirty="0">
                <a:solidFill>
                  <a:schemeClr val="bg2">
                    <a:lumMod val="50000"/>
                  </a:schemeClr>
                </a:solidFill>
              </a:rPr>
              <a:t> bivariate. </a:t>
            </a:r>
            <a:r>
              <a:rPr lang="en-US" sz="3600" b="1" dirty="0" err="1">
                <a:solidFill>
                  <a:schemeClr val="bg2">
                    <a:lumMod val="50000"/>
                  </a:schemeClr>
                </a:solidFill>
              </a:rPr>
              <a:t>Namun</a:t>
            </a:r>
            <a:r>
              <a:rPr lang="en-US" sz="3600" b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3600" b="1" dirty="0" err="1">
                <a:solidFill>
                  <a:schemeClr val="bg2">
                    <a:lumMod val="50000"/>
                  </a:schemeClr>
                </a:solidFill>
              </a:rPr>
              <a:t>perlu</a:t>
            </a:r>
            <a:r>
              <a:rPr lang="en-US" sz="3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bg2">
                    <a:lumMod val="50000"/>
                  </a:schemeClr>
                </a:solidFill>
              </a:rPr>
              <a:t>diingat</a:t>
            </a:r>
            <a:r>
              <a:rPr lang="en-US" sz="3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bg2">
                    <a:lumMod val="50000"/>
                  </a:schemeClr>
                </a:solidFill>
              </a:rPr>
              <a:t>tujuan</a:t>
            </a:r>
            <a:r>
              <a:rPr lang="en-US" sz="3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bg2">
                    <a:lumMod val="50000"/>
                  </a:schemeClr>
                </a:solidFill>
              </a:rPr>
              <a:t>analisis</a:t>
            </a:r>
            <a:r>
              <a:rPr lang="en-US" sz="3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3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bg2">
                    <a:lumMod val="50000"/>
                  </a:schemeClr>
                </a:solidFill>
              </a:rPr>
              <a:t>jenis</a:t>
            </a:r>
            <a:r>
              <a:rPr lang="en-US" sz="3600" b="1" dirty="0">
                <a:solidFill>
                  <a:schemeClr val="bg2">
                    <a:lumMod val="50000"/>
                  </a:schemeClr>
                </a:solidFill>
              </a:rPr>
              <a:t> data yang </a:t>
            </a:r>
            <a:r>
              <a:rPr lang="en-US" sz="3600" b="1" dirty="0" err="1">
                <a:solidFill>
                  <a:schemeClr val="bg2">
                    <a:lumMod val="50000"/>
                  </a:schemeClr>
                </a:solidFill>
              </a:rPr>
              <a:t>akan</a:t>
            </a:r>
            <a:r>
              <a:rPr lang="en-US" sz="3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bg2">
                    <a:lumMod val="50000"/>
                  </a:schemeClr>
                </a:solidFill>
              </a:rPr>
              <a:t>dianalisa</a:t>
            </a:r>
            <a:r>
              <a:rPr lang="en-US" sz="3600" b="1" dirty="0">
                <a:solidFill>
                  <a:schemeClr val="bg2">
                    <a:lumMod val="50000"/>
                  </a:schemeClr>
                </a:solidFill>
              </a:rPr>
              <a:t>. </a:t>
            </a:r>
            <a:endParaRPr lang="en-ID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97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3776" y="164592"/>
            <a:ext cx="1132027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Misalnya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, </a:t>
            </a:r>
          </a:p>
          <a:p>
            <a:pPr marL="571500" indent="-571500">
              <a:buFont typeface="arial" charset="0"/>
              <a:buChar char="•"/>
            </a:pP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menentukan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besaran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hubungan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2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variabel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X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Y (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keduanya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harus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data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rasio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atau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interval),</a:t>
            </a:r>
          </a:p>
          <a:p>
            <a:pPr marL="571500" indent="-571500">
              <a:buFont typeface="arial" charset="0"/>
              <a:buChar char="•"/>
            </a:pP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menentukan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besar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perbedaan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nilai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rata-rata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variabel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A (data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rasio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atau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interval)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menurut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variabel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B (data nominal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atau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ordinal),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atau</a:t>
            </a:r>
            <a:endParaRPr lang="en-US" sz="4000" b="1" dirty="0">
              <a:solidFill>
                <a:schemeClr val="bg2">
                  <a:lumMod val="50000"/>
                </a:schemeClr>
              </a:solidFill>
            </a:endParaRPr>
          </a:p>
          <a:p>
            <a:pPr marL="571500" indent="-571500">
              <a:buFont typeface="arial" charset="0"/>
              <a:buChar char="•"/>
            </a:pPr>
            <a:r>
              <a:rPr lang="en-US" sz="4000" b="1">
                <a:solidFill>
                  <a:schemeClr val="bg2">
                    <a:lumMod val="50000"/>
                  </a:schemeClr>
                </a:solidFill>
              </a:rPr>
              <a:t>menentukan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perbedaan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distribusi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variabel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P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menurut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variabel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Q (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keduanya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data nominal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atau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ordinal)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atau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besaran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kemungkinan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faktor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risiko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R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terhadap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kejadian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penyakit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39905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6034" y="428017"/>
            <a:ext cx="951365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800" b="1" dirty="0">
                <a:solidFill>
                  <a:schemeClr val="bg1"/>
                </a:solidFill>
              </a:rPr>
              <a:t>DESKRIPSI </a:t>
            </a:r>
            <a:r>
              <a:rPr lang="en-US" sz="4800" b="1" dirty="0" smtClean="0">
                <a:solidFill>
                  <a:schemeClr val="bg1"/>
                </a:solidFill>
              </a:rPr>
              <a:t>DATA</a:t>
            </a:r>
            <a:endParaRPr lang="en-US" sz="6600" b="1" dirty="0">
              <a:solidFill>
                <a:schemeClr val="bg1"/>
              </a:solidFill>
            </a:endParaRPr>
          </a:p>
          <a:p>
            <a:pPr lvl="0"/>
            <a:r>
              <a:rPr lang="en-US" sz="4000" b="1" dirty="0" smtClean="0">
                <a:solidFill>
                  <a:schemeClr val="bg1"/>
                </a:solidFill>
              </a:rPr>
              <a:t>1. </a:t>
            </a:r>
            <a:r>
              <a:rPr lang="en-US" sz="4000" b="1" dirty="0" err="1" smtClean="0">
                <a:solidFill>
                  <a:schemeClr val="bg1"/>
                </a:solidFill>
              </a:rPr>
              <a:t>Pengantar</a:t>
            </a:r>
            <a:r>
              <a:rPr lang="en-ID" sz="4000" b="1" dirty="0" smtClean="0">
                <a:solidFill>
                  <a:schemeClr val="bg1"/>
                </a:solidFill>
              </a:rPr>
              <a:t>.</a:t>
            </a:r>
          </a:p>
          <a:p>
            <a:pPr marL="571500" lvl="0" indent="-571500">
              <a:buFont typeface="Wingdings" charset="2"/>
              <a:buChar char="q"/>
            </a:pPr>
            <a:r>
              <a:rPr lang="en-ID" sz="4000" b="1" dirty="0" err="1" smtClean="0">
                <a:solidFill>
                  <a:schemeClr val="bg1"/>
                </a:solidFill>
              </a:rPr>
              <a:t>Tujuan</a:t>
            </a:r>
            <a:r>
              <a:rPr lang="en-ID" sz="4000" b="1" dirty="0" smtClean="0">
                <a:solidFill>
                  <a:schemeClr val="bg1"/>
                </a:solidFill>
              </a:rPr>
              <a:t> </a:t>
            </a:r>
            <a:r>
              <a:rPr lang="en-ID" sz="4000" b="1" dirty="0" err="1" smtClean="0">
                <a:solidFill>
                  <a:schemeClr val="bg1"/>
                </a:solidFill>
              </a:rPr>
              <a:t>Analisa</a:t>
            </a:r>
            <a:r>
              <a:rPr lang="en-ID" sz="4000" b="1" dirty="0" smtClean="0">
                <a:solidFill>
                  <a:schemeClr val="bg1"/>
                </a:solidFill>
              </a:rPr>
              <a:t> Data </a:t>
            </a:r>
          </a:p>
          <a:p>
            <a:pPr marL="571500" lvl="0" indent="-571500">
              <a:buFont typeface="Wingdings" charset="2"/>
              <a:buChar char="v"/>
            </a:pPr>
            <a:r>
              <a:rPr lang="en-ID" sz="4000" b="1" dirty="0" err="1" smtClean="0">
                <a:solidFill>
                  <a:schemeClr val="bg1"/>
                </a:solidFill>
              </a:rPr>
              <a:t>Deksripsi</a:t>
            </a:r>
            <a:r>
              <a:rPr lang="en-ID" sz="4000" b="1" dirty="0" smtClean="0">
                <a:solidFill>
                  <a:schemeClr val="bg1"/>
                </a:solidFill>
              </a:rPr>
              <a:t> masing2 </a:t>
            </a:r>
            <a:r>
              <a:rPr lang="en-ID" sz="4000" b="1" dirty="0" err="1" smtClean="0">
                <a:solidFill>
                  <a:schemeClr val="bg1"/>
                </a:solidFill>
              </a:rPr>
              <a:t>variabel</a:t>
            </a:r>
            <a:endParaRPr lang="en-ID" sz="4000" b="1" dirty="0" smtClean="0">
              <a:solidFill>
                <a:schemeClr val="bg1"/>
              </a:solidFill>
            </a:endParaRPr>
          </a:p>
          <a:p>
            <a:pPr marL="571500" lvl="0" indent="-571500">
              <a:buFont typeface="Wingdings" charset="2"/>
              <a:buChar char="v"/>
            </a:pPr>
            <a:r>
              <a:rPr lang="en-ID" sz="4000" b="1" dirty="0" err="1" smtClean="0">
                <a:solidFill>
                  <a:schemeClr val="bg1"/>
                </a:solidFill>
              </a:rPr>
              <a:t>Bandingkan</a:t>
            </a:r>
            <a:r>
              <a:rPr lang="en-ID" sz="4000" b="1" dirty="0" smtClean="0">
                <a:solidFill>
                  <a:schemeClr val="bg1"/>
                </a:solidFill>
              </a:rPr>
              <a:t> </a:t>
            </a:r>
            <a:r>
              <a:rPr lang="en-ID" sz="4000" b="1" dirty="0" err="1" smtClean="0">
                <a:solidFill>
                  <a:schemeClr val="bg1"/>
                </a:solidFill>
              </a:rPr>
              <a:t>atau</a:t>
            </a:r>
            <a:r>
              <a:rPr lang="en-ID" sz="4000" b="1" dirty="0" smtClean="0">
                <a:solidFill>
                  <a:schemeClr val="bg1"/>
                </a:solidFill>
              </a:rPr>
              <a:t> </a:t>
            </a:r>
            <a:r>
              <a:rPr lang="en-ID" sz="4000" b="1" dirty="0" err="1" smtClean="0">
                <a:solidFill>
                  <a:schemeClr val="bg1"/>
                </a:solidFill>
              </a:rPr>
              <a:t>uji</a:t>
            </a:r>
            <a:r>
              <a:rPr lang="en-ID" sz="4000" b="1" dirty="0" smtClean="0">
                <a:solidFill>
                  <a:schemeClr val="bg1"/>
                </a:solidFill>
              </a:rPr>
              <a:t> </a:t>
            </a:r>
            <a:r>
              <a:rPr lang="en-ID" sz="4000" b="1" dirty="0" err="1" smtClean="0">
                <a:solidFill>
                  <a:schemeClr val="bg1"/>
                </a:solidFill>
              </a:rPr>
              <a:t>teori</a:t>
            </a:r>
            <a:endParaRPr lang="en-ID" sz="4000" b="1" dirty="0" smtClean="0">
              <a:solidFill>
                <a:schemeClr val="bg1"/>
              </a:solidFill>
            </a:endParaRPr>
          </a:p>
          <a:p>
            <a:pPr marL="571500" lvl="0" indent="-571500">
              <a:buFont typeface="Wingdings" charset="2"/>
              <a:buChar char="v"/>
            </a:pPr>
            <a:r>
              <a:rPr lang="en-ID" sz="4000" b="1" dirty="0" err="1" smtClean="0">
                <a:solidFill>
                  <a:schemeClr val="bg1"/>
                </a:solidFill>
              </a:rPr>
              <a:t>Temukan</a:t>
            </a:r>
            <a:r>
              <a:rPr lang="en-ID" sz="4000" b="1" dirty="0" smtClean="0">
                <a:solidFill>
                  <a:schemeClr val="bg1"/>
                </a:solidFill>
              </a:rPr>
              <a:t> </a:t>
            </a:r>
            <a:r>
              <a:rPr lang="en-ID" sz="4000" b="1" dirty="0" err="1" smtClean="0">
                <a:solidFill>
                  <a:schemeClr val="bg1"/>
                </a:solidFill>
              </a:rPr>
              <a:t>konsep</a:t>
            </a:r>
            <a:r>
              <a:rPr lang="en-ID" sz="4000" b="1" dirty="0" smtClean="0">
                <a:solidFill>
                  <a:schemeClr val="bg1"/>
                </a:solidFill>
              </a:rPr>
              <a:t> </a:t>
            </a:r>
            <a:r>
              <a:rPr lang="en-ID" sz="4000" b="1" dirty="0" err="1" smtClean="0">
                <a:solidFill>
                  <a:schemeClr val="bg1"/>
                </a:solidFill>
              </a:rPr>
              <a:t>baru</a:t>
            </a:r>
            <a:r>
              <a:rPr lang="en-ID" sz="4000" b="1" dirty="0" smtClean="0">
                <a:solidFill>
                  <a:schemeClr val="bg1"/>
                </a:solidFill>
              </a:rPr>
              <a:t> </a:t>
            </a:r>
          </a:p>
          <a:p>
            <a:pPr marL="571500" lvl="0" indent="-571500">
              <a:buFont typeface="Wingdings" charset="2"/>
              <a:buChar char="v"/>
            </a:pPr>
            <a:r>
              <a:rPr lang="en-ID" sz="4000" b="1" dirty="0" err="1" smtClean="0">
                <a:solidFill>
                  <a:schemeClr val="bg1"/>
                </a:solidFill>
              </a:rPr>
              <a:t>Penjelasan</a:t>
            </a:r>
            <a:r>
              <a:rPr lang="en-ID" sz="4000" b="1" dirty="0" smtClean="0">
                <a:solidFill>
                  <a:schemeClr val="bg1"/>
                </a:solidFill>
              </a:rPr>
              <a:t> </a:t>
            </a:r>
            <a:r>
              <a:rPr lang="en-ID" sz="4000" b="1" dirty="0" err="1" smtClean="0">
                <a:solidFill>
                  <a:schemeClr val="bg1"/>
                </a:solidFill>
              </a:rPr>
              <a:t>konsep</a:t>
            </a:r>
            <a:r>
              <a:rPr lang="en-ID" sz="4000" b="1" dirty="0" smtClean="0">
                <a:solidFill>
                  <a:schemeClr val="bg1"/>
                </a:solidFill>
              </a:rPr>
              <a:t> </a:t>
            </a:r>
            <a:r>
              <a:rPr lang="en-ID" sz="4000" b="1" dirty="0" err="1" smtClean="0">
                <a:solidFill>
                  <a:schemeClr val="bg1"/>
                </a:solidFill>
              </a:rPr>
              <a:t>baru</a:t>
            </a:r>
            <a:endParaRPr lang="en-ID" sz="4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46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3115" y="369651"/>
            <a:ext cx="105058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</a:rPr>
              <a:t>Deskripsi</a:t>
            </a:r>
            <a:r>
              <a:rPr lang="en-US" sz="4000" b="1" dirty="0" smtClean="0">
                <a:solidFill>
                  <a:schemeClr val="bg1"/>
                </a:solidFill>
              </a:rPr>
              <a:t> Data</a:t>
            </a:r>
          </a:p>
          <a:p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4000" b="1" dirty="0" err="1" smtClean="0">
                <a:solidFill>
                  <a:schemeClr val="bg1"/>
                </a:solidFill>
              </a:rPr>
              <a:t>Peringkasan</a:t>
            </a:r>
            <a:r>
              <a:rPr lang="en-US" sz="4000" b="1" dirty="0" smtClean="0">
                <a:solidFill>
                  <a:schemeClr val="bg1"/>
                </a:solidFill>
              </a:rPr>
              <a:t> Data </a:t>
            </a:r>
            <a:r>
              <a:rPr lang="en-US" sz="4000" b="1" dirty="0" err="1" smtClean="0">
                <a:solidFill>
                  <a:schemeClr val="bg1"/>
                </a:solidFill>
              </a:rPr>
              <a:t>Kategori</a:t>
            </a:r>
            <a:endParaRPr lang="en-US" sz="4000" b="1" dirty="0" smtClean="0">
              <a:solidFill>
                <a:schemeClr val="bg1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4000" b="1" dirty="0" err="1">
                <a:solidFill>
                  <a:schemeClr val="bg1"/>
                </a:solidFill>
              </a:rPr>
              <a:t>Variasi</a:t>
            </a:r>
            <a:r>
              <a:rPr lang="en-US" sz="4000" b="1" dirty="0">
                <a:solidFill>
                  <a:schemeClr val="bg1"/>
                </a:solidFill>
              </a:rPr>
              <a:t> data </a:t>
            </a:r>
            <a:r>
              <a:rPr lang="en-US" sz="4000" b="1" dirty="0" err="1">
                <a:solidFill>
                  <a:schemeClr val="bg1"/>
                </a:solidFill>
              </a:rPr>
              <a:t>kategori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umumnya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disajikan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dalam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bentuk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persentasi</a:t>
            </a:r>
            <a:r>
              <a:rPr lang="en-US" sz="4000" b="1" dirty="0">
                <a:solidFill>
                  <a:schemeClr val="bg1"/>
                </a:solidFill>
              </a:rPr>
              <a:t>, </a:t>
            </a:r>
            <a:r>
              <a:rPr lang="en-US" sz="4000" b="1" dirty="0" err="1">
                <a:solidFill>
                  <a:schemeClr val="bg1"/>
                </a:solidFill>
              </a:rPr>
              <a:t>proporsi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dan</a:t>
            </a:r>
            <a:r>
              <a:rPr lang="en-US" sz="4000" b="1" dirty="0">
                <a:solidFill>
                  <a:schemeClr val="bg1"/>
                </a:solidFill>
              </a:rPr>
              <a:t> minimal-</a:t>
            </a:r>
            <a:r>
              <a:rPr lang="en-US" sz="4000" b="1" dirty="0" err="1">
                <a:solidFill>
                  <a:schemeClr val="bg1"/>
                </a:solidFill>
              </a:rPr>
              <a:t>maksimal</a:t>
            </a:r>
            <a:r>
              <a:rPr lang="en-US" sz="4000" b="1" dirty="0">
                <a:solidFill>
                  <a:schemeClr val="bg1"/>
                </a:solidFill>
              </a:rPr>
              <a:t>. </a:t>
            </a:r>
            <a:r>
              <a:rPr lang="en-US" sz="4000" b="1" dirty="0" err="1">
                <a:solidFill>
                  <a:schemeClr val="bg1"/>
                </a:solidFill>
              </a:rPr>
              <a:t>Penyajiannya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dapat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berbentuk</a:t>
            </a:r>
            <a:r>
              <a:rPr lang="en-US" sz="4000" b="1" dirty="0">
                <a:solidFill>
                  <a:schemeClr val="bg1"/>
                </a:solidFill>
              </a:rPr>
              <a:t> table </a:t>
            </a:r>
            <a:r>
              <a:rPr lang="en-US" sz="4000" b="1" dirty="0" err="1">
                <a:solidFill>
                  <a:schemeClr val="bg1"/>
                </a:solidFill>
              </a:rPr>
              <a:t>atau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grafik</a:t>
            </a:r>
            <a:r>
              <a:rPr lang="en-US" sz="4000" b="1" dirty="0">
                <a:solidFill>
                  <a:schemeClr val="bg1"/>
                </a:solidFill>
              </a:rPr>
              <a:t>, </a:t>
            </a:r>
            <a:r>
              <a:rPr lang="en-US" sz="4000" b="1" dirty="0" err="1">
                <a:solidFill>
                  <a:schemeClr val="bg1"/>
                </a:solidFill>
              </a:rPr>
              <a:t>pilih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salah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satu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saja</a:t>
            </a:r>
            <a:endParaRPr lang="en-US" sz="4000" b="1" dirty="0" smtClean="0">
              <a:solidFill>
                <a:schemeClr val="bg1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76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5294" y="369651"/>
            <a:ext cx="112062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</a:rPr>
              <a:t>Contoh</a:t>
            </a:r>
            <a:r>
              <a:rPr lang="en-US" sz="3600" b="1" dirty="0" smtClean="0">
                <a:solidFill>
                  <a:schemeClr val="bg1"/>
                </a:solidFill>
              </a:rPr>
              <a:t> Table.</a:t>
            </a:r>
          </a:p>
          <a:p>
            <a:endParaRPr lang="en-US" sz="3600" b="1" dirty="0">
              <a:solidFill>
                <a:schemeClr val="bg1"/>
              </a:solidFill>
            </a:endParaRPr>
          </a:p>
          <a:p>
            <a:r>
              <a:rPr lang="en-US" sz="3600" b="1" dirty="0" err="1" smtClean="0">
                <a:solidFill>
                  <a:schemeClr val="bg1"/>
                </a:solidFill>
              </a:rPr>
              <a:t>Distribusi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anak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balita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menurut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kelompok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umur</a:t>
            </a:r>
            <a:endParaRPr lang="en-US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689583" y="2315003"/>
          <a:ext cx="10594503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1523"/>
                <a:gridCol w="3346315"/>
                <a:gridCol w="2976665"/>
              </a:tblGrid>
              <a:tr h="501983"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Kelompok</a:t>
                      </a:r>
                      <a:r>
                        <a:rPr lang="en-US" sz="3600" dirty="0" smtClean="0"/>
                        <a:t> </a:t>
                      </a:r>
                      <a:r>
                        <a:rPr lang="en-US" sz="3600" dirty="0" err="1" smtClean="0"/>
                        <a:t>Umur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Frekuensi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Persentasi</a:t>
                      </a:r>
                      <a:endParaRPr lang="en-US" sz="3600" dirty="0"/>
                    </a:p>
                  </a:txBody>
                  <a:tcPr/>
                </a:tc>
              </a:tr>
              <a:tr h="501983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6-11 </a:t>
                      </a:r>
                      <a:r>
                        <a:rPr lang="en-US" sz="3600" dirty="0" err="1" smtClean="0"/>
                        <a:t>bulan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5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12.5</a:t>
                      </a:r>
                      <a:endParaRPr lang="en-US" sz="3600" dirty="0"/>
                    </a:p>
                  </a:txBody>
                  <a:tcPr/>
                </a:tc>
              </a:tr>
              <a:tr h="501983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12-23 </a:t>
                      </a:r>
                      <a:r>
                        <a:rPr lang="en-US" sz="3600" dirty="0" err="1" smtClean="0"/>
                        <a:t>bulan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8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20.0</a:t>
                      </a:r>
                      <a:endParaRPr lang="en-US" sz="3600" dirty="0"/>
                    </a:p>
                  </a:txBody>
                  <a:tcPr/>
                </a:tc>
              </a:tr>
              <a:tr h="501983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24-59 </a:t>
                      </a:r>
                      <a:r>
                        <a:rPr lang="en-US" sz="3600" dirty="0" err="1" smtClean="0"/>
                        <a:t>bulan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27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67.5</a:t>
                      </a:r>
                      <a:endParaRPr lang="en-US" sz="3600" dirty="0"/>
                    </a:p>
                  </a:txBody>
                  <a:tcPr/>
                </a:tc>
              </a:tr>
              <a:tr h="501983">
                <a:tc>
                  <a:txBody>
                    <a:bodyPr/>
                    <a:lstStyle/>
                    <a:p>
                      <a:pPr algn="r"/>
                      <a:r>
                        <a:rPr lang="en-US" sz="3600" dirty="0" err="1" smtClean="0"/>
                        <a:t>Jumlah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40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100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562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../../Desktop/Screen%20Shot%202018-02-23%20at%2010.59.48%20AM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465" y="700392"/>
            <a:ext cx="7386536" cy="592191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08562" y="291830"/>
            <a:ext cx="3891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</a:rPr>
              <a:t>Contoh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grafik</a:t>
            </a:r>
            <a:r>
              <a:rPr lang="en-US" sz="4000" b="1" dirty="0" smtClean="0">
                <a:solidFill>
                  <a:schemeClr val="bg1"/>
                </a:solidFill>
              </a:rPr>
              <a:t> Pie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95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8757" y="408562"/>
            <a:ext cx="1015567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</a:rPr>
              <a:t>Peringkasan</a:t>
            </a:r>
            <a:r>
              <a:rPr lang="en-US" sz="4000" b="1" dirty="0" smtClean="0">
                <a:solidFill>
                  <a:schemeClr val="bg1"/>
                </a:solidFill>
              </a:rPr>
              <a:t> Data </a:t>
            </a:r>
            <a:r>
              <a:rPr lang="en-US" sz="4000" b="1" dirty="0" err="1" smtClean="0">
                <a:solidFill>
                  <a:schemeClr val="bg1"/>
                </a:solidFill>
              </a:rPr>
              <a:t>Kontinyu</a:t>
            </a:r>
            <a:endParaRPr lang="en-US" sz="4000" b="1" dirty="0" smtClean="0">
              <a:solidFill>
                <a:schemeClr val="bg1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  <a:p>
            <a:pPr marL="571500" indent="-571500">
              <a:buFont typeface="Arial" charset="0"/>
              <a:buChar char="•"/>
            </a:pPr>
            <a:r>
              <a:rPr lang="en-US" sz="4000" b="1" dirty="0" err="1" smtClean="0">
                <a:solidFill>
                  <a:schemeClr val="bg1"/>
                </a:solidFill>
              </a:rPr>
              <a:t>Ukuran</a:t>
            </a:r>
            <a:r>
              <a:rPr lang="en-US" sz="4000" b="1" dirty="0" smtClean="0">
                <a:solidFill>
                  <a:schemeClr val="bg1"/>
                </a:solidFill>
              </a:rPr>
              <a:t> Tengah</a:t>
            </a:r>
          </a:p>
          <a:p>
            <a:pPr marL="571500" indent="-571500">
              <a:buFont typeface="Arial" charset="0"/>
              <a:buChar char="•"/>
            </a:pPr>
            <a:r>
              <a:rPr lang="en-US" sz="4000" b="1" dirty="0" smtClean="0">
                <a:solidFill>
                  <a:schemeClr val="bg1"/>
                </a:solidFill>
              </a:rPr>
              <a:t>* </a:t>
            </a:r>
            <a:r>
              <a:rPr lang="en-US" sz="4000" b="1" dirty="0" err="1" smtClean="0">
                <a:solidFill>
                  <a:schemeClr val="bg1"/>
                </a:solidFill>
              </a:rPr>
              <a:t>Nilai</a:t>
            </a:r>
            <a:r>
              <a:rPr lang="en-US" sz="4000" b="1" dirty="0" smtClean="0">
                <a:solidFill>
                  <a:schemeClr val="bg1"/>
                </a:solidFill>
              </a:rPr>
              <a:t> rata-rata</a:t>
            </a:r>
          </a:p>
          <a:p>
            <a:pPr marL="571500" indent="-571500">
              <a:buFont typeface="Arial" charset="0"/>
              <a:buChar char="•"/>
            </a:pPr>
            <a:r>
              <a:rPr lang="en-US" sz="4000" b="1" dirty="0" smtClean="0">
                <a:solidFill>
                  <a:schemeClr val="bg1"/>
                </a:solidFill>
              </a:rPr>
              <a:t>* </a:t>
            </a:r>
            <a:r>
              <a:rPr lang="en-US" sz="4000" b="1" dirty="0" err="1" smtClean="0">
                <a:solidFill>
                  <a:schemeClr val="bg1"/>
                </a:solidFill>
              </a:rPr>
              <a:t>Nilai</a:t>
            </a:r>
            <a:r>
              <a:rPr lang="en-US" sz="4000" b="1" dirty="0" smtClean="0">
                <a:solidFill>
                  <a:schemeClr val="bg1"/>
                </a:solidFill>
              </a:rPr>
              <a:t> Median</a:t>
            </a:r>
          </a:p>
          <a:p>
            <a:pPr marL="571500" indent="-571500">
              <a:buFont typeface="Arial" charset="0"/>
              <a:buChar char="•"/>
            </a:pPr>
            <a:r>
              <a:rPr lang="en-US" sz="4000" b="1" dirty="0" smtClean="0">
                <a:solidFill>
                  <a:schemeClr val="bg1"/>
                </a:solidFill>
              </a:rPr>
              <a:t>* </a:t>
            </a:r>
            <a:r>
              <a:rPr lang="en-US" sz="4000" b="1" dirty="0" err="1" smtClean="0">
                <a:solidFill>
                  <a:schemeClr val="bg1"/>
                </a:solidFill>
              </a:rPr>
              <a:t>Nilai</a:t>
            </a:r>
            <a:r>
              <a:rPr lang="en-US" sz="4000" b="1" dirty="0" smtClean="0">
                <a:solidFill>
                  <a:schemeClr val="bg1"/>
                </a:solidFill>
              </a:rPr>
              <a:t> Modus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41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3660" y="369651"/>
            <a:ext cx="10972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</a:rPr>
              <a:t>Ukuran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Variasi</a:t>
            </a:r>
            <a:endParaRPr lang="en-US" sz="4000" b="1" dirty="0" smtClean="0">
              <a:solidFill>
                <a:schemeClr val="bg1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  <a:p>
            <a:pPr marL="571500" indent="-571500">
              <a:buFont typeface="Arial" charset="0"/>
              <a:buChar char="•"/>
            </a:pPr>
            <a:r>
              <a:rPr lang="en-US" sz="4000" b="1" dirty="0" smtClean="0">
                <a:solidFill>
                  <a:schemeClr val="bg1"/>
                </a:solidFill>
              </a:rPr>
              <a:t>Range</a:t>
            </a:r>
          </a:p>
          <a:p>
            <a:pPr marL="571500" indent="-571500">
              <a:buFont typeface="Arial" charset="0"/>
              <a:buChar char="•"/>
            </a:pPr>
            <a:r>
              <a:rPr lang="en-US" sz="4000" b="1" dirty="0" err="1" smtClean="0">
                <a:solidFill>
                  <a:schemeClr val="bg1"/>
                </a:solidFill>
              </a:rPr>
              <a:t>Jarak</a:t>
            </a:r>
            <a:r>
              <a:rPr lang="en-US" sz="4000" b="1" dirty="0" smtClean="0">
                <a:solidFill>
                  <a:schemeClr val="bg1"/>
                </a:solidFill>
              </a:rPr>
              <a:t> inter-</a:t>
            </a:r>
            <a:r>
              <a:rPr lang="en-US" sz="4000" b="1" dirty="0" err="1" smtClean="0">
                <a:solidFill>
                  <a:schemeClr val="bg1"/>
                </a:solidFill>
              </a:rPr>
              <a:t>kuartil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charset="0"/>
              <a:buChar char="•"/>
            </a:pPr>
            <a:r>
              <a:rPr lang="en-US" sz="4000" b="1" dirty="0" err="1" smtClean="0">
                <a:solidFill>
                  <a:schemeClr val="bg1"/>
                </a:solidFill>
              </a:rPr>
              <a:t>Standar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Deviasi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charset="0"/>
              <a:buChar char="•"/>
            </a:pP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17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2963" y="2243138"/>
            <a:ext cx="105013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DESKRIPSI DATA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51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" y="182880"/>
            <a:ext cx="1179576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Analisis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data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merupakan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salah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satu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bagian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penting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dalam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rangkaian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proses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penelitian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. </a:t>
            </a:r>
          </a:p>
          <a:p>
            <a:endParaRPr lang="en-US" sz="4000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Untuk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melakukan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analisis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data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kita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harus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memiliki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kemampuan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dasar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statistik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deskriptif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statistik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inferens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. </a:t>
            </a:r>
          </a:p>
          <a:p>
            <a:endParaRPr lang="en-US" sz="4000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Dalam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pemilihan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uji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statistik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kita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harus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memperhatikan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tujuan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penelitian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serta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jenis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data/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variabel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yang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dimiliki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. </a:t>
            </a:r>
            <a:endParaRPr lang="en-ID" sz="4000" b="1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324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6111" y="365903"/>
            <a:ext cx="109144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</a:rPr>
              <a:t>Analisis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deskripsi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variabel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kategorik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8757" y="30350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158" y="1463299"/>
            <a:ext cx="9105090" cy="4982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36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../../Desktop/Screen%20Shot%202018-02-23%20at%2010.59.48%20AM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641" y="520262"/>
            <a:ext cx="7630511" cy="63377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960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996" y="12403"/>
            <a:ext cx="1160597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sz="2800" b="1" dirty="0" err="1">
                <a:solidFill>
                  <a:schemeClr val="bg1"/>
                </a:solidFill>
              </a:rPr>
              <a:t>Peringkasan</a:t>
            </a:r>
            <a:r>
              <a:rPr lang="en-US" sz="2800" b="1" dirty="0">
                <a:solidFill>
                  <a:schemeClr val="bg1"/>
                </a:solidFill>
              </a:rPr>
              <a:t> Data </a:t>
            </a:r>
            <a:r>
              <a:rPr lang="en-US" sz="2800" b="1" dirty="0" err="1" smtClean="0">
                <a:solidFill>
                  <a:schemeClr val="bg1"/>
                </a:solidFill>
              </a:rPr>
              <a:t>Kontinyu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lvl="2"/>
            <a:endParaRPr lang="en-US" sz="2800" b="1" dirty="0">
              <a:solidFill>
                <a:schemeClr val="bg1"/>
              </a:solidFill>
            </a:endParaRPr>
          </a:p>
          <a:p>
            <a:pPr lvl="0"/>
            <a:r>
              <a:rPr lang="en-US" sz="2800" b="1" dirty="0" err="1">
                <a:solidFill>
                  <a:schemeClr val="bg1"/>
                </a:solidFill>
              </a:rPr>
              <a:t>Ukuran</a:t>
            </a:r>
            <a:r>
              <a:rPr lang="en-US" sz="2800" b="1" dirty="0">
                <a:solidFill>
                  <a:schemeClr val="bg1"/>
                </a:solidFill>
              </a:rPr>
              <a:t> Tengah</a:t>
            </a:r>
          </a:p>
          <a:p>
            <a:r>
              <a:rPr lang="en-US" sz="2800" b="1" dirty="0" err="1">
                <a:solidFill>
                  <a:schemeClr val="bg1"/>
                </a:solidFill>
              </a:rPr>
              <a:t>Ukuran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tengah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merupakan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cerminan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dari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konsentrasi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nilai-nilai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hasil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pengukuran</a:t>
            </a:r>
            <a:r>
              <a:rPr lang="en-US" sz="2800" b="1" dirty="0">
                <a:solidFill>
                  <a:schemeClr val="bg1"/>
                </a:solidFill>
              </a:rPr>
              <a:t>. </a:t>
            </a:r>
            <a:r>
              <a:rPr lang="en-US" sz="2800" b="1" dirty="0" err="1">
                <a:solidFill>
                  <a:schemeClr val="bg1"/>
                </a:solidFill>
              </a:rPr>
              <a:t>Ukuran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tengah</a:t>
            </a:r>
            <a:r>
              <a:rPr lang="en-US" sz="2800" b="1" dirty="0">
                <a:solidFill>
                  <a:schemeClr val="bg1"/>
                </a:solidFill>
              </a:rPr>
              <a:t> yang paling </a:t>
            </a:r>
            <a:r>
              <a:rPr lang="en-US" sz="2800" b="1" dirty="0" err="1">
                <a:solidFill>
                  <a:schemeClr val="bg1"/>
                </a:solidFill>
              </a:rPr>
              <a:t>sering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dipakai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yaitu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nilai</a:t>
            </a:r>
            <a:r>
              <a:rPr lang="en-US" sz="2800" b="1" dirty="0">
                <a:solidFill>
                  <a:schemeClr val="bg1"/>
                </a:solidFill>
              </a:rPr>
              <a:t> rata-rata (mean), median, </a:t>
            </a:r>
            <a:r>
              <a:rPr lang="en-US" sz="2800" b="1" dirty="0" err="1">
                <a:solidFill>
                  <a:schemeClr val="bg1"/>
                </a:solidFill>
              </a:rPr>
              <a:t>dan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mode/modus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pPr lvl="2"/>
            <a:r>
              <a:rPr lang="en-US" sz="2800" b="1" dirty="0" err="1">
                <a:solidFill>
                  <a:schemeClr val="bg1"/>
                </a:solidFill>
              </a:rPr>
              <a:t>Ukuran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variasi</a:t>
            </a:r>
            <a:r>
              <a:rPr lang="en-US" sz="2800" b="1" dirty="0">
                <a:solidFill>
                  <a:schemeClr val="bg1"/>
                </a:solidFill>
              </a:rPr>
              <a:t> (</a:t>
            </a:r>
            <a:r>
              <a:rPr lang="en-US" sz="2800" b="1" dirty="0" err="1">
                <a:solidFill>
                  <a:schemeClr val="bg1"/>
                </a:solidFill>
              </a:rPr>
              <a:t>keragaman</a:t>
            </a:r>
            <a:r>
              <a:rPr lang="en-US" sz="2800" b="1" dirty="0" smtClean="0">
                <a:solidFill>
                  <a:schemeClr val="bg1"/>
                </a:solidFill>
              </a:rPr>
              <a:t>)</a:t>
            </a:r>
          </a:p>
          <a:p>
            <a:pPr lvl="2"/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 err="1">
                <a:solidFill>
                  <a:schemeClr val="bg1"/>
                </a:solidFill>
              </a:rPr>
              <a:t>Nilai-nilai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dari</a:t>
            </a:r>
            <a:r>
              <a:rPr lang="en-US" sz="2800" b="1" dirty="0">
                <a:solidFill>
                  <a:schemeClr val="bg1"/>
                </a:solidFill>
              </a:rPr>
              <a:t> data yang </a:t>
            </a:r>
            <a:r>
              <a:rPr lang="en-US" sz="2800" b="1" dirty="0" err="1">
                <a:solidFill>
                  <a:schemeClr val="bg1"/>
                </a:solidFill>
              </a:rPr>
              <a:t>dikumpulkan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akan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cenderung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saling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berbeda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satu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sama</a:t>
            </a:r>
            <a:r>
              <a:rPr lang="en-US" sz="2800" b="1" dirty="0">
                <a:solidFill>
                  <a:schemeClr val="bg1"/>
                </a:solidFill>
              </a:rPr>
              <a:t> lain </a:t>
            </a:r>
            <a:r>
              <a:rPr lang="en-US" sz="2800" b="1" dirty="0" err="1">
                <a:solidFill>
                  <a:schemeClr val="bg1"/>
                </a:solidFill>
              </a:rPr>
              <a:t>atau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bervariasi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atau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beragam</a:t>
            </a:r>
            <a:r>
              <a:rPr lang="en-US" sz="2800" b="1" dirty="0">
                <a:solidFill>
                  <a:schemeClr val="bg1"/>
                </a:solidFill>
              </a:rPr>
              <a:t>. </a:t>
            </a:r>
            <a:r>
              <a:rPr lang="en-US" sz="2800" b="1" dirty="0" err="1">
                <a:solidFill>
                  <a:schemeClr val="bg1"/>
                </a:solidFill>
              </a:rPr>
              <a:t>Besaran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variasi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atau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keragaman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suatu</a:t>
            </a:r>
            <a:r>
              <a:rPr lang="en-US" sz="2800" b="1" dirty="0">
                <a:solidFill>
                  <a:schemeClr val="bg1"/>
                </a:solidFill>
              </a:rPr>
              <a:t> data </a:t>
            </a:r>
            <a:r>
              <a:rPr lang="en-US" sz="2800" b="1" dirty="0" err="1">
                <a:solidFill>
                  <a:schemeClr val="bg1"/>
                </a:solidFill>
              </a:rPr>
              <a:t>dapat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diketahui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dengan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menggunakan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ukuran</a:t>
            </a:r>
            <a:r>
              <a:rPr lang="en-US" sz="2800" b="1" dirty="0">
                <a:solidFill>
                  <a:schemeClr val="bg1"/>
                </a:solidFill>
              </a:rPr>
              <a:t> ‘</a:t>
            </a:r>
            <a:r>
              <a:rPr lang="en-US" sz="2800" b="1" dirty="0" err="1">
                <a:solidFill>
                  <a:schemeClr val="bg1"/>
                </a:solidFill>
              </a:rPr>
              <a:t>jarak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antara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nilai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terkecil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ke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nilai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terbesar</a:t>
            </a:r>
            <a:r>
              <a:rPr lang="en-US" sz="2800" b="1" dirty="0">
                <a:solidFill>
                  <a:schemeClr val="bg1"/>
                </a:solidFill>
              </a:rPr>
              <a:t>’ </a:t>
            </a:r>
            <a:r>
              <a:rPr lang="en-US" sz="2800" b="1" dirty="0" err="1">
                <a:solidFill>
                  <a:schemeClr val="bg1"/>
                </a:solidFill>
              </a:rPr>
              <a:t>disebut</a:t>
            </a:r>
            <a:r>
              <a:rPr lang="en-US" sz="2800" b="1" dirty="0">
                <a:solidFill>
                  <a:schemeClr val="bg1"/>
                </a:solidFill>
              </a:rPr>
              <a:t> ‘range’, </a:t>
            </a:r>
            <a:r>
              <a:rPr lang="en-US" sz="2800" b="1" dirty="0" err="1">
                <a:solidFill>
                  <a:schemeClr val="bg1"/>
                </a:solidFill>
              </a:rPr>
              <a:t>jarak</a:t>
            </a:r>
            <a:r>
              <a:rPr lang="en-US" sz="2800" b="1" dirty="0">
                <a:solidFill>
                  <a:schemeClr val="bg1"/>
                </a:solidFill>
              </a:rPr>
              <a:t> inter </a:t>
            </a:r>
            <a:r>
              <a:rPr lang="en-US" sz="2800" b="1" dirty="0" err="1">
                <a:solidFill>
                  <a:schemeClr val="bg1"/>
                </a:solidFill>
              </a:rPr>
              <a:t>kuartil</a:t>
            </a:r>
            <a:r>
              <a:rPr lang="en-US" sz="2800" b="1" dirty="0">
                <a:solidFill>
                  <a:schemeClr val="bg1"/>
                </a:solidFill>
              </a:rPr>
              <a:t> (inter quartile) </a:t>
            </a:r>
            <a:r>
              <a:rPr lang="en-US" sz="2800" b="1" dirty="0" err="1">
                <a:solidFill>
                  <a:schemeClr val="bg1"/>
                </a:solidFill>
              </a:rPr>
              <a:t>dan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standar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deviasi</a:t>
            </a:r>
            <a:r>
              <a:rPr lang="en-US" sz="2800" b="1" dirty="0">
                <a:solidFill>
                  <a:schemeClr val="bg1"/>
                </a:solidFill>
              </a:rPr>
              <a:t> (SD) </a:t>
            </a:r>
            <a:r>
              <a:rPr lang="en-US" sz="2800" b="1" dirty="0" err="1">
                <a:solidFill>
                  <a:schemeClr val="bg1"/>
                </a:solidFill>
              </a:rPr>
              <a:t>serta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varians</a:t>
            </a:r>
            <a:endParaRPr lang="en-US" sz="2800" b="1" dirty="0">
              <a:solidFill>
                <a:schemeClr val="bg1"/>
              </a:solidFill>
            </a:endParaRPr>
          </a:p>
          <a:p>
            <a:pPr lvl="2"/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91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507489"/>
              </p:ext>
            </p:extLst>
          </p:nvPr>
        </p:nvGraphicFramePr>
        <p:xfrm>
          <a:off x="1056289" y="1329484"/>
          <a:ext cx="10231821" cy="3778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9228"/>
                <a:gridCol w="1199845"/>
                <a:gridCol w="1571632"/>
                <a:gridCol w="1345304"/>
                <a:gridCol w="2835812"/>
              </a:tblGrid>
              <a:tr h="9345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effectLst/>
                        </a:rPr>
                        <a:t>Variabel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</a:rPr>
                        <a:t>Mean</a:t>
                      </a:r>
                      <a:endParaRPr lang="en-US" sz="3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</a:rPr>
                        <a:t>Median</a:t>
                      </a:r>
                      <a:endParaRPr lang="en-US" sz="3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</a:rPr>
                        <a:t>SD</a:t>
                      </a:r>
                      <a:endParaRPr lang="en-US" sz="3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</a:rPr>
                        <a:t>Min-Maks</a:t>
                      </a:r>
                      <a:endParaRPr lang="en-US" sz="3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45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</a:rPr>
                        <a:t>Umur</a:t>
                      </a:r>
                      <a:endParaRPr lang="en-US" sz="3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28,8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</a:rPr>
                        <a:t>29</a:t>
                      </a:r>
                      <a:endParaRPr lang="en-US" sz="3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</a:rPr>
                        <a:t>13.5</a:t>
                      </a:r>
                      <a:endParaRPr lang="en-US" sz="3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</a:rPr>
                        <a:t>5 - 57</a:t>
                      </a:r>
                      <a:endParaRPr lang="en-US" sz="3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45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</a:rPr>
                        <a:t>Berat Badan</a:t>
                      </a:r>
                      <a:endParaRPr lang="en-US" sz="3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</a:rPr>
                        <a:t>10,9</a:t>
                      </a:r>
                      <a:endParaRPr lang="en-US" sz="3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</a:rPr>
                        <a:t>10,5</a:t>
                      </a:r>
                      <a:endParaRPr lang="en-US" sz="3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</a:rPr>
                        <a:t>2,5</a:t>
                      </a:r>
                      <a:endParaRPr lang="en-US" sz="3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</a:rPr>
                        <a:t>6 - 18</a:t>
                      </a:r>
                      <a:endParaRPr lang="en-US" sz="3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48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</a:rPr>
                        <a:t>Panjang Badan</a:t>
                      </a:r>
                      <a:endParaRPr lang="en-US" sz="3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</a:rPr>
                        <a:t>85,6</a:t>
                      </a:r>
                      <a:endParaRPr lang="en-US" sz="3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88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</a:rPr>
                        <a:t>10,6</a:t>
                      </a:r>
                      <a:endParaRPr lang="en-US" sz="3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62 – 113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8421" y="17241"/>
            <a:ext cx="958044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Contoh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Tabel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: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Distribusi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Umur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Berat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Badan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dan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Panjang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Badan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10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95505" y="557095"/>
            <a:ext cx="436222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Contoh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grafik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histogram 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Picture 7" descr="Description: ../../Desktop/Screen%20Shot%202018-02-20%20at%205.22.17%20P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7560" y="1322662"/>
            <a:ext cx="6539406" cy="5240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7622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3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2779" y="2980114"/>
            <a:ext cx="74773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u="sng" dirty="0" err="1">
                <a:solidFill>
                  <a:schemeClr val="bg1"/>
                </a:solidFill>
              </a:rPr>
              <a:t>Kerjakan</a:t>
            </a:r>
            <a:r>
              <a:rPr lang="en-US" sz="3200" b="1" i="1" u="sng" dirty="0">
                <a:solidFill>
                  <a:schemeClr val="bg1"/>
                </a:solidFill>
              </a:rPr>
              <a:t> </a:t>
            </a:r>
            <a:r>
              <a:rPr lang="en-US" sz="3200" b="1" i="1" u="sng" dirty="0" err="1">
                <a:solidFill>
                  <a:schemeClr val="bg1"/>
                </a:solidFill>
              </a:rPr>
              <a:t>soal</a:t>
            </a:r>
            <a:r>
              <a:rPr lang="en-US" sz="3200" b="1" i="1" u="sng" dirty="0">
                <a:solidFill>
                  <a:schemeClr val="bg1"/>
                </a:solidFill>
              </a:rPr>
              <a:t> </a:t>
            </a:r>
            <a:r>
              <a:rPr lang="en-US" sz="3200" b="1" i="1" u="sng" dirty="0" err="1">
                <a:solidFill>
                  <a:schemeClr val="bg1"/>
                </a:solidFill>
              </a:rPr>
              <a:t>latihan</a:t>
            </a:r>
            <a:r>
              <a:rPr lang="en-US" sz="3200" b="1" i="1" u="sng" dirty="0">
                <a:solidFill>
                  <a:schemeClr val="bg1"/>
                </a:solidFill>
              </a:rPr>
              <a:t> No. 6 </a:t>
            </a:r>
            <a:r>
              <a:rPr lang="en-US" sz="3200" b="1" i="1" u="sng" dirty="0" err="1">
                <a:solidFill>
                  <a:schemeClr val="bg1"/>
                </a:solidFill>
              </a:rPr>
              <a:t>pada</a:t>
            </a:r>
            <a:r>
              <a:rPr lang="en-US" sz="3200" b="1" i="1" u="sng" dirty="0">
                <a:solidFill>
                  <a:schemeClr val="bg1"/>
                </a:solidFill>
              </a:rPr>
              <a:t> </a:t>
            </a:r>
            <a:r>
              <a:rPr lang="en-US" sz="3200" b="1" i="1" u="sng" dirty="0" err="1">
                <a:solidFill>
                  <a:schemeClr val="bg1"/>
                </a:solidFill>
              </a:rPr>
              <a:t>halaman</a:t>
            </a:r>
            <a:r>
              <a:rPr lang="en-US" sz="3200" b="1" i="1" u="sng" dirty="0">
                <a:solidFill>
                  <a:schemeClr val="bg1"/>
                </a:solidFill>
              </a:rPr>
              <a:t> 182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27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44080" y="3244334"/>
            <a:ext cx="770384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SAMPAI MINGGU DEPAN </a:t>
            </a:r>
          </a:p>
        </p:txBody>
      </p:sp>
    </p:spTree>
    <p:extLst>
      <p:ext uri="{BB962C8B-B14F-4D97-AF65-F5344CB8AC3E}">
        <p14:creationId xmlns:p14="http://schemas.microsoft.com/office/powerpoint/2010/main" val="793535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032" y="-5417"/>
            <a:ext cx="1161288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Tugas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yg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tidak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boleh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dilupakan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lam proses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penelitian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adalah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intepretasi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hasil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data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analisis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yg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dilakukan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. </a:t>
            </a:r>
          </a:p>
          <a:p>
            <a:endParaRPr lang="en-US" sz="4000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Menginterpretasikan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hasil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analisis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berarti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kita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mencoba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menjelaskan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temuan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dari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penelitian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yg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dilakukan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. </a:t>
            </a:r>
          </a:p>
          <a:p>
            <a:endParaRPr lang="en-US" sz="4000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Interpretasi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hasil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suatu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penelitian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dpt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dikelompokkan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menjadi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dua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yaitu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interpretasi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dalam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arti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sempit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arti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luas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71720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" y="365760"/>
            <a:ext cx="116494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Interpretasi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dalam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arti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sempit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didasarkan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pada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hasil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dari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data yang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terkumpul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diolah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hanya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untuk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keperluan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penelitian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yang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sedang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dilakukan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.  </a:t>
            </a:r>
          </a:p>
          <a:p>
            <a:endParaRPr lang="en-US" sz="4000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Interpretasi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dalam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arti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luas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adalah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melakukan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interpretasi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secara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analitik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untuk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menemukan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makna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dari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hasil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analisis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dengan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melakukan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generalisasi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hasil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penelitian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yang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didukung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dengan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teori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atau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hasil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penelitian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orang lain yang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relevan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en-ID" sz="40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891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456" y="310896"/>
            <a:ext cx="1175918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Analisis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data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bertujuan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:</a:t>
            </a:r>
            <a:endParaRPr lang="en-ID" sz="4000" b="1" dirty="0">
              <a:solidFill>
                <a:schemeClr val="bg2">
                  <a:lumMod val="50000"/>
                </a:schemeClr>
              </a:solidFill>
            </a:endParaRPr>
          </a:p>
          <a:p>
            <a:pPr marL="571500" lvl="0" indent="-571500">
              <a:buFont typeface="arial" charset="0"/>
              <a:buChar char="•"/>
            </a:pP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gambaran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a/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deskripsi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masing</a:t>
            </a:r>
            <a:r>
              <a:rPr lang="en-US" sz="4000" b="1" baseline="30000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variabel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;</a:t>
            </a:r>
            <a:endParaRPr lang="en-ID" sz="4000" b="1" dirty="0">
              <a:solidFill>
                <a:schemeClr val="bg2">
                  <a:lumMod val="50000"/>
                </a:schemeClr>
              </a:solidFill>
            </a:endParaRPr>
          </a:p>
          <a:p>
            <a:pPr marL="571500" lvl="0" indent="-571500">
              <a:buFont typeface="arial" charset="0"/>
              <a:buChar char="•"/>
            </a:pP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hasil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temuan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yg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diperoleh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bandingkan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a/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uji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dgn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teori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a/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konsep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yg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sudah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dipublikasikan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;</a:t>
            </a:r>
            <a:endParaRPr lang="en-ID" sz="4000" b="1" dirty="0">
              <a:solidFill>
                <a:schemeClr val="bg2">
                  <a:lumMod val="50000"/>
                </a:schemeClr>
              </a:solidFill>
            </a:endParaRPr>
          </a:p>
          <a:p>
            <a:pPr marL="571500" lvl="0" indent="-571500">
              <a:buFont typeface="arial" charset="0"/>
              <a:buChar char="•"/>
            </a:pP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temu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konsep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baru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dr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penelitian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yg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dilakukan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;</a:t>
            </a:r>
            <a:endParaRPr lang="en-ID" sz="4000" b="1" dirty="0">
              <a:solidFill>
                <a:schemeClr val="bg2">
                  <a:lumMod val="50000"/>
                </a:schemeClr>
              </a:solidFill>
            </a:endParaRPr>
          </a:p>
          <a:p>
            <a:pPr marL="571500" lvl="0" indent="-571500">
              <a:buFont typeface="arial" charset="0"/>
              <a:buChar char="•"/>
            </a:pP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menemukan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penjelasan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kemungkinan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‘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konsep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baru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’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yg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diuji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dapat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berlaku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umum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pada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kondisi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tertentu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en-ID" sz="4000" b="1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522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9302" y="583660"/>
            <a:ext cx="1081715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chemeClr val="bg1"/>
                </a:solidFill>
              </a:rPr>
              <a:t>Pilihan</a:t>
            </a:r>
            <a:r>
              <a:rPr lang="en-US" sz="5400" b="1" dirty="0">
                <a:solidFill>
                  <a:schemeClr val="bg1"/>
                </a:solidFill>
              </a:rPr>
              <a:t> </a:t>
            </a:r>
            <a:r>
              <a:rPr lang="en-US" sz="5400" b="1" dirty="0" err="1">
                <a:solidFill>
                  <a:schemeClr val="bg1"/>
                </a:solidFill>
              </a:rPr>
              <a:t>Analisis</a:t>
            </a:r>
            <a:endParaRPr lang="en-US" sz="5400" b="1" dirty="0">
              <a:solidFill>
                <a:schemeClr val="bg1"/>
              </a:solidFill>
            </a:endParaRPr>
          </a:p>
          <a:p>
            <a:r>
              <a:rPr lang="en-US" sz="4000" b="1" dirty="0" err="1">
                <a:solidFill>
                  <a:schemeClr val="bg1"/>
                </a:solidFill>
              </a:rPr>
              <a:t>Kenal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terlebih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dahulu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</a:p>
          <a:p>
            <a:pPr marL="571500" indent="-571500">
              <a:buFont typeface="Arial" charset="0"/>
              <a:buChar char="•"/>
            </a:pPr>
            <a:r>
              <a:rPr lang="en-US" sz="4000" b="1" dirty="0" err="1">
                <a:solidFill>
                  <a:schemeClr val="bg1"/>
                </a:solidFill>
              </a:rPr>
              <a:t>tujuan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penelitian</a:t>
            </a:r>
            <a:r>
              <a:rPr lang="en-US" sz="4000" b="1" dirty="0">
                <a:solidFill>
                  <a:schemeClr val="bg1"/>
                </a:solidFill>
              </a:rPr>
              <a:t>, </a:t>
            </a:r>
          </a:p>
          <a:p>
            <a:pPr marL="571500" indent="-571500">
              <a:buFont typeface="Arial" charset="0"/>
              <a:buChar char="•"/>
            </a:pPr>
            <a:r>
              <a:rPr lang="en-US" sz="4000" b="1" dirty="0" err="1">
                <a:solidFill>
                  <a:schemeClr val="bg1"/>
                </a:solidFill>
              </a:rPr>
              <a:t>hipotesis</a:t>
            </a:r>
            <a:r>
              <a:rPr lang="en-US" sz="4000" b="1" dirty="0">
                <a:solidFill>
                  <a:schemeClr val="bg1"/>
                </a:solidFill>
              </a:rPr>
              <a:t>, </a:t>
            </a:r>
          </a:p>
          <a:p>
            <a:pPr marL="571500" indent="-571500">
              <a:buFont typeface="Arial" charset="0"/>
              <a:buChar char="•"/>
            </a:pPr>
            <a:r>
              <a:rPr lang="en-US" sz="4000" b="1" dirty="0" err="1">
                <a:solidFill>
                  <a:schemeClr val="bg1"/>
                </a:solidFill>
              </a:rPr>
              <a:t>jenis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penelitian</a:t>
            </a:r>
            <a:r>
              <a:rPr lang="en-US" sz="4000" b="1" dirty="0">
                <a:solidFill>
                  <a:schemeClr val="bg1"/>
                </a:solidFill>
              </a:rPr>
              <a:t>,</a:t>
            </a:r>
          </a:p>
          <a:p>
            <a:pPr marL="571500" indent="-571500">
              <a:buFont typeface="Arial" charset="0"/>
              <a:buChar char="•"/>
            </a:pPr>
            <a:r>
              <a:rPr lang="en-US" sz="4000" b="1" dirty="0" err="1">
                <a:solidFill>
                  <a:schemeClr val="bg1"/>
                </a:solidFill>
              </a:rPr>
              <a:t>jenis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sampel</a:t>
            </a:r>
            <a:r>
              <a:rPr lang="en-US" sz="4000" b="1" dirty="0">
                <a:solidFill>
                  <a:schemeClr val="bg1"/>
                </a:solidFill>
              </a:rPr>
              <a:t>, </a:t>
            </a:r>
          </a:p>
          <a:p>
            <a:pPr marL="571500" indent="-571500">
              <a:buFont typeface="Arial" charset="0"/>
              <a:buChar char="•"/>
            </a:pPr>
            <a:r>
              <a:rPr lang="en-US" sz="4000" b="1" dirty="0" err="1">
                <a:solidFill>
                  <a:schemeClr val="bg1"/>
                </a:solidFill>
              </a:rPr>
              <a:t>jenis</a:t>
            </a:r>
            <a:r>
              <a:rPr lang="en-US" sz="4000" b="1" dirty="0">
                <a:solidFill>
                  <a:schemeClr val="bg1"/>
                </a:solidFill>
              </a:rPr>
              <a:t> data</a:t>
            </a:r>
          </a:p>
        </p:txBody>
      </p:sp>
    </p:spTree>
    <p:extLst>
      <p:ext uri="{BB962C8B-B14F-4D97-AF65-F5344CB8AC3E}">
        <p14:creationId xmlns:p14="http://schemas.microsoft.com/office/powerpoint/2010/main" val="1361606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3776" y="310896"/>
            <a:ext cx="1111910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Didalam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literatur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banyak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diuraikan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tentang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jenis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penelitian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antara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lain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survei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eksperimen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kuasi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eksperimen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Pemilihan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jenis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penelitian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ditentukan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oleh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tujuan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penelitian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hipotesis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. </a:t>
            </a:r>
          </a:p>
          <a:p>
            <a:endParaRPr lang="en-US" sz="4000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Misalnya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andaikan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penelitian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yang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dilakukan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bertujuan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untuk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mengetahui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tingkat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pendapatan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rata-rata per orang per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bulan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secara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umum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di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suatu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kelompok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masyarakat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maka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jenis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penelitian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yang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dipilih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adalah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survei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02046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5216" y="292608"/>
            <a:ext cx="1068019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Bila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penelitian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bertujuan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untuk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membandingkan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perubahan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dilihat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dari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perbedaan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nilai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rata-rata, yang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terjadi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setelah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adanya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intervensi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atau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perlakuan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pada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kelompok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individu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atau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masyarakat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tertentu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maka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jenis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penelitian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yang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dipilih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adalah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eksperimen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atau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kuasi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eksperimen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en-ID" sz="4000" b="1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791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6656" y="713232"/>
            <a:ext cx="106070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Analisis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data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sangat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ditentukan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oleh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jenis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sample yang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dipilih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serta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besarnya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jumlah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sangat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terkait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dengan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tujuan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penelitian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. </a:t>
            </a:r>
          </a:p>
          <a:p>
            <a:endParaRPr lang="en-US" sz="4000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Bila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penelitian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kita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bertujuan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untuk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mempelajari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korelasi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antara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variabel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A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variabel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B,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kita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bisa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menggunakan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besaran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sampel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untuk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uji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korelasi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919799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1404</TotalTime>
  <Words>739</Words>
  <Application>Microsoft Office PowerPoint</Application>
  <PresentationFormat>Custom</PresentationFormat>
  <Paragraphs>119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Circuit</vt:lpstr>
      <vt:lpstr>Manajemen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EPIDEMIOLOGI KLINIK DAN BIOSTATISTIK</dc:title>
  <dc:creator>Idrus Jus'at</dc:creator>
  <cp:lastModifiedBy>BPISTI2008</cp:lastModifiedBy>
  <cp:revision>46</cp:revision>
  <dcterms:created xsi:type="dcterms:W3CDTF">2018-04-20T03:08:43Z</dcterms:created>
  <dcterms:modified xsi:type="dcterms:W3CDTF">2018-08-28T12:13:37Z</dcterms:modified>
</cp:coreProperties>
</file>