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63" r:id="rId2"/>
    <p:sldId id="297" r:id="rId3"/>
    <p:sldId id="278" r:id="rId4"/>
    <p:sldId id="280" r:id="rId5"/>
    <p:sldId id="286" r:id="rId6"/>
    <p:sldId id="287" r:id="rId7"/>
    <p:sldId id="298" r:id="rId8"/>
    <p:sldId id="288" r:id="rId9"/>
    <p:sldId id="28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90" r:id="rId18"/>
    <p:sldId id="307" r:id="rId19"/>
    <p:sldId id="308" r:id="rId20"/>
    <p:sldId id="309" r:id="rId21"/>
    <p:sldId id="310" r:id="rId22"/>
    <p:sldId id="311" r:id="rId23"/>
    <p:sldId id="299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291" r:id="rId38"/>
    <p:sldId id="325" r:id="rId39"/>
    <p:sldId id="29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2"/>
    <p:restoredTop sz="94590"/>
  </p:normalViewPr>
  <p:slideViewPr>
    <p:cSldViewPr snapToGrid="0" snapToObjects="1">
      <p:cViewPr varScale="1">
        <p:scale>
          <a:sx n="99" d="100"/>
          <a:sy n="99" d="100"/>
        </p:scale>
        <p:origin x="200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D139-4659-864C-8A2D-E11553B30E93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34D8-2D7A-C14D-9312-FE52C114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8951" y="1468192"/>
            <a:ext cx="8791575" cy="106297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>
                <a:solidFill>
                  <a:schemeClr val="bg2">
                    <a:lumMod val="75000"/>
                  </a:schemeClr>
                </a:solidFill>
              </a:rPr>
              <a:t>Manajemen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885" y="2531168"/>
            <a:ext cx="10663706" cy="2631337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11200">
                <a:solidFill>
                  <a:srgbClr val="FF0000"/>
                </a:solidFill>
              </a:rPr>
              <a:t>TEMU VII</a:t>
            </a:r>
            <a:endParaRPr lang="en-US" sz="11200" dirty="0">
              <a:solidFill>
                <a:srgbClr val="FF0000"/>
              </a:solidFill>
            </a:endParaRPr>
          </a:p>
          <a:p>
            <a:pPr algn="ctr"/>
            <a:r>
              <a:rPr lang="en-US" sz="12600" b="1" dirty="0">
                <a:solidFill>
                  <a:schemeClr val="bg1"/>
                </a:solidFill>
              </a:rPr>
              <a:t>Analisa Data </a:t>
            </a:r>
          </a:p>
          <a:p>
            <a:pPr algn="ctr"/>
            <a:r>
              <a:rPr lang="en-US" sz="12600" b="1" dirty="0" err="1">
                <a:solidFill>
                  <a:schemeClr val="bg1"/>
                </a:solidFill>
              </a:rPr>
              <a:t>Berdistribusi</a:t>
            </a:r>
            <a:r>
              <a:rPr lang="en-US" sz="12600" b="1" dirty="0">
                <a:solidFill>
                  <a:schemeClr val="bg1"/>
                </a:solidFill>
              </a:rPr>
              <a:t> </a:t>
            </a:r>
            <a:r>
              <a:rPr lang="en-US" sz="12600" b="1" dirty="0" err="1">
                <a:solidFill>
                  <a:schemeClr val="bg1"/>
                </a:solidFill>
              </a:rPr>
              <a:t>Tidak</a:t>
            </a:r>
            <a:r>
              <a:rPr lang="en-US" sz="12600" b="1" dirty="0">
                <a:solidFill>
                  <a:schemeClr val="bg1"/>
                </a:solidFill>
              </a:rPr>
              <a:t> Normal</a:t>
            </a:r>
          </a:p>
          <a:p>
            <a:pPr algn="ctr"/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7E6C1CF-CE46-814A-9131-7209B3BB5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0763"/>
            <a:ext cx="13028503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Dengan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menggunakan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data yang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dimiliki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seperti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tercantum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halaman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17,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mencoba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mempelajari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perbedaan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distribusi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atau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asosiasi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antara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pemberian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kolostrum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(ASI)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menurut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jenis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kelamin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(JK).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Langkah-langkah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nya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Siapkan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editor;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3E9193A-4D05-144F-B9D6-F9D895CE50DD}"/>
              </a:ext>
            </a:extLst>
          </p:cNvPr>
          <p:cNvCxnSpPr>
            <a:cxnSpLocks/>
          </p:cNvCxnSpPr>
          <p:nvPr/>
        </p:nvCxnSpPr>
        <p:spPr>
          <a:xfrm flipH="1">
            <a:off x="8370757" y="1566905"/>
            <a:ext cx="1097093" cy="123207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1E6E9B6-C25F-9843-9FD9-EE5B4AF17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839534"/>
            <a:ext cx="104994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Klik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‘Analyze’,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‘Descriptive Statistics’,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‘Crosstab…’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../../Desktop/Screen%20Shot%202018-02-28%20at%207.52.00%20PM.png">
            <a:extLst>
              <a:ext uri="{FF2B5EF4-FFF2-40B4-BE49-F238E27FC236}">
                <a16:creationId xmlns:a16="http://schemas.microsoft.com/office/drawing/2014/main" id="{32AA96B7-17C6-504C-A5D8-B0B195431B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04" y="1654650"/>
            <a:ext cx="5880153" cy="487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23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8%20at%207.54.18%20PM.png">
            <a:extLst>
              <a:ext uri="{FF2B5EF4-FFF2-40B4-BE49-F238E27FC236}">
                <a16:creationId xmlns:a16="http://schemas.microsoft.com/office/drawing/2014/main" id="{5DB20AE9-207E-284D-860B-F5BB294438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95300"/>
            <a:ext cx="7315200" cy="588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57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8%20at%208.04.21%20PM.png">
            <a:extLst>
              <a:ext uri="{FF2B5EF4-FFF2-40B4-BE49-F238E27FC236}">
                <a16:creationId xmlns:a16="http://schemas.microsoft.com/office/drawing/2014/main" id="{23A6C86A-2585-0042-B474-4DAFA83A45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00050"/>
            <a:ext cx="7334249" cy="531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57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8%20at%208.08.05%20PM.png">
            <a:extLst>
              <a:ext uri="{FF2B5EF4-FFF2-40B4-BE49-F238E27FC236}">
                <a16:creationId xmlns:a16="http://schemas.microsoft.com/office/drawing/2014/main" id="{AAE7BF96-FE88-C144-981C-2EACD10FA8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8150"/>
            <a:ext cx="6686549" cy="577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61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8%20at%208.12.59%20PM.png">
            <a:extLst>
              <a:ext uri="{FF2B5EF4-FFF2-40B4-BE49-F238E27FC236}">
                <a16:creationId xmlns:a16="http://schemas.microsoft.com/office/drawing/2014/main" id="{A4D83A1C-268A-1A49-9069-9BF399D7C3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95300"/>
            <a:ext cx="7048499" cy="5276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12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8%20at%208.16.26%20PM.png">
            <a:extLst>
              <a:ext uri="{FF2B5EF4-FFF2-40B4-BE49-F238E27FC236}">
                <a16:creationId xmlns:a16="http://schemas.microsoft.com/office/drawing/2014/main" id="{40B0361A-36FD-A640-BD3B-9FE67FD9E9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7029450" cy="603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67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8%20at%208.23.15%20PM.png">
            <a:extLst>
              <a:ext uri="{FF2B5EF4-FFF2-40B4-BE49-F238E27FC236}">
                <a16:creationId xmlns:a16="http://schemas.microsoft.com/office/drawing/2014/main" id="{3C77B1B0-3B7F-5544-9BCC-5C2B353498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4"/>
            <a:ext cx="5829300" cy="2112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../../Desktop/Screen%20Shot%202018-02-28%20at%208.24.14%20PM.png">
            <a:extLst>
              <a:ext uri="{FF2B5EF4-FFF2-40B4-BE49-F238E27FC236}">
                <a16:creationId xmlns:a16="http://schemas.microsoft.com/office/drawing/2014/main" id="{9CAC3851-35AE-5A4F-9105-6480F4FD2B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343150"/>
            <a:ext cx="729615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62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1%20at%208.06.10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1" y="230519"/>
            <a:ext cx="11842615" cy="642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07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55261-F604-6446-A104-E5DDB7DC8B58}"/>
              </a:ext>
            </a:extLst>
          </p:cNvPr>
          <p:cNvSpPr/>
          <p:nvPr/>
        </p:nvSpPr>
        <p:spPr>
          <a:xfrm>
            <a:off x="1428750" y="571500"/>
            <a:ext cx="9620250" cy="50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 table ‘Chi-Square Test’,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koreksi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Continunity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Correction)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1,000,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Asymp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Sig. (2 sided) = 0,317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bermakna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kolostrum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kelamin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solidFill>
                  <a:schemeClr val="bg1"/>
                </a:solidFill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1,00; p&gt;0,05).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Kai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Kuadrat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sebaiknya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disajikan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memudahkan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pembaca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menginterpretasikan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8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DA720-760B-C74C-821C-CA95457460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419100"/>
            <a:ext cx="79248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4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489" y="583660"/>
            <a:ext cx="10739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</a:rPr>
              <a:t>Analisa</a:t>
            </a:r>
            <a:r>
              <a:rPr lang="en-US" sz="6000" b="1" dirty="0">
                <a:solidFill>
                  <a:schemeClr val="bg1"/>
                </a:solidFill>
              </a:rPr>
              <a:t> Data </a:t>
            </a:r>
          </a:p>
          <a:p>
            <a:pPr algn="ctr"/>
            <a:r>
              <a:rPr lang="en-US" sz="6000" b="1" dirty="0" err="1">
                <a:solidFill>
                  <a:schemeClr val="bg1"/>
                </a:solidFill>
              </a:rPr>
              <a:t>Berdistribusi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Tidak</a:t>
            </a:r>
            <a:r>
              <a:rPr lang="en-US" sz="6000" b="1" dirty="0">
                <a:solidFill>
                  <a:schemeClr val="bg1"/>
                </a:solidFill>
              </a:rPr>
              <a:t> Normal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90086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28C20F-C9EA-7F49-9046-0BEB2F9BEE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71450"/>
            <a:ext cx="55245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8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C5242A-FF0F-814F-8051-39216887D2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266700"/>
            <a:ext cx="59055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7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5E6A2D-BE90-AD47-B529-50BEC96E32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0"/>
            <a:ext cx="6381750" cy="5295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452799-A5AF-094B-ABC5-83C266592B6F}"/>
              </a:ext>
            </a:extLst>
          </p:cNvPr>
          <p:cNvSpPr/>
          <p:nvPr/>
        </p:nvSpPr>
        <p:spPr>
          <a:xfrm>
            <a:off x="1847850" y="5728471"/>
            <a:ext cx="7530588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285750" algn="l"/>
                <a:tab pos="2308225" algn="l"/>
              </a:tabLst>
            </a:pP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Kerjakan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No. 8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halaman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182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52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64" y="817123"/>
            <a:ext cx="11731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5400" b="1" dirty="0">
                <a:solidFill>
                  <a:schemeClr val="bg1"/>
                </a:solidFill>
              </a:rPr>
              <a:t>Odds Ratio (OR) </a:t>
            </a:r>
            <a:r>
              <a:rPr lang="en-US" sz="5400" b="1" dirty="0" err="1">
                <a:solidFill>
                  <a:schemeClr val="bg1"/>
                </a:solidFill>
              </a:rPr>
              <a:t>dan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</a:p>
          <a:p>
            <a:pPr marL="0" lvl="2" algn="ctr"/>
            <a:r>
              <a:rPr lang="en-US" sz="5400" b="1" dirty="0" err="1">
                <a:solidFill>
                  <a:schemeClr val="bg1"/>
                </a:solidFill>
              </a:rPr>
              <a:t>Risiko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Relatif</a:t>
            </a:r>
            <a:r>
              <a:rPr lang="en-US" sz="5400" b="1" dirty="0">
                <a:solidFill>
                  <a:schemeClr val="bg1"/>
                </a:solidFill>
              </a:rPr>
              <a:t> (RR)</a:t>
            </a:r>
            <a:endParaRPr lang="en-ID" sz="54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25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15EAC4-C16E-9946-96C6-F17B615206CF}"/>
              </a:ext>
            </a:extLst>
          </p:cNvPr>
          <p:cNvSpPr/>
          <p:nvPr/>
        </p:nvSpPr>
        <p:spPr>
          <a:xfrm>
            <a:off x="361950" y="296075"/>
            <a:ext cx="11525250" cy="303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Kai-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Kuadrat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dijelaskan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menyimpulkan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proporsi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menyimpulkan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tidaknya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dibanding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lain.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44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CC58C-9ACC-5A44-A569-A6D1D54789D0}"/>
              </a:ext>
            </a:extLst>
          </p:cNvPr>
          <p:cNvSpPr/>
          <p:nvPr/>
        </p:nvSpPr>
        <p:spPr>
          <a:xfrm>
            <a:off x="400050" y="559628"/>
            <a:ext cx="11334750" cy="5513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gizi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Odds Ratio (OR)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Relative (RR). Ada 2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rancangan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penelitiannya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Odds Ratio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Kasus-Kontrol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(Case Control Study);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Relative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Kohort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(Cohort Study). Nilai Odds Ratio (OR)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membandingkan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Odds (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terkena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terpapar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(Exposed)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terpapar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(Unexposed).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(RR)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membandingkan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terpapar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(exposed)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terpapar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(unexposed).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9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7FC71D-81F1-CB47-AC3E-FF3D86CC6465}"/>
              </a:ext>
            </a:extLst>
          </p:cNvPr>
          <p:cNvSpPr/>
          <p:nvPr/>
        </p:nvSpPr>
        <p:spPr>
          <a:xfrm>
            <a:off x="0" y="361950"/>
            <a:ext cx="11772900" cy="6009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RR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hati-hati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pengkodean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data.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konsistensi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variable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(outcome).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variable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terpapar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/exposed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terpapar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0).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variable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(outcome),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bahasan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bahasan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0) 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pengkodean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berakibat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interpretasi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8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A9DBB8-4657-E849-BF98-F10ABD45BB44}"/>
              </a:ext>
            </a:extLst>
          </p:cNvPr>
          <p:cNvSpPr txBox="1"/>
          <p:nvPr/>
        </p:nvSpPr>
        <p:spPr>
          <a:xfrm>
            <a:off x="590550" y="400050"/>
            <a:ext cx="981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Gubakan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dara</a:t>
            </a:r>
            <a:r>
              <a:rPr lang="en-US" sz="2800" b="1" dirty="0">
                <a:solidFill>
                  <a:schemeClr val="bg1"/>
                </a:solidFill>
              </a:rPr>
              <a:t> di halaman108</a:t>
            </a:r>
          </a:p>
        </p:txBody>
      </p:sp>
      <p:pic>
        <p:nvPicPr>
          <p:cNvPr id="3" name="Picture 2" descr="../../Desktop/Screen%20Shot%202018-03-02%20at%208.37.25%20AM.png">
            <a:extLst>
              <a:ext uri="{FF2B5EF4-FFF2-40B4-BE49-F238E27FC236}">
                <a16:creationId xmlns:a16="http://schemas.microsoft.com/office/drawing/2014/main" id="{CD6458BA-817B-854A-B26A-A35C53C468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40" y="1218247"/>
            <a:ext cx="7249160" cy="6973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935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2%20at%208.39.32%20AM.png">
            <a:extLst>
              <a:ext uri="{FF2B5EF4-FFF2-40B4-BE49-F238E27FC236}">
                <a16:creationId xmlns:a16="http://schemas.microsoft.com/office/drawing/2014/main" id="{DBC25BF2-7C6E-E440-AD7D-16F29C0216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7650"/>
            <a:ext cx="9334500" cy="581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590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2%20at%208.55.41%20AM.png">
            <a:extLst>
              <a:ext uri="{FF2B5EF4-FFF2-40B4-BE49-F238E27FC236}">
                <a16:creationId xmlns:a16="http://schemas.microsoft.com/office/drawing/2014/main" id="{A43E423C-6F74-7246-8F9F-B03F1E9C76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743950" cy="584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5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16" y="0"/>
            <a:ext cx="1128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015" y="353943"/>
            <a:ext cx="112840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Sebelum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uji</a:t>
            </a:r>
            <a:r>
              <a:rPr lang="en-US" sz="3600" b="1" dirty="0">
                <a:solidFill>
                  <a:schemeClr val="bg1"/>
                </a:solidFill>
              </a:rPr>
              <a:t> bivariate:</a:t>
            </a:r>
            <a:endParaRPr lang="en-ID" sz="3600" b="1" dirty="0">
              <a:solidFill>
                <a:schemeClr val="bg1"/>
              </a:solidFill>
            </a:endParaRPr>
          </a:p>
          <a:p>
            <a:pPr marL="571500" lvl="0" indent="-571500">
              <a:buFont typeface="Arial" charset="0"/>
              <a:buChar char="•"/>
            </a:pPr>
            <a:r>
              <a:rPr lang="en-US" sz="3600" b="1" dirty="0" err="1">
                <a:solidFill>
                  <a:schemeClr val="bg1"/>
                </a:solidFill>
              </a:rPr>
              <a:t>Kenal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jenis</a:t>
            </a:r>
            <a:r>
              <a:rPr lang="en-US" sz="3600" b="1" dirty="0">
                <a:solidFill>
                  <a:schemeClr val="bg1"/>
                </a:solidFill>
              </a:rPr>
              <a:t> data </a:t>
            </a:r>
            <a:r>
              <a:rPr lang="en-US" sz="3600" b="1" dirty="0">
                <a:solidFill>
                  <a:schemeClr val="bg1"/>
                </a:solidFill>
                <a:sym typeface="Wingdings"/>
              </a:rPr>
              <a:t></a:t>
            </a:r>
            <a:r>
              <a:rPr lang="en-US" sz="3600" b="1" dirty="0" err="1">
                <a:solidFill>
                  <a:schemeClr val="bg1"/>
                </a:solidFill>
              </a:rPr>
              <a:t>deskrit</a:t>
            </a:r>
            <a:r>
              <a:rPr lang="en-US" sz="3600" b="1" dirty="0">
                <a:solidFill>
                  <a:schemeClr val="bg1"/>
                </a:solidFill>
              </a:rPr>
              <a:t> (</a:t>
            </a:r>
            <a:r>
              <a:rPr lang="en-US" sz="3600" b="1" dirty="0" err="1">
                <a:solidFill>
                  <a:schemeClr val="bg1"/>
                </a:solidFill>
              </a:rPr>
              <a:t>kategori</a:t>
            </a:r>
            <a:r>
              <a:rPr lang="en-US" sz="3600" b="1" dirty="0">
                <a:solidFill>
                  <a:schemeClr val="bg1"/>
                </a:solidFill>
              </a:rPr>
              <a:t>) &amp; </a:t>
            </a:r>
            <a:r>
              <a:rPr lang="en-US" sz="3600" b="1" dirty="0" err="1">
                <a:solidFill>
                  <a:schemeClr val="bg1"/>
                </a:solidFill>
              </a:rPr>
              <a:t>kontinyu</a:t>
            </a:r>
            <a:r>
              <a:rPr lang="en-US" sz="3600" b="1" dirty="0">
                <a:solidFill>
                  <a:schemeClr val="bg1"/>
                </a:solidFill>
              </a:rPr>
              <a:t>; </a:t>
            </a:r>
            <a:r>
              <a:rPr lang="en-US" sz="3600" b="1" dirty="0" err="1">
                <a:solidFill>
                  <a:schemeClr val="bg1"/>
                </a:solidFill>
              </a:rPr>
              <a:t>Variabel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kontinyu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bisa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dirubah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menjadi</a:t>
            </a:r>
            <a:r>
              <a:rPr lang="en-US" sz="3600" b="1" dirty="0">
                <a:solidFill>
                  <a:schemeClr val="bg1"/>
                </a:solidFill>
              </a:rPr>
              <a:t> data </a:t>
            </a:r>
            <a:r>
              <a:rPr lang="en-US" sz="3600" b="1" dirty="0" err="1">
                <a:solidFill>
                  <a:schemeClr val="bg1"/>
                </a:solidFill>
              </a:rPr>
              <a:t>diskret</a:t>
            </a:r>
            <a:r>
              <a:rPr lang="en-US" sz="3600" b="1" dirty="0">
                <a:solidFill>
                  <a:schemeClr val="bg1"/>
                </a:solidFill>
              </a:rPr>
              <a:t>, data </a:t>
            </a:r>
            <a:r>
              <a:rPr lang="en-US" sz="3600" b="1" dirty="0" err="1">
                <a:solidFill>
                  <a:schemeClr val="bg1"/>
                </a:solidFill>
              </a:rPr>
              <a:t>diskret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tidak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bisa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dirubah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menjadi</a:t>
            </a:r>
            <a:r>
              <a:rPr lang="en-US" sz="3600" b="1" dirty="0">
                <a:solidFill>
                  <a:schemeClr val="bg1"/>
                </a:solidFill>
              </a:rPr>
              <a:t> data </a:t>
            </a:r>
            <a:r>
              <a:rPr lang="en-US" sz="3600" b="1" dirty="0" err="1">
                <a:solidFill>
                  <a:schemeClr val="bg1"/>
                </a:solidFill>
              </a:rPr>
              <a:t>kontinyu</a:t>
            </a:r>
            <a:r>
              <a:rPr lang="en-US" sz="3600" b="1" dirty="0">
                <a:solidFill>
                  <a:schemeClr val="bg1"/>
                </a:solidFill>
              </a:rPr>
              <a:t>;</a:t>
            </a:r>
          </a:p>
          <a:p>
            <a:pPr marL="571500" lvl="0" indent="-571500">
              <a:buFont typeface="Arial" charset="0"/>
              <a:buChar char="•"/>
            </a:pPr>
            <a:endParaRPr lang="en-ID" sz="3600" b="1" dirty="0">
              <a:solidFill>
                <a:schemeClr val="bg1"/>
              </a:solidFill>
            </a:endParaRPr>
          </a:p>
          <a:p>
            <a:pPr marL="571500" lvl="0" indent="-571500">
              <a:buFont typeface="Arial" charset="0"/>
              <a:buChar char="•"/>
            </a:pPr>
            <a:r>
              <a:rPr lang="en-US" sz="3600" b="1" dirty="0" err="1">
                <a:solidFill>
                  <a:schemeClr val="bg1"/>
                </a:solidFill>
              </a:rPr>
              <a:t>Dalami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tujuan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penelitian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hipotesis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  <a:sym typeface="Wingdings"/>
              </a:rPr>
              <a:t></a:t>
            </a:r>
            <a:r>
              <a:rPr lang="en-US" sz="3600" b="1" dirty="0" err="1">
                <a:solidFill>
                  <a:schemeClr val="bg1"/>
                </a:solidFill>
              </a:rPr>
              <a:t>memberikan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arahan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jenis</a:t>
            </a:r>
            <a:r>
              <a:rPr lang="en-US" sz="3600" b="1" dirty="0">
                <a:solidFill>
                  <a:schemeClr val="bg1"/>
                </a:solidFill>
              </a:rPr>
              <a:t> data &amp; </a:t>
            </a:r>
            <a:r>
              <a:rPr lang="en-US" sz="3600" b="1" dirty="0" err="1">
                <a:solidFill>
                  <a:schemeClr val="bg1"/>
                </a:solidFill>
              </a:rPr>
              <a:t>uji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statistik</a:t>
            </a:r>
            <a:r>
              <a:rPr lang="en-US" sz="3600" b="1" dirty="0">
                <a:solidFill>
                  <a:schemeClr val="bg1"/>
                </a:solidFill>
              </a:rPr>
              <a:t> yang </a:t>
            </a:r>
            <a:r>
              <a:rPr lang="en-US" sz="3600" b="1" dirty="0" err="1">
                <a:solidFill>
                  <a:schemeClr val="bg1"/>
                </a:solidFill>
              </a:rPr>
              <a:t>akan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digunakan</a:t>
            </a:r>
            <a:endParaRPr lang="en-US" sz="3600" b="1" dirty="0">
              <a:solidFill>
                <a:schemeClr val="bg1"/>
              </a:solidFill>
            </a:endParaRPr>
          </a:p>
          <a:p>
            <a:pPr marL="571500" lvl="0" indent="-571500">
              <a:buFont typeface="Arial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571500" lvl="0" indent="-571500">
              <a:buFont typeface="Arial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  <a:sym typeface="Wingdings"/>
              </a:rPr>
              <a:t> </a:t>
            </a:r>
            <a:r>
              <a:rPr lang="en-US" sz="3600" b="1" dirty="0" err="1">
                <a:solidFill>
                  <a:schemeClr val="bg1"/>
                </a:solidFill>
                <a:sym typeface="Wingdings"/>
              </a:rPr>
              <a:t>P</a:t>
            </a:r>
            <a:r>
              <a:rPr lang="en-US" sz="3600" b="1" dirty="0" err="1">
                <a:solidFill>
                  <a:schemeClr val="bg1"/>
                </a:solidFill>
              </a:rPr>
              <a:t>embuatan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tujuan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penelitian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hipotesis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harus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hati-hati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terkait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uji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statistik</a:t>
            </a:r>
            <a:r>
              <a:rPr lang="en-US" sz="3600" b="1" dirty="0">
                <a:solidFill>
                  <a:schemeClr val="bg1"/>
                </a:solidFill>
              </a:rPr>
              <a:t> &amp; </a:t>
            </a:r>
            <a:r>
              <a:rPr lang="en-US" sz="3600" b="1" dirty="0" err="1">
                <a:solidFill>
                  <a:schemeClr val="bg1"/>
                </a:solidFill>
              </a:rPr>
              <a:t>kesimpulan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  <a:endParaRPr lang="en-ID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61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2%20at%208.58.04%20AM.png">
            <a:extLst>
              <a:ext uri="{FF2B5EF4-FFF2-40B4-BE49-F238E27FC236}">
                <a16:creationId xmlns:a16="http://schemas.microsoft.com/office/drawing/2014/main" id="{1BBC5519-072A-0849-B0A8-9DF0FD384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17" y="296214"/>
            <a:ext cx="6967469" cy="5872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314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./../Desktop/Screen%20Shot%202018-03-02%20at%208.58.04%20AM.png">
            <a:extLst>
              <a:ext uri="{FF2B5EF4-FFF2-40B4-BE49-F238E27FC236}">
                <a16:creationId xmlns:a16="http://schemas.microsoft.com/office/drawing/2014/main" id="{20049C64-5777-B242-8D76-289A0E71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34" y="141668"/>
            <a:ext cx="7843234" cy="6606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592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2%20at%209.07.33%20AM.png">
            <a:extLst>
              <a:ext uri="{FF2B5EF4-FFF2-40B4-BE49-F238E27FC236}">
                <a16:creationId xmlns:a16="http://schemas.microsoft.com/office/drawing/2014/main" id="{217599DA-720E-7343-9DD4-E3F9EA8950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27" y="257577"/>
            <a:ext cx="7263684" cy="6117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93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2%20at%2011.19.22%20AM.png">
            <a:extLst>
              <a:ext uri="{FF2B5EF4-FFF2-40B4-BE49-F238E27FC236}">
                <a16:creationId xmlns:a16="http://schemas.microsoft.com/office/drawing/2014/main" id="{41DA2DB5-4131-F844-BA09-AD70D49D74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022761" cy="213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../../Desktop/Screen%20Shot%202018-03-07%20at%201.36.12%20PM.png">
            <a:extLst>
              <a:ext uri="{FF2B5EF4-FFF2-40B4-BE49-F238E27FC236}">
                <a16:creationId xmlns:a16="http://schemas.microsoft.com/office/drawing/2014/main" id="{ABE0C4C9-B0B3-6046-A87D-D1D0E7D1A9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79" y="2137891"/>
            <a:ext cx="5018844" cy="2176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22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7%20at%201.36.57%20PM.png">
            <a:extLst>
              <a:ext uri="{FF2B5EF4-FFF2-40B4-BE49-F238E27FC236}">
                <a16:creationId xmlns:a16="http://schemas.microsoft.com/office/drawing/2014/main" id="{CC84084E-0B77-8241-AD30-BD36E66102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" y="0"/>
            <a:ext cx="5450920" cy="260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../../Desktop/Screen%20Shot%202018-03-07%20at%201.39.00%20PM.png">
            <a:extLst>
              <a:ext uri="{FF2B5EF4-FFF2-40B4-BE49-F238E27FC236}">
                <a16:creationId xmlns:a16="http://schemas.microsoft.com/office/drawing/2014/main" id="{90A19719-758D-3941-85CF-95250B5D63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97" y="2601532"/>
            <a:ext cx="6527514" cy="4256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939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124E4A-B2E0-B94F-BDC6-C10500E83541}"/>
              </a:ext>
            </a:extLst>
          </p:cNvPr>
          <p:cNvSpPr/>
          <p:nvPr/>
        </p:nvSpPr>
        <p:spPr>
          <a:xfrm>
            <a:off x="755559" y="360608"/>
            <a:ext cx="11093003" cy="50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Interpretasi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hasil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ID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 table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(Case Processing Summary)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terlihat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sampel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dipelajari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sebanyak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58 orang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masing-masing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variable.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sample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hilang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(Crosstab)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BBLR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sebanyak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 orang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normal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sejumlah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33 orang;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suami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perokok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berjumlah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 orang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perokok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jumlahnya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orang.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ketiga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(Chi-Square Tests)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Continunity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Correction’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5,2;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d.f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1; p = 0.022 (p &lt; 0.05).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BBL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ROKOK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bermakna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05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E0EE6C-8242-254D-AE59-33B0A26B8AFE}"/>
              </a:ext>
            </a:extLst>
          </p:cNvPr>
          <p:cNvSpPr/>
          <p:nvPr/>
        </p:nvSpPr>
        <p:spPr>
          <a:xfrm>
            <a:off x="811369" y="245835"/>
            <a:ext cx="10972799" cy="402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keempat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(Risk Estimate)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menampilkan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4,1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95% CI lower limit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1,35;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Ibu-ibu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suaminya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perokok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bermakna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kemungkinan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melahirkan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BBLR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kali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400%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dibanding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ibu-ibu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suaminya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perokok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perkataan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lain,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suami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perokok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berisiko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BBLR.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menyajikan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table 2 X 2, table crosstab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ditulis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membaca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table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85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562" y="155643"/>
            <a:ext cx="105642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4000" b="1" dirty="0">
                <a:solidFill>
                  <a:schemeClr val="bg1"/>
                </a:solidFill>
              </a:rPr>
              <a:t>Odds Ratio (OR) </a:t>
            </a:r>
            <a:r>
              <a:rPr lang="en-US" sz="4000" b="1" dirty="0" err="1">
                <a:solidFill>
                  <a:schemeClr val="bg1"/>
                </a:solidFill>
              </a:rPr>
              <a:t>dan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Risiko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Relatif</a:t>
            </a:r>
            <a:r>
              <a:rPr lang="en-US" sz="4000" b="1" dirty="0">
                <a:solidFill>
                  <a:schemeClr val="bg1"/>
                </a:solidFill>
              </a:rPr>
              <a:t> (RR)</a:t>
            </a:r>
            <a:endParaRPr lang="en-ID" sz="4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01152"/>
              </p:ext>
            </p:extLst>
          </p:nvPr>
        </p:nvGraphicFramePr>
        <p:xfrm>
          <a:off x="592304" y="1400602"/>
          <a:ext cx="11294895" cy="488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8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669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Berat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Badan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Lahir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3600" dirty="0"/>
                    </a:p>
                    <a:p>
                      <a:endParaRPr lang="en-US" sz="3600" dirty="0"/>
                    </a:p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693">
                <a:tc rowSpan="3">
                  <a:txBody>
                    <a:bodyPr/>
                    <a:lstStyle/>
                    <a:p>
                      <a:endParaRPr lang="en-US" sz="3600" dirty="0"/>
                    </a:p>
                    <a:p>
                      <a:endParaRPr lang="en-US" sz="3600" dirty="0"/>
                    </a:p>
                    <a:p>
                      <a:r>
                        <a:rPr lang="en-US" sz="3600" b="1" dirty="0" err="1"/>
                        <a:t>Terekspos</a:t>
                      </a:r>
                      <a:r>
                        <a:rPr lang="en-US" sz="3600" b="1" dirty="0"/>
                        <a:t> asap </a:t>
                      </a:r>
                      <a:r>
                        <a:rPr lang="en-US" sz="3600" b="1" dirty="0" err="1"/>
                        <a:t>Rokok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BBLR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Normal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6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/>
                        <a:t>Ya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6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/>
                        <a:t>Tidak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32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6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58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660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D4A02C-C32D-A64C-92D3-79028B4EF08F}"/>
              </a:ext>
            </a:extLst>
          </p:cNvPr>
          <p:cNvSpPr/>
          <p:nvPr/>
        </p:nvSpPr>
        <p:spPr>
          <a:xfrm>
            <a:off x="1051775" y="711517"/>
            <a:ext cx="10758152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 OR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dihitung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manual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(16*23)/(10*9) = 4,09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SPSS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pelajari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Epidemiologi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308225" algn="l"/>
              </a:tabLst>
            </a:pP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Kerjakan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soal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latihan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No. 9 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pada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halaman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183</a:t>
            </a:r>
            <a:endParaRPr lang="en-ID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35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463" y="2159540"/>
            <a:ext cx="115759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SAMPAI MINGGU DEPAN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984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733800" y="304800"/>
            <a:ext cx="41560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PEDOMAN PENGGUNAAN UJI STATISTIK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819400" y="990600"/>
            <a:ext cx="1447800" cy="838200"/>
          </a:xfrm>
          <a:prstGeom prst="flowChartTerminator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MULAI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667000" y="2438400"/>
            <a:ext cx="1676400" cy="609600"/>
          </a:xfrm>
          <a:prstGeom prst="flowChartAlternateProcess">
            <a:avLst/>
          </a:prstGeom>
          <a:solidFill>
            <a:srgbClr val="FCA2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b="1" dirty="0">
                <a:solidFill>
                  <a:schemeClr val="bg1"/>
                </a:solidFill>
              </a:rPr>
              <a:t>TIPE DATA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209800" y="3810000"/>
            <a:ext cx="2514600" cy="685800"/>
          </a:xfrm>
          <a:prstGeom prst="flowChartAlternateProcess">
            <a:avLst/>
          </a:prstGeom>
          <a:solidFill>
            <a:srgbClr val="32F41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b="1" dirty="0">
                <a:solidFill>
                  <a:schemeClr val="bg1"/>
                </a:solidFill>
              </a:rPr>
              <a:t>DISTRIBUSI DATA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752600" y="5334000"/>
            <a:ext cx="3581400" cy="8382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b="1">
                <a:solidFill>
                  <a:schemeClr val="bg1"/>
                </a:solidFill>
              </a:rPr>
              <a:t>BESAR SAMPEL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7239000" y="1752600"/>
            <a:ext cx="3200400" cy="1752600"/>
          </a:xfrm>
          <a:prstGeom prst="flowChartPrepar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FFFF00"/>
                </a:solidFill>
              </a:rPr>
              <a:t>STATISTIK</a:t>
            </a:r>
          </a:p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FFFF00"/>
                </a:solidFill>
              </a:rPr>
              <a:t>NON-PARAMETRIK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7620000" y="5105400"/>
            <a:ext cx="2819400" cy="1371600"/>
          </a:xfrm>
          <a:prstGeom prst="flowChartPreparation">
            <a:avLst/>
          </a:prstGeom>
          <a:solidFill>
            <a:srgbClr val="3F93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b="1">
                <a:solidFill>
                  <a:srgbClr val="FFFF00"/>
                </a:solidFill>
              </a:rPr>
              <a:t>STATISTIK</a:t>
            </a:r>
          </a:p>
          <a:p>
            <a:pPr algn="ctr" eaLnBrk="1" hangingPunct="1">
              <a:defRPr/>
            </a:pPr>
            <a:r>
              <a:rPr lang="en-US" altLang="en-US" sz="2000" b="1">
                <a:solidFill>
                  <a:srgbClr val="FFFF00"/>
                </a:solidFill>
              </a:rPr>
              <a:t>PARAMETRIK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505200" y="1828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300000"/>
              </a:lnSpc>
              <a:defRPr/>
            </a:pPr>
            <a:endParaRPr lang="en-US" dirty="0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505200" y="3048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endParaRPr lang="en-US" dirty="0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505200" y="4495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endParaRPr lang="en-US" dirty="0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724401" y="2133600"/>
            <a:ext cx="23054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NOMINAL / ORDINAL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343400" y="25908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581401" y="3352800"/>
            <a:ext cx="19747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INTERVAL / RASIO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638801" y="4267200"/>
            <a:ext cx="1754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TIDAK NORMAL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4724400" y="41910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581400" y="4800600"/>
            <a:ext cx="1088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5334000" y="57912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562600" y="5943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u="sng" dirty="0">
                <a:solidFill>
                  <a:schemeClr val="bg1"/>
                </a:solidFill>
              </a:rPr>
              <a:t>&gt;</a:t>
            </a:r>
            <a:r>
              <a:rPr lang="en-US" altLang="en-US" sz="2400" b="1" dirty="0">
                <a:solidFill>
                  <a:schemeClr val="bg1"/>
                </a:solidFill>
              </a:rPr>
              <a:t>30 (BESAR)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705600" y="3276600"/>
            <a:ext cx="914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5334000" y="55626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7391400" y="3581400"/>
            <a:ext cx="10668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8153400" y="38862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000" b="1" dirty="0">
                <a:solidFill>
                  <a:schemeClr val="bg1"/>
                </a:solidFill>
              </a:rPr>
              <a:t>&lt;30 (KECIL)</a:t>
            </a:r>
          </a:p>
        </p:txBody>
      </p:sp>
    </p:spTree>
    <p:extLst>
      <p:ext uri="{BB962C8B-B14F-4D97-AF65-F5344CB8AC3E}">
        <p14:creationId xmlns:p14="http://schemas.microsoft.com/office/powerpoint/2010/main" val="1344591139"/>
      </p:ext>
    </p:extLst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19" y="0"/>
            <a:ext cx="696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Pedoman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pemilihan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uji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statistik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4465"/>
              </p:ext>
            </p:extLst>
          </p:nvPr>
        </p:nvGraphicFramePr>
        <p:xfrm>
          <a:off x="252919" y="850198"/>
          <a:ext cx="117121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5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9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Vaiabel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Variabel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Distribusi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Rancangan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Uji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</a:rPr>
                        <a:t>Statistik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Kategori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Kategori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Survei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Kai-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Kuadrat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Survei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Fisher Exact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Kasus-kontrol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Kohort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Kategorik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Kontinyu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Tdk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Klmp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Dependen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Wilcoxon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Independen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Mann-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Whitn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3&gt;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Klmp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Dependen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Friedman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Independen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Kruskal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35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45322"/>
              </p:ext>
            </p:extLst>
          </p:nvPr>
        </p:nvGraphicFramePr>
        <p:xfrm>
          <a:off x="194553" y="0"/>
          <a:ext cx="117121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5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9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Vaiabel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 I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Variabel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Distribusi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Rancangan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bg1"/>
                          </a:solidFill>
                        </a:rPr>
                        <a:t>Uji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</a:rPr>
                        <a:t>Statistik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klmp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Dependen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Uji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t - paired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Independen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Uji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t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indepen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3&gt;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klmp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Dependen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ANOVA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Independen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Kontinyu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Kontinyu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Tdk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</a:rPr>
                        <a:t> R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Kontinyu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Kontinyu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</a:rPr>
                        <a:t> P M 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Regresi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7472" y="5175115"/>
            <a:ext cx="10194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SRC    = Spearman Rank Correlation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PPMC = Pearson Product Moment Correlation</a:t>
            </a:r>
          </a:p>
        </p:txBody>
      </p:sp>
    </p:spTree>
    <p:extLst>
      <p:ext uri="{BB962C8B-B14F-4D97-AF65-F5344CB8AC3E}">
        <p14:creationId xmlns:p14="http://schemas.microsoft.com/office/powerpoint/2010/main" val="93917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409" y="1031132"/>
            <a:ext cx="10428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6000" b="1" dirty="0" err="1">
                <a:solidFill>
                  <a:schemeClr val="bg1"/>
                </a:solidFill>
              </a:rPr>
              <a:t>Analisis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Hubungan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</a:p>
          <a:p>
            <a:pPr marL="0" lvl="1" algn="ctr"/>
            <a:r>
              <a:rPr lang="en-US" sz="6000" b="1" dirty="0" err="1">
                <a:solidFill>
                  <a:schemeClr val="bg1"/>
                </a:solidFill>
              </a:rPr>
              <a:t>Dua</a:t>
            </a:r>
            <a:r>
              <a:rPr lang="en-US" sz="6000" b="1" dirty="0">
                <a:solidFill>
                  <a:schemeClr val="bg1"/>
                </a:solidFill>
              </a:rPr>
              <a:t> Variable </a:t>
            </a:r>
            <a:r>
              <a:rPr lang="en-US" sz="6000" b="1" dirty="0" err="1">
                <a:solidFill>
                  <a:schemeClr val="bg1"/>
                </a:solidFill>
              </a:rPr>
              <a:t>Kategori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endParaRPr lang="en-ID" sz="6000" b="1" dirty="0">
              <a:solidFill>
                <a:schemeClr val="bg1"/>
              </a:solidFill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9875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562" y="291830"/>
            <a:ext cx="1097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400" b="1" dirty="0" err="1">
                <a:solidFill>
                  <a:schemeClr val="bg1"/>
                </a:solidFill>
              </a:rPr>
              <a:t>Analisis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Hubungan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Dua</a:t>
            </a:r>
            <a:r>
              <a:rPr lang="en-US" sz="4400" b="1" dirty="0">
                <a:solidFill>
                  <a:schemeClr val="bg1"/>
                </a:solidFill>
              </a:rPr>
              <a:t> Variable </a:t>
            </a:r>
            <a:r>
              <a:rPr lang="en-US" sz="4400" b="1" dirty="0" err="1">
                <a:solidFill>
                  <a:schemeClr val="bg1"/>
                </a:solidFill>
              </a:rPr>
              <a:t>Kategori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endParaRPr lang="en-ID" sz="4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660" y="133827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* </a:t>
            </a:r>
            <a:r>
              <a:rPr lang="en-US" sz="4000" b="1" dirty="0" err="1">
                <a:solidFill>
                  <a:schemeClr val="bg1"/>
                </a:solidFill>
              </a:rPr>
              <a:t>Uji</a:t>
            </a:r>
            <a:r>
              <a:rPr lang="en-US" sz="4000" b="1" dirty="0">
                <a:solidFill>
                  <a:schemeClr val="bg1"/>
                </a:solidFill>
              </a:rPr>
              <a:t> Kai </a:t>
            </a:r>
            <a:r>
              <a:rPr lang="en-US" sz="4000" b="1" dirty="0" err="1">
                <a:solidFill>
                  <a:schemeClr val="bg1"/>
                </a:solidFill>
              </a:rPr>
              <a:t>Kuadrat</a:t>
            </a:r>
            <a:endParaRPr lang="en-US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59933" y="2384709"/>
                <a:ext cx="6498076" cy="1937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𝝌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𝒊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4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𝑶</m:t>
                                          </m:r>
                                        </m:e>
                                        <m:sub>
                                          <m:r>
                                            <a:rPr lang="en-US" sz="44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sz="4400" b="1" i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4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44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933" y="2384709"/>
                <a:ext cx="6498076" cy="19376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3660" y="4727643"/>
            <a:ext cx="10797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dk</a:t>
            </a:r>
            <a:r>
              <a:rPr lang="en-US" sz="3600" b="1" dirty="0">
                <a:solidFill>
                  <a:schemeClr val="bg1"/>
                </a:solidFill>
              </a:rPr>
              <a:t> = (k-1)(b-1) yang </a:t>
            </a:r>
            <a:r>
              <a:rPr lang="en-US" sz="3600" b="1" dirty="0" err="1">
                <a:solidFill>
                  <a:schemeClr val="bg1"/>
                </a:solidFill>
              </a:rPr>
              <a:t>digunakan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untuk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menentukan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nilai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titik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kritis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pada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3600" b="1" dirty="0">
                <a:solidFill>
                  <a:schemeClr val="bg1"/>
                </a:solidFill>
              </a:rPr>
              <a:t>=0,05</a:t>
            </a:r>
          </a:p>
        </p:txBody>
      </p:sp>
    </p:spTree>
    <p:extLst>
      <p:ext uri="{BB962C8B-B14F-4D97-AF65-F5344CB8AC3E}">
        <p14:creationId xmlns:p14="http://schemas.microsoft.com/office/powerpoint/2010/main" val="55905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391" y="447472"/>
            <a:ext cx="1033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Koreksi</a:t>
            </a:r>
            <a:r>
              <a:rPr lang="en-US" sz="4000" b="1" dirty="0">
                <a:solidFill>
                  <a:schemeClr val="bg1"/>
                </a:solidFill>
              </a:rPr>
              <a:t> Yate’s (Yate’s correction)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6579" y="1926077"/>
                <a:ext cx="9027268" cy="1446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                     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charset="0"/>
                              <a:sym typeface="Symbol" charset="2"/>
                            </a:rPr>
                            <m:t></m:t>
                          </m:r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ID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D" sz="4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ID" sz="40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D" sz="40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𝑶</m:t>
                                          </m:r>
                                        </m:e>
                                        <m:sub>
                                          <m:r>
                                            <a:rPr lang="en-US" sz="40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sz="4000" b="1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D" sz="40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40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ID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79" y="1926077"/>
                <a:ext cx="9027268" cy="14468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723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1668</TotalTime>
  <Words>921</Words>
  <Application>Microsoft Macintosh PowerPoint</Application>
  <PresentationFormat>Widescreen</PresentationFormat>
  <Paragraphs>140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Symbol</vt:lpstr>
      <vt:lpstr>Times New Roman</vt:lpstr>
      <vt:lpstr>Trebuchet MS</vt:lpstr>
      <vt:lpstr>Tw Cen MT</vt:lpstr>
      <vt:lpstr>Wingdings</vt:lpstr>
      <vt:lpstr>Circuit</vt:lpstr>
      <vt:lpstr>Manajemen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KLINIK DAN BIOSTATISTIK</dc:title>
  <dc:creator>Idrus Jus'at</dc:creator>
  <cp:lastModifiedBy>Idrus Jus'at</cp:lastModifiedBy>
  <cp:revision>51</cp:revision>
  <dcterms:created xsi:type="dcterms:W3CDTF">2018-04-20T03:08:43Z</dcterms:created>
  <dcterms:modified xsi:type="dcterms:W3CDTF">2018-08-28T15:45:48Z</dcterms:modified>
</cp:coreProperties>
</file>