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3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13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0"/>
    <p:restoredTop sz="94590"/>
  </p:normalViewPr>
  <p:slideViewPr>
    <p:cSldViewPr snapToGrid="0" snapToObjects="1">
      <p:cViewPr varScale="1">
        <p:scale>
          <a:sx n="99" d="100"/>
          <a:sy n="99" d="100"/>
        </p:scale>
        <p:origin x="200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D139-4659-864C-8A2D-E11553B30E93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34D8-2D7A-C14D-9312-FE52C114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210" y="850004"/>
            <a:ext cx="8791575" cy="10887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MANAJEMEN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38" y="2636122"/>
            <a:ext cx="10715223" cy="312073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TEMU VIII</a:t>
            </a:r>
          </a:p>
          <a:p>
            <a:pPr algn="ctr"/>
            <a:r>
              <a:rPr lang="en-US" sz="10900" b="1" dirty="0" err="1">
                <a:solidFill>
                  <a:schemeClr val="bg1"/>
                </a:solidFill>
              </a:rPr>
              <a:t>Analisis</a:t>
            </a:r>
            <a:r>
              <a:rPr lang="en-US" sz="10900" b="1" dirty="0">
                <a:solidFill>
                  <a:schemeClr val="bg1"/>
                </a:solidFill>
              </a:rPr>
              <a:t> data </a:t>
            </a:r>
            <a:r>
              <a:rPr lang="en-US" sz="10900" b="1" dirty="0" err="1">
                <a:solidFill>
                  <a:schemeClr val="bg1"/>
                </a:solidFill>
              </a:rPr>
              <a:t>kategori</a:t>
            </a:r>
            <a:r>
              <a:rPr lang="en-US" sz="10900" b="1" dirty="0">
                <a:solidFill>
                  <a:schemeClr val="bg1"/>
                </a:solidFill>
              </a:rPr>
              <a:t> </a:t>
            </a:r>
            <a:r>
              <a:rPr lang="en-US" sz="10900" b="1" dirty="0" err="1">
                <a:solidFill>
                  <a:schemeClr val="bg1"/>
                </a:solidFill>
              </a:rPr>
              <a:t>dan</a:t>
            </a:r>
            <a:r>
              <a:rPr lang="en-US" sz="10900" b="1" dirty="0">
                <a:solidFill>
                  <a:schemeClr val="bg1"/>
                </a:solidFill>
              </a:rPr>
              <a:t> data </a:t>
            </a:r>
            <a:r>
              <a:rPr lang="en-US" sz="10900" b="1" dirty="0" err="1">
                <a:solidFill>
                  <a:schemeClr val="bg1"/>
                </a:solidFill>
              </a:rPr>
              <a:t>kontinyu</a:t>
            </a:r>
            <a:r>
              <a:rPr lang="en-US" sz="10900" b="1" dirty="0">
                <a:solidFill>
                  <a:schemeClr val="bg1"/>
                </a:solidFill>
              </a:rPr>
              <a:t> </a:t>
            </a:r>
            <a:r>
              <a:rPr lang="en-US" sz="10900" b="1" dirty="0" err="1">
                <a:solidFill>
                  <a:schemeClr val="bg1"/>
                </a:solidFill>
              </a:rPr>
              <a:t>distribusi</a:t>
            </a:r>
            <a:r>
              <a:rPr lang="en-US" sz="10900" b="1" dirty="0">
                <a:solidFill>
                  <a:schemeClr val="bg1"/>
                </a:solidFill>
              </a:rPr>
              <a:t> </a:t>
            </a:r>
            <a:r>
              <a:rPr lang="en-US" sz="10900" b="1" dirty="0" err="1">
                <a:solidFill>
                  <a:schemeClr val="bg1"/>
                </a:solidFill>
              </a:rPr>
              <a:t>tidak</a:t>
            </a:r>
            <a:r>
              <a:rPr lang="en-US" sz="10900" b="1" dirty="0">
                <a:solidFill>
                  <a:schemeClr val="bg1"/>
                </a:solidFill>
              </a:rPr>
              <a:t> normal</a:t>
            </a:r>
            <a:endParaRPr lang="en-ID" sz="10900" b="1" dirty="0">
              <a:solidFill>
                <a:schemeClr val="bg1"/>
              </a:solidFill>
            </a:endParaRPr>
          </a:p>
          <a:p>
            <a:pPr algn="ctr"/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5%20at%208.17.06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24" y="0"/>
            <a:ext cx="9167421" cy="6692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10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" y="0"/>
            <a:ext cx="6220663" cy="4883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9209" y="35603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12" y="2249278"/>
            <a:ext cx="5622588" cy="46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F5116F-4D55-6049-B11A-52809F982EB3}"/>
              </a:ext>
            </a:extLst>
          </p:cNvPr>
          <p:cNvSpPr/>
          <p:nvPr/>
        </p:nvSpPr>
        <p:spPr>
          <a:xfrm>
            <a:off x="2512250" y="2396531"/>
            <a:ext cx="7251665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308225" algn="l"/>
              </a:tabLst>
            </a:pP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Kerjakan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soal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latihan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No. 12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pada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halaman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184</a:t>
            </a:r>
            <a:endParaRPr lang="en-ID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9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847" y="389106"/>
            <a:ext cx="104864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Mann-Whitney U</a:t>
            </a:r>
          </a:p>
          <a:p>
            <a:pPr lvl="3"/>
            <a:endParaRPr lang="en-ID" sz="4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mempelajari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nilai-nilai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variable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kontinyu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menurut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2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grup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tidak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sama</a:t>
            </a:r>
            <a:r>
              <a:rPr lang="en-ID" sz="4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5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8068" y="487602"/>
                <a:ext cx="12003932" cy="5816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Rumus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nya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: </a:t>
                </a:r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D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;    </m:t>
                      </m:r>
                    </m:oMath>
                  </m:oMathPara>
                </a14:m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dimana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:</a:t>
                </a:r>
              </a:p>
              <a:p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n</a:t>
                </a:r>
                <a:r>
                  <a:rPr lang="en-US" sz="3600" b="1" baseline="-25000" dirty="0">
                    <a:solidFill>
                      <a:schemeClr val="bg2">
                        <a:lumMod val="50000"/>
                      </a:schemeClr>
                    </a:solidFill>
                  </a:rPr>
                  <a:t>1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=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jumlah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sampel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grup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1;       n</a:t>
                </a:r>
                <a:r>
                  <a:rPr lang="en-US" sz="3600" b="1" baseline="-25000" dirty="0">
                    <a:solidFill>
                      <a:schemeClr val="bg2">
                        <a:lumMod val="50000"/>
                      </a:schemeClr>
                    </a:solidFill>
                  </a:rPr>
                  <a:t>2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=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jumlah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sample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grup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2</a:t>
                </a:r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R</a:t>
                </a:r>
                <a:r>
                  <a:rPr lang="en-US" sz="3600" b="1" baseline="-25000" dirty="0">
                    <a:solidFill>
                      <a:schemeClr val="bg2">
                        <a:lumMod val="50000"/>
                      </a:schemeClr>
                    </a:solidFill>
                  </a:rPr>
                  <a:t>1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=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jumlah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ranking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grup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1;      R</a:t>
                </a:r>
                <a:r>
                  <a:rPr lang="en-US" sz="3600" b="1" baseline="-25000" dirty="0">
                    <a:solidFill>
                      <a:schemeClr val="bg2">
                        <a:lumMod val="50000"/>
                      </a:schemeClr>
                    </a:solidFill>
                  </a:rPr>
                  <a:t>2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=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jumlah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ranking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grup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2;</a:t>
                </a:r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U</a:t>
                </a:r>
                <a:r>
                  <a:rPr lang="en-US" sz="3600" b="1" baseline="-25000" dirty="0">
                    <a:solidFill>
                      <a:schemeClr val="bg2">
                        <a:lumMod val="50000"/>
                      </a:schemeClr>
                    </a:solidFill>
                  </a:rPr>
                  <a:t>1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=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jumlah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peringkat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grup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1;   U</a:t>
                </a:r>
                <a:r>
                  <a:rPr lang="en-US" sz="3600" b="1" baseline="-25000" dirty="0">
                    <a:solidFill>
                      <a:schemeClr val="bg2">
                        <a:lumMod val="50000"/>
                      </a:schemeClr>
                    </a:solidFill>
                  </a:rPr>
                  <a:t>2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=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jumlah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peringkat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grup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2.</a:t>
                </a:r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8" y="487602"/>
                <a:ext cx="12003932" cy="5816400"/>
              </a:xfrm>
              <a:prstGeom prst="rect">
                <a:avLst/>
              </a:prstGeom>
              <a:blipFill rotWithShape="0">
                <a:blip r:embed="rId2"/>
                <a:stretch>
                  <a:fillRect l="-1574" t="-1677" r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92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65" y="0"/>
            <a:ext cx="11303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Kita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ingin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mengetahui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tinggi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badan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anak-anak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perempuan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laki-laki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di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suatu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sekolah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dasar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kelas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5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72821"/>
              </p:ext>
            </p:extLst>
          </p:nvPr>
        </p:nvGraphicFramePr>
        <p:xfrm>
          <a:off x="2276273" y="2123658"/>
          <a:ext cx="9260732" cy="4567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3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4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6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TB Laki-laki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Jenjang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TB Perempuan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Jenjang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132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7,5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129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12,5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133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132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7,5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12,5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136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132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7,5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134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130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3.5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132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7,5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131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129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130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3,5</a:t>
                      </a:r>
                      <a:endParaRPr lang="en-ID" sz="2800" b="1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 err="1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Jumlah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60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2800" b="1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45</a:t>
                      </a:r>
                      <a:endParaRPr lang="en-ID" sz="28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33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96" y="0"/>
            <a:ext cx="114786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Hitung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U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rumus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diatas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hasilnya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:  </a:t>
            </a:r>
          </a:p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en-US" sz="4400" b="1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= 6*8 + [{6(6+1)}/2] – 60 = 9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en-US" sz="4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= 6*8 + [{8(8+1)}/2] – 45 =  39</a:t>
            </a:r>
            <a:r>
              <a:rPr lang="en-ID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Gunakan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U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terkecil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yaitu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U</a:t>
            </a:r>
            <a:r>
              <a:rPr lang="en-US" sz="4400" b="1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= 9,0,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table U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n</a:t>
            </a:r>
            <a:r>
              <a:rPr lang="en-US" sz="4400" b="1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= 6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n</a:t>
            </a:r>
            <a:r>
              <a:rPr lang="en-US" sz="4400" b="1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= 8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diperoleh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U table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sebesar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8 &amp;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angka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&lt; U</a:t>
            </a:r>
            <a:r>
              <a:rPr lang="en-US" sz="4400" b="1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= 9,0;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maka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diambil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kesimpulan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tinggi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badan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antara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anak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laki-laki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perempuan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19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1025" y="248215"/>
            <a:ext cx="7967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uji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Mann-Whitney U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menggunakan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 SPSS</a:t>
            </a:r>
            <a:r>
              <a:rPr lang="en-ID" dirty="0"/>
              <a:t> </a:t>
            </a:r>
            <a:endParaRPr lang="en-US" dirty="0"/>
          </a:p>
        </p:txBody>
      </p:sp>
      <p:pic>
        <p:nvPicPr>
          <p:cNvPr id="4" name="Picture 3" descr="../../Desktop/Screen%20Shot%202018-03-05%20at%2012.50.15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96" y="1365391"/>
            <a:ext cx="7597823" cy="4432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63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5%20at%2012.52.19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07" y="479053"/>
            <a:ext cx="9225672" cy="5941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4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5%20at%2012.56.22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07" y="322227"/>
            <a:ext cx="7858084" cy="6156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54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728" y="214008"/>
            <a:ext cx="85019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err="1">
                <a:solidFill>
                  <a:schemeClr val="bg1"/>
                </a:solidFill>
              </a:rPr>
              <a:t>Analisis</a:t>
            </a:r>
            <a:r>
              <a:rPr lang="en-US" sz="4000" b="1" dirty="0">
                <a:solidFill>
                  <a:schemeClr val="bg1"/>
                </a:solidFill>
              </a:rPr>
              <a:t> data </a:t>
            </a:r>
            <a:r>
              <a:rPr lang="en-US" sz="4000" b="1" dirty="0" err="1">
                <a:solidFill>
                  <a:schemeClr val="bg1"/>
                </a:solidFill>
              </a:rPr>
              <a:t>kategori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dan</a:t>
            </a:r>
            <a:r>
              <a:rPr lang="en-US" sz="4000" b="1" dirty="0">
                <a:solidFill>
                  <a:schemeClr val="bg1"/>
                </a:solidFill>
              </a:rPr>
              <a:t> data </a:t>
            </a:r>
            <a:r>
              <a:rPr lang="en-US" sz="4000" b="1" dirty="0" err="1">
                <a:solidFill>
                  <a:schemeClr val="bg1"/>
                </a:solidFill>
              </a:rPr>
              <a:t>kontinyu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distribusi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tidak</a:t>
            </a:r>
            <a:r>
              <a:rPr lang="en-US" sz="4000" b="1" dirty="0">
                <a:solidFill>
                  <a:schemeClr val="bg1"/>
                </a:solidFill>
              </a:rPr>
              <a:t> normal</a:t>
            </a:r>
            <a:endParaRPr lang="en-ID" sz="4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68102" y="2198451"/>
            <a:ext cx="727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Data </a:t>
            </a:r>
            <a:r>
              <a:rPr lang="en-US" sz="3600" b="1" dirty="0" err="1">
                <a:solidFill>
                  <a:schemeClr val="bg1"/>
                </a:solidFill>
              </a:rPr>
              <a:t>Kategori</a:t>
            </a:r>
            <a:r>
              <a:rPr lang="en-US" sz="3600" b="1" dirty="0">
                <a:solidFill>
                  <a:schemeClr val="bg1"/>
                </a:solidFill>
              </a:rPr>
              <a:t> 2 </a:t>
            </a:r>
            <a:r>
              <a:rPr lang="en-US" sz="3600" b="1" dirty="0" err="1">
                <a:solidFill>
                  <a:schemeClr val="bg1"/>
                </a:solidFill>
              </a:rPr>
              <a:t>kelompok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b="1" dirty="0" err="1">
                <a:solidFill>
                  <a:schemeClr val="bg1"/>
                </a:solidFill>
              </a:rPr>
              <a:t>Uji</a:t>
            </a:r>
            <a:r>
              <a:rPr lang="en-US" sz="3600" b="1" dirty="0">
                <a:solidFill>
                  <a:schemeClr val="bg1"/>
                </a:solidFill>
              </a:rPr>
              <a:t> Wilcoxon Match-Pairs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 err="1">
                <a:solidFill>
                  <a:schemeClr val="bg1"/>
                </a:solidFill>
              </a:rPr>
              <a:t>Uji</a:t>
            </a:r>
            <a:r>
              <a:rPr lang="en-US" sz="3600" b="1" dirty="0">
                <a:solidFill>
                  <a:schemeClr val="bg1"/>
                </a:solidFill>
              </a:rPr>
              <a:t> Mann-Whitney U</a:t>
            </a:r>
          </a:p>
        </p:txBody>
      </p:sp>
    </p:spTree>
    <p:extLst>
      <p:ext uri="{BB962C8B-B14F-4D97-AF65-F5344CB8AC3E}">
        <p14:creationId xmlns:p14="http://schemas.microsoft.com/office/powerpoint/2010/main" val="5340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420256" cy="431908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6" y="1264596"/>
            <a:ext cx="5771744" cy="55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15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115" y="428017"/>
            <a:ext cx="111089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Nilai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‘Z’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diperoleh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-1,965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‘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Asymp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. Sig. (2-tailed)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yaitu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0,049. </a:t>
            </a:r>
          </a:p>
          <a:p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Hasil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dapat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diinterpretasikan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bahwa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tinggi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badan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anak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laki-laki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perempuan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bermakna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(Z=-1,965; p&lt;0,05).</a:t>
            </a:r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A4E1BE-CAB4-7547-8205-C2C416B772B3}"/>
              </a:ext>
            </a:extLst>
          </p:cNvPr>
          <p:cNvSpPr/>
          <p:nvPr/>
        </p:nvSpPr>
        <p:spPr>
          <a:xfrm>
            <a:off x="1674254" y="5325983"/>
            <a:ext cx="7521262" cy="86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308225" algn="l"/>
              </a:tabLst>
            </a:pP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Kerjakan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soal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latihan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No. 13 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pada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halaman</a:t>
            </a:r>
            <a:r>
              <a:rPr lang="en-US" sz="28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184</a:t>
            </a:r>
            <a:endParaRPr lang="en-ID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5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2218" y="2967335"/>
            <a:ext cx="9847569" cy="1323439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Sampai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minggu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depan</a:t>
            </a:r>
            <a:endParaRPr lang="en-US" sz="8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692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660" y="428017"/>
            <a:ext cx="106226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Wilcoxon-Match-Pairs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digunakan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mengukur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dependen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variable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sebelum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sesudah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perlakuan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kegiatan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Uji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Mann-Whitney U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dipakai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mengukur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perbedaan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dependen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variable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menurut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2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kelompok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berbeda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satu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variable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sama</a:t>
            </a:r>
            <a:r>
              <a:rPr lang="en-ID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8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936" y="155643"/>
            <a:ext cx="107782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Uji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Wilcoxon Match-Pairs</a:t>
            </a:r>
            <a:endParaRPr lang="en-ID" sz="4000" b="1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4000" b="1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Andaikan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kita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memiliki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data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denyut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nadi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anggota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Kelompok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Senam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Lansia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disalah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satu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Posbindu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di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kota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A,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diukur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sebelum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sesudah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melakukan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senam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en-US" sz="4000" b="1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Dari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hasil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pengamatan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ternyata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hanya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11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pria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lansia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mengikuti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seluruh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rangkaian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senam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pagi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itu</a:t>
            </a:r>
            <a:r>
              <a:rPr lang="en-ID" sz="4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3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140"/>
              </p:ext>
            </p:extLst>
          </p:nvPr>
        </p:nvGraphicFramePr>
        <p:xfrm>
          <a:off x="2076618" y="167710"/>
          <a:ext cx="7709407" cy="6447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Denyut</a:t>
                      </a: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Nadi</a:t>
                      </a: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/ </a:t>
                      </a:r>
                      <a:r>
                        <a:rPr lang="en-US" sz="32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menit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Sebelum Senam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Sesudah Senam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01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03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04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05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06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07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08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09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98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129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84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9302" y="350196"/>
                <a:ext cx="10778247" cy="5527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Rumus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uji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Wilcoxon Match Pairs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adalah</a:t>
                </a:r>
                <a:endParaRPr lang="en-US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36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ID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dimana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: </a:t>
                </a:r>
              </a:p>
              <a:p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T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adalah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jumlah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ranking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terkecil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dari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selisih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antara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kedua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kelompok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menurut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tanda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positif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atau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2">
                        <a:lumMod val="50000"/>
                      </a:schemeClr>
                    </a:solidFill>
                  </a:rPr>
                  <a:t>negatif</a:t>
                </a:r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2" y="350196"/>
                <a:ext cx="10778247" cy="5527603"/>
              </a:xfrm>
              <a:prstGeom prst="rect">
                <a:avLst/>
              </a:prstGeom>
              <a:blipFill rotWithShape="0">
                <a:blip r:embed="rId2"/>
                <a:stretch>
                  <a:fillRect l="-1697" t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90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80875"/>
              </p:ext>
            </p:extLst>
          </p:nvPr>
        </p:nvGraphicFramePr>
        <p:xfrm>
          <a:off x="933855" y="166667"/>
          <a:ext cx="10389142" cy="6502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8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0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No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SBL (X</a:t>
                      </a:r>
                      <a:r>
                        <a:rPr lang="en-US" sz="3200" b="1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SSD (X</a:t>
                      </a:r>
                      <a:r>
                        <a:rPr lang="en-US" sz="3200" b="1" baseline="-250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Selisih</a:t>
                      </a: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Ranking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01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charset="0"/>
                        <a:buChar char="-"/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02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charset="0"/>
                        <a:buChar char="-"/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03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charset="0"/>
                        <a:buChar char="-"/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7,5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7,5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04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charset="0"/>
                        <a:buChar char="-"/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05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charset="0"/>
                        <a:buChar char="-"/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40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9,5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9,5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06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charset="0"/>
                        <a:buChar char="-"/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40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9,5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9,5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07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charset="0"/>
                        <a:buChar char="-"/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08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86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charset="0"/>
                        <a:buChar char="-"/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09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137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charset="0"/>
                        <a:buChar char="-"/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7,5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7,5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94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charset="0"/>
                        <a:buChar char="-"/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98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129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alibri" charset="0"/>
                        <a:buChar char="-"/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31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en-ID" sz="3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661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Jumlah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308225" algn="l"/>
                        </a:tabLst>
                      </a:pPr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55</a:t>
                      </a:r>
                      <a:endParaRPr lang="en-ID" sz="3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2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78213" y="583660"/>
                <a:ext cx="10505872" cy="655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Dari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hasil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diatas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terlihat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bahwa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T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terkecil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adalah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0,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maka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hasil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uji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Wilcoxon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dengan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menggunakan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rumus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diatas</a:t>
                </a:r>
                <a:r>
                  <a:rPr 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b="1" dirty="0" err="1">
                    <a:solidFill>
                      <a:schemeClr val="bg2">
                        <a:lumMod val="50000"/>
                      </a:schemeClr>
                    </a:solidFill>
                  </a:rPr>
                  <a:t>yaitu</a:t>
                </a:r>
                <a:endParaRPr lang="en-US" sz="32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32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44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sz="4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4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D" sz="4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ID" sz="4400" b="1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ID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ID" sz="4400" b="1" dirty="0">
                    <a:effectLst/>
                  </a:rPr>
                  <a:t> </a:t>
                </a:r>
                <a:r>
                  <a:rPr lang="en-ID" sz="4400" b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  <m:r>
                        <a:rPr lang="en-US" sz="36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D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D" sz="36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ID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r>
                  <a:rPr lang="en-US" sz="3600" b="1" dirty="0">
                    <a:solidFill>
                      <a:schemeClr val="bg2">
                        <a:lumMod val="50000"/>
                      </a:schemeClr>
                    </a:solidFill>
                  </a:rPr>
                  <a:t>                                                 Z = 2.941</a:t>
                </a:r>
                <a:endParaRPr lang="en-ID" sz="3600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sz="32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13" y="583660"/>
                <a:ext cx="10505872" cy="6552499"/>
              </a:xfrm>
              <a:prstGeom prst="rect">
                <a:avLst/>
              </a:prstGeom>
              <a:blipFill rotWithShape="0">
                <a:blip r:embed="rId2"/>
                <a:stretch>
                  <a:fillRect l="-1509" t="-1116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62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3-05%20at%208.22.54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11" y="0"/>
            <a:ext cx="780554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78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2918</TotalTime>
  <Words>595</Words>
  <Application>Microsoft Macintosh PowerPoint</Application>
  <PresentationFormat>Widescreen</PresentationFormat>
  <Paragraphs>236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Trebuchet MS</vt:lpstr>
      <vt:lpstr>Tw Cen MT</vt:lpstr>
      <vt:lpstr>Circuit</vt:lpstr>
      <vt:lpstr>MANAJEMEN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KLINIK DAN BIOSTATISTIK</dc:title>
  <dc:creator>Idrus Jus'at</dc:creator>
  <cp:lastModifiedBy>Idrus Jus'at</cp:lastModifiedBy>
  <cp:revision>51</cp:revision>
  <dcterms:created xsi:type="dcterms:W3CDTF">2018-04-20T03:08:43Z</dcterms:created>
  <dcterms:modified xsi:type="dcterms:W3CDTF">2018-08-28T15:47:32Z</dcterms:modified>
</cp:coreProperties>
</file>