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63" r:id="rId2"/>
    <p:sldId id="293" r:id="rId3"/>
    <p:sldId id="302" r:id="rId4"/>
    <p:sldId id="303" r:id="rId5"/>
    <p:sldId id="307" r:id="rId6"/>
    <p:sldId id="304" r:id="rId7"/>
    <p:sldId id="305" r:id="rId8"/>
    <p:sldId id="306" r:id="rId9"/>
    <p:sldId id="326" r:id="rId10"/>
    <p:sldId id="327" r:id="rId11"/>
    <p:sldId id="339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10" r:id="rId24"/>
    <p:sldId id="318" r:id="rId25"/>
    <p:sldId id="319" r:id="rId26"/>
    <p:sldId id="32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42"/>
    <p:restoredTop sz="94590"/>
  </p:normalViewPr>
  <p:slideViewPr>
    <p:cSldViewPr snapToGrid="0" snapToObjects="1">
      <p:cViewPr varScale="1">
        <p:scale>
          <a:sx n="56" d="100"/>
          <a:sy n="56" d="100"/>
        </p:scale>
        <p:origin x="-102" y="-1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6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9D139-4659-864C-8A2D-E11553B30E93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834D8-2D7A-C14D-9312-FE52C1149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17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7000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964014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bg2">
                    <a:lumMod val="75000"/>
                  </a:schemeClr>
                </a:solidFill>
              </a:rPr>
              <a:t>MANAJEMEN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276" y="2455818"/>
            <a:ext cx="11500833" cy="259270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</a:rPr>
              <a:t>TEMU VIII</a:t>
            </a:r>
          </a:p>
          <a:p>
            <a:pPr algn="ctr"/>
            <a:r>
              <a:rPr lang="en-US" sz="16600" b="1" dirty="0">
                <a:solidFill>
                  <a:schemeClr val="bg1"/>
                </a:solidFill>
              </a:rPr>
              <a:t>                                                                               </a:t>
            </a:r>
            <a:r>
              <a:rPr lang="en-US" sz="19200" b="1" dirty="0">
                <a:solidFill>
                  <a:schemeClr val="bg1"/>
                </a:solidFill>
              </a:rPr>
              <a:t>Data </a:t>
            </a:r>
            <a:r>
              <a:rPr lang="en-US" sz="19200" b="1" dirty="0" err="1">
                <a:solidFill>
                  <a:schemeClr val="bg1"/>
                </a:solidFill>
              </a:rPr>
              <a:t>Kategori</a:t>
            </a:r>
            <a:r>
              <a:rPr lang="en-US" sz="19200" b="1" dirty="0">
                <a:solidFill>
                  <a:schemeClr val="bg1"/>
                </a:solidFill>
              </a:rPr>
              <a:t> 3 </a:t>
            </a:r>
            <a:r>
              <a:rPr lang="en-US" sz="19200" b="1" dirty="0" err="1">
                <a:solidFill>
                  <a:schemeClr val="bg1"/>
                </a:solidFill>
              </a:rPr>
              <a:t>kelompok</a:t>
            </a:r>
            <a:r>
              <a:rPr lang="en-US" sz="19200" b="1" dirty="0">
                <a:solidFill>
                  <a:schemeClr val="bg1"/>
                </a:solidFill>
              </a:rPr>
              <a:t> </a:t>
            </a:r>
            <a:r>
              <a:rPr lang="en-US" sz="19200" b="1" dirty="0" err="1">
                <a:solidFill>
                  <a:schemeClr val="bg1"/>
                </a:solidFill>
              </a:rPr>
              <a:t>atau</a:t>
            </a:r>
            <a:r>
              <a:rPr lang="en-US" sz="19200" b="1" dirty="0">
                <a:solidFill>
                  <a:schemeClr val="bg1"/>
                </a:solidFill>
              </a:rPr>
              <a:t> </a:t>
            </a:r>
            <a:r>
              <a:rPr lang="en-US" sz="19200" b="1" dirty="0" err="1">
                <a:solidFill>
                  <a:schemeClr val="bg1"/>
                </a:solidFill>
              </a:rPr>
              <a:t>lebih</a:t>
            </a:r>
            <a:endParaRPr lang="en-US" sz="19200" b="1" dirty="0">
              <a:solidFill>
                <a:schemeClr val="bg1"/>
              </a:solidFill>
            </a:endParaRPr>
          </a:p>
          <a:p>
            <a:pPr algn="ctr"/>
            <a:endParaRPr lang="en-US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6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/../Desktop/Screen%20Shot%202018-03-05%20at%2010.14.01%20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509" y="464950"/>
            <a:ext cx="7547674" cy="63655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44650" y="721459"/>
            <a:ext cx="434985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err="1">
                <a:solidFill>
                  <a:schemeClr val="bg1"/>
                </a:solidFill>
              </a:rPr>
              <a:t>Pindahkan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ketiga</a:t>
            </a:r>
            <a:r>
              <a:rPr lang="en-US" sz="2800" b="1" dirty="0">
                <a:solidFill>
                  <a:schemeClr val="bg1"/>
                </a:solidFill>
              </a:rPr>
              <a:t> variable yang </a:t>
            </a:r>
            <a:r>
              <a:rPr lang="en-US" sz="2800" b="1" dirty="0" err="1">
                <a:solidFill>
                  <a:schemeClr val="bg1"/>
                </a:solidFill>
              </a:rPr>
              <a:t>akan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dianalisis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di </a:t>
            </a:r>
            <a:r>
              <a:rPr lang="en-US" sz="2800" b="1" dirty="0" err="1">
                <a:solidFill>
                  <a:schemeClr val="bg1"/>
                </a:solidFill>
              </a:rPr>
              <a:t>blok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yaitu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lvl="0"/>
            <a:r>
              <a:rPr lang="en-US" sz="2800" b="1" dirty="0" smtClean="0">
                <a:solidFill>
                  <a:schemeClr val="bg1"/>
                </a:solidFill>
              </a:rPr>
              <a:t>SEBELUM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lvl="0"/>
            <a:r>
              <a:rPr lang="en-US" sz="2800" b="1" dirty="0" smtClean="0">
                <a:solidFill>
                  <a:schemeClr val="bg1"/>
                </a:solidFill>
              </a:rPr>
              <a:t>SESUDAH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lvl="0"/>
            <a:r>
              <a:rPr lang="en-US" sz="2800" b="1" dirty="0" smtClean="0">
                <a:solidFill>
                  <a:schemeClr val="bg1"/>
                </a:solidFill>
              </a:rPr>
              <a:t>DUAJAMSTL </a:t>
            </a:r>
          </a:p>
          <a:p>
            <a:pPr lvl="0"/>
            <a:r>
              <a:rPr lang="en-US" sz="2800" b="1" dirty="0" err="1" smtClean="0">
                <a:solidFill>
                  <a:schemeClr val="bg1"/>
                </a:solidFill>
              </a:rPr>
              <a:t>dan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pindahkan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ke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kotak</a:t>
            </a:r>
            <a:r>
              <a:rPr lang="en-US" sz="2800" b="1" dirty="0">
                <a:solidFill>
                  <a:schemeClr val="bg1"/>
                </a:solidFill>
              </a:rPr>
              <a:t> ‘Test Variables’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klik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tanda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panah</a:t>
            </a:r>
            <a:r>
              <a:rPr lang="en-US" sz="2800" b="1" dirty="0">
                <a:solidFill>
                  <a:schemeClr val="bg1"/>
                </a:solidFill>
              </a:rPr>
              <a:t>;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lvl="0"/>
            <a:r>
              <a:rPr lang="en-US" sz="2800" b="1" dirty="0" err="1" smtClean="0">
                <a:solidFill>
                  <a:schemeClr val="bg1"/>
                </a:solidFill>
              </a:rPr>
              <a:t>dan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‘Test Type’ </a:t>
            </a:r>
            <a:r>
              <a:rPr lang="en-US" sz="2800" b="1" dirty="0" err="1">
                <a:solidFill>
                  <a:schemeClr val="bg1"/>
                </a:solidFill>
              </a:rPr>
              <a:t>pilih</a:t>
            </a:r>
            <a:r>
              <a:rPr lang="en-US" sz="2800" b="1" dirty="0">
                <a:solidFill>
                  <a:schemeClr val="bg1"/>
                </a:solidFill>
              </a:rPr>
              <a:t> ‘Friedman</a:t>
            </a:r>
            <a:r>
              <a:rPr lang="en-US" dirty="0"/>
              <a:t>’.</a:t>
            </a:r>
          </a:p>
        </p:txBody>
      </p:sp>
    </p:spTree>
    <p:extLst>
      <p:ext uri="{BB962C8B-B14F-4D97-AF65-F5344CB8AC3E}">
        <p14:creationId xmlns:p14="http://schemas.microsoft.com/office/powerpoint/2010/main" val="4151218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/../Desktop/Screen%20Shot%202018-03-05%20at%2010.15.31%20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356" y="227958"/>
            <a:ext cx="7195644" cy="64646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21733" y="227958"/>
            <a:ext cx="4267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Interpretasi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hasil</a:t>
            </a:r>
            <a:r>
              <a:rPr lang="en-US" sz="2800" b="1" dirty="0">
                <a:solidFill>
                  <a:schemeClr val="bg1"/>
                </a:solidFill>
              </a:rPr>
              <a:t> table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‘</a:t>
            </a:r>
            <a:r>
              <a:rPr lang="en-US" sz="2800" b="1" dirty="0">
                <a:solidFill>
                  <a:schemeClr val="bg1"/>
                </a:solidFill>
              </a:rPr>
              <a:t>Test Statistics’ </a:t>
            </a:r>
            <a:r>
              <a:rPr lang="en-US" sz="2800" b="1" dirty="0" err="1" smtClean="0">
                <a:solidFill>
                  <a:schemeClr val="bg1"/>
                </a:solidFill>
              </a:rPr>
              <a:t>yaitu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nilai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Symbol" pitchFamily="18" charset="2"/>
              </a:rPr>
              <a:t>c</a:t>
            </a:r>
            <a:r>
              <a:rPr lang="en-US" sz="2800" b="1" baseline="30000" dirty="0">
                <a:solidFill>
                  <a:schemeClr val="bg1"/>
                </a:solidFill>
              </a:rPr>
              <a:t>2</a:t>
            </a:r>
            <a:r>
              <a:rPr lang="en-US" sz="2800" b="1" dirty="0">
                <a:solidFill>
                  <a:schemeClr val="bg1"/>
                </a:solidFill>
              </a:rPr>
              <a:t> = 22, </a:t>
            </a:r>
            <a:r>
              <a:rPr lang="en-US" sz="2800" b="1" dirty="0" err="1">
                <a:solidFill>
                  <a:schemeClr val="bg1"/>
                </a:solidFill>
              </a:rPr>
              <a:t>df</a:t>
            </a:r>
            <a:r>
              <a:rPr lang="en-US" sz="2800" b="1" dirty="0">
                <a:solidFill>
                  <a:schemeClr val="bg1"/>
                </a:solidFill>
              </a:rPr>
              <a:t> = 2,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Asymp.Sig</a:t>
            </a:r>
            <a:r>
              <a:rPr lang="en-US" sz="2800" b="1" dirty="0">
                <a:solidFill>
                  <a:schemeClr val="bg1"/>
                </a:solidFill>
              </a:rPr>
              <a:t> = 0,000 </a:t>
            </a:r>
            <a:r>
              <a:rPr lang="en-US" sz="2800" b="1" dirty="0" err="1">
                <a:solidFill>
                  <a:schemeClr val="bg1"/>
                </a:solidFill>
              </a:rPr>
              <a:t>menyatakan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ada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perbedaan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denyut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nadi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lansia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menurut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waktu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sangat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bermakna</a:t>
            </a:r>
            <a:r>
              <a:rPr lang="en-US" sz="2800" b="1" dirty="0">
                <a:solidFill>
                  <a:schemeClr val="bg1"/>
                </a:solidFill>
              </a:rPr>
              <a:t>.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Sajikan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dalam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bentuk</a:t>
            </a:r>
            <a:r>
              <a:rPr lang="en-US" sz="2800" b="1" dirty="0">
                <a:solidFill>
                  <a:schemeClr val="bg1"/>
                </a:solidFill>
              </a:rPr>
              <a:t> Boxplot. </a:t>
            </a:r>
          </a:p>
        </p:txBody>
      </p:sp>
    </p:spTree>
    <p:extLst>
      <p:ext uri="{BB962C8B-B14F-4D97-AF65-F5344CB8AC3E}">
        <p14:creationId xmlns:p14="http://schemas.microsoft.com/office/powerpoint/2010/main" val="1618909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93888" y="2954122"/>
            <a:ext cx="76953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u="sng" dirty="0" err="1">
                <a:solidFill>
                  <a:schemeClr val="bg1"/>
                </a:solidFill>
              </a:rPr>
              <a:t>Kerjakan</a:t>
            </a:r>
            <a:r>
              <a:rPr lang="en-US" sz="3200" b="1" i="1" u="sng" dirty="0">
                <a:solidFill>
                  <a:schemeClr val="bg1"/>
                </a:solidFill>
              </a:rPr>
              <a:t> </a:t>
            </a:r>
            <a:r>
              <a:rPr lang="en-US" sz="3200" b="1" i="1" u="sng" dirty="0" err="1">
                <a:solidFill>
                  <a:schemeClr val="bg1"/>
                </a:solidFill>
              </a:rPr>
              <a:t>soal</a:t>
            </a:r>
            <a:r>
              <a:rPr lang="en-US" sz="3200" b="1" i="1" u="sng" dirty="0">
                <a:solidFill>
                  <a:schemeClr val="bg1"/>
                </a:solidFill>
              </a:rPr>
              <a:t> </a:t>
            </a:r>
            <a:r>
              <a:rPr lang="en-US" sz="3200" b="1" i="1" u="sng" dirty="0" err="1">
                <a:solidFill>
                  <a:schemeClr val="bg1"/>
                </a:solidFill>
              </a:rPr>
              <a:t>latihan</a:t>
            </a:r>
            <a:r>
              <a:rPr lang="en-US" sz="3200" b="1" i="1" u="sng" dirty="0">
                <a:solidFill>
                  <a:schemeClr val="bg1"/>
                </a:solidFill>
              </a:rPr>
              <a:t> No. 12 </a:t>
            </a:r>
            <a:r>
              <a:rPr lang="en-US" sz="3200" b="1" i="1" u="sng" dirty="0" err="1">
                <a:solidFill>
                  <a:schemeClr val="bg1"/>
                </a:solidFill>
              </a:rPr>
              <a:t>pada</a:t>
            </a:r>
            <a:r>
              <a:rPr lang="en-US" sz="3200" b="1" i="1" u="sng" dirty="0">
                <a:solidFill>
                  <a:schemeClr val="bg1"/>
                </a:solidFill>
              </a:rPr>
              <a:t> </a:t>
            </a:r>
            <a:r>
              <a:rPr lang="en-US" sz="3200" b="1" i="1" u="sng" dirty="0" err="1">
                <a:solidFill>
                  <a:schemeClr val="bg1"/>
                </a:solidFill>
              </a:rPr>
              <a:t>halaman</a:t>
            </a:r>
            <a:r>
              <a:rPr lang="en-US" sz="3200" b="1" i="1" u="sng" dirty="0">
                <a:solidFill>
                  <a:schemeClr val="bg1"/>
                </a:solidFill>
              </a:rPr>
              <a:t> 184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945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2533" y="127338"/>
            <a:ext cx="11074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/>
            <a:r>
              <a:rPr lang="en-US" sz="3200" b="1" dirty="0" err="1">
                <a:solidFill>
                  <a:schemeClr val="bg1"/>
                </a:solidFill>
              </a:rPr>
              <a:t>Uji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Kruskal</a:t>
            </a:r>
            <a:r>
              <a:rPr lang="en-US" sz="3200" b="1" dirty="0">
                <a:solidFill>
                  <a:schemeClr val="bg1"/>
                </a:solidFill>
              </a:rPr>
              <a:t>-Wallis H</a:t>
            </a:r>
          </a:p>
          <a:p>
            <a:r>
              <a:rPr lang="en-US" sz="3200" b="1" dirty="0" err="1">
                <a:solidFill>
                  <a:schemeClr val="bg1"/>
                </a:solidFill>
              </a:rPr>
              <a:t>Andaikan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kita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ingin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membandingkan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tinggi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badan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anak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laki-laki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baru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masuk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Sekolah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Dasar</a:t>
            </a:r>
            <a:r>
              <a:rPr lang="en-US" sz="3200" b="1" dirty="0">
                <a:solidFill>
                  <a:schemeClr val="bg1"/>
                </a:solidFill>
              </a:rPr>
              <a:t> (SD) </a:t>
            </a:r>
            <a:r>
              <a:rPr lang="en-US" sz="3200" b="1" dirty="0" err="1">
                <a:solidFill>
                  <a:schemeClr val="bg1"/>
                </a:solidFill>
              </a:rPr>
              <a:t>secara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acak</a:t>
            </a:r>
            <a:r>
              <a:rPr lang="en-US" sz="3200" b="1" dirty="0">
                <a:solidFill>
                  <a:schemeClr val="bg1"/>
                </a:solidFill>
              </a:rPr>
              <a:t> di </a:t>
            </a:r>
            <a:r>
              <a:rPr lang="en-US" sz="3200" b="1" dirty="0" err="1">
                <a:solidFill>
                  <a:schemeClr val="bg1"/>
                </a:solidFill>
              </a:rPr>
              <a:t>beberapa</a:t>
            </a:r>
            <a:r>
              <a:rPr lang="en-US" sz="3200" b="1" dirty="0">
                <a:solidFill>
                  <a:schemeClr val="bg1"/>
                </a:solidFill>
              </a:rPr>
              <a:t> SD di </a:t>
            </a:r>
            <a:r>
              <a:rPr lang="en-US" sz="3200" b="1" dirty="0" err="1">
                <a:solidFill>
                  <a:schemeClr val="bg1"/>
                </a:solidFill>
              </a:rPr>
              <a:t>kota</a:t>
            </a:r>
            <a:r>
              <a:rPr lang="en-US" sz="3200" b="1" dirty="0">
                <a:solidFill>
                  <a:schemeClr val="bg1"/>
                </a:solidFill>
              </a:rPr>
              <a:t> A, B </a:t>
            </a:r>
            <a:r>
              <a:rPr lang="en-US" sz="3200" b="1" dirty="0" err="1">
                <a:solidFill>
                  <a:schemeClr val="bg1"/>
                </a:solidFill>
              </a:rPr>
              <a:t>dan</a:t>
            </a:r>
            <a:r>
              <a:rPr lang="en-US" sz="3200" b="1" dirty="0">
                <a:solidFill>
                  <a:schemeClr val="bg1"/>
                </a:solidFill>
              </a:rPr>
              <a:t> C. </a:t>
            </a:r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en-US" sz="3200" b="1" dirty="0" err="1" smtClean="0">
                <a:solidFill>
                  <a:schemeClr val="bg1"/>
                </a:solidFill>
              </a:rPr>
              <a:t>Ini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artinya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kita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mengukur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tinggi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badan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anak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laki-laki</a:t>
            </a:r>
            <a:r>
              <a:rPr lang="en-US" sz="3200" b="1" dirty="0">
                <a:solidFill>
                  <a:schemeClr val="bg1"/>
                </a:solidFill>
              </a:rPr>
              <a:t> yang </a:t>
            </a:r>
            <a:r>
              <a:rPr lang="en-US" sz="3200" b="1" dirty="0" err="1">
                <a:solidFill>
                  <a:schemeClr val="bg1"/>
                </a:solidFill>
              </a:rPr>
              <a:t>baru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masuk</a:t>
            </a:r>
            <a:r>
              <a:rPr lang="en-US" sz="3200" b="1" dirty="0">
                <a:solidFill>
                  <a:schemeClr val="bg1"/>
                </a:solidFill>
              </a:rPr>
              <a:t> SD di </a:t>
            </a:r>
            <a:r>
              <a:rPr lang="en-US" sz="3200" b="1" dirty="0" err="1">
                <a:solidFill>
                  <a:schemeClr val="bg1"/>
                </a:solidFill>
              </a:rPr>
              <a:t>tiga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lokasi</a:t>
            </a:r>
            <a:r>
              <a:rPr lang="en-US" sz="3200" b="1" dirty="0">
                <a:solidFill>
                  <a:schemeClr val="bg1"/>
                </a:solidFill>
              </a:rPr>
              <a:t> yang </a:t>
            </a:r>
            <a:r>
              <a:rPr lang="en-US" sz="3200" b="1" dirty="0" err="1">
                <a:solidFill>
                  <a:schemeClr val="bg1"/>
                </a:solidFill>
              </a:rPr>
              <a:t>berbeda</a:t>
            </a:r>
            <a:r>
              <a:rPr lang="en-US" sz="3200" b="1" dirty="0">
                <a:solidFill>
                  <a:schemeClr val="bg1"/>
                </a:solidFill>
              </a:rPr>
              <a:t>. </a:t>
            </a:r>
            <a:endParaRPr lang="en-US" sz="3200" b="1" dirty="0" smtClean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 err="1" smtClean="0">
                <a:solidFill>
                  <a:schemeClr val="bg1"/>
                </a:solidFill>
              </a:rPr>
              <a:t>Pertanyaannya</a:t>
            </a:r>
            <a:r>
              <a:rPr lang="en-US" sz="3200" b="1" dirty="0">
                <a:solidFill>
                  <a:schemeClr val="bg1"/>
                </a:solidFill>
              </a:rPr>
              <a:t>: </a:t>
            </a:r>
            <a:r>
              <a:rPr lang="en-US" sz="3200" b="1" dirty="0" err="1">
                <a:solidFill>
                  <a:schemeClr val="bg1"/>
                </a:solidFill>
              </a:rPr>
              <a:t>apakah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ada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perbedaan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tinggi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badan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anak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laki-laki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usia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masuk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sekolah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menurut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lokasi</a:t>
            </a:r>
            <a:r>
              <a:rPr lang="en-US" sz="3200" b="1" dirty="0">
                <a:solidFill>
                  <a:schemeClr val="bg1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095661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465967"/>
              </p:ext>
            </p:extLst>
          </p:nvPr>
        </p:nvGraphicFramePr>
        <p:xfrm>
          <a:off x="1529462" y="0"/>
          <a:ext cx="8613605" cy="68579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7521"/>
                <a:gridCol w="1954392"/>
                <a:gridCol w="818415"/>
                <a:gridCol w="2052431"/>
                <a:gridCol w="817350"/>
                <a:gridCol w="2053496"/>
              </a:tblGrid>
              <a:tr h="372380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Tinggi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Badan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anak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laki-laki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usia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masuk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sekolah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13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Kota A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No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Kota B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No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Kota C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</a:tr>
              <a:tr h="3413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112,4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117,2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111,8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</a:tr>
              <a:tr h="3413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113,7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2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111,2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2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114,6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</a:tr>
              <a:tr h="3413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110,9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3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112,9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3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113,8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</a:tr>
              <a:tr h="3413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113,6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4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116,2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4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112,6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</a:tr>
              <a:tr h="3413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112,8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5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111,6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5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115,6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</a:tr>
              <a:tr h="3413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114,7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6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112,2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6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114,9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</a:tr>
              <a:tr h="3413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118,1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7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112,8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7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116,8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</a:tr>
              <a:tr h="3413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117,2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8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111,8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8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118,1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</a:tr>
              <a:tr h="3413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118,1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9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114,6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9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117,9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</a:tr>
              <a:tr h="3413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111,9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10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116,2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10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117,5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</a:tr>
              <a:tr h="3413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115,8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11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115,1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11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116,5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</a:tr>
              <a:tr h="3413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114,7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12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111,4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12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115,9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</a:tr>
              <a:tr h="3413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116,4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13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111,9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13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114,8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</a:tr>
              <a:tr h="3413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117,8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14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112,1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14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116,8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</a:tr>
              <a:tr h="3413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111,1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15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117,4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</a:tr>
              <a:tr h="3413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117,9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16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118,2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</a:tr>
              <a:tr h="3413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17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116,2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</a:tr>
              <a:tr h="3413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112,8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10" marR="6271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7517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270001" y="436857"/>
                <a:ext cx="10549466" cy="52540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bg1"/>
                    </a:solidFill>
                  </a:rPr>
                  <a:t>Rumus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uji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Kruskal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Wallis H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adalah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:</a:t>
                </a:r>
              </a:p>
              <a:p>
                <a:r>
                  <a:rPr lang="en-US" sz="2800" b="1" dirty="0">
                    <a:solidFill>
                      <a:schemeClr val="bg1"/>
                    </a:solidFill>
                  </a:rPr>
                  <a:t> 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chemeClr val="bg1"/>
                          </a:solidFill>
                        </a:rPr>
                        <m:t>𝑯</m:t>
                      </m:r>
                      <m:r>
                        <a:rPr lang="en-US" sz="2800" b="1" i="1">
                          <a:solidFill>
                            <a:schemeClr val="bg1"/>
                          </a:solidFill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chemeClr val="bg1"/>
                              </a:solidFill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bg1"/>
                              </a:solidFill>
                            </a:rPr>
                            <m:t>𝟏𝟐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bg1"/>
                              </a:solidFill>
                            </a:rPr>
                            <m:t>𝑵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</a:rPr>
                            <m:t>(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</a:rPr>
                            <m:t>𝑵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</a:rPr>
                            <m:t>+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</a:rPr>
                            <m:t>𝟏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</a:rPr>
                            <m:t>)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en-US" sz="2800" b="1" i="1">
                              <a:solidFill>
                                <a:schemeClr val="bg1"/>
                              </a:solidFill>
                            </a:rPr>
                          </m:ctrlPr>
                        </m:naryPr>
                        <m:sub>
                          <m:r>
                            <a:rPr lang="en-US" sz="2800" b="1" i="1">
                              <a:solidFill>
                                <a:schemeClr val="bg1"/>
                              </a:solidFill>
                            </a:rPr>
                            <m:t>𝒋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</a:rPr>
                            <m:t>=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</a:rPr>
                            <m:t>𝟏</m:t>
                          </m:r>
                        </m:sub>
                        <m:sup>
                          <m:r>
                            <a:rPr lang="en-US" sz="2800" b="1" i="1">
                              <a:solidFill>
                                <a:schemeClr val="bg1"/>
                              </a:solidFill>
                            </a:rPr>
                            <m:t>𝒌</m:t>
                          </m:r>
                        </m:sup>
                        <m:e>
                          <m:f>
                            <m:fPr>
                              <m:ctrlPr>
                                <a:rPr lang="en-US" sz="2800" b="1" i="1">
                                  <a:solidFill>
                                    <a:schemeClr val="bg1"/>
                                  </a:solidFill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800" b="1" i="1">
                                      <a:solidFill>
                                        <a:schemeClr val="bg1"/>
                                      </a:solidFill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1" i="1">
                                      <a:solidFill>
                                        <a:schemeClr val="bg1"/>
                                      </a:solidFill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solidFill>
                                        <a:schemeClr val="bg1"/>
                                      </a:solidFill>
                                    </a:rPr>
                                    <m:t>𝒋</m:t>
                                  </m:r>
                                </m:sub>
                                <m:sup>
                                  <m:r>
                                    <a:rPr lang="en-US" sz="2800" b="1" i="1">
                                      <a:solidFill>
                                        <a:schemeClr val="bg1"/>
                                      </a:solidFill>
                                    </a:rPr>
                                    <m:t>𝟐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sz="2800" b="1" i="1">
                                      <a:solidFill>
                                        <a:schemeClr val="bg1"/>
                                      </a:solidFill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solidFill>
                                        <a:schemeClr val="bg1"/>
                                      </a:solidFill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solidFill>
                                        <a:schemeClr val="bg1"/>
                                      </a:solidFill>
                                    </a:rPr>
                                    <m:t>𝒋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sz="2800" b="1" i="1">
                          <a:solidFill>
                            <a:schemeClr val="bg1"/>
                          </a:solidFill>
                        </a:rPr>
                        <m:t>−</m:t>
                      </m:r>
                      <m:r>
                        <a:rPr lang="en-US" sz="2800" b="1" i="1">
                          <a:solidFill>
                            <a:schemeClr val="bg1"/>
                          </a:solidFill>
                        </a:rPr>
                        <m:t>𝟑</m:t>
                      </m:r>
                      <m:r>
                        <a:rPr lang="en-US" sz="2800" b="1" i="1">
                          <a:solidFill>
                            <a:schemeClr val="bg1"/>
                          </a:solidFill>
                        </a:rPr>
                        <m:t>(</m:t>
                      </m:r>
                      <m:r>
                        <a:rPr lang="en-US" sz="2800" b="1" i="1">
                          <a:solidFill>
                            <a:schemeClr val="bg1"/>
                          </a:solidFill>
                        </a:rPr>
                        <m:t>𝑵</m:t>
                      </m:r>
                      <m:r>
                        <a:rPr lang="en-US" sz="2800" b="1" i="1">
                          <a:solidFill>
                            <a:schemeClr val="bg1"/>
                          </a:solidFill>
                        </a:rPr>
                        <m:t>+</m:t>
                      </m:r>
                      <m:r>
                        <a:rPr lang="en-US" sz="2800" b="1" i="1">
                          <a:solidFill>
                            <a:schemeClr val="bg1"/>
                          </a:solidFill>
                        </a:rPr>
                        <m:t>𝟏</m:t>
                      </m:r>
                      <m:r>
                        <a:rPr lang="en-US" sz="2800" b="1" i="1">
                          <a:solidFill>
                            <a:schemeClr val="bg1"/>
                          </a:solidFill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chemeClr val="bg1"/>
                  </a:solidFill>
                </a:endParaRPr>
              </a:p>
              <a:p>
                <a:r>
                  <a:rPr lang="en-US" sz="2800" b="1" dirty="0">
                    <a:solidFill>
                      <a:schemeClr val="bg1"/>
                    </a:solidFill>
                  </a:rPr>
                  <a:t> </a:t>
                </a:r>
              </a:p>
              <a:p>
                <a:r>
                  <a:rPr lang="en-US" sz="2800" b="1" dirty="0" err="1">
                    <a:solidFill>
                      <a:schemeClr val="bg1"/>
                    </a:solidFill>
                  </a:rPr>
                  <a:t>dengan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besar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derajat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kebebasan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: (k-1)</a:t>
                </a:r>
              </a:p>
              <a:p>
                <a:r>
                  <a:rPr lang="en-US" sz="2800" b="1" dirty="0">
                    <a:solidFill>
                      <a:schemeClr val="bg1"/>
                    </a:solidFill>
                  </a:rPr>
                  <a:t> </a:t>
                </a:r>
              </a:p>
              <a:p>
                <a:r>
                  <a:rPr lang="en-US" sz="2800" b="1" dirty="0" err="1">
                    <a:solidFill>
                      <a:schemeClr val="bg1"/>
                    </a:solidFill>
                  </a:rPr>
                  <a:t>dimana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:	N =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jumlah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seluruh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sampel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;</a:t>
                </a:r>
              </a:p>
              <a:p>
                <a:r>
                  <a:rPr lang="en-US" sz="2800" b="1" dirty="0" err="1">
                    <a:solidFill>
                      <a:schemeClr val="bg1"/>
                    </a:solidFill>
                  </a:rPr>
                  <a:t>n</a:t>
                </a:r>
                <a:r>
                  <a:rPr lang="en-US" sz="2800" b="1" baseline="-25000" dirty="0" err="1">
                    <a:solidFill>
                      <a:schemeClr val="bg1"/>
                    </a:solidFill>
                  </a:rPr>
                  <a:t>j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=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jumlah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sampel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untuk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setiap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kelompok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j;</a:t>
                </a:r>
              </a:p>
              <a:p>
                <a:r>
                  <a:rPr lang="en-US" sz="2800" b="1" dirty="0" err="1">
                    <a:solidFill>
                      <a:schemeClr val="bg1"/>
                    </a:solidFill>
                  </a:rPr>
                  <a:t>Rj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=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jumlah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ranking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untuk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setiap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kelompok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j;</a:t>
                </a:r>
              </a:p>
              <a:p>
                <a:r>
                  <a:rPr lang="en-US" sz="2800" b="1" dirty="0">
                    <a:solidFill>
                      <a:schemeClr val="bg1"/>
                    </a:solidFill>
                  </a:rPr>
                  <a:t>k  =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jumlah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kelompok</a:t>
                </a:r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001" y="436857"/>
                <a:ext cx="10549466" cy="5254002"/>
              </a:xfrm>
              <a:prstGeom prst="rect">
                <a:avLst/>
              </a:prstGeom>
              <a:blipFill rotWithShape="1">
                <a:blip r:embed="rId2"/>
                <a:stretch>
                  <a:fillRect l="-1155" t="-1160" b="-2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845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909514"/>
              </p:ext>
            </p:extLst>
          </p:nvPr>
        </p:nvGraphicFramePr>
        <p:xfrm>
          <a:off x="2164788" y="0"/>
          <a:ext cx="7013079" cy="69543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3479"/>
                <a:gridCol w="1117600"/>
                <a:gridCol w="1337733"/>
                <a:gridCol w="897467"/>
                <a:gridCol w="1151466"/>
                <a:gridCol w="1185334"/>
              </a:tblGrid>
              <a:tr h="263293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Tinggi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Badan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anak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laki-laki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usia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masuk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sekolah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85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Kota A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Ranking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Kota B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Ranking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Kota C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Ranking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</a:tr>
              <a:tr h="2632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112,4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12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117,2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38,5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111,8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6,5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</a:tr>
              <a:tr h="2632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113,7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19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111,2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3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114,6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21,5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</a:tr>
              <a:tr h="2632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110,9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112,9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17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113,8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20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</a:tr>
              <a:tr h="2632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113,6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18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116,2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32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112,6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13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</a:tr>
              <a:tr h="2632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112,8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15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111,6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5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115,6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28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</a:tr>
              <a:tr h="2632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114,7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23,5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112,2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11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114,9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26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</a:tr>
              <a:tr h="2632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118,1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46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112,8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15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116,8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36,5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</a:tr>
              <a:tr h="2632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117,2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38,5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111,8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6,5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118,1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46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</a:tr>
              <a:tr h="2632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118,1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46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114,6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21,5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117,9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43,5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</a:tr>
              <a:tr h="2632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111,9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8,5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116,2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32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117,5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41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</a:tr>
              <a:tr h="2632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115,8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29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115,1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27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116,5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35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</a:tr>
              <a:tr h="2632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114,7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23,5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111,4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4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115,9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30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</a:tr>
              <a:tr h="2632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116,4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34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111,9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8,5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114,8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25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</a:tr>
              <a:tr h="2632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117,8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42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112,1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10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116,8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36,5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</a:tr>
              <a:tr h="2632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111,1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2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117,4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40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</a:tr>
              <a:tr h="2632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117,9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43,5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118,2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48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</a:tr>
              <a:tr h="2632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116,2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32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</a:tr>
              <a:tr h="2632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112,8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15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</a:tr>
              <a:tr h="5308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0845" algn="ctr"/>
                        </a:tabLst>
                      </a:pPr>
                      <a:r>
                        <a:rPr lang="en-US" sz="1800" dirty="0" err="1">
                          <a:effectLst/>
                        </a:rPr>
                        <a:t>Jumlah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R</a:t>
                      </a:r>
                      <a:r>
                        <a:rPr lang="en-US" sz="1800" baseline="-25000" dirty="0" err="1">
                          <a:effectLst/>
                        </a:rPr>
                        <a:t>j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448,5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Jumlah R</a:t>
                      </a:r>
                      <a:r>
                        <a:rPr lang="en-US" sz="1800" b="1" baseline="-25000">
                          <a:effectLst/>
                        </a:rPr>
                        <a:t>j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231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Jumlah R</a:t>
                      </a:r>
                      <a:r>
                        <a:rPr lang="en-US" sz="1800" b="1" baseline="-25000">
                          <a:effectLst/>
                        </a:rPr>
                        <a:t>j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496,5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96" marR="5499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34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591732" y="602164"/>
                <a:ext cx="9127068" cy="4932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</a:rPr>
                  <a:t>Dari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hasil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perhitungan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,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jumlah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ranking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untuk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kota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A = 448,5,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kota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B 231,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dan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kota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C = 496,5;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dengan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menggunakan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rumus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Kruskal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Wallis U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diperoleh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hasil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:</a:t>
                </a:r>
              </a:p>
              <a:p>
                <a:r>
                  <a:rPr lang="en-US" sz="3200" b="1" dirty="0">
                    <a:solidFill>
                      <a:schemeClr val="bg1"/>
                    </a:solidFill>
                  </a:rPr>
                  <a:t> </a:t>
                </a:r>
              </a:p>
              <a:p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bg1"/>
                        </a:solidFill>
                      </a:rPr>
                      <m:t>𝑯</m:t>
                    </m:r>
                    <m:r>
                      <a:rPr lang="en-US" sz="3200" b="1" i="1">
                        <a:solidFill>
                          <a:schemeClr val="bg1"/>
                        </a:solidFill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chemeClr val="bg1"/>
                            </a:solidFill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bg1"/>
                            </a:solidFill>
                          </a:rPr>
                          <m:t>𝟏𝟐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bg1"/>
                            </a:solidFill>
                          </a:rPr>
                          <m:t>𝟒𝟖</m:t>
                        </m:r>
                        <m:r>
                          <a:rPr lang="en-US" sz="3200" b="1" i="1">
                            <a:solidFill>
                              <a:schemeClr val="bg1"/>
                            </a:solidFill>
                          </a:rPr>
                          <m:t>(</m:t>
                        </m:r>
                        <m:r>
                          <a:rPr lang="en-US" sz="3200" b="1" i="1">
                            <a:solidFill>
                              <a:schemeClr val="bg1"/>
                            </a:solidFill>
                          </a:rPr>
                          <m:t>𝟒𝟖</m:t>
                        </m:r>
                        <m:r>
                          <a:rPr lang="en-US" sz="3200" b="1" i="1">
                            <a:solidFill>
                              <a:schemeClr val="bg1"/>
                            </a:solidFill>
                          </a:rPr>
                          <m:t>+</m:t>
                        </m:r>
                        <m:r>
                          <a:rPr lang="en-US" sz="3200" b="1" i="1">
                            <a:solidFill>
                              <a:schemeClr val="bg1"/>
                            </a:solidFill>
                          </a:rPr>
                          <m:t>𝟏</m:t>
                        </m:r>
                        <m:r>
                          <a:rPr lang="en-US" sz="3200" b="1" i="1">
                            <a:solidFill>
                              <a:schemeClr val="bg1"/>
                            </a:solidFill>
                          </a:rPr>
                          <m:t>)</m:t>
                        </m:r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en-US" sz="3200" b="1" i="1">
                            <a:solidFill>
                              <a:schemeClr val="bg1"/>
                            </a:solidFill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b="1" i="1">
                                <a:solidFill>
                                  <a:schemeClr val="bg1"/>
                                </a:solidFill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b="1" i="1">
                                    <a:solidFill>
                                      <a:schemeClr val="bg1"/>
                                    </a:solidFill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solidFill>
                                      <a:schemeClr val="bg1"/>
                                    </a:solidFill>
                                  </a:rPr>
                                  <m:t>𝟒𝟒𝟖</m:t>
                                </m:r>
                                <m:r>
                                  <a:rPr lang="en-US" sz="3200" b="1" i="1">
                                    <a:solidFill>
                                      <a:schemeClr val="bg1"/>
                                    </a:solidFill>
                                  </a:rPr>
                                  <m:t>.</m:t>
                                </m:r>
                                <m:r>
                                  <a:rPr lang="en-US" sz="3200" b="1" i="1">
                                    <a:solidFill>
                                      <a:schemeClr val="bg1"/>
                                    </a:solidFill>
                                  </a:rPr>
                                  <m:t>𝟓</m:t>
                                </m:r>
                              </m:e>
                              <m:sup>
                                <m:r>
                                  <a:rPr lang="en-US" sz="3200" b="1" i="1">
                                    <a:solidFill>
                                      <a:schemeClr val="bg1"/>
                                    </a:solidFill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200" b="1" i="1">
                                <a:solidFill>
                                  <a:schemeClr val="bg1"/>
                                </a:solidFill>
                              </a:rPr>
                              <m:t>𝟏𝟖</m:t>
                            </m:r>
                          </m:den>
                        </m:f>
                        <m:r>
                          <a:rPr lang="en-US" sz="3200" b="1" i="1">
                            <a:solidFill>
                              <a:schemeClr val="bg1"/>
                            </a:solidFill>
                          </a:rPr>
                          <m:t>+</m:t>
                        </m:r>
                        <m:f>
                          <m:fPr>
                            <m:ctrlPr>
                              <a:rPr lang="en-US" sz="3200" b="1" i="1">
                                <a:solidFill>
                                  <a:schemeClr val="bg1"/>
                                </a:solidFill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b="1" i="1">
                                    <a:solidFill>
                                      <a:schemeClr val="bg1"/>
                                    </a:solidFill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solidFill>
                                      <a:schemeClr val="bg1"/>
                                    </a:solidFill>
                                  </a:rPr>
                                  <m:t>𝟐𝟑𝟏</m:t>
                                </m:r>
                              </m:e>
                              <m:sup>
                                <m:r>
                                  <a:rPr lang="en-US" sz="3200" b="1" i="1">
                                    <a:solidFill>
                                      <a:schemeClr val="bg1"/>
                                    </a:solidFill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200" b="1" i="1">
                                <a:solidFill>
                                  <a:schemeClr val="bg1"/>
                                </a:solidFill>
                              </a:rPr>
                              <m:t>𝟏𝟒</m:t>
                            </m:r>
                          </m:den>
                        </m:f>
                        <m:r>
                          <a:rPr lang="en-US" sz="3200" b="1" i="1">
                            <a:solidFill>
                              <a:schemeClr val="bg1"/>
                            </a:solidFill>
                          </a:rPr>
                          <m:t>+</m:t>
                        </m:r>
                        <m:f>
                          <m:fPr>
                            <m:ctrlPr>
                              <a:rPr lang="en-US" sz="3200" b="1" i="1">
                                <a:solidFill>
                                  <a:schemeClr val="bg1"/>
                                </a:solidFill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b="1" i="1">
                                    <a:solidFill>
                                      <a:schemeClr val="bg1"/>
                                    </a:solidFill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solidFill>
                                      <a:schemeClr val="bg1"/>
                                    </a:solidFill>
                                  </a:rPr>
                                  <m:t>𝟒𝟗𝟔</m:t>
                                </m:r>
                                <m:r>
                                  <a:rPr lang="en-US" sz="3200" b="1" i="1">
                                    <a:solidFill>
                                      <a:schemeClr val="bg1"/>
                                    </a:solidFill>
                                  </a:rPr>
                                  <m:t>.</m:t>
                                </m:r>
                                <m:r>
                                  <a:rPr lang="en-US" sz="3200" b="1" i="1">
                                    <a:solidFill>
                                      <a:schemeClr val="bg1"/>
                                    </a:solidFill>
                                  </a:rPr>
                                  <m:t>𝟓</m:t>
                                </m:r>
                              </m:e>
                              <m:sup>
                                <m:r>
                                  <a:rPr lang="en-US" sz="3200" b="1" i="1">
                                    <a:solidFill>
                                      <a:schemeClr val="bg1"/>
                                    </a:solidFill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200" b="1" i="1">
                                <a:solidFill>
                                  <a:schemeClr val="bg1"/>
                                </a:solidFill>
                              </a:rPr>
                              <m:t>𝟏𝟔</m:t>
                            </m:r>
                          </m:den>
                        </m:f>
                      </m:e>
                    </m:d>
                    <m:r>
                      <a:rPr lang="en-US" sz="3200" b="1" i="1">
                        <a:solidFill>
                          <a:schemeClr val="bg1"/>
                        </a:solidFill>
                      </a:rPr>
                      <m:t>−</m:t>
                    </m:r>
                    <m:r>
                      <a:rPr lang="en-US" sz="3200" b="1" i="1">
                        <a:solidFill>
                          <a:schemeClr val="bg1"/>
                        </a:solidFill>
                      </a:rPr>
                      <m:t>𝟑</m:t>
                    </m:r>
                    <m:r>
                      <a:rPr lang="en-US" sz="3200" b="1" i="1">
                        <a:solidFill>
                          <a:schemeClr val="bg1"/>
                        </a:solidFill>
                      </a:rPr>
                      <m:t>(</m:t>
                    </m:r>
                    <m:r>
                      <a:rPr lang="en-US" sz="3200" b="1" i="1">
                        <a:solidFill>
                          <a:schemeClr val="bg1"/>
                        </a:solidFill>
                      </a:rPr>
                      <m:t>𝟒𝟖</m:t>
                    </m:r>
                    <m:r>
                      <a:rPr lang="en-US" sz="3200" b="1" i="1">
                        <a:solidFill>
                          <a:schemeClr val="bg1"/>
                        </a:solidFill>
                      </a:rPr>
                      <m:t>+</m:t>
                    </m:r>
                    <m:r>
                      <a:rPr lang="en-US" sz="3200" b="1" i="1">
                        <a:solidFill>
                          <a:schemeClr val="bg1"/>
                        </a:solidFill>
                      </a:rPr>
                      <m:t>𝟏</m:t>
                    </m:r>
                    <m:r>
                      <a:rPr lang="en-US" sz="3200" b="1" i="1">
                        <a:solidFill>
                          <a:schemeClr val="bg1"/>
                        </a:solidFill>
                      </a:rPr>
                      <m:t>)</m:t>
                    </m:r>
                  </m:oMath>
                </a14:m>
                <a:r>
                  <a:rPr lang="en-US" sz="3200" b="1" dirty="0">
                    <a:solidFill>
                      <a:schemeClr val="bg1"/>
                    </a:solidFill>
                  </a:rPr>
                  <a:t>    </a:t>
                </a:r>
              </a:p>
              <a:p>
                <a:r>
                  <a:rPr lang="en-US" sz="3200" b="1" dirty="0">
                    <a:solidFill>
                      <a:schemeClr val="bg1"/>
                    </a:solidFill>
                  </a:rPr>
                  <a:t> </a:t>
                </a:r>
              </a:p>
              <a:p>
                <a:r>
                  <a:rPr lang="en-US" sz="3200" b="1" dirty="0">
                    <a:solidFill>
                      <a:schemeClr val="bg1"/>
                    </a:solidFill>
                  </a:rPr>
                  <a:t>= 155,07 – 147 = -8,07</a:t>
                </a:r>
              </a:p>
              <a:p>
                <a:r>
                  <a:rPr lang="en-US" sz="3200" dirty="0"/>
                  <a:t> 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732" y="602164"/>
                <a:ext cx="9127068" cy="4932248"/>
              </a:xfrm>
              <a:prstGeom prst="rect">
                <a:avLst/>
              </a:prstGeom>
              <a:blipFill rotWithShape="1">
                <a:blip r:embed="rId2"/>
                <a:stretch>
                  <a:fillRect l="-1670" t="-1483" r="-2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650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8000" y="457200"/>
            <a:ext cx="7924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Menggunakan</a:t>
            </a:r>
            <a:r>
              <a:rPr lang="en-US" sz="3200" b="1" dirty="0">
                <a:solidFill>
                  <a:schemeClr val="bg1"/>
                </a:solidFill>
              </a:rPr>
              <a:t> table c</a:t>
            </a:r>
            <a:r>
              <a:rPr lang="en-US" sz="3200" b="1" baseline="30000" dirty="0">
                <a:solidFill>
                  <a:schemeClr val="bg1"/>
                </a:solidFill>
              </a:rPr>
              <a:t>2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dengan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derajat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kebebasan</a:t>
            </a:r>
            <a:r>
              <a:rPr lang="en-US" sz="3200" b="1" dirty="0">
                <a:solidFill>
                  <a:schemeClr val="bg1"/>
                </a:solidFill>
              </a:rPr>
              <a:t> = (k - 1) = 2 </a:t>
            </a:r>
            <a:r>
              <a:rPr lang="en-US" sz="3200" b="1" dirty="0" err="1">
                <a:solidFill>
                  <a:schemeClr val="bg1"/>
                </a:solidFill>
              </a:rPr>
              <a:t>akan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diperoleh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nilai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Symbol" pitchFamily="18" charset="2"/>
              </a:rPr>
              <a:t>c</a:t>
            </a:r>
            <a:r>
              <a:rPr lang="en-US" sz="3200" b="1" baseline="30000" dirty="0">
                <a:solidFill>
                  <a:schemeClr val="bg1"/>
                </a:solidFill>
              </a:rPr>
              <a:t>2 </a:t>
            </a:r>
            <a:r>
              <a:rPr lang="en-US" sz="3200" b="1" dirty="0" err="1">
                <a:solidFill>
                  <a:schemeClr val="bg1"/>
                </a:solidFill>
              </a:rPr>
              <a:t>tabel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pada</a:t>
            </a:r>
            <a:r>
              <a:rPr lang="en-US" sz="3200" b="1" dirty="0">
                <a:solidFill>
                  <a:schemeClr val="bg1"/>
                </a:solidFill>
              </a:rPr>
              <a:t> a = 0,05 </a:t>
            </a:r>
            <a:r>
              <a:rPr lang="en-US" sz="3200" b="1" dirty="0" err="1">
                <a:solidFill>
                  <a:schemeClr val="bg1"/>
                </a:solidFill>
              </a:rPr>
              <a:t>sebesar</a:t>
            </a:r>
            <a:r>
              <a:rPr lang="en-US" sz="3200" b="1" dirty="0">
                <a:solidFill>
                  <a:schemeClr val="bg1"/>
                </a:solidFill>
              </a:rPr>
              <a:t> 5,591. </a:t>
            </a:r>
            <a:endParaRPr lang="en-US" sz="3200" b="1" dirty="0" smtClean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 err="1" smtClean="0">
                <a:solidFill>
                  <a:schemeClr val="bg1"/>
                </a:solidFill>
              </a:rPr>
              <a:t>Hasil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Symbol" pitchFamily="18" charset="2"/>
              </a:rPr>
              <a:t>c</a:t>
            </a:r>
            <a:r>
              <a:rPr lang="en-US" sz="3200" b="1" baseline="30000" dirty="0">
                <a:solidFill>
                  <a:schemeClr val="bg1"/>
                </a:solidFill>
              </a:rPr>
              <a:t>2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hitung</a:t>
            </a:r>
            <a:r>
              <a:rPr lang="en-US" sz="3200" b="1" dirty="0">
                <a:solidFill>
                  <a:schemeClr val="bg1"/>
                </a:solidFill>
              </a:rPr>
              <a:t> = |-8,07| &gt; c</a:t>
            </a:r>
            <a:r>
              <a:rPr lang="en-US" sz="3200" b="1" baseline="30000" dirty="0">
                <a:solidFill>
                  <a:schemeClr val="bg1"/>
                </a:solidFill>
              </a:rPr>
              <a:t>2</a:t>
            </a:r>
            <a:r>
              <a:rPr lang="en-US" sz="3200" b="1" dirty="0">
                <a:solidFill>
                  <a:schemeClr val="bg1"/>
                </a:solidFill>
              </a:rPr>
              <a:t>hitung = 5,591, </a:t>
            </a:r>
            <a:r>
              <a:rPr lang="en-US" sz="3200" b="1" dirty="0" err="1">
                <a:solidFill>
                  <a:schemeClr val="bg1"/>
                </a:solidFill>
              </a:rPr>
              <a:t>disimpulkan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bahwa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ada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perbedaan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tinggi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badan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anak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usia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masuk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sekolah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secara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bermakna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diantara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ketiga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kota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tersebut</a:t>
            </a:r>
            <a:r>
              <a:rPr lang="en-US" sz="32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530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934" y="153370"/>
            <a:ext cx="516466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Data </a:t>
            </a:r>
            <a:r>
              <a:rPr lang="en-US" sz="2800" b="1" dirty="0" err="1">
                <a:solidFill>
                  <a:schemeClr val="bg1"/>
                </a:solidFill>
              </a:rPr>
              <a:t>diatas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bisa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diolah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dengan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menggunakan</a:t>
            </a:r>
            <a:r>
              <a:rPr lang="en-US" sz="2800" b="1" dirty="0">
                <a:solidFill>
                  <a:schemeClr val="bg1"/>
                </a:solidFill>
              </a:rPr>
              <a:t> SPSS,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pindahkan</a:t>
            </a:r>
            <a:r>
              <a:rPr lang="en-US" sz="2800" b="1" dirty="0">
                <a:solidFill>
                  <a:schemeClr val="bg1"/>
                </a:solidFill>
              </a:rPr>
              <a:t> data </a:t>
            </a:r>
            <a:r>
              <a:rPr lang="en-US" sz="2800" b="1" dirty="0" err="1">
                <a:solidFill>
                  <a:schemeClr val="bg1"/>
                </a:solidFill>
              </a:rPr>
              <a:t>diatas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ke</a:t>
            </a:r>
            <a:r>
              <a:rPr lang="en-US" sz="2800" b="1" dirty="0">
                <a:solidFill>
                  <a:schemeClr val="bg1"/>
                </a:solidFill>
              </a:rPr>
              <a:t> SPSS.  </a:t>
            </a:r>
            <a:r>
              <a:rPr lang="en-US" sz="2800" b="1" dirty="0" err="1">
                <a:solidFill>
                  <a:schemeClr val="bg1"/>
                </a:solidFill>
              </a:rPr>
              <a:t>Struktur</a:t>
            </a:r>
            <a:r>
              <a:rPr lang="en-US" sz="2800" b="1" dirty="0">
                <a:solidFill>
                  <a:schemeClr val="bg1"/>
                </a:solidFill>
              </a:rPr>
              <a:t> data </a:t>
            </a:r>
            <a:r>
              <a:rPr lang="en-US" sz="2800" b="1" dirty="0" err="1">
                <a:solidFill>
                  <a:schemeClr val="bg1"/>
                </a:solidFill>
              </a:rPr>
              <a:t>harus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diatur</a:t>
            </a:r>
            <a:r>
              <a:rPr lang="en-US" sz="2800" b="1" dirty="0">
                <a:solidFill>
                  <a:schemeClr val="bg1"/>
                </a:solidFill>
              </a:rPr>
              <a:t> di Excel </a:t>
            </a:r>
            <a:r>
              <a:rPr lang="en-US" sz="2800" b="1" dirty="0" err="1">
                <a:solidFill>
                  <a:schemeClr val="bg1"/>
                </a:solidFill>
              </a:rPr>
              <a:t>supaya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diperoleh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dua</a:t>
            </a:r>
            <a:r>
              <a:rPr lang="en-US" sz="2800" b="1" dirty="0">
                <a:solidFill>
                  <a:schemeClr val="bg1"/>
                </a:solidFill>
              </a:rPr>
              <a:t> variable </a:t>
            </a:r>
            <a:r>
              <a:rPr lang="en-US" sz="2800" b="1" dirty="0" err="1">
                <a:solidFill>
                  <a:schemeClr val="bg1"/>
                </a:solidFill>
              </a:rPr>
              <a:t>yaitu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Tinggi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Badan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Kota (Kota A = 1; Kota B = 2; Kota C = 3):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54604"/>
              </p:ext>
            </p:extLst>
          </p:nvPr>
        </p:nvGraphicFramePr>
        <p:xfrm>
          <a:off x="6722534" y="153370"/>
          <a:ext cx="4571999" cy="67046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0354"/>
                <a:gridCol w="2260074"/>
                <a:gridCol w="991571"/>
              </a:tblGrid>
              <a:tr h="6831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400" b="1" dirty="0">
                          <a:effectLst/>
                        </a:rPr>
                        <a:t>No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400" b="1">
                          <a:effectLst/>
                        </a:rPr>
                        <a:t>Tinggi Badan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400" b="1">
                          <a:effectLst/>
                        </a:rPr>
                        <a:t>Kota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14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400" b="1" dirty="0">
                          <a:effectLst/>
                        </a:rPr>
                        <a:t>1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400" b="1" dirty="0">
                          <a:effectLst/>
                        </a:rPr>
                        <a:t>112.4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400" b="1">
                          <a:effectLst/>
                        </a:rPr>
                        <a:t>1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14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400" b="1" dirty="0">
                          <a:effectLst/>
                        </a:rPr>
                        <a:t>2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400" b="1" dirty="0">
                          <a:effectLst/>
                        </a:rPr>
                        <a:t>113.7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400" b="1">
                          <a:effectLst/>
                        </a:rPr>
                        <a:t>1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14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400" b="1" dirty="0">
                          <a:effectLst/>
                        </a:rPr>
                        <a:t>.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400" b="1" dirty="0">
                          <a:effectLst/>
                        </a:rPr>
                        <a:t>.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400" b="1">
                          <a:effectLst/>
                        </a:rPr>
                        <a:t>.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14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400" b="1">
                          <a:effectLst/>
                        </a:rPr>
                        <a:t>.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400" b="1" dirty="0">
                          <a:effectLst/>
                        </a:rPr>
                        <a:t>.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400" b="1" dirty="0">
                          <a:effectLst/>
                        </a:rPr>
                        <a:t>.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14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400" b="1">
                          <a:effectLst/>
                        </a:rPr>
                        <a:t>18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400" b="1" dirty="0">
                          <a:effectLst/>
                        </a:rPr>
                        <a:t>112.8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400" b="1" dirty="0">
                          <a:effectLst/>
                        </a:rPr>
                        <a:t>1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14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400" b="1">
                          <a:effectLst/>
                        </a:rPr>
                        <a:t>19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400" b="1" dirty="0">
                          <a:effectLst/>
                        </a:rPr>
                        <a:t>117.2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400" b="1" dirty="0">
                          <a:effectLst/>
                        </a:rPr>
                        <a:t>2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14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400" b="1">
                          <a:effectLst/>
                        </a:rPr>
                        <a:t>20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400" b="1" dirty="0">
                          <a:effectLst/>
                        </a:rPr>
                        <a:t>111.2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400" b="1" dirty="0">
                          <a:effectLst/>
                        </a:rPr>
                        <a:t>2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14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400" b="1">
                          <a:effectLst/>
                        </a:rPr>
                        <a:t>.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400" b="1" dirty="0">
                          <a:effectLst/>
                        </a:rPr>
                        <a:t>.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400" b="1" dirty="0">
                          <a:effectLst/>
                        </a:rPr>
                        <a:t>.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14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400" b="1">
                          <a:effectLst/>
                        </a:rPr>
                        <a:t>.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400" b="1">
                          <a:effectLst/>
                        </a:rPr>
                        <a:t>.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400" b="1" dirty="0">
                          <a:effectLst/>
                        </a:rPr>
                        <a:t>.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14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400" b="1">
                          <a:effectLst/>
                        </a:rPr>
                        <a:t>32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400" b="1">
                          <a:effectLst/>
                        </a:rPr>
                        <a:t>112.1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400" b="1" dirty="0">
                          <a:effectLst/>
                        </a:rPr>
                        <a:t>2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14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400" b="1">
                          <a:effectLst/>
                        </a:rPr>
                        <a:t>33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400" b="1">
                          <a:effectLst/>
                        </a:rPr>
                        <a:t>111.8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400" b="1" dirty="0">
                          <a:effectLst/>
                        </a:rPr>
                        <a:t>3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14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400" b="1">
                          <a:effectLst/>
                        </a:rPr>
                        <a:t>34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400" b="1">
                          <a:effectLst/>
                        </a:rPr>
                        <a:t>114.6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400" b="1" dirty="0">
                          <a:effectLst/>
                        </a:rPr>
                        <a:t>3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14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400" b="1">
                          <a:effectLst/>
                        </a:rPr>
                        <a:t>.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400" b="1">
                          <a:effectLst/>
                        </a:rPr>
                        <a:t>.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400" b="1" dirty="0">
                          <a:effectLst/>
                        </a:rPr>
                        <a:t>.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14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400" b="1">
                          <a:effectLst/>
                        </a:rPr>
                        <a:t>.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400" b="1">
                          <a:effectLst/>
                        </a:rPr>
                        <a:t>.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400" b="1" dirty="0">
                          <a:effectLst/>
                        </a:rPr>
                        <a:t>.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14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400" b="1">
                          <a:effectLst/>
                        </a:rPr>
                        <a:t>48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400" b="1">
                          <a:effectLst/>
                        </a:rPr>
                        <a:t>118.2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400" b="1" dirty="0">
                          <a:effectLst/>
                        </a:rPr>
                        <a:t>3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7005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7684" y="848362"/>
            <a:ext cx="986384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Data </a:t>
            </a:r>
            <a:r>
              <a:rPr lang="en-US" sz="4400" b="1" dirty="0" err="1">
                <a:solidFill>
                  <a:schemeClr val="bg1"/>
                </a:solidFill>
              </a:rPr>
              <a:t>Kategori</a:t>
            </a:r>
            <a:r>
              <a:rPr lang="en-US" sz="4400" b="1" dirty="0">
                <a:solidFill>
                  <a:schemeClr val="bg1"/>
                </a:solidFill>
              </a:rPr>
              <a:t> 3 </a:t>
            </a:r>
            <a:r>
              <a:rPr lang="en-US" sz="4400" b="1" dirty="0" err="1">
                <a:solidFill>
                  <a:schemeClr val="bg1"/>
                </a:solidFill>
              </a:rPr>
              <a:t>kelompok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atau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lebih</a:t>
            </a:r>
            <a:endParaRPr lang="en-US" sz="4400" b="1" dirty="0">
              <a:solidFill>
                <a:schemeClr val="bg1"/>
              </a:solidFill>
            </a:endParaRPr>
          </a:p>
          <a:p>
            <a:endParaRPr lang="en-US" sz="4400" b="1" dirty="0">
              <a:solidFill>
                <a:schemeClr val="bg1"/>
              </a:solidFill>
            </a:endParaRPr>
          </a:p>
          <a:p>
            <a:pPr marL="571500" indent="-571500">
              <a:buFont typeface="Arial" charset="0"/>
              <a:buChar char="•"/>
            </a:pPr>
            <a:r>
              <a:rPr lang="en-US" sz="4400" b="1" dirty="0" err="1">
                <a:solidFill>
                  <a:schemeClr val="bg1"/>
                </a:solidFill>
              </a:rPr>
              <a:t>Uji</a:t>
            </a:r>
            <a:r>
              <a:rPr lang="en-US" sz="4400" b="1" dirty="0">
                <a:solidFill>
                  <a:schemeClr val="bg1"/>
                </a:solidFill>
              </a:rPr>
              <a:t> Friedman</a:t>
            </a:r>
          </a:p>
          <a:p>
            <a:pPr marL="571500" indent="-571500">
              <a:buFont typeface="Arial" charset="0"/>
              <a:buChar char="•"/>
            </a:pPr>
            <a:r>
              <a:rPr lang="en-US" sz="4400" b="1" dirty="0" err="1">
                <a:solidFill>
                  <a:schemeClr val="bg1"/>
                </a:solidFill>
              </a:rPr>
              <a:t>Uji</a:t>
            </a:r>
            <a:r>
              <a:rPr lang="en-US" sz="4400" b="1" dirty="0">
                <a:solidFill>
                  <a:schemeClr val="bg1"/>
                </a:solidFill>
              </a:rPr>
              <a:t> Kruskal-Wallis</a:t>
            </a:r>
          </a:p>
        </p:txBody>
      </p:sp>
    </p:spTree>
    <p:extLst>
      <p:ext uri="{BB962C8B-B14F-4D97-AF65-F5344CB8AC3E}">
        <p14:creationId xmlns:p14="http://schemas.microsoft.com/office/powerpoint/2010/main" val="2021909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" y="37868"/>
            <a:ext cx="44704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chemeClr val="bg1"/>
                </a:solidFill>
              </a:rPr>
              <a:t>Data </a:t>
            </a:r>
            <a:r>
              <a:rPr lang="en-US" sz="2800" b="1" dirty="0" err="1">
                <a:solidFill>
                  <a:schemeClr val="bg1"/>
                </a:solidFill>
              </a:rPr>
              <a:t>dari</a:t>
            </a:r>
            <a:r>
              <a:rPr lang="en-US" sz="2800" b="1" dirty="0">
                <a:solidFill>
                  <a:schemeClr val="bg1"/>
                </a:solidFill>
              </a:rPr>
              <a:t> file Excel </a:t>
            </a:r>
            <a:r>
              <a:rPr lang="en-US" sz="2800" b="1" dirty="0" err="1">
                <a:solidFill>
                  <a:schemeClr val="bg1"/>
                </a:solidFill>
              </a:rPr>
              <a:t>kita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pindahkan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ke</a:t>
            </a:r>
            <a:r>
              <a:rPr lang="en-US" sz="2800" b="1" dirty="0">
                <a:solidFill>
                  <a:schemeClr val="bg1"/>
                </a:solidFill>
              </a:rPr>
              <a:t> SPSS,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lvl="0"/>
            <a:endParaRPr lang="en-US" sz="2800" b="1" dirty="0">
              <a:solidFill>
                <a:schemeClr val="bg1"/>
              </a:solidFill>
            </a:endParaRPr>
          </a:p>
          <a:p>
            <a:pPr lvl="0"/>
            <a:r>
              <a:rPr lang="en-US" sz="2800" b="1" dirty="0" err="1">
                <a:solidFill>
                  <a:schemeClr val="bg1"/>
                </a:solidFill>
              </a:rPr>
              <a:t>Pilih</a:t>
            </a:r>
            <a:r>
              <a:rPr lang="en-US" sz="2800" b="1" dirty="0">
                <a:solidFill>
                  <a:schemeClr val="bg1"/>
                </a:solidFill>
              </a:rPr>
              <a:t> ‘Analyzed’, ‘Nonparametric Tests’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lvl="0"/>
            <a:r>
              <a:rPr lang="en-US" sz="2800" b="1" dirty="0" smtClean="0">
                <a:solidFill>
                  <a:schemeClr val="bg1"/>
                </a:solidFill>
              </a:rPr>
              <a:t>‘</a:t>
            </a:r>
            <a:r>
              <a:rPr lang="en-US" sz="2800" b="1" dirty="0">
                <a:solidFill>
                  <a:schemeClr val="bg1"/>
                </a:solidFill>
              </a:rPr>
              <a:t>K-Independent Samples…’</a:t>
            </a:r>
          </a:p>
        </p:txBody>
      </p:sp>
      <p:pic>
        <p:nvPicPr>
          <p:cNvPr id="3" name="Picture 2" descr="../../Desktop/Screen%20Shot%202018-03-06%20at%2011.28.25%20AM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1" y="245533"/>
            <a:ext cx="5791200" cy="6388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5693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/../Desktop/Screen%20Shot%202018-03-06%20at%2011.29.51%20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733" y="496147"/>
            <a:ext cx="6929649" cy="59385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69333" y="1471345"/>
            <a:ext cx="3759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err="1">
                <a:solidFill>
                  <a:schemeClr val="bg1"/>
                </a:solidFill>
              </a:rPr>
              <a:t>Pindahkan</a:t>
            </a:r>
            <a:r>
              <a:rPr lang="en-US" sz="2800" b="1" dirty="0">
                <a:solidFill>
                  <a:schemeClr val="bg1"/>
                </a:solidFill>
              </a:rPr>
              <a:t> variable </a:t>
            </a:r>
            <a:r>
              <a:rPr lang="en-US" sz="2800" b="1" dirty="0" err="1">
                <a:solidFill>
                  <a:schemeClr val="bg1"/>
                </a:solidFill>
              </a:rPr>
              <a:t>Tinggi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Badan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ke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kotak</a:t>
            </a:r>
            <a:r>
              <a:rPr lang="en-US" sz="2800" b="1" dirty="0">
                <a:solidFill>
                  <a:schemeClr val="bg1"/>
                </a:solidFill>
              </a:rPr>
              <a:t> ‘Test Variable List’,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variabel</a:t>
            </a:r>
            <a:r>
              <a:rPr lang="en-US" sz="2800" b="1" dirty="0">
                <a:solidFill>
                  <a:schemeClr val="bg1"/>
                </a:solidFill>
              </a:rPr>
              <a:t> Kota </a:t>
            </a:r>
            <a:r>
              <a:rPr lang="en-US" sz="2800" b="1" dirty="0" err="1">
                <a:solidFill>
                  <a:schemeClr val="bg1"/>
                </a:solidFill>
              </a:rPr>
              <a:t>ke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kotak</a:t>
            </a:r>
            <a:r>
              <a:rPr lang="en-US" sz="2800" b="1" dirty="0">
                <a:solidFill>
                  <a:schemeClr val="bg1"/>
                </a:solidFill>
              </a:rPr>
              <a:t> ‘Grouping Variable’ </a:t>
            </a:r>
          </a:p>
        </p:txBody>
      </p:sp>
    </p:spTree>
    <p:extLst>
      <p:ext uri="{BB962C8B-B14F-4D97-AF65-F5344CB8AC3E}">
        <p14:creationId xmlns:p14="http://schemas.microsoft.com/office/powerpoint/2010/main" val="2417185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/../Desktop/Screen%20Shot%202018-03-06%20at%2011.32.19%20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933" y="279403"/>
            <a:ext cx="6502400" cy="55033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Arrow Connector 2"/>
          <p:cNvCxnSpPr/>
          <p:nvPr/>
        </p:nvCxnSpPr>
        <p:spPr>
          <a:xfrm flipV="1">
            <a:off x="2116667" y="3429001"/>
            <a:ext cx="3979333" cy="239766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2057" y="5826669"/>
            <a:ext cx="30128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err="1">
                <a:solidFill>
                  <a:schemeClr val="bg1"/>
                </a:solidFill>
              </a:rPr>
              <a:t>Klik</a:t>
            </a:r>
            <a:r>
              <a:rPr lang="en-US" sz="2800" b="1" dirty="0">
                <a:solidFill>
                  <a:schemeClr val="bg1"/>
                </a:solidFill>
              </a:rPr>
              <a:t> ‘Define Range</a:t>
            </a:r>
            <a:r>
              <a:rPr lang="en-US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1696405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../../Desktop/Screen%20Shot%202018-03-06%20at%2011.34.37%20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-1"/>
            <a:ext cx="6624956" cy="663786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81948" y="331801"/>
            <a:ext cx="4200252" cy="4832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err="1">
                <a:solidFill>
                  <a:schemeClr val="bg1"/>
                </a:solidFill>
              </a:rPr>
              <a:t>Kemudian</a:t>
            </a:r>
            <a:r>
              <a:rPr lang="en-US" sz="2800" b="1" dirty="0">
                <a:solidFill>
                  <a:schemeClr val="bg1"/>
                </a:solidFill>
              </a:rPr>
              <a:t> di </a:t>
            </a:r>
            <a:r>
              <a:rPr lang="en-US" sz="2800" b="1" dirty="0" err="1">
                <a:solidFill>
                  <a:schemeClr val="bg1"/>
                </a:solidFill>
              </a:rPr>
              <a:t>isi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lvl="0"/>
            <a:r>
              <a:rPr lang="en-US" sz="2800" b="1" dirty="0" smtClean="0">
                <a:solidFill>
                  <a:schemeClr val="bg1"/>
                </a:solidFill>
              </a:rPr>
              <a:t>Minimum </a:t>
            </a:r>
            <a:r>
              <a:rPr lang="en-US" sz="2800" b="1" dirty="0">
                <a:solidFill>
                  <a:schemeClr val="bg1"/>
                </a:solidFill>
              </a:rPr>
              <a:t>= 1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lvl="0"/>
            <a:r>
              <a:rPr lang="en-US" sz="2800" b="1" dirty="0" smtClean="0">
                <a:solidFill>
                  <a:schemeClr val="bg1"/>
                </a:solidFill>
              </a:rPr>
              <a:t>Maximum </a:t>
            </a:r>
            <a:r>
              <a:rPr lang="en-US" sz="2800" b="1" dirty="0">
                <a:solidFill>
                  <a:schemeClr val="bg1"/>
                </a:solidFill>
              </a:rPr>
              <a:t>= </a:t>
            </a:r>
            <a:r>
              <a:rPr lang="en-US" sz="2800" b="1" dirty="0" smtClean="0">
                <a:solidFill>
                  <a:schemeClr val="bg1"/>
                </a:solidFill>
              </a:rPr>
              <a:t>3</a:t>
            </a:r>
          </a:p>
          <a:p>
            <a:pPr lvl="0"/>
            <a:endParaRPr lang="en-US" sz="2800" b="1" dirty="0">
              <a:solidFill>
                <a:schemeClr val="bg1"/>
              </a:solidFill>
            </a:endParaRPr>
          </a:p>
          <a:p>
            <a:pPr lvl="0"/>
            <a:r>
              <a:rPr lang="en-US" sz="2800" b="1" dirty="0" err="1">
                <a:solidFill>
                  <a:schemeClr val="bg1"/>
                </a:solidFill>
              </a:rPr>
              <a:t>Klik</a:t>
            </a:r>
            <a:r>
              <a:rPr lang="en-US" sz="2800" b="1" dirty="0">
                <a:solidFill>
                  <a:schemeClr val="bg1"/>
                </a:solidFill>
              </a:rPr>
              <a:t> ‘Continue’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lvl="0"/>
            <a:r>
              <a:rPr lang="en-US" sz="2800" b="1" dirty="0" err="1" smtClean="0">
                <a:solidFill>
                  <a:schemeClr val="bg1"/>
                </a:solidFill>
              </a:rPr>
              <a:t>pastikan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pada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bagian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lvl="0"/>
            <a:r>
              <a:rPr lang="en-US" sz="2800" b="1" dirty="0" smtClean="0">
                <a:solidFill>
                  <a:schemeClr val="bg1"/>
                </a:solidFill>
              </a:rPr>
              <a:t>‘</a:t>
            </a:r>
            <a:r>
              <a:rPr lang="en-US" sz="2800" b="1" dirty="0">
                <a:solidFill>
                  <a:schemeClr val="bg1"/>
                </a:solidFill>
              </a:rPr>
              <a:t>Test Type’ </a:t>
            </a:r>
            <a:r>
              <a:rPr lang="en-US" sz="2800" b="1" dirty="0" err="1">
                <a:solidFill>
                  <a:schemeClr val="bg1"/>
                </a:solidFill>
              </a:rPr>
              <a:t>sudah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tertanda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</a:p>
          <a:p>
            <a:pPr lvl="0"/>
            <a:r>
              <a:rPr lang="en-US" sz="2800" b="1" dirty="0" smtClean="0">
                <a:solidFill>
                  <a:schemeClr val="bg1"/>
                </a:solidFill>
              </a:rPr>
              <a:t>‘</a:t>
            </a:r>
            <a:r>
              <a:rPr lang="en-US" sz="2800" b="1" dirty="0" err="1">
                <a:solidFill>
                  <a:schemeClr val="bg1"/>
                </a:solidFill>
              </a:rPr>
              <a:t>Kruskal</a:t>
            </a:r>
            <a:r>
              <a:rPr lang="en-US" sz="2800" b="1" dirty="0">
                <a:solidFill>
                  <a:schemeClr val="bg1"/>
                </a:solidFill>
              </a:rPr>
              <a:t>-Wallis H’</a:t>
            </a:r>
          </a:p>
          <a:p>
            <a:pPr lvl="0"/>
            <a:r>
              <a:rPr lang="en-US" sz="2800" b="1" dirty="0">
                <a:solidFill>
                  <a:schemeClr val="bg1"/>
                </a:solidFill>
              </a:rPr>
              <a:t>Dan </a:t>
            </a:r>
            <a:r>
              <a:rPr lang="en-US" sz="2800" b="1" dirty="0" err="1">
                <a:solidFill>
                  <a:schemeClr val="bg1"/>
                </a:solidFill>
              </a:rPr>
              <a:t>klik</a:t>
            </a:r>
            <a:r>
              <a:rPr lang="en-US" sz="2800" b="1" dirty="0">
                <a:solidFill>
                  <a:schemeClr val="bg1"/>
                </a:solidFill>
              </a:rPr>
              <a:t> ‘OK’,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lvl="0"/>
            <a:r>
              <a:rPr lang="en-US" sz="2800" b="1" dirty="0" err="1" smtClean="0">
                <a:solidFill>
                  <a:schemeClr val="bg1"/>
                </a:solidFill>
              </a:rPr>
              <a:t>hasilnya</a:t>
            </a:r>
            <a:endParaRPr lang="en-US" sz="2800" b="1" dirty="0">
              <a:solidFill>
                <a:schemeClr val="bg1"/>
              </a:solidFill>
            </a:endParaRPr>
          </a:p>
          <a:p>
            <a:pPr lvl="0"/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431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-19854"/>
            <a:ext cx="346146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charset="0"/>
              </a:rPr>
              <a:t>Kruskal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charset="0"/>
              </a:rPr>
              <a:t>-Wallis Test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charset="0"/>
            </a:endParaRPr>
          </a:p>
        </p:txBody>
      </p:sp>
      <p:pic>
        <p:nvPicPr>
          <p:cNvPr id="4098" name="Picture 243" descr="../../Desktop/Screen%20Shot%202018-03-06%20at%201.00.41%20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57200"/>
            <a:ext cx="9517263" cy="353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1790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242" descr="../../Desktop/Screen%20Shot%202018-03-06%20at%201.00.52%20P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74" y="3896778"/>
            <a:ext cx="3720273" cy="298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3479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842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6621" y="333137"/>
            <a:ext cx="1097964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Dengan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Symbol" charset="2"/>
                <a:ea typeface="Symbol" charset="2"/>
                <a:cs typeface="Symbol" charset="2"/>
              </a:rPr>
              <a:t>c</a:t>
            </a:r>
            <a:r>
              <a:rPr lang="en-US" sz="3200" b="1" baseline="300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hitung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 = 8,078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lebih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besar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dari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lvl="0"/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Symbol" charset="2"/>
                <a:ea typeface="Symbol" charset="2"/>
                <a:cs typeface="Symbol" charset="2"/>
              </a:rPr>
              <a:t>c</a:t>
            </a:r>
            <a:r>
              <a:rPr lang="en-US" sz="3200" b="1" baseline="300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tabel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dk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 = 2 = 5,591 </a:t>
            </a:r>
          </a:p>
          <a:p>
            <a:pPr lvl="0"/>
            <a:endParaRPr lang="en-US" sz="3200" b="1" dirty="0">
              <a:solidFill>
                <a:schemeClr val="bg2">
                  <a:lumMod val="50000"/>
                </a:schemeClr>
              </a:solidFill>
            </a:endParaRPr>
          </a:p>
          <a:p>
            <a:pPr lvl="0"/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Disimpulkan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bahwa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ada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perbedaan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tinggi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badan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anak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usia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masuk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sekolah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 di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ketiga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kota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tersebut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lvl="0"/>
            <a:endParaRPr lang="en-US" sz="3200" b="1" dirty="0" smtClean="0">
              <a:solidFill>
                <a:schemeClr val="bg1"/>
              </a:solidFill>
            </a:endParaRPr>
          </a:p>
          <a:p>
            <a:pPr lvl="0"/>
            <a:r>
              <a:rPr lang="en-US" sz="3200" b="1" dirty="0" err="1" smtClean="0">
                <a:solidFill>
                  <a:schemeClr val="bg1"/>
                </a:solidFill>
              </a:rPr>
              <a:t>Sangat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dianjurkan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bahwa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hasil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analisis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disajikan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dalam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bentuk</a:t>
            </a:r>
            <a:r>
              <a:rPr lang="en-US" sz="3200" b="1" dirty="0">
                <a:solidFill>
                  <a:schemeClr val="bg1"/>
                </a:solidFill>
              </a:rPr>
              <a:t> Boxplot </a:t>
            </a:r>
            <a:r>
              <a:rPr lang="en-US" sz="3200" b="1" dirty="0" err="1">
                <a:solidFill>
                  <a:schemeClr val="bg1"/>
                </a:solidFill>
              </a:rPr>
              <a:t>seperti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sudah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dijelaskan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sebelumnya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untuk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memudahkan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pembaca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mengerti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hasil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analisisnya</a:t>
            </a:r>
            <a:r>
              <a:rPr lang="en-US" sz="3200" b="1" dirty="0" smtClean="0">
                <a:solidFill>
                  <a:schemeClr val="bg1"/>
                </a:solidFill>
              </a:rPr>
              <a:t>.</a:t>
            </a:r>
          </a:p>
          <a:p>
            <a:pPr lvl="0"/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i="1" u="sng" dirty="0" err="1">
                <a:solidFill>
                  <a:schemeClr val="bg1"/>
                </a:solidFill>
              </a:rPr>
              <a:t>Kerjakan</a:t>
            </a:r>
            <a:r>
              <a:rPr lang="en-US" sz="3200" b="1" i="1" u="sng" dirty="0">
                <a:solidFill>
                  <a:schemeClr val="bg1"/>
                </a:solidFill>
              </a:rPr>
              <a:t> </a:t>
            </a:r>
            <a:r>
              <a:rPr lang="en-US" sz="3200" b="1" i="1" u="sng" dirty="0" err="1">
                <a:solidFill>
                  <a:schemeClr val="bg1"/>
                </a:solidFill>
              </a:rPr>
              <a:t>soal</a:t>
            </a:r>
            <a:r>
              <a:rPr lang="en-US" sz="3200" b="1" i="1" u="sng" dirty="0">
                <a:solidFill>
                  <a:schemeClr val="bg1"/>
                </a:solidFill>
              </a:rPr>
              <a:t> </a:t>
            </a:r>
            <a:r>
              <a:rPr lang="en-US" sz="3200" b="1" i="1" u="sng" dirty="0" err="1">
                <a:solidFill>
                  <a:schemeClr val="bg1"/>
                </a:solidFill>
              </a:rPr>
              <a:t>latihan</a:t>
            </a:r>
            <a:r>
              <a:rPr lang="en-US" sz="3200" b="1" i="1" u="sng" dirty="0">
                <a:solidFill>
                  <a:schemeClr val="bg1"/>
                </a:solidFill>
              </a:rPr>
              <a:t> No. 13  </a:t>
            </a:r>
            <a:r>
              <a:rPr lang="en-US" sz="3200" b="1" i="1" u="sng" dirty="0" err="1">
                <a:solidFill>
                  <a:schemeClr val="bg1"/>
                </a:solidFill>
              </a:rPr>
              <a:t>pada</a:t>
            </a:r>
            <a:r>
              <a:rPr lang="en-US" sz="3200" b="1" i="1" u="sng" dirty="0">
                <a:solidFill>
                  <a:schemeClr val="bg1"/>
                </a:solidFill>
              </a:rPr>
              <a:t> </a:t>
            </a:r>
            <a:r>
              <a:rPr lang="en-US" sz="3200" b="1" i="1" u="sng" dirty="0" err="1">
                <a:solidFill>
                  <a:schemeClr val="bg1"/>
                </a:solidFill>
              </a:rPr>
              <a:t>halaman</a:t>
            </a:r>
            <a:r>
              <a:rPr lang="en-US" sz="3200" b="1" i="1" u="sng" dirty="0">
                <a:solidFill>
                  <a:schemeClr val="bg1"/>
                </a:solidFill>
              </a:rPr>
              <a:t> 184</a:t>
            </a:r>
            <a:endParaRPr lang="en-US" sz="3200" b="1" dirty="0">
              <a:solidFill>
                <a:schemeClr val="bg1"/>
              </a:solidFill>
            </a:endParaRPr>
          </a:p>
          <a:p>
            <a:pPr lvl="0"/>
            <a:endParaRPr lang="en-ID" sz="32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25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8144" y="2967335"/>
            <a:ext cx="1105571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SAMPAI MINGGU DEPAN</a:t>
            </a:r>
            <a:endParaRPr lang="en-US" sz="8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97322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3855" y="564204"/>
            <a:ext cx="1068097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Uji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Friedman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digunakan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untuk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menguji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perbedaan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satu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variable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dependen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kontinyu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diukur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menurut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tiga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atau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lebih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metoda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atau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waktu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berbeda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  <a:p>
            <a:endParaRPr lang="en-US" sz="40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Misalnya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denyut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nadi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sekelompok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Lansia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diukur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sebelum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setelah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senam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2 jam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istirahat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5403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35635"/>
              </p:ext>
            </p:extLst>
          </p:nvPr>
        </p:nvGraphicFramePr>
        <p:xfrm>
          <a:off x="741512" y="0"/>
          <a:ext cx="10484206" cy="68579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03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203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218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218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2753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No</a:t>
                      </a:r>
                      <a:endParaRPr lang="en-ID" sz="30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Denyut nadi</a:t>
                      </a:r>
                      <a:endParaRPr lang="en-ID" sz="30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75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Sebelum</a:t>
                      </a:r>
                      <a:endParaRPr lang="en-ID" sz="30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Sesudah</a:t>
                      </a:r>
                      <a:endParaRPr lang="en-ID" sz="30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Setelah 2 jam</a:t>
                      </a:r>
                      <a:endParaRPr lang="en-ID" sz="30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75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ID" sz="30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86</a:t>
                      </a:r>
                      <a:endParaRPr lang="en-ID" sz="30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124</a:t>
                      </a:r>
                      <a:endParaRPr lang="en-ID" sz="30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96</a:t>
                      </a:r>
                      <a:endParaRPr lang="en-ID" sz="30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75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en-ID" sz="30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88</a:t>
                      </a:r>
                      <a:endParaRPr lang="en-ID" sz="30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126</a:t>
                      </a:r>
                      <a:endParaRPr lang="en-ID" sz="30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92</a:t>
                      </a:r>
                      <a:endParaRPr lang="en-ID" sz="30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75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en-ID" sz="30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85</a:t>
                      </a:r>
                      <a:endParaRPr lang="en-ID" sz="30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124</a:t>
                      </a:r>
                      <a:endParaRPr lang="en-ID" sz="30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90</a:t>
                      </a:r>
                      <a:endParaRPr lang="en-ID" sz="30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75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en-ID" sz="30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89</a:t>
                      </a:r>
                      <a:endParaRPr lang="en-ID" sz="30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126</a:t>
                      </a:r>
                      <a:endParaRPr lang="en-ID" sz="30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102</a:t>
                      </a:r>
                      <a:endParaRPr lang="en-ID" sz="30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75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en-ID" sz="30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92</a:t>
                      </a:r>
                      <a:endParaRPr lang="en-ID" sz="30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132</a:t>
                      </a:r>
                      <a:endParaRPr lang="en-ID" sz="30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108</a:t>
                      </a:r>
                      <a:endParaRPr lang="en-ID" sz="30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275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en-ID" sz="30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89</a:t>
                      </a:r>
                      <a:endParaRPr lang="en-ID" sz="30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129</a:t>
                      </a:r>
                      <a:endParaRPr lang="en-ID" sz="30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98</a:t>
                      </a:r>
                      <a:endParaRPr lang="en-ID" sz="30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275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7</a:t>
                      </a:r>
                      <a:endParaRPr lang="en-ID" sz="30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97</a:t>
                      </a:r>
                      <a:endParaRPr lang="en-ID" sz="30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127</a:t>
                      </a:r>
                      <a:endParaRPr lang="en-ID" sz="30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107</a:t>
                      </a:r>
                      <a:endParaRPr lang="en-ID" sz="30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275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en-ID" sz="30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86</a:t>
                      </a:r>
                      <a:endParaRPr lang="en-ID" sz="30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134</a:t>
                      </a:r>
                      <a:endParaRPr lang="en-ID" sz="30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113</a:t>
                      </a:r>
                      <a:endParaRPr lang="en-ID" sz="30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275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9</a:t>
                      </a:r>
                      <a:endParaRPr lang="en-ID" sz="30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88</a:t>
                      </a:r>
                      <a:endParaRPr lang="en-ID" sz="30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137</a:t>
                      </a:r>
                      <a:endParaRPr lang="en-ID" sz="30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115</a:t>
                      </a:r>
                      <a:endParaRPr lang="en-ID" sz="30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275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10</a:t>
                      </a:r>
                      <a:endParaRPr lang="en-ID" sz="30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94</a:t>
                      </a:r>
                      <a:endParaRPr lang="en-ID" sz="30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132</a:t>
                      </a:r>
                      <a:endParaRPr lang="en-ID" sz="30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108</a:t>
                      </a:r>
                      <a:endParaRPr lang="en-ID" sz="30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275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11</a:t>
                      </a:r>
                      <a:endParaRPr lang="en-ID" sz="30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98</a:t>
                      </a:r>
                      <a:endParaRPr lang="en-ID" sz="30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129</a:t>
                      </a:r>
                      <a:endParaRPr lang="en-ID" sz="30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110</a:t>
                      </a:r>
                      <a:endParaRPr lang="en-ID" sz="30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7991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4749" y="408562"/>
            <a:ext cx="1042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</a:rPr>
              <a:t>Uji</a:t>
            </a:r>
            <a:r>
              <a:rPr lang="en-US" sz="4800" b="1" dirty="0">
                <a:solidFill>
                  <a:schemeClr val="bg1"/>
                </a:solidFill>
              </a:rPr>
              <a:t> Friedman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75491" y="1673156"/>
                <a:ext cx="9416373" cy="1085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>
                        <a:latin typeface="Cambria Math" charset="0"/>
                      </a:rPr>
                      <m:t> </m:t>
                    </m:r>
                    <m:sSup>
                      <m:sSupPr>
                        <m:ctrlPr>
                          <a:rPr lang="en-ID" sz="4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𝝌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chemeClr val="bg1"/>
                        </a:solidFill>
                        <a:latin typeface="Cambria Math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D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ID" sz="4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ID" sz="4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  <m:t>𝟏𝟐</m:t>
                                </m:r>
                              </m:num>
                              <m:den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  <m:t>𝑵𝒌</m:t>
                                </m:r>
                                <m:d>
                                  <m:dPr>
                                    <m:ctrlPr>
                                      <a:rPr lang="en-ID" sz="4000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000" b="1" i="1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𝒌</m:t>
                                    </m:r>
                                    <m:r>
                                      <a:rPr lang="en-US" sz="4000" b="1" i="1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+</m:t>
                                    </m:r>
                                    <m:r>
                                      <a:rPr lang="en-US" sz="4000" b="1" i="1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𝟏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  <m:nary>
                          <m:naryPr>
                            <m:chr m:val="∑"/>
                            <m:limLoc m:val="undOvr"/>
                            <m:ctrlPr>
                              <a:rPr lang="en-ID" sz="4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𝒋</m:t>
                            </m:r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=</m:t>
                            </m:r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𝒌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ID" sz="4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ID" sz="4000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ID" sz="40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charset="0"/>
                                          </a:rPr>
                                          <m:t>𝑹</m:t>
                                        </m:r>
                                      </m:e>
                                      <m:sub>
                                        <m:r>
                                          <a:rPr lang="en-US" sz="40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charset="0"/>
                                          </a:rPr>
                                          <m:t>𝒋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nary>
                      </m:e>
                    </m:d>
                    <m:r>
                      <a:rPr lang="en-US" sz="4000" b="1" i="1">
                        <a:solidFill>
                          <a:schemeClr val="bg1"/>
                        </a:solidFill>
                        <a:latin typeface="Cambria Math" charset="0"/>
                      </a:rPr>
                      <m:t>−</m:t>
                    </m:r>
                    <m:r>
                      <a:rPr lang="en-US" sz="4000" b="1" i="1">
                        <a:solidFill>
                          <a:schemeClr val="bg1"/>
                        </a:solidFill>
                        <a:latin typeface="Cambria Math" charset="0"/>
                      </a:rPr>
                      <m:t>𝟑</m:t>
                    </m:r>
                    <m:r>
                      <a:rPr lang="en-US" sz="4000" b="1" i="1">
                        <a:solidFill>
                          <a:schemeClr val="bg1"/>
                        </a:solidFill>
                        <a:latin typeface="Cambria Math" charset="0"/>
                      </a:rPr>
                      <m:t>𝑵</m:t>
                    </m:r>
                    <m:r>
                      <a:rPr lang="en-US" sz="4000" b="1" i="1">
                        <a:solidFill>
                          <a:schemeClr val="bg1"/>
                        </a:solidFill>
                        <a:latin typeface="Cambria Math" charset="0"/>
                      </a:rPr>
                      <m:t>(</m:t>
                    </m:r>
                    <m:r>
                      <a:rPr lang="en-US" sz="4000" b="1" i="1">
                        <a:solidFill>
                          <a:schemeClr val="bg1"/>
                        </a:solidFill>
                        <a:latin typeface="Cambria Math" charset="0"/>
                      </a:rPr>
                      <m:t>𝒌</m:t>
                    </m:r>
                    <m:r>
                      <a:rPr lang="en-US" sz="4000" b="1" i="1">
                        <a:solidFill>
                          <a:schemeClr val="bg1"/>
                        </a:solidFill>
                        <a:latin typeface="Cambria Math" charset="0"/>
                      </a:rPr>
                      <m:t>+</m:t>
                    </m:r>
                    <m:r>
                      <a:rPr lang="en-US" sz="4000" b="1" i="1">
                        <a:solidFill>
                          <a:schemeClr val="bg1"/>
                        </a:solidFill>
                        <a:latin typeface="Cambria Math" charset="0"/>
                      </a:rPr>
                      <m:t>𝟏</m:t>
                    </m:r>
                    <m:r>
                      <a:rPr lang="en-US" sz="4000" b="1" i="1">
                        <a:solidFill>
                          <a:schemeClr val="bg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ID" sz="4000" b="1" dirty="0">
                    <a:solidFill>
                      <a:schemeClr val="bg1"/>
                    </a:solidFill>
                    <a:effectLst/>
                  </a:rPr>
                  <a:t> </a:t>
                </a:r>
                <a:endParaRPr lang="en-US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491" y="1673156"/>
                <a:ext cx="9416373" cy="108555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44749" y="3192307"/>
            <a:ext cx="1066151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dengan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drajat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kebebasan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 (k-1)</a:t>
            </a:r>
            <a:endParaRPr lang="en-ID" sz="32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dimana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:</a:t>
            </a:r>
            <a:endParaRPr lang="en-ID" sz="32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N =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Jumlah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respoden</a:t>
            </a:r>
            <a:endParaRPr lang="en-ID" sz="32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K =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jumlah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kelompok</a:t>
            </a:r>
            <a:endParaRPr lang="en-ID" sz="32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R</a:t>
            </a:r>
            <a:r>
              <a:rPr lang="en-US" sz="3200" b="1" baseline="-25000" dirty="0" err="1">
                <a:solidFill>
                  <a:schemeClr val="bg2">
                    <a:lumMod val="50000"/>
                  </a:schemeClr>
                </a:solidFill>
              </a:rPr>
              <a:t>j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 =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jumlah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 ranking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dalam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kelompok</a:t>
            </a:r>
            <a:endParaRPr lang="en-ID" sz="32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N</a:t>
            </a:r>
            <a:r>
              <a:rPr lang="en-US" sz="3200" b="1" baseline="-25000" dirty="0" err="1">
                <a:solidFill>
                  <a:schemeClr val="bg2">
                    <a:lumMod val="50000"/>
                  </a:schemeClr>
                </a:solidFill>
              </a:rPr>
              <a:t>j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 =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jumlah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responden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dalam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kelompok</a:t>
            </a:r>
            <a:endParaRPr lang="en-ID" sz="32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728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35875"/>
              </p:ext>
            </p:extLst>
          </p:nvPr>
        </p:nvGraphicFramePr>
        <p:xfrm>
          <a:off x="1344626" y="0"/>
          <a:ext cx="9920004" cy="6858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92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792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807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807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8735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No</a:t>
                      </a:r>
                      <a:endParaRPr lang="en-ID" sz="28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Denyut nadi</a:t>
                      </a:r>
                      <a:endParaRPr lang="en-ID" sz="28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73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Sebelum</a:t>
                      </a:r>
                      <a:endParaRPr lang="en-ID" sz="28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Sesudah</a:t>
                      </a:r>
                      <a:endParaRPr lang="en-ID" sz="28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Setelah 2 jam</a:t>
                      </a:r>
                      <a:endParaRPr lang="en-ID" sz="28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73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ID" sz="28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ID" sz="28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en-ID" sz="28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en-ID" sz="28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73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en-ID" sz="28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ID" sz="28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en-ID" sz="28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en-ID" sz="28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73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en-ID" sz="28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ID" sz="28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en-ID" sz="28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en-ID" sz="28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73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en-ID" sz="28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ID" sz="28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en-ID" sz="28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en-ID" sz="28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73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en-ID" sz="28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ID" sz="28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en-ID" sz="28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en-ID" sz="28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73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en-ID" sz="28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ID" sz="28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en-ID" sz="28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en-ID" sz="28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73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7</a:t>
                      </a:r>
                      <a:endParaRPr lang="en-ID" sz="28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ID" sz="28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en-ID" sz="28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en-ID" sz="28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873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en-ID" sz="28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ID" sz="28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en-ID" sz="28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en-ID" sz="28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873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9</a:t>
                      </a:r>
                      <a:endParaRPr lang="en-ID" sz="28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ID" sz="28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en-ID" sz="28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en-ID" sz="28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873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10</a:t>
                      </a:r>
                      <a:endParaRPr lang="en-ID" sz="28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ID" sz="28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en-ID" sz="28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en-ID" sz="28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873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11</a:t>
                      </a:r>
                      <a:endParaRPr lang="en-ID" sz="28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ID" sz="28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en-ID" sz="28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en-ID" sz="28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522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Jumlah</a:t>
                      </a:r>
                      <a:endParaRPr lang="en-ID" sz="28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11</a:t>
                      </a:r>
                      <a:endParaRPr lang="en-ID" sz="28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33</a:t>
                      </a:r>
                      <a:endParaRPr lang="en-ID" sz="28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22</a:t>
                      </a:r>
                      <a:endParaRPr lang="en-ID" sz="28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926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04800" y="639352"/>
                <a:ext cx="11614826" cy="1677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32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n-US" sz="3200" b="1" i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   </m:t>
                          </m:r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𝝌</m:t>
                              </m:r>
                            </m:e>
                            <m:sup>
                              <m:r>
                                <a:rPr lang="en-US" sz="3200" b="1" i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200" b="1" i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3200" b="1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200" b="1" i="1">
                                          <a:solidFill>
                                            <a:schemeClr val="bg2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b="1" i="0">
                                          <a:solidFill>
                                            <a:schemeClr val="bg2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𝟏𝟐</m:t>
                                      </m:r>
                                    </m:num>
                                    <m:den>
                                      <m:r>
                                        <a:rPr lang="en-US" sz="3200" b="1" i="0">
                                          <a:solidFill>
                                            <a:schemeClr val="bg2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𝟏𝟏</m:t>
                                      </m:r>
                                      <m:r>
                                        <a:rPr lang="en-US" sz="3200" b="1" i="0">
                                          <a:solidFill>
                                            <a:schemeClr val="bg2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∗</m:t>
                                      </m:r>
                                      <m:r>
                                        <a:rPr lang="en-US" sz="3200" b="1" i="0">
                                          <a:solidFill>
                                            <a:schemeClr val="bg2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𝟑</m:t>
                                      </m:r>
                                      <m:d>
                                        <m:dPr>
                                          <m:ctrlPr>
                                            <a:rPr lang="en-US" sz="3200" b="1" i="1">
                                              <a:solidFill>
                                                <a:schemeClr val="bg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200" b="1" i="0">
                                              <a:solidFill>
                                                <a:schemeClr val="bg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𝟑</m:t>
                                          </m:r>
                                          <m:r>
                                            <a:rPr lang="en-US" sz="3200" b="1" i="0">
                                              <a:solidFill>
                                                <a:schemeClr val="bg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3200" b="1" i="0">
                                              <a:solidFill>
                                                <a:schemeClr val="bg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𝟏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sz="3200" b="1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sz="3200" b="1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𝒋</m:t>
                                  </m:r>
                                  <m:r>
                                    <a:rPr lang="en-US" sz="3200" b="1" i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=</m:t>
                                  </m:r>
                                  <m:r>
                                    <a:rPr lang="en-US" sz="3200" b="1" i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3200" b="1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𝒌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3200" b="1" i="1">
                                          <a:solidFill>
                                            <a:schemeClr val="bg2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1" i="0">
                                          <a:solidFill>
                                            <a:schemeClr val="bg2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𝟏𝟏</m:t>
                                      </m:r>
                                    </m:e>
                                    <m:sup>
                                      <m:r>
                                        <a:rPr lang="en-US" sz="3200" b="1" i="0">
                                          <a:solidFill>
                                            <a:schemeClr val="bg2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3200" b="1" i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3200" b="1" i="1">
                                          <a:solidFill>
                                            <a:schemeClr val="bg2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1" i="0">
                                          <a:solidFill>
                                            <a:schemeClr val="bg2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𝟑𝟑</m:t>
                                      </m:r>
                                    </m:e>
                                    <m:sup>
                                      <m:r>
                                        <a:rPr lang="en-US" sz="3200" b="1" i="0">
                                          <a:solidFill>
                                            <a:schemeClr val="bg2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3200" b="1" i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3200" b="1" i="1">
                                          <a:solidFill>
                                            <a:schemeClr val="bg2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1" i="0">
                                          <a:solidFill>
                                            <a:schemeClr val="bg2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𝟐𝟐</m:t>
                                      </m:r>
                                    </m:e>
                                    <m:sup>
                                      <m:r>
                                        <a:rPr lang="en-US" sz="3200" b="1" i="0">
                                          <a:solidFill>
                                            <a:schemeClr val="bg2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  <m:r>
                            <a:rPr lang="en-US" sz="3200" b="1" i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−</m:t>
                          </m:r>
                          <m:r>
                            <a:rPr lang="en-US" sz="3200" b="1" i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𝟑</m:t>
                          </m:r>
                          <m:r>
                            <a:rPr lang="en-US" sz="3200" b="1" i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∗</m:t>
                          </m:r>
                          <m:r>
                            <a:rPr lang="en-US" sz="3200" b="1" i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𝟏𝟏</m:t>
                          </m:r>
                          <m:r>
                            <a:rPr lang="en-US" sz="3200" b="1" i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sz="3200" b="1" i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𝟑</m:t>
                          </m:r>
                          <m:r>
                            <a:rPr lang="en-US" sz="3200" b="1" i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+</m:t>
                          </m:r>
                          <m:r>
                            <a:rPr lang="en-US" sz="3200" b="1" i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32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639352"/>
                <a:ext cx="11614826" cy="167776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20091" y="2806462"/>
                <a:ext cx="7196457" cy="1461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𝝌</m:t>
                          </m:r>
                        </m:e>
                        <m:sup>
                          <m:r>
                            <a:rPr lang="en-US" sz="2800" b="1" i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8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1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𝟏𝟐</m:t>
                                  </m:r>
                                </m:num>
                                <m:den>
                                  <m:r>
                                    <a:rPr lang="en-US" sz="2800" b="1" i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𝟏𝟑𝟐</m:t>
                                  </m:r>
                                </m:den>
                              </m:f>
                            </m:e>
                          </m:d>
                          <m:nary>
                            <m:naryPr>
                              <m:chr m:val="∑"/>
                              <m:limLoc m:val="undOvr"/>
                              <m:ctrlPr>
                                <a:rPr lang="en-US" sz="28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28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𝒋</m:t>
                              </m:r>
                              <m:r>
                                <a:rPr lang="en-US" sz="2800" b="1" i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=</m:t>
                              </m:r>
                              <m:r>
                                <a:rPr lang="en-US" sz="2800" b="1" i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28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𝒌</m:t>
                              </m:r>
                            </m:sup>
                            <m:e>
                              <m:r>
                                <a:rPr lang="en-US" sz="2800" b="1" i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𝟏𝟐𝟏</m:t>
                              </m:r>
                              <m:r>
                                <a:rPr lang="en-US" sz="2800" b="1" i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lang="en-US" sz="2800" b="1" i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𝟏𝟎𝟖𝟗</m:t>
                              </m:r>
                              <m:r>
                                <a:rPr lang="en-US" sz="2800" b="1" i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lang="en-US" sz="2800" b="1" i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𝟒𝟖𝟒</m:t>
                              </m:r>
                            </m:e>
                          </m:nary>
                        </m:e>
                      </m:d>
                      <m:r>
                        <a:rPr lang="en-US" sz="2800" b="1" i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charset="0"/>
                        </a:rPr>
                        <m:t>−</m:t>
                      </m:r>
                      <m:r>
                        <a:rPr lang="en-US" sz="2800" b="1" i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charset="0"/>
                        </a:rPr>
                        <m:t>𝟏𝟑𝟐</m:t>
                      </m:r>
                    </m:oMath>
                  </m:oMathPara>
                </a14:m>
                <a:endParaRPr lang="en-US" sz="28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91" y="2806462"/>
                <a:ext cx="7196457" cy="14618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4114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33465" y="398758"/>
                <a:ext cx="11751012" cy="6209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3082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D" sz="44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  <a:ea typeface="Times New Roman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  <a:latin typeface="Cambria Math" charset="0"/>
                              <a:ea typeface="Times New Roman" charset="0"/>
                            </a:rPr>
                            <m:t>𝝌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  <a:latin typeface="Cambria Math" charset="0"/>
                              <a:ea typeface="Times New Roman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mbria Math" charset="0"/>
                          <a:ea typeface="Times New Roman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mbria Math" charset="0"/>
                          <a:ea typeface="Times New Roman" charset="0"/>
                        </a:rPr>
                        <m:t>𝟐𝟐</m:t>
                      </m:r>
                    </m:oMath>
                  </m:oMathPara>
                </a14:m>
                <a:endParaRPr lang="en-ID" sz="4400" b="1" dirty="0">
                  <a:solidFill>
                    <a:schemeClr val="bg2">
                      <a:lumMod val="50000"/>
                    </a:schemeClr>
                  </a:solidFill>
                  <a:effectLst/>
                  <a:latin typeface="Times New Roman" charset="0"/>
                  <a:ea typeface="Times New Roman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308225" algn="l"/>
                  </a:tabLst>
                </a:pPr>
                <a:r>
                  <a:rPr lang="en-US" sz="4400" b="1" dirty="0" err="1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Lihat</a:t>
                </a:r>
                <a:r>
                  <a:rPr lang="en-US" sz="4400" b="1" dirty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 table </a:t>
                </a:r>
                <a:r>
                  <a:rPr lang="en-US" sz="4400" b="1" dirty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Symbol" charset="2"/>
                    <a:ea typeface="Times New Roman" charset="0"/>
                  </a:rPr>
                  <a:t>c</a:t>
                </a:r>
                <a:r>
                  <a:rPr lang="en-US" sz="4400" b="1" baseline="30000" dirty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2</a:t>
                </a:r>
                <a:r>
                  <a:rPr lang="en-US" sz="4400" b="1" dirty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4400" b="1" dirty="0" err="1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dengan</a:t>
                </a:r>
                <a:r>
                  <a:rPr lang="en-US" sz="4400" b="1" dirty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4400" b="1" dirty="0" err="1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dk</a:t>
                </a:r>
                <a:r>
                  <a:rPr lang="en-US" sz="4400" b="1" dirty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 = (3-1) = 2 </a:t>
                </a:r>
                <a:r>
                  <a:rPr lang="en-US" sz="4400" b="1" dirty="0" err="1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nilainya</a:t>
                </a:r>
                <a:r>
                  <a:rPr lang="en-US" sz="4400" b="1" dirty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4400" b="1" dirty="0" err="1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adalah</a:t>
                </a:r>
                <a:r>
                  <a:rPr lang="en-US" sz="4400" b="1" dirty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 5,99. </a:t>
                </a:r>
                <a:r>
                  <a:rPr lang="en-US" sz="4400" b="1" dirty="0" err="1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Nilai</a:t>
                </a:r>
                <a:r>
                  <a:rPr lang="en-US" sz="4400" b="1" dirty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4400" b="1" dirty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Symbol" charset="2"/>
                    <a:ea typeface="Times New Roman" charset="0"/>
                  </a:rPr>
                  <a:t>c</a:t>
                </a:r>
                <a:r>
                  <a:rPr lang="en-US" sz="4400" b="1" baseline="30000" dirty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2</a:t>
                </a:r>
                <a:r>
                  <a:rPr lang="en-US" sz="4400" b="1" dirty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4400" b="1" dirty="0" err="1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hitung</a:t>
                </a:r>
                <a:r>
                  <a:rPr lang="en-US" sz="4400" b="1" dirty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 = 22 &gt; </a:t>
                </a:r>
                <a:r>
                  <a:rPr lang="en-US" sz="4400" b="1" dirty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Symbol" charset="2"/>
                    <a:ea typeface="Times New Roman" charset="0"/>
                  </a:rPr>
                  <a:t>c</a:t>
                </a:r>
                <a:r>
                  <a:rPr lang="en-US" sz="4400" b="1" baseline="30000" dirty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2</a:t>
                </a:r>
                <a:r>
                  <a:rPr lang="en-US" sz="4400" b="1" dirty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 table = 5,99,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308225" algn="l"/>
                  </a:tabLst>
                </a:pPr>
                <a:endParaRPr lang="en-US" sz="4400" b="1" dirty="0">
                  <a:solidFill>
                    <a:schemeClr val="bg2">
                      <a:lumMod val="50000"/>
                    </a:schemeClr>
                  </a:solidFill>
                  <a:latin typeface="Calibri" charset="0"/>
                  <a:ea typeface="Times New Roman" charset="0"/>
                  <a:cs typeface="Times New Roman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308225" algn="l"/>
                  </a:tabLst>
                </a:pPr>
                <a:r>
                  <a:rPr lang="en-US" sz="4400" b="1" dirty="0" err="1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disimpulkan</a:t>
                </a:r>
                <a:r>
                  <a:rPr lang="en-US" sz="4400" b="1" dirty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4400" b="1" dirty="0" err="1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ada</a:t>
                </a:r>
                <a:r>
                  <a:rPr lang="en-US" sz="4400" b="1" dirty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4400" b="1" dirty="0" err="1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perbedaan</a:t>
                </a:r>
                <a:r>
                  <a:rPr lang="en-US" sz="4400" b="1" dirty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4400" b="1" dirty="0" err="1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denyut</a:t>
                </a:r>
                <a:r>
                  <a:rPr lang="en-US" sz="4400" b="1" dirty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4400" b="1" dirty="0" err="1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nadi</a:t>
                </a:r>
                <a:r>
                  <a:rPr lang="en-US" sz="4400" b="1" dirty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4400" b="1" dirty="0" err="1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lansia</a:t>
                </a:r>
                <a:r>
                  <a:rPr lang="en-US" sz="4400" b="1" dirty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4400" b="1" dirty="0" err="1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sbl</a:t>
                </a:r>
                <a:r>
                  <a:rPr lang="en-US" sz="4400" b="1" dirty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, </a:t>
                </a:r>
                <a:r>
                  <a:rPr lang="en-US" sz="4400" b="1" dirty="0" err="1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ssd</a:t>
                </a:r>
                <a:r>
                  <a:rPr lang="en-US" sz="4400" b="1" dirty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4400" b="1" dirty="0" err="1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senam</a:t>
                </a:r>
                <a:r>
                  <a:rPr lang="en-US" sz="4400" b="1" dirty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4400" b="1" dirty="0" err="1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dan</a:t>
                </a:r>
                <a:r>
                  <a:rPr lang="en-US" sz="4400" b="1" dirty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4400" b="1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stl </a:t>
                </a:r>
                <a:r>
                  <a:rPr lang="en-US" sz="4400" b="1" dirty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2 jam </a:t>
                </a:r>
                <a:r>
                  <a:rPr lang="en-US" sz="4400" b="1" dirty="0" err="1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istirahat</a:t>
                </a:r>
                <a:r>
                  <a:rPr lang="en-US" sz="4400" b="1" dirty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.</a:t>
                </a:r>
                <a:endParaRPr lang="en-ID" sz="4400" b="1" dirty="0">
                  <a:solidFill>
                    <a:schemeClr val="bg2">
                      <a:lumMod val="50000"/>
                    </a:schemeClr>
                  </a:solidFill>
                  <a:effectLst/>
                  <a:latin typeface="Times New Roman" charset="0"/>
                  <a:ea typeface="Times New Roman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65" y="398758"/>
                <a:ext cx="11751012" cy="6209329"/>
              </a:xfrm>
              <a:prstGeom prst="rect">
                <a:avLst/>
              </a:prstGeom>
              <a:blipFill rotWithShape="0">
                <a:blip r:embed="rId2"/>
                <a:stretch>
                  <a:fillRect l="-2075" r="-1452" b="-1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6752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6793" y="143826"/>
            <a:ext cx="532108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Dengan</a:t>
            </a:r>
            <a:r>
              <a:rPr lang="en-US" sz="2800" b="1" dirty="0">
                <a:solidFill>
                  <a:schemeClr val="bg1"/>
                </a:solidFill>
              </a:rPr>
              <a:t> SPSS </a:t>
            </a:r>
            <a:r>
              <a:rPr lang="en-US" sz="2800" b="1" dirty="0" err="1" smtClean="0">
                <a:solidFill>
                  <a:schemeClr val="bg1"/>
                </a:solidFill>
              </a:rPr>
              <a:t>langkah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nya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sebagai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berikut</a:t>
            </a:r>
            <a:endParaRPr lang="en-US" sz="2800" b="1" dirty="0">
              <a:solidFill>
                <a:schemeClr val="bg1"/>
              </a:solidFill>
            </a:endParaRPr>
          </a:p>
          <a:p>
            <a:pPr lvl="0"/>
            <a:r>
              <a:rPr lang="en-US" sz="2800" b="1" dirty="0" err="1">
                <a:solidFill>
                  <a:schemeClr val="bg1"/>
                </a:solidFill>
              </a:rPr>
              <a:t>Pindahkan</a:t>
            </a:r>
            <a:r>
              <a:rPr lang="en-US" sz="2800" b="1" dirty="0">
                <a:solidFill>
                  <a:schemeClr val="bg1"/>
                </a:solidFill>
              </a:rPr>
              <a:t> data </a:t>
            </a:r>
            <a:r>
              <a:rPr lang="en-US" sz="2800" b="1" dirty="0" err="1">
                <a:solidFill>
                  <a:schemeClr val="bg1"/>
                </a:solidFill>
              </a:rPr>
              <a:t>diatas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ke</a:t>
            </a:r>
            <a:r>
              <a:rPr lang="en-US" sz="2800" b="1" dirty="0">
                <a:solidFill>
                  <a:schemeClr val="bg1"/>
                </a:solidFill>
              </a:rPr>
              <a:t> SPSS (</a:t>
            </a:r>
            <a:r>
              <a:rPr lang="en-US" sz="2800" b="1" dirty="0" err="1">
                <a:solidFill>
                  <a:schemeClr val="bg1"/>
                </a:solidFill>
              </a:rPr>
              <a:t>Ikuti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prosedur</a:t>
            </a:r>
            <a:r>
              <a:rPr lang="en-US" sz="2800" b="1" dirty="0">
                <a:solidFill>
                  <a:schemeClr val="bg1"/>
                </a:solidFill>
              </a:rPr>
              <a:t> yang </a:t>
            </a:r>
            <a:r>
              <a:rPr lang="en-US" sz="2800" b="1" dirty="0" err="1">
                <a:solidFill>
                  <a:schemeClr val="bg1"/>
                </a:solidFill>
              </a:rPr>
              <a:t>dijelaskan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sebelumnya</a:t>
            </a:r>
            <a:r>
              <a:rPr lang="en-US" sz="2800" b="1" dirty="0">
                <a:solidFill>
                  <a:schemeClr val="bg1"/>
                </a:solidFill>
              </a:rPr>
              <a:t>),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lvl="0"/>
            <a:r>
              <a:rPr lang="en-US" sz="2800" b="1" dirty="0" err="1" smtClean="0">
                <a:solidFill>
                  <a:schemeClr val="bg1"/>
                </a:solidFill>
              </a:rPr>
              <a:t>pilih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‘Analyzed</a:t>
            </a:r>
            <a:r>
              <a:rPr lang="en-US" sz="2800" b="1" dirty="0" smtClean="0">
                <a:solidFill>
                  <a:schemeClr val="bg1"/>
                </a:solidFill>
              </a:rPr>
              <a:t>’,</a:t>
            </a:r>
          </a:p>
          <a:p>
            <a:pPr lvl="0"/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‘Nonparametric Tests’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lvl="0"/>
            <a:r>
              <a:rPr lang="en-US" sz="2800" b="1" dirty="0" err="1" smtClean="0">
                <a:solidFill>
                  <a:schemeClr val="bg1"/>
                </a:solidFill>
              </a:rPr>
              <a:t>dan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‘K-Related Samples…’</a:t>
            </a:r>
          </a:p>
        </p:txBody>
      </p:sp>
      <p:pic>
        <p:nvPicPr>
          <p:cNvPr id="3" name="Picture 2" descr="../../Desktop/Screen%20Shot%202018-03-05%20at%2010.11.22%20PM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878" y="394898"/>
            <a:ext cx="6043381" cy="59439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54857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3595</TotalTime>
  <Words>1097</Words>
  <Application>Microsoft Office PowerPoint</Application>
  <PresentationFormat>Custom</PresentationFormat>
  <Paragraphs>478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Circuit</vt:lpstr>
      <vt:lpstr>MANAJEMEN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EPIDEMIOLOGI KLINIK DAN BIOSTATISTIK</dc:title>
  <dc:creator>Idrus Jus'at</dc:creator>
  <cp:lastModifiedBy>BPISTI2008</cp:lastModifiedBy>
  <cp:revision>64</cp:revision>
  <dcterms:created xsi:type="dcterms:W3CDTF">2018-04-20T03:08:43Z</dcterms:created>
  <dcterms:modified xsi:type="dcterms:W3CDTF">2018-08-29T01:51:21Z</dcterms:modified>
</cp:coreProperties>
</file>