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95" r:id="rId4"/>
    <p:sldId id="392" r:id="rId5"/>
    <p:sldId id="399" r:id="rId6"/>
    <p:sldId id="391" r:id="rId7"/>
    <p:sldId id="364" r:id="rId8"/>
    <p:sldId id="388" r:id="rId9"/>
    <p:sldId id="367" r:id="rId10"/>
    <p:sldId id="39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autoAdjust="0"/>
    <p:restoredTop sz="92969" autoAdjust="0"/>
  </p:normalViewPr>
  <p:slideViewPr>
    <p:cSldViewPr>
      <p:cViewPr>
        <p:scale>
          <a:sx n="87" d="100"/>
          <a:sy n="87" d="100"/>
        </p:scale>
        <p:origin x="264" y="-1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21/03/19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147962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91B828C-7986-422A-BFC4-ECED16743913}"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extLst>
      <p:ext uri="{BB962C8B-B14F-4D97-AF65-F5344CB8AC3E}">
        <p14:creationId xmlns:p14="http://schemas.microsoft.com/office/powerpoint/2010/main" val="108579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4</a:t>
            </a:fld>
            <a:endParaRPr lang="id-ID"/>
          </a:p>
        </p:txBody>
      </p:sp>
    </p:spTree>
    <p:extLst>
      <p:ext uri="{BB962C8B-B14F-4D97-AF65-F5344CB8AC3E}">
        <p14:creationId xmlns:p14="http://schemas.microsoft.com/office/powerpoint/2010/main" val="1744581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8058AF-B767-4EAA-A63B-C79171D26B66}" type="slidenum">
              <a:rPr lang="id-ID" smtClean="0"/>
              <a:pPr fontAlgn="base">
                <a:spcBef>
                  <a:spcPct val="0"/>
                </a:spcBef>
                <a:spcAft>
                  <a:spcPct val="0"/>
                </a:spcAft>
                <a:defRPr/>
              </a:pPr>
              <a:t>6</a:t>
            </a:fld>
            <a:endParaRPr lang="id-ID" smtClean="0"/>
          </a:p>
        </p:txBody>
      </p:sp>
    </p:spTree>
    <p:extLst>
      <p:ext uri="{BB962C8B-B14F-4D97-AF65-F5344CB8AC3E}">
        <p14:creationId xmlns:p14="http://schemas.microsoft.com/office/powerpoint/2010/main" val="37694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E8F0D3-E769-4A4B-BB25-D5A18FE1931D}" type="slidenum">
              <a:rPr lang="id-ID" smtClean="0"/>
              <a:pPr fontAlgn="base">
                <a:spcBef>
                  <a:spcPct val="0"/>
                </a:spcBef>
                <a:spcAft>
                  <a:spcPct val="0"/>
                </a:spcAft>
                <a:defRPr/>
              </a:pPr>
              <a:t>7</a:t>
            </a:fld>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10</a:t>
            </a:fld>
            <a:endParaRPr lang="id-ID"/>
          </a:p>
        </p:txBody>
      </p:sp>
    </p:spTree>
    <p:extLst>
      <p:ext uri="{BB962C8B-B14F-4D97-AF65-F5344CB8AC3E}">
        <p14:creationId xmlns:p14="http://schemas.microsoft.com/office/powerpoint/2010/main" val="749388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3/21/19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3/21/19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3/21/19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3/21/19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pic>
        <p:nvPicPr>
          <p:cNvPr id="7" name="Picture 2" descr="C:\Users\arsil\Desktop\Smartcreative2.jpg"/>
          <p:cNvPicPr>
            <a:picLocks noChangeAspect="1" noChangeArrowheads="1"/>
          </p:cNvPicPr>
          <p:nvPr userDrawn="1"/>
        </p:nvPicPr>
        <p:blipFill>
          <a:blip r:embed="rId2"/>
          <a:srcRect/>
          <a:stretch>
            <a:fillRect/>
          </a:stretch>
        </p:blipFill>
        <p:spPr bwMode="auto">
          <a:xfrm>
            <a:off x="0" y="0"/>
            <a:ext cx="91725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3/21/19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3/21/19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3/21/19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3/21/19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3/21/19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3/21/19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3/21/19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3/21/19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www.youtube.com/watch?v=okpg-lVWLbE&amp;t=50s" TargetMode="External"/><Relationship Id="rId5" Type="http://schemas.openxmlformats.org/officeDocument/2006/relationships/hyperlink" Target="https://www.youtube.com/watch?v=dqTTojTija8"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354217"/>
          </a:xfrm>
          <a:prstGeom prst="rect">
            <a:avLst/>
          </a:prstGeom>
          <a:noFill/>
          <a:ln w="9525">
            <a:noFill/>
            <a:miter lim="800000"/>
            <a:headEnd/>
            <a:tailEnd/>
          </a:ln>
        </p:spPr>
        <p:txBody>
          <a:bodyPr>
            <a:spAutoFit/>
          </a:bodyPr>
          <a:lstStyle/>
          <a:p>
            <a:pPr algn="ctr"/>
            <a:r>
              <a:rPr lang="en-US" b="1" dirty="0" smtClean="0">
                <a:solidFill>
                  <a:schemeClr val="bg1"/>
                </a:solidFill>
              </a:rPr>
              <a:t>CURRICULUM DEVELOPMENT: OVERVIEW</a:t>
            </a:r>
            <a:endParaRPr lang="en-US" b="1" dirty="0">
              <a:solidFill>
                <a:schemeClr val="bg1"/>
              </a:solidFill>
            </a:endParaRPr>
          </a:p>
          <a:p>
            <a:pPr algn="ctr"/>
            <a:r>
              <a:rPr lang="en-US" b="1" dirty="0" smtClean="0">
                <a:solidFill>
                  <a:schemeClr val="bg1"/>
                </a:solidFill>
              </a:rPr>
              <a:t>SESSION </a:t>
            </a:r>
            <a:r>
              <a:rPr lang="en-US" b="1" dirty="0" smtClean="0">
                <a:solidFill>
                  <a:schemeClr val="bg1"/>
                </a:solidFill>
              </a:rPr>
              <a:t>1</a:t>
            </a:r>
          </a:p>
          <a:p>
            <a:pPr algn="ctr"/>
            <a:endParaRPr lang="en-US" b="1" dirty="0" smtClean="0">
              <a:solidFill>
                <a:schemeClr val="bg1"/>
              </a:solidFill>
            </a:endParaRPr>
          </a:p>
          <a:p>
            <a:pPr algn="ctr"/>
            <a:r>
              <a:rPr lang="en-US" sz="1400" b="1" dirty="0" smtClean="0">
                <a:solidFill>
                  <a:schemeClr val="bg1"/>
                </a:solidFill>
              </a:rPr>
              <a:t>SRI LESTARI, </a:t>
            </a:r>
            <a:r>
              <a:rPr lang="en-US" sz="1400" b="1" dirty="0" err="1" smtClean="0">
                <a:solidFill>
                  <a:schemeClr val="bg1"/>
                </a:solidFill>
              </a:rPr>
              <a:t>S.Pd</a:t>
            </a:r>
            <a:r>
              <a:rPr lang="en-US" sz="1400" b="1" dirty="0" smtClean="0">
                <a:solidFill>
                  <a:schemeClr val="bg1"/>
                </a:solidFill>
              </a:rPr>
              <a:t>, M.A.</a:t>
            </a:r>
          </a:p>
          <a:p>
            <a:pPr algn="ctr"/>
            <a:r>
              <a:rPr lang="en-US" sz="1400" b="1" dirty="0" smtClean="0">
                <a:solidFill>
                  <a:schemeClr val="bg1"/>
                </a:solidFill>
              </a:rPr>
              <a:t>ENGLISH EDUCATION DEPT, FKIP</a:t>
            </a:r>
            <a:endParaRPr lang="en-US" sz="1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b="1" dirty="0" smtClean="0">
                <a:latin typeface="Arial" charset="0"/>
                <a:cs typeface="Arial" charset="0"/>
              </a:rPr>
              <a:t>DISCUSSION</a:t>
            </a:r>
          </a:p>
        </p:txBody>
      </p:sp>
      <p:sp>
        <p:nvSpPr>
          <p:cNvPr id="7172" name="Content Placeholder 5"/>
          <p:cNvSpPr>
            <a:spLocks noGrp="1"/>
          </p:cNvSpPr>
          <p:nvPr>
            <p:ph idx="1"/>
          </p:nvPr>
        </p:nvSpPr>
        <p:spPr>
          <a:xfrm>
            <a:off x="457200" y="1524000"/>
            <a:ext cx="8229600" cy="4602163"/>
          </a:xfrm>
        </p:spPr>
        <p:txBody>
          <a:bodyPr/>
          <a:lstStyle/>
          <a:p>
            <a:pPr>
              <a:tabLst>
                <a:tab pos="4691063" algn="l"/>
              </a:tabLst>
            </a:pPr>
            <a:r>
              <a:rPr lang="en-GB" sz="2800" b="1" dirty="0" smtClean="0">
                <a:latin typeface="Arial" pitchFamily="34" charset="0"/>
                <a:cs typeface="Arial" pitchFamily="34" charset="0"/>
              </a:rPr>
              <a:t>What do you know about education?</a:t>
            </a:r>
          </a:p>
          <a:p>
            <a:pPr>
              <a:tabLst>
                <a:tab pos="4691063" algn="l"/>
              </a:tabLst>
            </a:pPr>
            <a:r>
              <a:rPr lang="en-GB" sz="2800" b="1" dirty="0" smtClean="0">
                <a:latin typeface="Arial" pitchFamily="34" charset="0"/>
                <a:cs typeface="Arial" pitchFamily="34" charset="0"/>
              </a:rPr>
              <a:t>What is the aim of education?</a:t>
            </a:r>
          </a:p>
          <a:p>
            <a:pPr>
              <a:tabLst>
                <a:tab pos="4691063" algn="l"/>
              </a:tabLst>
            </a:pPr>
            <a:r>
              <a:rPr lang="en-GB" sz="2800" b="1" dirty="0" smtClean="0">
                <a:latin typeface="Arial" pitchFamily="34" charset="0"/>
                <a:cs typeface="Arial" pitchFamily="34" charset="0"/>
              </a:rPr>
              <a:t>What is schooling for?</a:t>
            </a:r>
          </a:p>
          <a:p>
            <a:pPr>
              <a:tabLst>
                <a:tab pos="4691063" algn="l"/>
              </a:tabLst>
            </a:pPr>
            <a:r>
              <a:rPr lang="en-GB" sz="2800" b="1" dirty="0" smtClean="0">
                <a:latin typeface="Arial" pitchFamily="34" charset="0"/>
                <a:cs typeface="Arial" pitchFamily="34" charset="0"/>
              </a:rPr>
              <a:t>Watch these video and give your ideas:</a:t>
            </a:r>
          </a:p>
          <a:p>
            <a:pPr lvl="1">
              <a:tabLst>
                <a:tab pos="4691063" algn="l"/>
              </a:tabLst>
            </a:pPr>
            <a:r>
              <a:rPr lang="en-GB" sz="2400" b="1" dirty="0" smtClean="0">
                <a:latin typeface="Arial" pitchFamily="34" charset="0"/>
                <a:cs typeface="Arial" pitchFamily="34" charset="0"/>
              </a:rPr>
              <a:t>I just sued the school system (Prince EA)</a:t>
            </a:r>
          </a:p>
          <a:p>
            <a:pPr>
              <a:tabLst>
                <a:tab pos="4691063" algn="l"/>
              </a:tabLst>
            </a:pPr>
            <a:endParaRPr lang="id-ID" sz="2800" b="1" dirty="0" smtClean="0">
              <a:latin typeface="Arial" pitchFamily="34" charset="0"/>
              <a:cs typeface="Arial" pitchFamily="34" charset="0"/>
            </a:endParaRPr>
          </a:p>
          <a:p>
            <a:pPr>
              <a:tabLst>
                <a:tab pos="4691063" algn="l"/>
              </a:tabLst>
            </a:pPr>
            <a:endParaRPr lang="id-ID" sz="2800" b="1" dirty="0">
              <a:latin typeface="Arial" pitchFamily="34" charset="0"/>
              <a:cs typeface="Arial" pitchFamily="34" charset="0"/>
            </a:endParaRPr>
          </a:p>
          <a:p>
            <a:pPr lvl="1">
              <a:tabLst>
                <a:tab pos="4691063" algn="l"/>
              </a:tabLst>
            </a:pPr>
            <a:r>
              <a:rPr lang="id-ID" sz="2400" b="1" dirty="0" smtClean="0">
                <a:latin typeface="Arial" pitchFamily="34" charset="0"/>
                <a:cs typeface="Arial" pitchFamily="34" charset="0"/>
              </a:rPr>
              <a:t>6 </a:t>
            </a:r>
            <a:r>
              <a:rPr lang="id-ID" sz="2400" b="1" dirty="0" err="1" smtClean="0">
                <a:latin typeface="Arial" pitchFamily="34" charset="0"/>
                <a:cs typeface="Arial" pitchFamily="34" charset="0"/>
              </a:rPr>
              <a:t>problems</a:t>
            </a:r>
            <a:r>
              <a:rPr lang="id-ID" sz="2400" b="1" dirty="0" smtClean="0">
                <a:latin typeface="Arial" pitchFamily="34" charset="0"/>
                <a:cs typeface="Arial" pitchFamily="34" charset="0"/>
              </a:rPr>
              <a:t> </a:t>
            </a:r>
            <a:r>
              <a:rPr lang="id-ID" sz="2400" b="1" dirty="0" err="1" smtClean="0">
                <a:latin typeface="Arial" pitchFamily="34" charset="0"/>
                <a:cs typeface="Arial" pitchFamily="34" charset="0"/>
              </a:rPr>
              <a:t>with</a:t>
            </a:r>
            <a:r>
              <a:rPr lang="id-ID" sz="2400" b="1" dirty="0" smtClean="0">
                <a:latin typeface="Arial" pitchFamily="34" charset="0"/>
                <a:cs typeface="Arial" pitchFamily="34" charset="0"/>
              </a:rPr>
              <a:t> </a:t>
            </a:r>
            <a:r>
              <a:rPr lang="id-ID" sz="2400" b="1" dirty="0" err="1" smtClean="0">
                <a:latin typeface="Arial" pitchFamily="34" charset="0"/>
                <a:cs typeface="Arial" pitchFamily="34" charset="0"/>
              </a:rPr>
              <a:t>our</a:t>
            </a:r>
            <a:r>
              <a:rPr lang="id-ID" sz="2400" b="1" dirty="0" smtClean="0">
                <a:latin typeface="Arial" pitchFamily="34" charset="0"/>
                <a:cs typeface="Arial" pitchFamily="34" charset="0"/>
              </a:rPr>
              <a:t> </a:t>
            </a:r>
            <a:r>
              <a:rPr lang="id-ID" sz="2400" b="1" dirty="0" err="1" smtClean="0">
                <a:latin typeface="Arial" pitchFamily="34" charset="0"/>
                <a:cs typeface="Arial" pitchFamily="34" charset="0"/>
              </a:rPr>
              <a:t>school</a:t>
            </a:r>
            <a:r>
              <a:rPr lang="id-ID" sz="2400" b="1" dirty="0" smtClean="0">
                <a:latin typeface="Arial" pitchFamily="34" charset="0"/>
                <a:cs typeface="Arial" pitchFamily="34" charset="0"/>
              </a:rPr>
              <a:t> </a:t>
            </a:r>
            <a:r>
              <a:rPr lang="id-ID" sz="2400" b="1" dirty="0" err="1" smtClean="0">
                <a:latin typeface="Arial" pitchFamily="34" charset="0"/>
                <a:cs typeface="Arial" pitchFamily="34" charset="0"/>
              </a:rPr>
              <a:t>system</a:t>
            </a:r>
            <a:r>
              <a:rPr lang="id-ID" sz="2400" b="1" dirty="0" smtClean="0">
                <a:latin typeface="Arial" pitchFamily="34" charset="0"/>
                <a:cs typeface="Arial" pitchFamily="34" charset="0"/>
              </a:rPr>
              <a:t> (NEXT </a:t>
            </a:r>
            <a:r>
              <a:rPr lang="id-ID" sz="2400" b="1" dirty="0" err="1" smtClean="0">
                <a:latin typeface="Arial" pitchFamily="34" charset="0"/>
                <a:cs typeface="Arial" pitchFamily="34" charset="0"/>
              </a:rPr>
              <a:t>school</a:t>
            </a:r>
            <a:r>
              <a:rPr lang="id-ID" sz="2400" b="1" dirty="0" smtClean="0">
                <a:latin typeface="Arial" pitchFamily="34" charset="0"/>
                <a:cs typeface="Arial" pitchFamily="34" charset="0"/>
              </a:rPr>
              <a:t>)</a:t>
            </a:r>
          </a:p>
          <a:p>
            <a:pPr lvl="2">
              <a:tabLst>
                <a:tab pos="4691063" algn="l"/>
              </a:tabLst>
            </a:pPr>
            <a:r>
              <a:rPr lang="en-US" sz="1800" dirty="0" smtClean="0">
                <a:latin typeface="Arial" pitchFamily="34" charset="0"/>
                <a:cs typeface="Arial" pitchFamily="34" charset="0"/>
                <a:hlinkClick r:id="rId4"/>
              </a:rPr>
              <a:t>https</a:t>
            </a:r>
            <a:r>
              <a:rPr lang="en-US" sz="1800" dirty="0">
                <a:latin typeface="Arial" pitchFamily="34" charset="0"/>
                <a:cs typeface="Arial" pitchFamily="34" charset="0"/>
                <a:hlinkClick r:id="rId4"/>
              </a:rPr>
              <a:t>://</a:t>
            </a:r>
            <a:r>
              <a:rPr lang="en-US" sz="1800" dirty="0" smtClean="0">
                <a:latin typeface="Arial" pitchFamily="34" charset="0"/>
                <a:cs typeface="Arial" pitchFamily="34" charset="0"/>
                <a:hlinkClick r:id="rId4"/>
              </a:rPr>
              <a:t>www.youtube.com/watch?v=okpg-lVWLbE&amp;t=50s</a:t>
            </a:r>
            <a:endParaRPr lang="en-US" sz="1800" dirty="0" smtClean="0">
              <a:latin typeface="Arial" pitchFamily="34" charset="0"/>
              <a:cs typeface="Arial" pitchFamily="34" charset="0"/>
            </a:endParaRPr>
          </a:p>
          <a:p>
            <a:pPr lvl="1">
              <a:tabLst>
                <a:tab pos="4691063" algn="l"/>
              </a:tabLst>
            </a:pPr>
            <a:endParaRPr lang="id-ID" sz="1600" b="1" dirty="0" smtClean="0">
              <a:latin typeface="Arial" pitchFamily="34" charset="0"/>
              <a:cs typeface="Arial" pitchFamily="34" charset="0"/>
            </a:endParaRPr>
          </a:p>
        </p:txBody>
      </p:sp>
      <p:sp>
        <p:nvSpPr>
          <p:cNvPr id="2" name="Rectangle 1"/>
          <p:cNvSpPr/>
          <p:nvPr/>
        </p:nvSpPr>
        <p:spPr>
          <a:xfrm>
            <a:off x="2286000" y="4078069"/>
            <a:ext cx="4572000" cy="646331"/>
          </a:xfrm>
          <a:prstGeom prst="rect">
            <a:avLst/>
          </a:prstGeom>
        </p:spPr>
        <p:txBody>
          <a:bodyPr>
            <a:spAutoFit/>
          </a:bodyPr>
          <a:lstStyle/>
          <a:p>
            <a:r>
              <a:rPr lang="en-US" dirty="0">
                <a:hlinkClick r:id="rId5"/>
              </a:rPr>
              <a:t>https://</a:t>
            </a:r>
            <a:r>
              <a:rPr lang="en-US" dirty="0" smtClean="0">
                <a:hlinkClick r:id="rId5"/>
              </a:rPr>
              <a:t>www.youtube.com/watch?v=dqTTojTija8</a:t>
            </a:r>
            <a:endParaRPr lang="en-US" dirty="0" smtClean="0"/>
          </a:p>
        </p:txBody>
      </p:sp>
    </p:spTree>
    <p:extLst>
      <p:ext uri="{BB962C8B-B14F-4D97-AF65-F5344CB8AC3E}">
        <p14:creationId xmlns:p14="http://schemas.microsoft.com/office/powerpoint/2010/main" val="95195469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3"/>
          <p:cNvPicPr>
            <a:picLocks noGrp="1" noChangeAspect="1"/>
          </p:cNvPicPr>
          <p:nvPr>
            <p:ph idx="1"/>
          </p:nvPr>
        </p:nvPicPr>
        <p:blipFill>
          <a:blip r:embed="rId4"/>
          <a:srcRect/>
          <a:stretch>
            <a:fillRect/>
          </a:stretch>
        </p:blipFill>
        <p:spPr>
          <a:xfrm>
            <a:off x="0" y="1600200"/>
            <a:ext cx="9144000" cy="4800600"/>
          </a:xfrm>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5"/>
          <p:cNvSpPr>
            <a:spLocks noGrp="1"/>
          </p:cNvSpPr>
          <p:nvPr>
            <p:ph type="title"/>
          </p:nvPr>
        </p:nvSpPr>
        <p:spPr>
          <a:xfrm>
            <a:off x="533400" y="685800"/>
            <a:ext cx="8229600" cy="685800"/>
          </a:xfrm>
        </p:spPr>
        <p:txBody>
          <a:bodyPr/>
          <a:lstStyle/>
          <a:p>
            <a:pPr>
              <a:spcBef>
                <a:spcPct val="50000"/>
              </a:spcBef>
            </a:pPr>
            <a:r>
              <a:rPr lang="en-US" sz="3200" b="1" dirty="0" smtClean="0">
                <a:latin typeface="Arial" charset="0"/>
                <a:cs typeface="Arial" charset="0"/>
              </a:rPr>
              <a:t>LEARNING OBJECTIVE</a:t>
            </a:r>
          </a:p>
        </p:txBody>
      </p:sp>
      <p:sp>
        <p:nvSpPr>
          <p:cNvPr id="7172" name="Content Placeholder 5"/>
          <p:cNvSpPr>
            <a:spLocks noGrp="1"/>
          </p:cNvSpPr>
          <p:nvPr>
            <p:ph idx="1"/>
          </p:nvPr>
        </p:nvSpPr>
        <p:spPr>
          <a:xfrm>
            <a:off x="457200" y="1524000"/>
            <a:ext cx="8229600" cy="4602163"/>
          </a:xfrm>
        </p:spPr>
        <p:txBody>
          <a:bodyPr/>
          <a:lstStyle/>
          <a:p>
            <a:pPr>
              <a:tabLst>
                <a:tab pos="4691063" algn="l"/>
              </a:tabLst>
            </a:pPr>
            <a:r>
              <a:rPr lang="en-GB" sz="2800" b="1" dirty="0" smtClean="0">
                <a:latin typeface="Arial" pitchFamily="34" charset="0"/>
                <a:cs typeface="Arial" pitchFamily="34" charset="0"/>
              </a:rPr>
              <a:t>This course is aimed at understanding the basic concept of curriculum and steps in designing curriculum. Students are to analyse the integration of education concept, curriculum component and curriculum approach to develop an ideal curriculum both theoretically and practically.</a:t>
            </a:r>
            <a:endParaRPr lang="id-ID" sz="2800" b="1" dirty="0" smtClean="0">
              <a:latin typeface="Arial" pitchFamily="34" charset="0"/>
              <a:cs typeface="Arial" pitchFamily="34" charset="0"/>
            </a:endParaRPr>
          </a:p>
        </p:txBody>
      </p:sp>
    </p:spTree>
    <p:extLst>
      <p:ext uri="{BB962C8B-B14F-4D97-AF65-F5344CB8AC3E}">
        <p14:creationId xmlns:p14="http://schemas.microsoft.com/office/powerpoint/2010/main" val="133657194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a:xfrm>
            <a:off x="533400" y="685800"/>
            <a:ext cx="8229600" cy="685800"/>
          </a:xfrm>
        </p:spPr>
        <p:txBody>
          <a:bodyPr/>
          <a:lstStyle/>
          <a:p>
            <a:pPr>
              <a:spcBef>
                <a:spcPct val="50000"/>
              </a:spcBef>
            </a:pPr>
            <a:r>
              <a:rPr lang="en-US" sz="3200" b="1" dirty="0" smtClean="0">
                <a:latin typeface="Arial" charset="0"/>
                <a:cs typeface="Arial" charset="0"/>
              </a:rPr>
              <a:t>COURSE OUTLINE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82870521"/>
              </p:ext>
            </p:extLst>
          </p:nvPr>
        </p:nvGraphicFramePr>
        <p:xfrm>
          <a:off x="457200" y="1524000"/>
          <a:ext cx="8229600" cy="4424680"/>
        </p:xfrm>
        <a:graphic>
          <a:graphicData uri="http://schemas.openxmlformats.org/drawingml/2006/table">
            <a:tbl>
              <a:tblPr firstRow="1" bandRow="1">
                <a:tableStyleId>{5C22544A-7EE6-4342-B048-85BDC9FD1C3A}</a:tableStyleId>
              </a:tblPr>
              <a:tblGrid>
                <a:gridCol w="533400"/>
                <a:gridCol w="2438400"/>
                <a:gridCol w="5257800"/>
              </a:tblGrid>
              <a:tr h="370840">
                <a:tc>
                  <a:txBody>
                    <a:bodyPr/>
                    <a:lstStyle/>
                    <a:p>
                      <a:r>
                        <a:rPr lang="en-US" dirty="0" smtClean="0"/>
                        <a:t>NO</a:t>
                      </a:r>
                      <a:endParaRPr lang="en-US" dirty="0"/>
                    </a:p>
                  </a:txBody>
                  <a:tcPr/>
                </a:tc>
                <a:tc>
                  <a:txBody>
                    <a:bodyPr/>
                    <a:lstStyle/>
                    <a:p>
                      <a:r>
                        <a:rPr lang="en-US" dirty="0" smtClean="0"/>
                        <a:t>Component</a:t>
                      </a:r>
                      <a:endParaRPr lang="en-US" dirty="0"/>
                    </a:p>
                  </a:txBody>
                  <a:tcPr/>
                </a:tc>
                <a:tc>
                  <a:txBody>
                    <a:bodyPr/>
                    <a:lstStyle/>
                    <a:p>
                      <a:r>
                        <a:rPr lang="en-US" dirty="0" smtClean="0"/>
                        <a:t>Description</a:t>
                      </a:r>
                      <a:endParaRPr lang="en-US" dirty="0"/>
                    </a:p>
                  </a:txBody>
                  <a:tcPr/>
                </a:tc>
              </a:tr>
              <a:tr h="370840">
                <a:tc>
                  <a:txBody>
                    <a:bodyPr/>
                    <a:lstStyle/>
                    <a:p>
                      <a:r>
                        <a:rPr lang="en-US" dirty="0" smtClean="0"/>
                        <a:t>1</a:t>
                      </a:r>
                      <a:endParaRPr lang="en-US" dirty="0"/>
                    </a:p>
                  </a:txBody>
                  <a:tcPr/>
                </a:tc>
                <a:tc>
                  <a:txBody>
                    <a:bodyPr/>
                    <a:lstStyle/>
                    <a:p>
                      <a:r>
                        <a:rPr lang="en-US" dirty="0" smtClean="0"/>
                        <a:t>Subject name</a:t>
                      </a:r>
                      <a:endParaRPr lang="en-US" dirty="0"/>
                    </a:p>
                  </a:txBody>
                  <a:tcPr/>
                </a:tc>
                <a:tc>
                  <a:txBody>
                    <a:bodyPr/>
                    <a:lstStyle/>
                    <a:p>
                      <a:r>
                        <a:rPr lang="en-US" dirty="0" err="1" smtClean="0"/>
                        <a:t>Pengembangan</a:t>
                      </a:r>
                      <a:r>
                        <a:rPr lang="en-US" dirty="0" smtClean="0"/>
                        <a:t> </a:t>
                      </a:r>
                      <a:r>
                        <a:rPr lang="en-US" dirty="0" err="1" smtClean="0"/>
                        <a:t>Kurikulum</a:t>
                      </a:r>
                      <a:endParaRPr lang="en-US" dirty="0"/>
                    </a:p>
                  </a:txBody>
                  <a:tcPr/>
                </a:tc>
              </a:tr>
              <a:tr h="370840">
                <a:tc>
                  <a:txBody>
                    <a:bodyPr/>
                    <a:lstStyle/>
                    <a:p>
                      <a:r>
                        <a:rPr lang="en-US" dirty="0" smtClean="0"/>
                        <a:t>2</a:t>
                      </a:r>
                      <a:endParaRPr lang="en-US" dirty="0"/>
                    </a:p>
                  </a:txBody>
                  <a:tcPr/>
                </a:tc>
                <a:tc>
                  <a:txBody>
                    <a:bodyPr/>
                    <a:lstStyle/>
                    <a:p>
                      <a:r>
                        <a:rPr lang="en-US" dirty="0" smtClean="0"/>
                        <a:t>Credits</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Time allocation</a:t>
                      </a:r>
                      <a:endParaRPr lang="en-US" dirty="0"/>
                    </a:p>
                  </a:txBody>
                  <a:tcPr/>
                </a:tc>
                <a:tc>
                  <a:txBody>
                    <a:bodyPr/>
                    <a:lstStyle/>
                    <a:p>
                      <a:r>
                        <a:rPr lang="en-US" dirty="0" smtClean="0"/>
                        <a:t>100 minutes</a:t>
                      </a:r>
                      <a:endParaRPr lang="en-US" dirty="0"/>
                    </a:p>
                  </a:txBody>
                  <a:tcPr/>
                </a:tc>
              </a:tr>
              <a:tr h="370840">
                <a:tc>
                  <a:txBody>
                    <a:bodyPr/>
                    <a:lstStyle/>
                    <a:p>
                      <a:r>
                        <a:rPr lang="en-US" dirty="0" smtClean="0"/>
                        <a:t>4 </a:t>
                      </a:r>
                      <a:endParaRPr lang="en-US" dirty="0"/>
                    </a:p>
                  </a:txBody>
                  <a:tcPr/>
                </a:tc>
                <a:tc>
                  <a:txBody>
                    <a:bodyPr/>
                    <a:lstStyle/>
                    <a:p>
                      <a:r>
                        <a:rPr lang="en-US" smtClean="0"/>
                        <a:t>Prerequisite</a:t>
                      </a:r>
                      <a:endParaRPr lang="en-US" dirty="0"/>
                    </a:p>
                  </a:txBody>
                  <a:tcPr/>
                </a:tc>
                <a:tc>
                  <a:txBody>
                    <a:bodyPr/>
                    <a:lstStyle/>
                    <a:p>
                      <a:r>
                        <a:rPr lang="en-US" dirty="0" smtClean="0"/>
                        <a:t>-</a:t>
                      </a:r>
                      <a:endParaRPr lang="en-US" dirty="0"/>
                    </a:p>
                  </a:txBody>
                  <a:tcPr/>
                </a:tc>
              </a:tr>
              <a:tr h="370840">
                <a:tc>
                  <a:txBody>
                    <a:bodyPr/>
                    <a:lstStyle/>
                    <a:p>
                      <a:r>
                        <a:rPr lang="en-US" dirty="0" smtClean="0"/>
                        <a:t>5</a:t>
                      </a:r>
                      <a:endParaRPr lang="en-US" dirty="0"/>
                    </a:p>
                  </a:txBody>
                  <a:tcPr/>
                </a:tc>
                <a:tc>
                  <a:txBody>
                    <a:bodyPr/>
                    <a:lstStyle/>
                    <a:p>
                      <a:r>
                        <a:rPr lang="en-US" dirty="0" smtClean="0"/>
                        <a:t>Sessions</a:t>
                      </a:r>
                      <a:endParaRPr lang="en-US" dirty="0"/>
                    </a:p>
                  </a:txBody>
                  <a:tcPr/>
                </a:tc>
                <a:tc>
                  <a:txBody>
                    <a:bodyPr/>
                    <a:lstStyle/>
                    <a:p>
                      <a:r>
                        <a:rPr lang="en-US" dirty="0" smtClean="0"/>
                        <a:t>14 (exclude Midterm and Final exam)</a:t>
                      </a:r>
                      <a:endParaRPr lang="en-US" dirty="0"/>
                    </a:p>
                  </a:txBody>
                  <a:tcPr/>
                </a:tc>
              </a:tr>
              <a:tr h="370840">
                <a:tc>
                  <a:txBody>
                    <a:bodyPr/>
                    <a:lstStyle/>
                    <a:p>
                      <a:r>
                        <a:rPr lang="en-US" dirty="0" smtClean="0"/>
                        <a:t>6</a:t>
                      </a:r>
                      <a:endParaRPr lang="en-US" dirty="0"/>
                    </a:p>
                  </a:txBody>
                  <a:tcPr/>
                </a:tc>
                <a:tc>
                  <a:txBody>
                    <a:bodyPr/>
                    <a:lstStyle/>
                    <a:p>
                      <a:r>
                        <a:rPr lang="en-US" dirty="0" smtClean="0"/>
                        <a:t>Method</a:t>
                      </a:r>
                      <a:endParaRPr lang="en-US" dirty="0"/>
                    </a:p>
                  </a:txBody>
                  <a:tcPr/>
                </a:tc>
                <a:tc>
                  <a:txBody>
                    <a:bodyPr/>
                    <a:lstStyle/>
                    <a:p>
                      <a:r>
                        <a:rPr lang="en-US" dirty="0" smtClean="0"/>
                        <a:t>Discussion; Presentation;</a:t>
                      </a:r>
                      <a:r>
                        <a:rPr lang="en-US" baseline="0" dirty="0" smtClean="0"/>
                        <a:t> </a:t>
                      </a:r>
                      <a:endParaRPr lang="en-US" dirty="0"/>
                    </a:p>
                  </a:txBody>
                  <a:tcPr/>
                </a:tc>
              </a:tr>
              <a:tr h="370840">
                <a:tc>
                  <a:txBody>
                    <a:bodyPr/>
                    <a:lstStyle/>
                    <a:p>
                      <a:r>
                        <a:rPr lang="en-US" dirty="0" smtClean="0"/>
                        <a:t>7</a:t>
                      </a:r>
                      <a:endParaRPr lang="en-US" dirty="0"/>
                    </a:p>
                  </a:txBody>
                  <a:tcPr/>
                </a:tc>
                <a:tc>
                  <a:txBody>
                    <a:bodyPr/>
                    <a:lstStyle/>
                    <a:p>
                      <a:r>
                        <a:rPr lang="en-US" dirty="0" smtClean="0"/>
                        <a:t>Assessment &amp; Scoring</a:t>
                      </a:r>
                      <a:endParaRPr lang="en-US" dirty="0"/>
                    </a:p>
                  </a:txBody>
                  <a:tcPr/>
                </a:tc>
                <a:tc>
                  <a:txBody>
                    <a:bodyPr/>
                    <a:lstStyle/>
                    <a:p>
                      <a:pPr marL="285750" indent="-285750">
                        <a:buFontTx/>
                        <a:buChar char="-"/>
                      </a:pPr>
                      <a:r>
                        <a:rPr lang="en-US" dirty="0" smtClean="0"/>
                        <a:t>Attendance</a:t>
                      </a:r>
                      <a:r>
                        <a:rPr lang="en-US" baseline="0" dirty="0" smtClean="0"/>
                        <a:t> &amp; Participation =10%</a:t>
                      </a:r>
                    </a:p>
                    <a:p>
                      <a:pPr marL="285750" indent="-285750">
                        <a:buFontTx/>
                        <a:buChar char="-"/>
                      </a:pPr>
                      <a:r>
                        <a:rPr lang="en-US" baseline="0" dirty="0" smtClean="0"/>
                        <a:t>Assignment &amp; Formative = 20%</a:t>
                      </a:r>
                    </a:p>
                    <a:p>
                      <a:pPr marL="285750" indent="-285750">
                        <a:buFontTx/>
                        <a:buChar char="-"/>
                      </a:pPr>
                      <a:r>
                        <a:rPr lang="en-US" baseline="0" dirty="0" smtClean="0"/>
                        <a:t>Midterm Test = 30% </a:t>
                      </a:r>
                    </a:p>
                    <a:p>
                      <a:pPr marL="285750" indent="-285750">
                        <a:buFontTx/>
                        <a:buChar char="-"/>
                      </a:pPr>
                      <a:r>
                        <a:rPr lang="en-US" baseline="0" dirty="0" smtClean="0"/>
                        <a:t>Final Exam = 40% </a:t>
                      </a:r>
                      <a:endParaRPr lang="en-US" dirty="0"/>
                    </a:p>
                  </a:txBody>
                  <a:tcPr/>
                </a:tc>
              </a:tr>
              <a:tr h="370840">
                <a:tc>
                  <a:txBody>
                    <a:bodyPr/>
                    <a:lstStyle/>
                    <a:p>
                      <a:r>
                        <a:rPr lang="en-US" dirty="0" smtClean="0"/>
                        <a:t>8</a:t>
                      </a:r>
                      <a:endParaRPr lang="en-US" dirty="0"/>
                    </a:p>
                  </a:txBody>
                  <a:tcPr/>
                </a:tc>
                <a:tc>
                  <a:txBody>
                    <a:bodyPr/>
                    <a:lstStyle/>
                    <a:p>
                      <a:r>
                        <a:rPr lang="en-US" dirty="0" smtClean="0"/>
                        <a:t>G-class code</a:t>
                      </a:r>
                      <a:endParaRPr lang="en-US" dirty="0"/>
                    </a:p>
                  </a:txBody>
                  <a:tcPr/>
                </a:tc>
                <a:tc>
                  <a:txBody>
                    <a:bodyPr/>
                    <a:lstStyle/>
                    <a:p>
                      <a:r>
                        <a:rPr lang="en-US" sz="1800" b="0" kern="1200" dirty="0" smtClean="0">
                          <a:solidFill>
                            <a:schemeClr val="dk1"/>
                          </a:solidFill>
                          <a:effectLst/>
                          <a:latin typeface="+mn-lt"/>
                          <a:ea typeface="+mn-ea"/>
                          <a:cs typeface="+mn-cs"/>
                        </a:rPr>
                        <a:t>j61nfxg</a:t>
                      </a:r>
                    </a:p>
                    <a:p>
                      <a:endParaRPr lang="en-US" sz="1800" b="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5772950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Presentation: Weekly presentation, in pairs</a:t>
            </a:r>
          </a:p>
          <a:p>
            <a:r>
              <a:rPr lang="en-US" dirty="0" smtClean="0"/>
              <a:t>Journal summary and review</a:t>
            </a:r>
          </a:p>
          <a:p>
            <a:r>
              <a:rPr lang="en-US" dirty="0" smtClean="0"/>
              <a:t>Group Discussion</a:t>
            </a:r>
          </a:p>
          <a:p>
            <a:r>
              <a:rPr lang="en-US" dirty="0" smtClean="0"/>
              <a:t>Written test: Mid term and final exam</a:t>
            </a:r>
            <a:endParaRPr lang="en-US" dirty="0"/>
          </a:p>
        </p:txBody>
      </p:sp>
    </p:spTree>
    <p:extLst>
      <p:ext uri="{BB962C8B-B14F-4D97-AF65-F5344CB8AC3E}">
        <p14:creationId xmlns:p14="http://schemas.microsoft.com/office/powerpoint/2010/main" val="166401838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srcRect/>
          <a:stretch>
            <a:fillRect/>
          </a:stretch>
        </p:blipFill>
        <p:spPr bwMode="auto">
          <a:xfrm>
            <a:off x="-152400" y="0"/>
            <a:ext cx="9144000" cy="6858000"/>
          </a:xfrm>
          <a:prstGeom prst="rect">
            <a:avLst/>
          </a:prstGeom>
          <a:noFill/>
          <a:ln w="9525">
            <a:noFill/>
            <a:miter lim="800000"/>
            <a:headEnd/>
            <a:tailEnd/>
          </a:ln>
        </p:spPr>
      </p:pic>
      <p:sp>
        <p:nvSpPr>
          <p:cNvPr id="6" name="Rectangle 5"/>
          <p:cNvSpPr/>
          <p:nvPr/>
        </p:nvSpPr>
        <p:spPr>
          <a:xfrm>
            <a:off x="3124200" y="2622550"/>
            <a:ext cx="5105400" cy="461665"/>
          </a:xfrm>
          <a:prstGeom prst="rect">
            <a:avLst/>
          </a:prstGeom>
          <a:noFill/>
          <a:effectLst/>
        </p:spPr>
        <p:txBody>
          <a:bodyPr wrap="square">
            <a:spAutoFit/>
          </a:bodyPr>
          <a:lstStyle/>
          <a:p>
            <a:pPr fontAlgn="auto">
              <a:spcBef>
                <a:spcPts val="0"/>
              </a:spcBef>
              <a:spcAft>
                <a:spcPts val="0"/>
              </a:spcAft>
              <a:defRPr/>
            </a:pPr>
            <a:r>
              <a:rPr lang="en-US" sz="2400" b="1" dirty="0" smtClean="0">
                <a:ln w="18415" cmpd="sng">
                  <a:noFill/>
                  <a:prstDash val="solid"/>
                </a:ln>
                <a:solidFill>
                  <a:schemeClr val="tx1">
                    <a:lumMod val="75000"/>
                    <a:lumOff val="25000"/>
                  </a:schemeClr>
                </a:solidFill>
                <a:latin typeface="Arial" pitchFamily="34" charset="0"/>
                <a:cs typeface="Arial" pitchFamily="34" charset="0"/>
              </a:rPr>
              <a:t>Sessions before midterm test</a:t>
            </a:r>
            <a:endParaRPr lang="en-US" sz="2400" b="1" dirty="0">
              <a:ln w="18415" cmpd="sng">
                <a:noFill/>
                <a:prstDash val="solid"/>
              </a:ln>
              <a:solidFill>
                <a:schemeClr val="tx1">
                  <a:lumMod val="75000"/>
                  <a:lumOff val="25000"/>
                </a:schemeClr>
              </a:solidFill>
              <a:latin typeface="Arial" pitchFamily="34" charset="0"/>
              <a:cs typeface="Arial" pitchFamily="34" charset="0"/>
            </a:endParaRP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02</a:t>
            </a:r>
            <a:r>
              <a:rPr lang="en-US" dirty="0" smtClean="0">
                <a:ln w="18415" cmpd="sng">
                  <a:solidFill>
                    <a:srgbClr val="FFFFFF"/>
                  </a:solidFill>
                  <a:prstDash val="solid"/>
                </a:ln>
                <a:solidFill>
                  <a:srgbClr val="FFFFFF"/>
                </a:solidFill>
                <a:latin typeface="Arial" pitchFamily="34" charset="0"/>
                <a:cs typeface="Arial" pitchFamily="34" charset="0"/>
              </a:rPr>
              <a:t>. The basic concept of curriculum</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07</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dirty="0" smtClean="0">
                <a:ln w="18415" cmpd="sng">
                  <a:solidFill>
                    <a:srgbClr val="FFFFFF"/>
                  </a:solidFill>
                  <a:prstDash val="solid"/>
                </a:ln>
                <a:solidFill>
                  <a:srgbClr val="FFFFFF"/>
                </a:solidFill>
                <a:latin typeface="Arial" pitchFamily="34" charset="0"/>
                <a:cs typeface="Arial" pitchFamily="34" charset="0"/>
              </a:rPr>
              <a:t>Approaches to curriculum developments</a:t>
            </a:r>
            <a:endParaRPr lang="en-US" sz="1600"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03</a:t>
            </a:r>
            <a:r>
              <a:rPr lang="en-US" dirty="0" smtClean="0">
                <a:ln w="18415" cmpd="sng">
                  <a:solidFill>
                    <a:srgbClr val="FFFFFF"/>
                  </a:solidFill>
                  <a:prstDash val="solid"/>
                </a:ln>
                <a:solidFill>
                  <a:srgbClr val="FFFFFF"/>
                </a:solidFill>
                <a:latin typeface="Arial" pitchFamily="34" charset="0"/>
                <a:cs typeface="Arial" pitchFamily="34" charset="0"/>
              </a:rPr>
              <a:t>. The concept of curriculum development</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04</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smtClean="0">
                <a:ln w="18415" cmpd="sng">
                  <a:solidFill>
                    <a:srgbClr val="FFFFFF"/>
                  </a:solidFill>
                  <a:prstDash val="solid"/>
                </a:ln>
                <a:solidFill>
                  <a:srgbClr val="FFFFFF"/>
                </a:solidFill>
                <a:latin typeface="Arial" pitchFamily="34" charset="0"/>
                <a:cs typeface="Arial" pitchFamily="34" charset="0"/>
              </a:rPr>
              <a:t>Foundations </a:t>
            </a:r>
            <a:r>
              <a:rPr lang="en-US" sz="1600" dirty="0" smtClean="0">
                <a:ln w="18415" cmpd="sng">
                  <a:solidFill>
                    <a:srgbClr val="FFFFFF"/>
                  </a:solidFill>
                  <a:prstDash val="solid"/>
                </a:ln>
                <a:solidFill>
                  <a:srgbClr val="FFFFFF"/>
                </a:solidFill>
                <a:latin typeface="Arial" pitchFamily="34" charset="0"/>
                <a:cs typeface="Arial" pitchFamily="34" charset="0"/>
              </a:rPr>
              <a:t>of curriculum development</a:t>
            </a:r>
            <a:endParaRPr lang="en-US" sz="1600"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05</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dirty="0" smtClean="0">
                <a:ln w="18415" cmpd="sng">
                  <a:solidFill>
                    <a:srgbClr val="FFFFFF"/>
                  </a:solidFill>
                  <a:prstDash val="solid"/>
                </a:ln>
                <a:solidFill>
                  <a:srgbClr val="FFFFFF"/>
                </a:solidFill>
                <a:latin typeface="Arial" pitchFamily="34" charset="0"/>
                <a:cs typeface="Arial" pitchFamily="34" charset="0"/>
              </a:rPr>
              <a:t>Principles on developing curriculum</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06</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dirty="0" smtClean="0">
                <a:ln w="18415" cmpd="sng">
                  <a:solidFill>
                    <a:srgbClr val="FFFFFF"/>
                  </a:solidFill>
                  <a:prstDash val="solid"/>
                </a:ln>
                <a:solidFill>
                  <a:srgbClr val="FFFFFF"/>
                </a:solidFill>
                <a:latin typeface="Arial" pitchFamily="34" charset="0"/>
                <a:cs typeface="Arial" pitchFamily="34" charset="0"/>
              </a:rPr>
              <a:t>Curriculum development models</a:t>
            </a:r>
            <a:endParaRPr lang="en-US" sz="1600"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01</a:t>
            </a:r>
            <a:r>
              <a:rPr lang="en-US" dirty="0" smtClean="0">
                <a:ln w="18415" cmpd="sng">
                  <a:solidFill>
                    <a:srgbClr val="FFFFFF"/>
                  </a:solidFill>
                  <a:prstDash val="solid"/>
                </a:ln>
                <a:solidFill>
                  <a:srgbClr val="FFFFFF"/>
                </a:solidFill>
                <a:latin typeface="Arial" pitchFamily="34" charset="0"/>
                <a:cs typeface="Arial" pitchFamily="34" charset="0"/>
              </a:rPr>
              <a:t>. Introduction; course overview</a:t>
            </a:r>
            <a:endParaRPr lang="en-US" dirty="0">
              <a:ln w="18415" cmpd="sng">
                <a:solidFill>
                  <a:srgbClr val="FFFFFF"/>
                </a:solidFill>
                <a:prstDash val="solid"/>
              </a:ln>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106488401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6" descr="SUB#LIST copy.jpg"/>
          <p:cNvPicPr>
            <a:picLocks noChangeAspect="1"/>
          </p:cNvPicPr>
          <p:nvPr/>
        </p:nvPicPr>
        <p:blipFill>
          <a:blip r:embed="rId3"/>
          <a:srcRect/>
          <a:stretch>
            <a:fillRect/>
          </a:stretch>
        </p:blipFill>
        <p:spPr bwMode="auto">
          <a:xfrm>
            <a:off x="152400" y="-4763"/>
            <a:ext cx="9144000" cy="6858001"/>
          </a:xfrm>
          <a:prstGeom prst="rect">
            <a:avLst/>
          </a:prstGeom>
          <a:noFill/>
          <a:ln w="9525">
            <a:noFill/>
            <a:miter lim="800000"/>
            <a:headEnd/>
            <a:tailEnd/>
          </a:ln>
        </p:spPr>
      </p:pic>
      <p:sp>
        <p:nvSpPr>
          <p:cNvPr id="6" name="Rectangle 5"/>
          <p:cNvSpPr/>
          <p:nvPr/>
        </p:nvSpPr>
        <p:spPr>
          <a:xfrm>
            <a:off x="3124200" y="2622550"/>
            <a:ext cx="5105400" cy="461963"/>
          </a:xfrm>
          <a:prstGeom prst="rect">
            <a:avLst/>
          </a:prstGeom>
          <a:noFill/>
          <a:effectLst/>
        </p:spPr>
        <p:txBody>
          <a:bodyPr wrap="square">
            <a:spAutoFit/>
          </a:bodyPr>
          <a:lstStyle/>
          <a:p>
            <a:pPr algn="ctr" fontAlgn="auto">
              <a:spcBef>
                <a:spcPts val="0"/>
              </a:spcBef>
              <a:spcAft>
                <a:spcPts val="0"/>
              </a:spcAft>
              <a:defRPr/>
            </a:pPr>
            <a:r>
              <a:rPr lang="en-US" sz="2400" b="1" dirty="0" smtClean="0">
                <a:ln w="18415" cmpd="sng">
                  <a:noFill/>
                  <a:prstDash val="solid"/>
                </a:ln>
                <a:solidFill>
                  <a:schemeClr val="tx1">
                    <a:lumMod val="75000"/>
                    <a:lumOff val="25000"/>
                  </a:schemeClr>
                </a:solidFill>
                <a:latin typeface="Arial" pitchFamily="34" charset="0"/>
                <a:cs typeface="Arial" pitchFamily="34" charset="0"/>
              </a:rPr>
              <a:t>Sessions after</a:t>
            </a:r>
            <a:r>
              <a:rPr lang="en-US" sz="2400" b="1" dirty="0">
                <a:ln w="18415" cmpd="sng">
                  <a:noFill/>
                  <a:prstDash val="solid"/>
                </a:ln>
                <a:solidFill>
                  <a:schemeClr val="tx1">
                    <a:lumMod val="75000"/>
                    <a:lumOff val="25000"/>
                  </a:schemeClr>
                </a:solidFill>
                <a:latin typeface="Arial" pitchFamily="34" charset="0"/>
                <a:cs typeface="Arial" pitchFamily="34" charset="0"/>
              </a:rPr>
              <a:t> </a:t>
            </a:r>
            <a:r>
              <a:rPr lang="en-US" sz="2400" b="1" dirty="0" smtClean="0">
                <a:ln w="18415" cmpd="sng">
                  <a:noFill/>
                  <a:prstDash val="solid"/>
                </a:ln>
                <a:solidFill>
                  <a:schemeClr val="tx1">
                    <a:lumMod val="75000"/>
                    <a:lumOff val="25000"/>
                  </a:schemeClr>
                </a:solidFill>
                <a:latin typeface="Arial" pitchFamily="34" charset="0"/>
                <a:cs typeface="Arial" pitchFamily="34" charset="0"/>
              </a:rPr>
              <a:t>midterm test</a:t>
            </a:r>
            <a:endParaRPr lang="en-US" sz="2400" b="1" dirty="0">
              <a:ln w="18415" cmpd="sng">
                <a:noFill/>
                <a:prstDash val="solid"/>
              </a:ln>
              <a:solidFill>
                <a:schemeClr val="tx1">
                  <a:lumMod val="75000"/>
                  <a:lumOff val="25000"/>
                </a:schemeClr>
              </a:solidFill>
              <a:latin typeface="Arial" pitchFamily="34" charset="0"/>
              <a:cs typeface="Arial" pitchFamily="34" charset="0"/>
            </a:endParaRP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09</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dirty="0" smtClean="0">
                <a:ln w="18415" cmpd="sng">
                  <a:solidFill>
                    <a:srgbClr val="FFFFFF"/>
                  </a:solidFill>
                  <a:prstDash val="solid"/>
                </a:ln>
                <a:solidFill>
                  <a:srgbClr val="FFFFFF"/>
                </a:solidFill>
                <a:latin typeface="Arial" pitchFamily="34" charset="0"/>
                <a:cs typeface="Arial" pitchFamily="34" charset="0"/>
              </a:rPr>
              <a:t>Curriculum development issues in Indonesia</a:t>
            </a:r>
            <a:endParaRPr lang="en-US" sz="1600"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14</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mtClean="0">
                <a:ln w="18415" cmpd="sng">
                  <a:solidFill>
                    <a:srgbClr val="FFFFFF"/>
                  </a:solidFill>
                  <a:prstDash val="solid"/>
                </a:ln>
                <a:solidFill>
                  <a:srgbClr val="FFFFFF"/>
                </a:solidFill>
                <a:latin typeface="Arial" pitchFamily="34" charset="0"/>
                <a:cs typeface="Arial" pitchFamily="34" charset="0"/>
              </a:rPr>
              <a:t>Designing </a:t>
            </a:r>
            <a:r>
              <a:rPr lang="en-US" dirty="0" smtClean="0">
                <a:ln w="18415" cmpd="sng">
                  <a:solidFill>
                    <a:srgbClr val="FFFFFF"/>
                  </a:solidFill>
                  <a:prstDash val="solid"/>
                </a:ln>
                <a:solidFill>
                  <a:srgbClr val="FFFFFF"/>
                </a:solidFill>
                <a:latin typeface="Arial" pitchFamily="34" charset="0"/>
                <a:cs typeface="Arial" pitchFamily="34" charset="0"/>
              </a:rPr>
              <a:t>curriculum</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10</a:t>
            </a:r>
            <a:r>
              <a:rPr lang="en-US" dirty="0" smtClean="0">
                <a:ln w="18415" cmpd="sng">
                  <a:solidFill>
                    <a:srgbClr val="FFFFFF"/>
                  </a:solidFill>
                  <a:prstDash val="solid"/>
                </a:ln>
                <a:solidFill>
                  <a:srgbClr val="FFFFFF"/>
                </a:solidFill>
                <a:latin typeface="Arial" pitchFamily="34" charset="0"/>
                <a:cs typeface="Arial" pitchFamily="34" charset="0"/>
              </a:rPr>
              <a:t>. </a:t>
            </a:r>
            <a:r>
              <a:rPr lang="en-US" sz="1600" dirty="0" smtClean="0">
                <a:ln w="18415" cmpd="sng">
                  <a:solidFill>
                    <a:srgbClr val="FFFFFF"/>
                  </a:solidFill>
                  <a:prstDash val="solid"/>
                </a:ln>
                <a:solidFill>
                  <a:srgbClr val="FFFFFF"/>
                </a:solidFill>
                <a:latin typeface="Arial" pitchFamily="34" charset="0"/>
                <a:cs typeface="Arial" pitchFamily="34" charset="0"/>
              </a:rPr>
              <a:t>Curriculum development for 21</a:t>
            </a:r>
            <a:r>
              <a:rPr lang="en-US" sz="1600" baseline="30000" dirty="0" smtClean="0">
                <a:ln w="18415" cmpd="sng">
                  <a:solidFill>
                    <a:srgbClr val="FFFFFF"/>
                  </a:solidFill>
                  <a:prstDash val="solid"/>
                </a:ln>
                <a:solidFill>
                  <a:srgbClr val="FFFFFF"/>
                </a:solidFill>
                <a:latin typeface="Arial" pitchFamily="34" charset="0"/>
                <a:cs typeface="Arial" pitchFamily="34" charset="0"/>
              </a:rPr>
              <a:t>st</a:t>
            </a:r>
            <a:r>
              <a:rPr lang="en-US" sz="1600" dirty="0" smtClean="0">
                <a:ln w="18415" cmpd="sng">
                  <a:solidFill>
                    <a:srgbClr val="FFFFFF"/>
                  </a:solidFill>
                  <a:prstDash val="solid"/>
                </a:ln>
                <a:solidFill>
                  <a:srgbClr val="FFFFFF"/>
                </a:solidFill>
                <a:latin typeface="Arial" pitchFamily="34" charset="0"/>
                <a:cs typeface="Arial" pitchFamily="34" charset="0"/>
              </a:rPr>
              <a:t> century and 4.0</a:t>
            </a:r>
            <a:endParaRPr lang="en-US" sz="1600"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11</a:t>
            </a:r>
            <a:r>
              <a:rPr lang="en-US" dirty="0" smtClean="0">
                <a:ln w="18415" cmpd="sng">
                  <a:solidFill>
                    <a:srgbClr val="FFFFFF"/>
                  </a:solidFill>
                  <a:prstDash val="solid"/>
                </a:ln>
                <a:solidFill>
                  <a:srgbClr val="FFFFFF"/>
                </a:solidFill>
                <a:latin typeface="Arial" pitchFamily="34" charset="0"/>
                <a:cs typeface="Arial" pitchFamily="34" charset="0"/>
              </a:rPr>
              <a:t>. Curriculum, syllabus and lesson plan</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12</a:t>
            </a:r>
            <a:r>
              <a:rPr lang="en-US" dirty="0" smtClean="0">
                <a:ln w="18415" cmpd="sng">
                  <a:solidFill>
                    <a:srgbClr val="FFFFFF"/>
                  </a:solidFill>
                  <a:prstDash val="solid"/>
                </a:ln>
                <a:solidFill>
                  <a:srgbClr val="FFFFFF"/>
                </a:solidFill>
                <a:latin typeface="Arial" pitchFamily="34" charset="0"/>
                <a:cs typeface="Arial" pitchFamily="34" charset="0"/>
              </a:rPr>
              <a:t>. Curriculum and assessment</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13</a:t>
            </a:r>
            <a:r>
              <a:rPr lang="en-US" dirty="0" smtClean="0">
                <a:ln w="18415" cmpd="sng">
                  <a:solidFill>
                    <a:srgbClr val="FFFFFF"/>
                  </a:solidFill>
                  <a:prstDash val="solid"/>
                </a:ln>
                <a:solidFill>
                  <a:srgbClr val="FFFFFF"/>
                </a:solidFill>
                <a:latin typeface="Arial" pitchFamily="34" charset="0"/>
                <a:cs typeface="Arial" pitchFamily="34" charset="0"/>
              </a:rPr>
              <a:t>. Needs analysis</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08</a:t>
            </a:r>
            <a:r>
              <a:rPr lang="en-US" dirty="0" smtClean="0">
                <a:ln w="18415" cmpd="sng">
                  <a:solidFill>
                    <a:srgbClr val="FFFFFF"/>
                  </a:solidFill>
                  <a:prstDash val="solid"/>
                </a:ln>
                <a:solidFill>
                  <a:srgbClr val="FFFFFF"/>
                </a:solidFill>
                <a:latin typeface="Arial" pitchFamily="34" charset="0"/>
                <a:cs typeface="Arial" pitchFamily="34" charset="0"/>
              </a:rPr>
              <a:t>. Curriculum changes in Indonesia</a:t>
            </a:r>
            <a:endParaRPr lang="en-US"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b="1" dirty="0" smtClean="0">
                <a:latin typeface="Arial" charset="0"/>
                <a:cs typeface="Arial" charset="0"/>
              </a:rPr>
              <a:t>REFERENCES</a:t>
            </a:r>
          </a:p>
        </p:txBody>
      </p:sp>
      <p:sp>
        <p:nvSpPr>
          <p:cNvPr id="7172" name="Content Placeholder 5"/>
          <p:cNvSpPr>
            <a:spLocks noGrp="1"/>
          </p:cNvSpPr>
          <p:nvPr>
            <p:ph idx="1"/>
          </p:nvPr>
        </p:nvSpPr>
        <p:spPr>
          <a:xfrm>
            <a:off x="457200" y="1524000"/>
            <a:ext cx="8229600" cy="4602163"/>
          </a:xfrm>
        </p:spPr>
        <p:txBody>
          <a:bodyPr/>
          <a:lstStyle/>
          <a:p>
            <a:r>
              <a:rPr lang="en-US" sz="2000" dirty="0" smtClean="0"/>
              <a:t>Kelly</a:t>
            </a:r>
            <a:r>
              <a:rPr lang="en-US" sz="2000" dirty="0" smtClean="0"/>
              <a:t>, A.V.(2009). The Curriculum: Theory and Practice. London: Sage</a:t>
            </a:r>
          </a:p>
          <a:p>
            <a:r>
              <a:rPr lang="en-US" sz="2000" dirty="0"/>
              <a:t>Marsh, </a:t>
            </a:r>
            <a:r>
              <a:rPr lang="en-US" sz="2000" dirty="0" smtClean="0"/>
              <a:t>C.J</a:t>
            </a:r>
            <a:r>
              <a:rPr lang="en-US" sz="2000" dirty="0"/>
              <a:t>. (2004). Key Concepts for Understanding Curriculum 3</a:t>
            </a:r>
            <a:r>
              <a:rPr lang="en-US" sz="2000" baseline="30000" dirty="0"/>
              <a:t>rd</a:t>
            </a:r>
            <a:r>
              <a:rPr lang="en-US" sz="2000" dirty="0"/>
              <a:t> ed. London: </a:t>
            </a:r>
            <a:r>
              <a:rPr lang="en-US" sz="2000" dirty="0" smtClean="0"/>
              <a:t>Routledge </a:t>
            </a:r>
            <a:r>
              <a:rPr lang="en-US" sz="2000" dirty="0" err="1" smtClean="0"/>
              <a:t>Falmer</a:t>
            </a:r>
            <a:endParaRPr lang="en-US" sz="2000" dirty="0"/>
          </a:p>
          <a:p>
            <a:r>
              <a:rPr lang="en-US" sz="2000" dirty="0" smtClean="0"/>
              <a:t>Moore</a:t>
            </a:r>
            <a:r>
              <a:rPr lang="en-US" sz="2000" dirty="0" smtClean="0"/>
              <a:t>, Alex (2014). Understanding the </a:t>
            </a:r>
            <a:r>
              <a:rPr lang="en-US" sz="2000" dirty="0"/>
              <a:t>S</a:t>
            </a:r>
            <a:r>
              <a:rPr lang="en-US" sz="2000" dirty="0" smtClean="0"/>
              <a:t>chool Curriculum: Theory, Politics and </a:t>
            </a:r>
            <a:r>
              <a:rPr lang="en-US" sz="2000" dirty="0"/>
              <a:t>P</a:t>
            </a:r>
            <a:r>
              <a:rPr lang="en-US" sz="2000" dirty="0" smtClean="0"/>
              <a:t>rinciples. London: Routledge</a:t>
            </a:r>
          </a:p>
          <a:p>
            <a:r>
              <a:rPr lang="en-US" sz="2000" dirty="0" err="1" smtClean="0"/>
              <a:t>Sukmadinata</a:t>
            </a:r>
            <a:r>
              <a:rPr lang="en-US" sz="2000" dirty="0"/>
              <a:t>, N. (2009).</a:t>
            </a:r>
            <a:r>
              <a:rPr lang="en-US" sz="2000" dirty="0" err="1"/>
              <a:t>Pengembangan</a:t>
            </a:r>
            <a:r>
              <a:rPr lang="en-US" sz="2000" dirty="0"/>
              <a:t> </a:t>
            </a:r>
            <a:r>
              <a:rPr lang="en-US" sz="2000" dirty="0" err="1"/>
              <a:t>Kurikulum:Teori</a:t>
            </a:r>
            <a:r>
              <a:rPr lang="en-US" sz="2000" dirty="0"/>
              <a:t> </a:t>
            </a:r>
            <a:r>
              <a:rPr lang="en-US" sz="2000" dirty="0" err="1"/>
              <a:t>dan</a:t>
            </a:r>
            <a:r>
              <a:rPr lang="en-US" sz="2000" dirty="0"/>
              <a:t> </a:t>
            </a:r>
            <a:r>
              <a:rPr lang="en-US" sz="2000" dirty="0" err="1"/>
              <a:t>Praktik</a:t>
            </a:r>
            <a:r>
              <a:rPr lang="en-US" sz="2000" dirty="0"/>
              <a:t>. Bandung</a:t>
            </a:r>
            <a:r>
              <a:rPr lang="en-US" sz="2000" dirty="0" smtClean="0"/>
              <a:t>: PT </a:t>
            </a:r>
            <a:r>
              <a:rPr lang="en-US" sz="2000" dirty="0" err="1"/>
              <a:t>Remaja</a:t>
            </a:r>
            <a:r>
              <a:rPr lang="en-US" sz="2000" dirty="0"/>
              <a:t> </a:t>
            </a:r>
            <a:r>
              <a:rPr lang="en-US" sz="2000" dirty="0" err="1"/>
              <a:t>Rosdakarya</a:t>
            </a:r>
            <a:endParaRPr lang="en-US" sz="2000" dirty="0"/>
          </a:p>
          <a:p>
            <a:pPr lvl="0">
              <a:spcBef>
                <a:spcPts val="560"/>
              </a:spcBef>
              <a:spcAft>
                <a:spcPts val="0"/>
              </a:spcAft>
              <a:buClr>
                <a:schemeClr val="dk1"/>
              </a:buClr>
              <a:buSzPts val="2800"/>
            </a:pPr>
            <a:r>
              <a:rPr lang="en-US" sz="2000" dirty="0"/>
              <a:t>Ornstein, A.C &amp; </a:t>
            </a:r>
            <a:r>
              <a:rPr lang="en-US" sz="2000" dirty="0" err="1"/>
              <a:t>Hunkins</a:t>
            </a:r>
            <a:r>
              <a:rPr lang="en-US" sz="2000" dirty="0"/>
              <a:t>, F.P (2018). Curriculum Foundations, Principles and Issue 7</a:t>
            </a:r>
            <a:r>
              <a:rPr lang="en-US" sz="2000" baseline="30000" dirty="0"/>
              <a:t>th</a:t>
            </a:r>
            <a:r>
              <a:rPr lang="en-US" sz="2000" dirty="0"/>
              <a:t> edition. England: Pearson Education </a:t>
            </a:r>
            <a:r>
              <a:rPr lang="en-US" sz="2000" dirty="0" smtClean="0"/>
              <a:t>Limited</a:t>
            </a:r>
            <a:endParaRPr lang="en-US" sz="2000" dirty="0"/>
          </a:p>
          <a:p>
            <a:r>
              <a:rPr lang="id-ID" sz="2000" dirty="0">
                <a:cs typeface="Arial" pitchFamily="34" charset="0"/>
              </a:rPr>
              <a:t>Richard, </a:t>
            </a:r>
            <a:r>
              <a:rPr lang="id-ID" sz="2000" dirty="0" smtClean="0">
                <a:cs typeface="Arial" pitchFamily="34" charset="0"/>
              </a:rPr>
              <a:t>J.C</a:t>
            </a:r>
            <a:r>
              <a:rPr lang="id-ID" sz="2000" dirty="0">
                <a:cs typeface="Arial" pitchFamily="34" charset="0"/>
              </a:rPr>
              <a:t>.(2001). </a:t>
            </a:r>
            <a:r>
              <a:rPr lang="id-ID" sz="2000" dirty="0" err="1">
                <a:cs typeface="Arial" pitchFamily="34" charset="0"/>
              </a:rPr>
              <a:t>Curriculum</a:t>
            </a:r>
            <a:r>
              <a:rPr lang="id-ID" sz="2000" dirty="0">
                <a:cs typeface="Arial" pitchFamily="34" charset="0"/>
              </a:rPr>
              <a:t> Development in </a:t>
            </a:r>
            <a:r>
              <a:rPr lang="id-ID" sz="2000" dirty="0" err="1">
                <a:cs typeface="Arial" pitchFamily="34" charset="0"/>
              </a:rPr>
              <a:t>Language</a:t>
            </a:r>
            <a:r>
              <a:rPr lang="id-ID" sz="2000" dirty="0">
                <a:cs typeface="Arial" pitchFamily="34" charset="0"/>
              </a:rPr>
              <a:t> </a:t>
            </a:r>
            <a:r>
              <a:rPr lang="id-ID" sz="2000" dirty="0" err="1">
                <a:cs typeface="Arial" pitchFamily="34" charset="0"/>
              </a:rPr>
              <a:t>Teaching</a:t>
            </a:r>
            <a:r>
              <a:rPr lang="id-ID" sz="2000" dirty="0">
                <a:cs typeface="Arial" pitchFamily="34" charset="0"/>
              </a:rPr>
              <a:t>. </a:t>
            </a:r>
            <a:r>
              <a:rPr lang="id-ID" sz="2000" dirty="0" err="1">
                <a:cs typeface="Arial" pitchFamily="34" charset="0"/>
              </a:rPr>
              <a:t>Cambridge</a:t>
            </a:r>
            <a:r>
              <a:rPr lang="id-ID" sz="2000" dirty="0">
                <a:cs typeface="Arial" pitchFamily="34" charset="0"/>
              </a:rPr>
              <a:t>: CUP</a:t>
            </a:r>
          </a:p>
          <a:p>
            <a:r>
              <a:rPr lang="en-US" sz="2000" dirty="0" smtClean="0"/>
              <a:t>Tanner</a:t>
            </a:r>
            <a:r>
              <a:rPr lang="en-US" sz="2000" dirty="0" smtClean="0"/>
              <a:t>, D &amp; Tanner, L.(1995). Curriculum Development. Theory into Practice. New Jersey: Prentice Hall Inc</a:t>
            </a:r>
            <a:r>
              <a:rPr lang="en-US" sz="2000" dirty="0" smtClean="0"/>
              <a:t>.</a:t>
            </a:r>
            <a:endParaRPr lang="en-US" sz="2000" dirty="0" smtClean="0"/>
          </a:p>
        </p:txBody>
      </p:sp>
    </p:spTree>
    <p:extLst>
      <p:ext uri="{BB962C8B-B14F-4D97-AF65-F5344CB8AC3E}">
        <p14:creationId xmlns:p14="http://schemas.microsoft.com/office/powerpoint/2010/main" val="311704916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28575" y="-10886"/>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b="1" dirty="0" smtClean="0">
                <a:latin typeface="Arial" charset="0"/>
                <a:cs typeface="Arial" charset="0"/>
              </a:rPr>
              <a:t>CLASS REGULATION </a:t>
            </a:r>
          </a:p>
        </p:txBody>
      </p:sp>
      <p:sp>
        <p:nvSpPr>
          <p:cNvPr id="8196" name="Content Placeholder 5"/>
          <p:cNvSpPr>
            <a:spLocks noGrp="1"/>
          </p:cNvSpPr>
          <p:nvPr>
            <p:ph idx="1"/>
          </p:nvPr>
        </p:nvSpPr>
        <p:spPr>
          <a:xfrm>
            <a:off x="457200" y="1524000"/>
            <a:ext cx="8229600" cy="4602163"/>
          </a:xfrm>
        </p:spPr>
        <p:txBody>
          <a:bodyPr/>
          <a:lstStyle/>
          <a:p>
            <a:endParaRPr lang="en-US" sz="2400" dirty="0" smtClean="0"/>
          </a:p>
          <a:p>
            <a:r>
              <a:rPr lang="id-ID" sz="2200" dirty="0" err="1" smtClean="0">
                <a:latin typeface="Arial" charset="0"/>
                <a:cs typeface="Arial" charset="0"/>
              </a:rPr>
              <a:t>Attendance</a:t>
            </a:r>
            <a:r>
              <a:rPr lang="id-ID" sz="2200" dirty="0" smtClean="0">
                <a:latin typeface="Arial" charset="0"/>
                <a:cs typeface="Arial" charset="0"/>
              </a:rPr>
              <a:t>: 15 </a:t>
            </a:r>
            <a:r>
              <a:rPr lang="id-ID" sz="2200" dirty="0" err="1" smtClean="0">
                <a:latin typeface="Arial" charset="0"/>
                <a:cs typeface="Arial" charset="0"/>
              </a:rPr>
              <a:t>mins</a:t>
            </a:r>
            <a:r>
              <a:rPr lang="id-ID" sz="2200" dirty="0" smtClean="0">
                <a:latin typeface="Arial" charset="0"/>
                <a:cs typeface="Arial" charset="0"/>
              </a:rPr>
              <a:t> ; 75%</a:t>
            </a:r>
          </a:p>
          <a:p>
            <a:r>
              <a:rPr lang="id-ID" sz="2200" dirty="0" err="1" smtClean="0">
                <a:latin typeface="Arial" charset="0"/>
                <a:cs typeface="Arial" charset="0"/>
              </a:rPr>
              <a:t>Permission</a:t>
            </a:r>
            <a:r>
              <a:rPr lang="id-ID" sz="2200" dirty="0" smtClean="0">
                <a:latin typeface="Arial" charset="0"/>
                <a:cs typeface="Arial" charset="0"/>
              </a:rPr>
              <a:t>: </a:t>
            </a:r>
            <a:r>
              <a:rPr lang="id-ID" sz="2200" dirty="0" err="1" smtClean="0">
                <a:latin typeface="Arial" charset="0"/>
                <a:cs typeface="Arial" charset="0"/>
              </a:rPr>
              <a:t>letter</a:t>
            </a:r>
            <a:endParaRPr lang="id-ID" sz="2200" dirty="0" smtClean="0">
              <a:latin typeface="Arial" charset="0"/>
              <a:cs typeface="Arial" charset="0"/>
            </a:endParaRPr>
          </a:p>
          <a:p>
            <a:r>
              <a:rPr lang="id-ID" sz="2200" dirty="0" err="1" smtClean="0">
                <a:latin typeface="Arial" charset="0"/>
                <a:cs typeface="Arial" charset="0"/>
              </a:rPr>
              <a:t>Communication</a:t>
            </a:r>
            <a:r>
              <a:rPr lang="id-ID" sz="2200" dirty="0" smtClean="0">
                <a:latin typeface="Arial" charset="0"/>
                <a:cs typeface="Arial" charset="0"/>
              </a:rPr>
              <a:t>: </a:t>
            </a:r>
            <a:r>
              <a:rPr lang="id-ID" sz="2200" dirty="0" err="1" smtClean="0">
                <a:latin typeface="Arial" charset="0"/>
                <a:cs typeface="Arial" charset="0"/>
              </a:rPr>
              <a:t>G-class</a:t>
            </a:r>
            <a:endParaRPr lang="id-ID" sz="2200" dirty="0" smtClean="0">
              <a:latin typeface="Arial" charset="0"/>
              <a:cs typeface="Arial" charset="0"/>
            </a:endParaRPr>
          </a:p>
          <a:p>
            <a:r>
              <a:rPr lang="id-ID" sz="2200" dirty="0" smtClean="0">
                <a:latin typeface="Arial" charset="0"/>
                <a:cs typeface="Arial" charset="0"/>
              </a:rPr>
              <a:t>M</a:t>
            </a:r>
            <a:r>
              <a:rPr lang="en-US" sz="2200" dirty="0" smtClean="0">
                <a:latin typeface="Arial" charset="0"/>
                <a:cs typeface="Arial" charset="0"/>
              </a:rPr>
              <a:t>a</a:t>
            </a:r>
            <a:r>
              <a:rPr lang="id-ID" sz="2200" dirty="0" err="1" smtClean="0">
                <a:latin typeface="Arial" charset="0"/>
                <a:cs typeface="Arial" charset="0"/>
              </a:rPr>
              <a:t>nner</a:t>
            </a:r>
            <a:r>
              <a:rPr lang="id-ID" sz="2200" dirty="0" smtClean="0">
                <a:latin typeface="Arial" charset="0"/>
                <a:cs typeface="Arial" charset="0"/>
              </a:rPr>
              <a:t> </a:t>
            </a:r>
            <a:r>
              <a:rPr lang="id-ID" sz="2200" dirty="0" err="1" smtClean="0">
                <a:latin typeface="Arial" charset="0"/>
                <a:cs typeface="Arial" charset="0"/>
              </a:rPr>
              <a:t>that</a:t>
            </a:r>
            <a:r>
              <a:rPr lang="id-ID" sz="2200" dirty="0" smtClean="0">
                <a:latin typeface="Arial" charset="0"/>
                <a:cs typeface="Arial" charset="0"/>
              </a:rPr>
              <a:t> </a:t>
            </a:r>
            <a:r>
              <a:rPr lang="id-ID" sz="2200" dirty="0" err="1" smtClean="0">
                <a:latin typeface="Arial" charset="0"/>
                <a:cs typeface="Arial" charset="0"/>
              </a:rPr>
              <a:t>matters</a:t>
            </a:r>
            <a:endParaRPr lang="id-ID" sz="2200" dirty="0" smtClean="0">
              <a:latin typeface="Arial" charset="0"/>
              <a:cs typeface="Arial"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2612</TotalTime>
  <Words>485</Words>
  <Application>Microsoft Macintosh PowerPoint</Application>
  <PresentationFormat>On-screen Show (4:3)</PresentationFormat>
  <Paragraphs>95</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PowerPoint Presentation</vt:lpstr>
      <vt:lpstr>PowerPoint Presentation</vt:lpstr>
      <vt:lpstr>LEARNING OBJECTIVE</vt:lpstr>
      <vt:lpstr>COURSE OUTLINE </vt:lpstr>
      <vt:lpstr>ASSESSMENT</vt:lpstr>
      <vt:lpstr>PowerPoint Presentation</vt:lpstr>
      <vt:lpstr>PowerPoint Presentation</vt:lpstr>
      <vt:lpstr>REFERENCES</vt:lpstr>
      <vt:lpstr>CLASS REGULATION </vt:lpstr>
      <vt:lpstr>DISCUSSION</vt:lpstr>
    </vt:vector>
  </TitlesOfParts>
  <Company>signDesign Communications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Lestari, Sri</cp:lastModifiedBy>
  <cp:revision>289</cp:revision>
  <dcterms:created xsi:type="dcterms:W3CDTF">2010-08-24T06:47:44Z</dcterms:created>
  <dcterms:modified xsi:type="dcterms:W3CDTF">2019-03-21T13:27:47Z</dcterms:modified>
</cp:coreProperties>
</file>