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82" r:id="rId4"/>
    <p:sldId id="292" r:id="rId5"/>
    <p:sldId id="298" r:id="rId6"/>
    <p:sldId id="294" r:id="rId7"/>
    <p:sldId id="295" r:id="rId8"/>
    <p:sldId id="296" r:id="rId9"/>
    <p:sldId id="297" r:id="rId10"/>
    <p:sldId id="291" r:id="rId11"/>
    <p:sldId id="299" r:id="rId12"/>
    <p:sldId id="293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566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1_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935705" y="3725862"/>
            <a:ext cx="6208295" cy="1423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sym typeface="Arial"/>
              </a:rPr>
              <a:t>NEEDS ANALYSIS IN CURRICULUM DEVELOPMENT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sym typeface="Arial"/>
              </a:rPr>
              <a:t>SESSION </a:t>
            </a:r>
            <a:r>
              <a:rPr lang="en-US" sz="1800" b="1" dirty="0" smtClean="0">
                <a:solidFill>
                  <a:schemeClr val="lt1"/>
                </a:solidFill>
              </a:rPr>
              <a:t>13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 smtClean="0">
                <a:solidFill>
                  <a:schemeClr val="lt1"/>
                </a:solidFill>
                <a:sym typeface="Arial"/>
              </a:rPr>
              <a:t>SRI 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LESTARI, </a:t>
            </a:r>
            <a:r>
              <a:rPr lang="en-US" sz="1200" b="1" i="0" u="none" strike="noStrike" cap="none" dirty="0" err="1">
                <a:solidFill>
                  <a:schemeClr val="lt1"/>
                </a:solidFill>
                <a:sym typeface="Arial"/>
              </a:rPr>
              <a:t>S.Pd</a:t>
            </a: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, M.A.</a:t>
            </a:r>
            <a:endParaRPr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lt1"/>
                </a:solidFill>
                <a:sym typeface="Arial"/>
              </a:rPr>
              <a:t>ENGLISH EDUCATION DEPT.</a:t>
            </a:r>
            <a:endParaRPr sz="1200" b="1" i="0" u="none" strike="noStrike" cap="none" dirty="0">
              <a:solidFill>
                <a:schemeClr val="lt1"/>
              </a:solidFill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r>
              <a:rPr lang="en-US" b="1" dirty="0" smtClean="0"/>
              <a:t>THE STEP-BY-STEP PROCEDURES </a:t>
            </a:r>
            <a:r>
              <a:rPr lang="en-US" sz="2800" b="1" dirty="0" smtClean="0"/>
              <a:t>(for small group of learners)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8956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1. initial questionnaire</a:t>
            </a:r>
            <a:br>
              <a:rPr lang="en-US" dirty="0"/>
            </a:br>
            <a:r>
              <a:rPr lang="en-US" dirty="0"/>
              <a:t>2. follow-up individual and groups interview</a:t>
            </a:r>
            <a:br>
              <a:rPr lang="en-US" dirty="0"/>
            </a:br>
            <a:r>
              <a:rPr lang="en-US" dirty="0"/>
              <a:t>3. meetings with students</a:t>
            </a:r>
            <a:br>
              <a:rPr lang="en-US" dirty="0"/>
            </a:br>
            <a:r>
              <a:rPr lang="en-US" dirty="0"/>
              <a:t>4. meetings with other teachers</a:t>
            </a:r>
            <a:br>
              <a:rPr lang="en-US" dirty="0"/>
            </a:br>
            <a:r>
              <a:rPr lang="en-US" dirty="0"/>
              <a:t>5. ongoing classroom observation</a:t>
            </a:r>
            <a:br>
              <a:rPr lang="en-US" dirty="0"/>
            </a:br>
            <a:r>
              <a:rPr lang="en-US" dirty="0"/>
              <a:t>6. tests</a:t>
            </a:r>
          </a:p>
        </p:txBody>
      </p:sp>
    </p:spTree>
    <p:extLst>
      <p:ext uri="{BB962C8B-B14F-4D97-AF65-F5344CB8AC3E}">
        <p14:creationId xmlns:p14="http://schemas.microsoft.com/office/powerpoint/2010/main" val="103808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r>
              <a:rPr lang="en-US" b="1" dirty="0" smtClean="0"/>
              <a:t>THE FRAMEWORK FOR NA</a:t>
            </a:r>
            <a:endParaRPr lang="en-US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2389"/>
            <a:ext cx="8229600" cy="4525963"/>
          </a:xfrm>
        </p:spPr>
        <p:txBody>
          <a:bodyPr/>
          <a:lstStyle/>
          <a:p>
            <a:pPr marL="628650" indent="-514350">
              <a:buAutoNum type="arabicPeriod"/>
            </a:pPr>
            <a:r>
              <a:rPr lang="en-US" dirty="0" smtClean="0"/>
              <a:t>Who are the learners</a:t>
            </a:r>
          </a:p>
          <a:p>
            <a:pPr lvl="1"/>
            <a:r>
              <a:rPr lang="en-US" dirty="0" smtClean="0"/>
              <a:t>Age, nationality, background, interest, attitude, etc.</a:t>
            </a:r>
          </a:p>
          <a:p>
            <a:pPr marL="628650" indent="-514350">
              <a:buAutoNum type="arabicPeriod"/>
            </a:pPr>
            <a:r>
              <a:rPr lang="en-US" dirty="0" smtClean="0"/>
              <a:t>Why are the learners taking the course?</a:t>
            </a:r>
          </a:p>
          <a:p>
            <a:pPr lvl="1"/>
            <a:r>
              <a:rPr lang="en-US" dirty="0" smtClean="0"/>
              <a:t>Purposes, target, motivation, etc.</a:t>
            </a:r>
            <a:endParaRPr lang="en-US" dirty="0" smtClean="0"/>
          </a:p>
          <a:p>
            <a:pPr marL="628650" indent="-514350">
              <a:buAutoNum type="arabicPeriod"/>
            </a:pPr>
            <a:r>
              <a:rPr lang="en-US" dirty="0" smtClean="0"/>
              <a:t>How do the learners learn?</a:t>
            </a:r>
          </a:p>
          <a:p>
            <a:pPr lvl="1"/>
            <a:r>
              <a:rPr lang="en-US" dirty="0" smtClean="0"/>
              <a:t>Learning background, methods, level, etc.</a:t>
            </a:r>
          </a:p>
          <a:p>
            <a:pPr marL="628650" indent="-514350">
              <a:buAutoNum type="arabicPeriod"/>
            </a:pPr>
            <a:r>
              <a:rPr lang="en-US" dirty="0" smtClean="0"/>
              <a:t>What sources are available?</a:t>
            </a:r>
          </a:p>
          <a:p>
            <a:pPr lvl="1"/>
            <a:r>
              <a:rPr lang="en-US" dirty="0" smtClean="0"/>
              <a:t>Materials, aids, teachers background, etc.</a:t>
            </a:r>
            <a:endParaRPr lang="en-US" dirty="0" smtClean="0"/>
          </a:p>
          <a:p>
            <a:pPr marL="6286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6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331"/>
            <a:ext cx="8229600" cy="1143000"/>
          </a:xfrm>
        </p:spPr>
        <p:txBody>
          <a:bodyPr/>
          <a:lstStyle/>
          <a:p>
            <a:r>
              <a:rPr lang="en-US" b="1" dirty="0" smtClean="0"/>
              <a:t>PRACTICE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a need analysis questionnaire or interview questions</a:t>
            </a:r>
          </a:p>
          <a:p>
            <a:r>
              <a:rPr lang="en-US" dirty="0" smtClean="0"/>
              <a:t>Follow the guidance provided by your lecturer</a:t>
            </a:r>
          </a:p>
          <a:p>
            <a:r>
              <a:rPr lang="en-US" dirty="0" smtClean="0"/>
              <a:t>Practice doing a needs analysis process following </a:t>
            </a:r>
            <a:r>
              <a:rPr lang="en-US" smtClean="0"/>
              <a:t>the procedures above.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33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SUB#LIST cop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3124200" y="2622550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3F3F3F"/>
                </a:solidFill>
              </a:rPr>
              <a:t>The objectives</a:t>
            </a:r>
            <a:endParaRPr sz="24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>
            <a:off x="3962400" y="3935895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3962400" y="4800600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709005" y="396641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647207" y="4402291"/>
            <a:ext cx="5105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647207" y="4776367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647207" y="3248889"/>
            <a:ext cx="5105400" cy="69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01. 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Students are able to </a:t>
            </a:r>
            <a:r>
              <a:rPr lang="en-US" sz="1800" b="1" dirty="0" smtClean="0">
                <a:solidFill>
                  <a:srgbClr val="FFFFFF"/>
                </a:solidFill>
              </a:rPr>
              <a:t>understand the role of needs analysis in curriculum development</a:t>
            </a:r>
            <a:endParaRPr lang="en-US"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 smtClean="0">
              <a:solidFill>
                <a:srgbClr val="FFFFFF"/>
              </a:solidFill>
            </a:endParaRPr>
          </a:p>
          <a:p>
            <a:r>
              <a:rPr lang="en-US" sz="1800" b="1" dirty="0" smtClean="0">
                <a:solidFill>
                  <a:srgbClr val="FFFFFF"/>
                </a:solidFill>
              </a:rPr>
              <a:t>2. </a:t>
            </a:r>
            <a:r>
              <a:rPr lang="en-US" sz="1800" b="1" dirty="0">
                <a:solidFill>
                  <a:srgbClr val="FFFFFF"/>
                </a:solidFill>
              </a:rPr>
              <a:t>Students are able to identify the needs of learners to develop a curriculum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3733800" y="441960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3767"/>
            <a:ext cx="8229600" cy="912311"/>
          </a:xfrm>
        </p:spPr>
        <p:txBody>
          <a:bodyPr/>
          <a:lstStyle/>
          <a:p>
            <a:r>
              <a:rPr lang="en-US" sz="3600" b="1" dirty="0" smtClean="0"/>
              <a:t>THE NATIONAL CURRICULUM 2013 DEVT PROCESS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240"/>
            <a:ext cx="9144000" cy="487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0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NEEDS ANALYSIS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An initial procedure of developing curriculum to collect information from learners’ needs (Richard, 2001: 51)</a:t>
            </a:r>
          </a:p>
          <a:p>
            <a:endParaRPr lang="en-US" sz="2800" dirty="0" smtClean="0"/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systematic collection and analysis of all relevant information necessary to satisfy the language learning requirements of the students within the context of the particular institutions involved in the learning </a:t>
            </a:r>
            <a:r>
              <a:rPr lang="en-US" sz="2800" dirty="0" smtClean="0"/>
              <a:t>situation (Brown, 1995: 21)</a:t>
            </a:r>
          </a:p>
        </p:txBody>
      </p:sp>
    </p:spTree>
    <p:extLst>
      <p:ext uri="{BB962C8B-B14F-4D97-AF65-F5344CB8AC3E}">
        <p14:creationId xmlns:p14="http://schemas.microsoft.com/office/powerpoint/2010/main" val="1035455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457"/>
            <a:ext cx="8229600" cy="1143000"/>
          </a:xfrm>
        </p:spPr>
        <p:txBody>
          <a:bodyPr/>
          <a:lstStyle/>
          <a:p>
            <a:pPr algn="l"/>
            <a:r>
              <a:rPr lang="en-US" b="1" smtClean="0"/>
              <a:t>NEEDS ANALYSIS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Provide </a:t>
            </a:r>
            <a:r>
              <a:rPr lang="en-US" sz="2400" dirty="0"/>
              <a:t>the basis for planning goals and objectives for a future program, and also for developing syllabus design and teaching materials for the </a:t>
            </a:r>
            <a:r>
              <a:rPr lang="en-US" sz="2400" dirty="0" smtClean="0"/>
              <a:t>course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elps </a:t>
            </a:r>
            <a:r>
              <a:rPr lang="en-US" sz="2400" dirty="0"/>
              <a:t>teachers create in-class activities in which the students can utilize learned skills and knowledge as tools to meet their real-life needs in meaningful </a:t>
            </a:r>
            <a:r>
              <a:rPr lang="en-US" sz="2400" dirty="0" smtClean="0"/>
              <a:t>ways</a:t>
            </a:r>
          </a:p>
          <a:p>
            <a:r>
              <a:rPr lang="en-US" sz="2400" dirty="0"/>
              <a:t>H</a:t>
            </a:r>
            <a:r>
              <a:rPr lang="en-US" sz="2400" dirty="0" smtClean="0"/>
              <a:t>elps </a:t>
            </a:r>
            <a:r>
              <a:rPr lang="en-US" sz="2400" dirty="0"/>
              <a:t>teachers understand the potential difference in learning expectations between themselves and their </a:t>
            </a:r>
            <a:r>
              <a:rPr lang="en-US" sz="2400" dirty="0" smtClean="0"/>
              <a:t>students (proficiency-oriented curricula)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876922" y="5462337"/>
            <a:ext cx="5366084" cy="6638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smtClean="0">
                <a:solidFill>
                  <a:srgbClr val="00B050"/>
                </a:solidFill>
              </a:rPr>
              <a:t>A LEARNER-CENTERED CURRICULUM</a:t>
            </a:r>
            <a:endParaRPr lang="en-US" sz="18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05"/>
            <a:ext cx="86868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PURPOSES of NA (</a:t>
            </a:r>
            <a:r>
              <a:rPr lang="en-US" sz="3200" b="1" dirty="0" smtClean="0"/>
              <a:t>in language teaching)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59" y="1335507"/>
            <a:ext cx="8229600" cy="5089356"/>
          </a:xfrm>
        </p:spPr>
        <p:txBody>
          <a:bodyPr/>
          <a:lstStyle/>
          <a:p>
            <a:r>
              <a:rPr lang="en-US" sz="2400" dirty="0"/>
              <a:t>To find out what language skills a learner needs in order to perform a particular role, such as sales manager, tour guide, or university </a:t>
            </a:r>
            <a:r>
              <a:rPr lang="en-US" sz="2400" dirty="0" smtClean="0"/>
              <a:t>student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help determine if an existing course adequately addresses the needs of potential </a:t>
            </a:r>
            <a:r>
              <a:rPr lang="en-US" sz="2400" dirty="0" smtClean="0"/>
              <a:t>students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determine which students from a group are most in need of training in particular language </a:t>
            </a:r>
            <a:r>
              <a:rPr lang="en-US" sz="2400" dirty="0" smtClean="0"/>
              <a:t>skills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identify a change of direction that people in a reference group feel is </a:t>
            </a:r>
            <a:r>
              <a:rPr lang="en-US" sz="2400" dirty="0" smtClean="0"/>
              <a:t>important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identify a gap between what students are able to do and what they needs to be able to </a:t>
            </a:r>
            <a:r>
              <a:rPr lang="en-US" sz="2400" dirty="0" smtClean="0"/>
              <a:t>do</a:t>
            </a:r>
            <a:endParaRPr lang="en-US" sz="2400" dirty="0"/>
          </a:p>
          <a:p>
            <a:r>
              <a:rPr lang="en-US" sz="2400" dirty="0" smtClean="0"/>
              <a:t>To </a:t>
            </a:r>
            <a:r>
              <a:rPr lang="en-US" sz="2400" dirty="0"/>
              <a:t>collect information about a particular problem learners are </a:t>
            </a:r>
            <a:r>
              <a:rPr lang="en-US" sz="2400" dirty="0" smtClean="0"/>
              <a:t>experiencing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38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05"/>
            <a:ext cx="86868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PROCEDURES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59" y="1335507"/>
            <a:ext cx="8229600" cy="5089356"/>
          </a:xfrm>
        </p:spPr>
        <p:txBody>
          <a:bodyPr/>
          <a:lstStyle/>
          <a:p>
            <a:r>
              <a:rPr lang="en-US" sz="2800" dirty="0" smtClean="0"/>
              <a:t>Questionnaire</a:t>
            </a:r>
          </a:p>
          <a:p>
            <a:r>
              <a:rPr lang="en-US" sz="2800" dirty="0" smtClean="0"/>
              <a:t>Self-rating</a:t>
            </a:r>
          </a:p>
          <a:p>
            <a:r>
              <a:rPr lang="en-US" sz="2800" dirty="0" smtClean="0"/>
              <a:t>Interview</a:t>
            </a:r>
          </a:p>
          <a:p>
            <a:r>
              <a:rPr lang="en-US" sz="2800" dirty="0" smtClean="0"/>
              <a:t>Meetings</a:t>
            </a:r>
          </a:p>
          <a:p>
            <a:r>
              <a:rPr lang="en-US" sz="2800" dirty="0" smtClean="0"/>
              <a:t>Observation</a:t>
            </a:r>
          </a:p>
          <a:p>
            <a:r>
              <a:rPr lang="en-US" sz="2800" dirty="0" smtClean="0"/>
              <a:t>Taking work’s sample</a:t>
            </a:r>
          </a:p>
          <a:p>
            <a:r>
              <a:rPr lang="en-US" sz="2800" dirty="0" smtClean="0"/>
              <a:t>Task analysis</a:t>
            </a:r>
          </a:p>
          <a:p>
            <a:r>
              <a:rPr lang="en-US" sz="2800" dirty="0" smtClean="0"/>
              <a:t>Case studies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0387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05"/>
            <a:ext cx="86868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STEP-BY-STEP PROCEDURES (1)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59" y="1335507"/>
            <a:ext cx="8229600" cy="5089356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literature survey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analysis </a:t>
            </a:r>
            <a:r>
              <a:rPr lang="en-US" sz="2400" dirty="0"/>
              <a:t>of a wide range of survey </a:t>
            </a:r>
            <a:r>
              <a:rPr lang="en-US" sz="2400" dirty="0" smtClean="0"/>
              <a:t>questionnaires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contact </a:t>
            </a:r>
            <a:r>
              <a:rPr lang="en-US" sz="2400" dirty="0"/>
              <a:t>with others who had conducted similar </a:t>
            </a:r>
            <a:r>
              <a:rPr lang="en-US" sz="2400" dirty="0" smtClean="0"/>
              <a:t>surveys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interviews </a:t>
            </a:r>
            <a:r>
              <a:rPr lang="en-US" sz="2400" dirty="0"/>
              <a:t>with teachers to determine </a:t>
            </a:r>
            <a:r>
              <a:rPr lang="en-US" sz="2400" dirty="0" smtClean="0"/>
              <a:t>goals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identification </a:t>
            </a:r>
            <a:r>
              <a:rPr lang="en-US" sz="2400" dirty="0"/>
              <a:t>of participating </a:t>
            </a:r>
            <a:r>
              <a:rPr lang="en-US" sz="2400" dirty="0" smtClean="0"/>
              <a:t>departments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presentation </a:t>
            </a:r>
            <a:r>
              <a:rPr lang="en-US" sz="2400" dirty="0"/>
              <a:t>of project proposal to participating departments </a:t>
            </a:r>
            <a:r>
              <a:rPr lang="en-US" sz="2400" dirty="0" smtClean="0"/>
              <a:t>and identification </a:t>
            </a:r>
            <a:r>
              <a:rPr lang="en-US" sz="2400" dirty="0"/>
              <a:t>of liaison person in each </a:t>
            </a:r>
            <a:r>
              <a:rPr lang="en-US" sz="2400" dirty="0" smtClean="0"/>
              <a:t>department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development </a:t>
            </a:r>
            <a:r>
              <a:rPr lang="en-US" sz="2400" dirty="0"/>
              <a:t>of a pilot student and staff </a:t>
            </a:r>
            <a:r>
              <a:rPr lang="en-US" sz="2400" dirty="0" smtClean="0"/>
              <a:t>questionnaire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 smtClean="0"/>
              <a:t>review </a:t>
            </a:r>
            <a:r>
              <a:rPr lang="en-US" sz="2400" dirty="0"/>
              <a:t>of the questionnaires by </a:t>
            </a:r>
            <a:r>
              <a:rPr lang="en-US" sz="2400" dirty="0" smtClean="0"/>
              <a:t>colleagues</a:t>
            </a:r>
          </a:p>
        </p:txBody>
      </p:sp>
    </p:spTree>
    <p:extLst>
      <p:ext uri="{BB962C8B-B14F-4D97-AF65-F5344CB8AC3E}">
        <p14:creationId xmlns:p14="http://schemas.microsoft.com/office/powerpoint/2010/main" val="48659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205"/>
            <a:ext cx="86868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STEP-BY-STEP PROCEDURES (2)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759" y="1335507"/>
            <a:ext cx="8229600" cy="5089356"/>
          </a:xfrm>
        </p:spPr>
        <p:txBody>
          <a:bodyPr/>
          <a:lstStyle/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piloting </a:t>
            </a:r>
            <a:r>
              <a:rPr lang="en-US" sz="2400" dirty="0"/>
              <a:t>of the </a:t>
            </a:r>
            <a:r>
              <a:rPr lang="en-US" sz="2400" dirty="0" smtClean="0"/>
              <a:t>questionnaires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selection </a:t>
            </a:r>
            <a:r>
              <a:rPr lang="en-US" sz="2400" dirty="0"/>
              <a:t>of staff and students </a:t>
            </a:r>
            <a:r>
              <a:rPr lang="en-US" sz="2400" dirty="0" smtClean="0"/>
              <a:t>subjects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developing </a:t>
            </a:r>
            <a:r>
              <a:rPr lang="en-US" sz="2400" dirty="0"/>
              <a:t>a schedule for collecting </a:t>
            </a:r>
            <a:r>
              <a:rPr lang="en-US" sz="2400" dirty="0" smtClean="0"/>
              <a:t>data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administration </a:t>
            </a:r>
            <a:r>
              <a:rPr lang="en-US" sz="2400" dirty="0"/>
              <a:t>of </a:t>
            </a:r>
            <a:r>
              <a:rPr lang="en-US" sz="2400" dirty="0" smtClean="0"/>
              <a:t>questionnaires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follow-up </a:t>
            </a:r>
            <a:r>
              <a:rPr lang="en-US" sz="2400" dirty="0"/>
              <a:t>interviews with selected </a:t>
            </a:r>
            <a:r>
              <a:rPr lang="en-US" sz="2400" dirty="0" smtClean="0"/>
              <a:t>participants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tabulation </a:t>
            </a:r>
            <a:r>
              <a:rPr lang="en-US" sz="2400" dirty="0"/>
              <a:t>of </a:t>
            </a:r>
            <a:r>
              <a:rPr lang="en-US" sz="2400" dirty="0" smtClean="0"/>
              <a:t>responses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analysis </a:t>
            </a:r>
            <a:r>
              <a:rPr lang="en-US" sz="2400" dirty="0"/>
              <a:t>of </a:t>
            </a:r>
            <a:r>
              <a:rPr lang="en-US" sz="2400" dirty="0" smtClean="0"/>
              <a:t>responses</a:t>
            </a:r>
          </a:p>
          <a:p>
            <a:pPr marL="571500" indent="-457200">
              <a:buFont typeface="+mj-lt"/>
              <a:buAutoNum type="arabicPeriod" startAt="9"/>
            </a:pPr>
            <a:r>
              <a:rPr lang="en-US" sz="2400" dirty="0" smtClean="0"/>
              <a:t>writing </a:t>
            </a:r>
            <a:r>
              <a:rPr lang="en-US" sz="2400" dirty="0"/>
              <a:t>up of report and recommendations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8170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 13_Curriculum and Assessment" id="{2136B7E0-BAE8-FC42-AEC4-8F7D7F4E1B8B}" vid="{DE83AA80-6797-5F48-B885-7D61764FDD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Session 13_Needs Analysis</Template>
  <TotalTime>6</TotalTime>
  <Words>534</Words>
  <Application>Microsoft Macintosh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THE NATIONAL CURRICULUM 2013 DEVT PROCESS</vt:lpstr>
      <vt:lpstr>NEEDS ANALYSIS</vt:lpstr>
      <vt:lpstr>NEEDS ANALYSIS</vt:lpstr>
      <vt:lpstr>THE PURPOSES of NA (in language teaching)</vt:lpstr>
      <vt:lpstr>THE PROCEDURES</vt:lpstr>
      <vt:lpstr>THE STEP-BY-STEP PROCEDURES (1)</vt:lpstr>
      <vt:lpstr>THE STEP-BY-STEP PROCEDURES (2)</vt:lpstr>
      <vt:lpstr>THE STEP-BY-STEP PROCEDURES (for small group of learners)</vt:lpstr>
      <vt:lpstr>THE FRAMEWORK FOR NA</vt:lpstr>
      <vt:lpstr>PRACTICE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Lestari, Sri</dc:creator>
  <cp:lastModifiedBy>Lestari, Sri</cp:lastModifiedBy>
  <cp:revision>1</cp:revision>
  <dcterms:created xsi:type="dcterms:W3CDTF">2019-06-24T08:02:25Z</dcterms:created>
  <dcterms:modified xsi:type="dcterms:W3CDTF">2019-06-24T08:08:44Z</dcterms:modified>
</cp:coreProperties>
</file>