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16" r:id="rId2"/>
    <p:sldId id="395" r:id="rId3"/>
    <p:sldId id="391" r:id="rId4"/>
    <p:sldId id="400" r:id="rId5"/>
    <p:sldId id="404" r:id="rId6"/>
    <p:sldId id="402" r:id="rId7"/>
    <p:sldId id="401" r:id="rId8"/>
    <p:sldId id="399" r:id="rId9"/>
    <p:sldId id="405" r:id="rId10"/>
    <p:sldId id="406" r:id="rId11"/>
    <p:sldId id="409" r:id="rId12"/>
    <p:sldId id="408" r:id="rId13"/>
    <p:sldId id="40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 autoAdjust="0"/>
    <p:restoredTop sz="92969" autoAdjust="0"/>
  </p:normalViewPr>
  <p:slideViewPr>
    <p:cSldViewPr>
      <p:cViewPr>
        <p:scale>
          <a:sx n="80" d="100"/>
          <a:sy n="80" d="100"/>
        </p:scale>
        <p:origin x="464" y="-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E86E7F-BA9B-AB4A-8DBF-DFE3D580D207}" type="doc">
      <dgm:prSet loTypeId="urn:microsoft.com/office/officeart/2005/8/layout/cycle7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385542D-E468-2A47-B74C-0C0F12024AEE}">
      <dgm:prSet phldrT="[Text]"/>
      <dgm:spPr/>
      <dgm:t>
        <a:bodyPr/>
        <a:lstStyle/>
        <a:p>
          <a:r>
            <a:rPr lang="en-US" dirty="0" smtClean="0"/>
            <a:t>CONTENT</a:t>
          </a:r>
          <a:endParaRPr lang="en-US" dirty="0"/>
        </a:p>
      </dgm:t>
    </dgm:pt>
    <dgm:pt modelId="{89EF5DCE-6387-C94D-A5DE-8D6A797E429A}" type="parTrans" cxnId="{031C4D4C-61F2-EA48-9BD2-D8BA0B9584D3}">
      <dgm:prSet/>
      <dgm:spPr/>
      <dgm:t>
        <a:bodyPr/>
        <a:lstStyle/>
        <a:p>
          <a:endParaRPr lang="en-US"/>
        </a:p>
      </dgm:t>
    </dgm:pt>
    <dgm:pt modelId="{D6601C1B-E62C-6B48-B076-137DF4C229D5}" type="sibTrans" cxnId="{031C4D4C-61F2-EA48-9BD2-D8BA0B9584D3}">
      <dgm:prSet/>
      <dgm:spPr/>
      <dgm:t>
        <a:bodyPr/>
        <a:lstStyle/>
        <a:p>
          <a:endParaRPr lang="en-US"/>
        </a:p>
      </dgm:t>
    </dgm:pt>
    <dgm:pt modelId="{8A329C58-070C-E049-ABA6-EEFD06274A1A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34139F98-5F11-0A45-AC8A-06F70B0A6B02}" type="parTrans" cxnId="{A2A42A4D-0F21-8841-B607-D0C8CBB7534C}">
      <dgm:prSet/>
      <dgm:spPr/>
      <dgm:t>
        <a:bodyPr/>
        <a:lstStyle/>
        <a:p>
          <a:endParaRPr lang="en-US"/>
        </a:p>
      </dgm:t>
    </dgm:pt>
    <dgm:pt modelId="{C298CE13-BF69-DA4C-AAB6-1962228629F8}" type="sibTrans" cxnId="{A2A42A4D-0F21-8841-B607-D0C8CBB7534C}">
      <dgm:prSet/>
      <dgm:spPr/>
      <dgm:t>
        <a:bodyPr/>
        <a:lstStyle/>
        <a:p>
          <a:endParaRPr lang="en-US"/>
        </a:p>
      </dgm:t>
    </dgm:pt>
    <dgm:pt modelId="{90FE3814-E333-5F42-8835-415AA1890011}">
      <dgm:prSet phldrT="[Text]"/>
      <dgm:spPr/>
      <dgm:t>
        <a:bodyPr/>
        <a:lstStyle/>
        <a:p>
          <a:r>
            <a:rPr lang="en-US" dirty="0" smtClean="0"/>
            <a:t>LEARNING</a:t>
          </a:r>
          <a:endParaRPr lang="en-US" dirty="0"/>
        </a:p>
      </dgm:t>
    </dgm:pt>
    <dgm:pt modelId="{E21242A8-16FF-BB40-8031-869B0633800D}" type="parTrans" cxnId="{08D1175F-04DF-C34D-843A-879F23C4E125}">
      <dgm:prSet/>
      <dgm:spPr/>
      <dgm:t>
        <a:bodyPr/>
        <a:lstStyle/>
        <a:p>
          <a:endParaRPr lang="en-US"/>
        </a:p>
      </dgm:t>
    </dgm:pt>
    <dgm:pt modelId="{314D127A-C96A-D344-AA24-F49289AC4A88}" type="sibTrans" cxnId="{08D1175F-04DF-C34D-843A-879F23C4E125}">
      <dgm:prSet/>
      <dgm:spPr/>
      <dgm:t>
        <a:bodyPr/>
        <a:lstStyle/>
        <a:p>
          <a:endParaRPr lang="en-US"/>
        </a:p>
      </dgm:t>
    </dgm:pt>
    <dgm:pt modelId="{90386D8E-84F7-A149-993B-E57FD43E6E44}" type="pres">
      <dgm:prSet presAssocID="{80E86E7F-BA9B-AB4A-8DBF-DFE3D580D20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A3B4BC-95BB-6F4B-B92A-45DBA26D0203}" type="pres">
      <dgm:prSet presAssocID="{C385542D-E468-2A47-B74C-0C0F12024AE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6D1C6F-77A4-474E-885E-1ED196BF8758}" type="pres">
      <dgm:prSet presAssocID="{D6601C1B-E62C-6B48-B076-137DF4C229D5}" presName="sibTrans" presStyleLbl="sibTrans2D1" presStyleIdx="0" presStyleCnt="3"/>
      <dgm:spPr/>
      <dgm:t>
        <a:bodyPr/>
        <a:lstStyle/>
        <a:p>
          <a:endParaRPr lang="en-US"/>
        </a:p>
      </dgm:t>
    </dgm:pt>
    <dgm:pt modelId="{83B0062D-6231-BF43-B1E9-D3476BD9D413}" type="pres">
      <dgm:prSet presAssocID="{D6601C1B-E62C-6B48-B076-137DF4C229D5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EDA0483C-77FF-EA49-996B-29F56C69B849}" type="pres">
      <dgm:prSet presAssocID="{8A329C58-070C-E049-ABA6-EEFD06274A1A}" presName="node" presStyleLbl="node1" presStyleIdx="1" presStyleCnt="3" custRadScaleRad="91795" custRadScaleInc="-336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79E5EE-88E3-3E49-97D8-0221F79D8B52}" type="pres">
      <dgm:prSet presAssocID="{C298CE13-BF69-DA4C-AAB6-1962228629F8}" presName="sibTrans" presStyleLbl="sibTrans2D1" presStyleIdx="1" presStyleCnt="3"/>
      <dgm:spPr/>
      <dgm:t>
        <a:bodyPr/>
        <a:lstStyle/>
        <a:p>
          <a:endParaRPr lang="en-US"/>
        </a:p>
      </dgm:t>
    </dgm:pt>
    <dgm:pt modelId="{BA863972-DE49-7244-A85B-2966CF669D06}" type="pres">
      <dgm:prSet presAssocID="{C298CE13-BF69-DA4C-AAB6-1962228629F8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427B076B-8422-1447-833B-3B99A28348F6}" type="pres">
      <dgm:prSet presAssocID="{90FE3814-E333-5F42-8835-415AA1890011}" presName="node" presStyleLbl="node1" presStyleIdx="2" presStyleCnt="3" custRadScaleRad="88733" custRadScaleInc="290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50AF4E-03C2-6240-9D1B-2AD445BCDA8C}" type="pres">
      <dgm:prSet presAssocID="{314D127A-C96A-D344-AA24-F49289AC4A88}" presName="sibTrans" presStyleLbl="sibTrans2D1" presStyleIdx="2" presStyleCnt="3"/>
      <dgm:spPr/>
      <dgm:t>
        <a:bodyPr/>
        <a:lstStyle/>
        <a:p>
          <a:endParaRPr lang="en-US"/>
        </a:p>
      </dgm:t>
    </dgm:pt>
    <dgm:pt modelId="{CB5340E3-5923-6145-B33C-7D6986A053D7}" type="pres">
      <dgm:prSet presAssocID="{314D127A-C96A-D344-AA24-F49289AC4A88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C30AD93E-D183-BD47-AC41-6248859DBB77}" type="presOf" srcId="{80E86E7F-BA9B-AB4A-8DBF-DFE3D580D207}" destId="{90386D8E-84F7-A149-993B-E57FD43E6E44}" srcOrd="0" destOrd="0" presId="urn:microsoft.com/office/officeart/2005/8/layout/cycle7"/>
    <dgm:cxn modelId="{C38C0312-5896-4644-8A59-D823B53FE122}" type="presOf" srcId="{314D127A-C96A-D344-AA24-F49289AC4A88}" destId="{FB50AF4E-03C2-6240-9D1B-2AD445BCDA8C}" srcOrd="0" destOrd="0" presId="urn:microsoft.com/office/officeart/2005/8/layout/cycle7"/>
    <dgm:cxn modelId="{08D1175F-04DF-C34D-843A-879F23C4E125}" srcId="{80E86E7F-BA9B-AB4A-8DBF-DFE3D580D207}" destId="{90FE3814-E333-5F42-8835-415AA1890011}" srcOrd="2" destOrd="0" parTransId="{E21242A8-16FF-BB40-8031-869B0633800D}" sibTransId="{314D127A-C96A-D344-AA24-F49289AC4A88}"/>
    <dgm:cxn modelId="{AD742B16-8EB9-FB4B-A887-3C9DDCB44E0E}" type="presOf" srcId="{C298CE13-BF69-DA4C-AAB6-1962228629F8}" destId="{2F79E5EE-88E3-3E49-97D8-0221F79D8B52}" srcOrd="0" destOrd="0" presId="urn:microsoft.com/office/officeart/2005/8/layout/cycle7"/>
    <dgm:cxn modelId="{031C4D4C-61F2-EA48-9BD2-D8BA0B9584D3}" srcId="{80E86E7F-BA9B-AB4A-8DBF-DFE3D580D207}" destId="{C385542D-E468-2A47-B74C-0C0F12024AEE}" srcOrd="0" destOrd="0" parTransId="{89EF5DCE-6387-C94D-A5DE-8D6A797E429A}" sibTransId="{D6601C1B-E62C-6B48-B076-137DF4C229D5}"/>
    <dgm:cxn modelId="{E4B28710-3AB8-B048-AEAB-B9D9D8EC6D83}" type="presOf" srcId="{D6601C1B-E62C-6B48-B076-137DF4C229D5}" destId="{83B0062D-6231-BF43-B1E9-D3476BD9D413}" srcOrd="1" destOrd="0" presId="urn:microsoft.com/office/officeart/2005/8/layout/cycle7"/>
    <dgm:cxn modelId="{426CC474-0FB0-6B4A-856C-A482DD591626}" type="presOf" srcId="{C385542D-E468-2A47-B74C-0C0F12024AEE}" destId="{01A3B4BC-95BB-6F4B-B92A-45DBA26D0203}" srcOrd="0" destOrd="0" presId="urn:microsoft.com/office/officeart/2005/8/layout/cycle7"/>
    <dgm:cxn modelId="{826D0345-BDD0-2B46-9272-B2BB52EFF3E0}" type="presOf" srcId="{314D127A-C96A-D344-AA24-F49289AC4A88}" destId="{CB5340E3-5923-6145-B33C-7D6986A053D7}" srcOrd="1" destOrd="0" presId="urn:microsoft.com/office/officeart/2005/8/layout/cycle7"/>
    <dgm:cxn modelId="{D4529FC9-E97F-CC46-8A6B-E89FD28C02A8}" type="presOf" srcId="{8A329C58-070C-E049-ABA6-EEFD06274A1A}" destId="{EDA0483C-77FF-EA49-996B-29F56C69B849}" srcOrd="0" destOrd="0" presId="urn:microsoft.com/office/officeart/2005/8/layout/cycle7"/>
    <dgm:cxn modelId="{2FED1D49-1985-3B40-B27A-D49AFB642777}" type="presOf" srcId="{D6601C1B-E62C-6B48-B076-137DF4C229D5}" destId="{926D1C6F-77A4-474E-885E-1ED196BF8758}" srcOrd="0" destOrd="0" presId="urn:microsoft.com/office/officeart/2005/8/layout/cycle7"/>
    <dgm:cxn modelId="{D2BCF880-B39D-9E49-B654-C45C685A4C01}" type="presOf" srcId="{C298CE13-BF69-DA4C-AAB6-1962228629F8}" destId="{BA863972-DE49-7244-A85B-2966CF669D06}" srcOrd="1" destOrd="0" presId="urn:microsoft.com/office/officeart/2005/8/layout/cycle7"/>
    <dgm:cxn modelId="{98B1B22D-0E15-3A42-ABF2-B3198940D624}" type="presOf" srcId="{90FE3814-E333-5F42-8835-415AA1890011}" destId="{427B076B-8422-1447-833B-3B99A28348F6}" srcOrd="0" destOrd="0" presId="urn:microsoft.com/office/officeart/2005/8/layout/cycle7"/>
    <dgm:cxn modelId="{A2A42A4D-0F21-8841-B607-D0C8CBB7534C}" srcId="{80E86E7F-BA9B-AB4A-8DBF-DFE3D580D207}" destId="{8A329C58-070C-E049-ABA6-EEFD06274A1A}" srcOrd="1" destOrd="0" parTransId="{34139F98-5F11-0A45-AC8A-06F70B0A6B02}" sibTransId="{C298CE13-BF69-DA4C-AAB6-1962228629F8}"/>
    <dgm:cxn modelId="{96C55F01-EFDA-D34E-B9DC-B076602A3333}" type="presParOf" srcId="{90386D8E-84F7-A149-993B-E57FD43E6E44}" destId="{01A3B4BC-95BB-6F4B-B92A-45DBA26D0203}" srcOrd="0" destOrd="0" presId="urn:microsoft.com/office/officeart/2005/8/layout/cycle7"/>
    <dgm:cxn modelId="{4B43A329-9789-094E-A3C9-DA90720D32B1}" type="presParOf" srcId="{90386D8E-84F7-A149-993B-E57FD43E6E44}" destId="{926D1C6F-77A4-474E-885E-1ED196BF8758}" srcOrd="1" destOrd="0" presId="urn:microsoft.com/office/officeart/2005/8/layout/cycle7"/>
    <dgm:cxn modelId="{0D08C7FC-D5D8-EB47-A9AA-069C75D76C32}" type="presParOf" srcId="{926D1C6F-77A4-474E-885E-1ED196BF8758}" destId="{83B0062D-6231-BF43-B1E9-D3476BD9D413}" srcOrd="0" destOrd="0" presId="urn:microsoft.com/office/officeart/2005/8/layout/cycle7"/>
    <dgm:cxn modelId="{B5134AF9-4FBF-744E-9ECD-9AD36EA7442F}" type="presParOf" srcId="{90386D8E-84F7-A149-993B-E57FD43E6E44}" destId="{EDA0483C-77FF-EA49-996B-29F56C69B849}" srcOrd="2" destOrd="0" presId="urn:microsoft.com/office/officeart/2005/8/layout/cycle7"/>
    <dgm:cxn modelId="{CFD5EFEB-D2D3-BD43-85F3-7101104581B7}" type="presParOf" srcId="{90386D8E-84F7-A149-993B-E57FD43E6E44}" destId="{2F79E5EE-88E3-3E49-97D8-0221F79D8B52}" srcOrd="3" destOrd="0" presId="urn:microsoft.com/office/officeart/2005/8/layout/cycle7"/>
    <dgm:cxn modelId="{E376C17B-6C91-D14A-92DB-BC34D8B589FB}" type="presParOf" srcId="{2F79E5EE-88E3-3E49-97D8-0221F79D8B52}" destId="{BA863972-DE49-7244-A85B-2966CF669D06}" srcOrd="0" destOrd="0" presId="urn:microsoft.com/office/officeart/2005/8/layout/cycle7"/>
    <dgm:cxn modelId="{E89E5594-9540-4C41-8B91-E6DBDF723CC6}" type="presParOf" srcId="{90386D8E-84F7-A149-993B-E57FD43E6E44}" destId="{427B076B-8422-1447-833B-3B99A28348F6}" srcOrd="4" destOrd="0" presId="urn:microsoft.com/office/officeart/2005/8/layout/cycle7"/>
    <dgm:cxn modelId="{717EA7B9-F576-7B4E-AB4D-98736A82DE15}" type="presParOf" srcId="{90386D8E-84F7-A149-993B-E57FD43E6E44}" destId="{FB50AF4E-03C2-6240-9D1B-2AD445BCDA8C}" srcOrd="5" destOrd="0" presId="urn:microsoft.com/office/officeart/2005/8/layout/cycle7"/>
    <dgm:cxn modelId="{C46D3155-E99A-4B4C-9B26-2C9E2C81981B}" type="presParOf" srcId="{FB50AF4E-03C2-6240-9D1B-2AD445BCDA8C}" destId="{CB5340E3-5923-6145-B33C-7D6986A053D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A3B4BC-95BB-6F4B-B92A-45DBA26D0203}">
      <dsp:nvSpPr>
        <dsp:cNvPr id="0" name=""/>
        <dsp:cNvSpPr/>
      </dsp:nvSpPr>
      <dsp:spPr>
        <a:xfrm>
          <a:off x="2514916" y="1359"/>
          <a:ext cx="2209167" cy="1104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CONTENT</a:t>
          </a:r>
          <a:endParaRPr lang="en-US" sz="2800" kern="1200" dirty="0"/>
        </a:p>
      </dsp:txBody>
      <dsp:txXfrm>
        <a:off x="2547268" y="33711"/>
        <a:ext cx="2144463" cy="1039879"/>
      </dsp:txXfrm>
    </dsp:sp>
    <dsp:sp modelId="{926D1C6F-77A4-474E-885E-1ED196BF8758}">
      <dsp:nvSpPr>
        <dsp:cNvPr id="0" name=""/>
        <dsp:cNvSpPr/>
      </dsp:nvSpPr>
      <dsp:spPr>
        <a:xfrm rot="3118867">
          <a:off x="3963825" y="1578864"/>
          <a:ext cx="1216659" cy="386604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4079806" y="1656185"/>
        <a:ext cx="984697" cy="231962"/>
      </dsp:txXfrm>
    </dsp:sp>
    <dsp:sp modelId="{EDA0483C-77FF-EA49-996B-29F56C69B849}">
      <dsp:nvSpPr>
        <dsp:cNvPr id="0" name=""/>
        <dsp:cNvSpPr/>
      </dsp:nvSpPr>
      <dsp:spPr>
        <a:xfrm>
          <a:off x="4420227" y="2438391"/>
          <a:ext cx="2209167" cy="1104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ASSESSMENT</a:t>
          </a:r>
          <a:endParaRPr lang="en-US" sz="2800" kern="1200" dirty="0"/>
        </a:p>
      </dsp:txBody>
      <dsp:txXfrm>
        <a:off x="4452579" y="2470743"/>
        <a:ext cx="2144463" cy="1039879"/>
      </dsp:txXfrm>
    </dsp:sp>
    <dsp:sp modelId="{2F79E5EE-88E3-3E49-97D8-0221F79D8B52}">
      <dsp:nvSpPr>
        <dsp:cNvPr id="0" name=""/>
        <dsp:cNvSpPr/>
      </dsp:nvSpPr>
      <dsp:spPr>
        <a:xfrm rot="10729260">
          <a:off x="3051646" y="2835759"/>
          <a:ext cx="1216659" cy="386604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3167627" y="2913080"/>
        <a:ext cx="984697" cy="231962"/>
      </dsp:txXfrm>
    </dsp:sp>
    <dsp:sp modelId="{427B076B-8422-1447-833B-3B99A28348F6}">
      <dsp:nvSpPr>
        <dsp:cNvPr id="0" name=""/>
        <dsp:cNvSpPr/>
      </dsp:nvSpPr>
      <dsp:spPr>
        <a:xfrm>
          <a:off x="690557" y="2515148"/>
          <a:ext cx="2209167" cy="1104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LEARNING</a:t>
          </a:r>
          <a:endParaRPr lang="en-US" sz="2800" kern="1200" dirty="0"/>
        </a:p>
      </dsp:txBody>
      <dsp:txXfrm>
        <a:off x="722909" y="2547500"/>
        <a:ext cx="2144463" cy="1039879"/>
      </dsp:txXfrm>
    </dsp:sp>
    <dsp:sp modelId="{FB50AF4E-03C2-6240-9D1B-2AD445BCDA8C}">
      <dsp:nvSpPr>
        <dsp:cNvPr id="0" name=""/>
        <dsp:cNvSpPr/>
      </dsp:nvSpPr>
      <dsp:spPr>
        <a:xfrm rot="18358195">
          <a:off x="2098990" y="1617243"/>
          <a:ext cx="1216659" cy="386604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2214971" y="1694564"/>
        <a:ext cx="984697" cy="231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12/03/19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9622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857992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70428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8058AF-B767-4EAA-A63B-C79171D26B66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76942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4407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27097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39345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1581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55539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1294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5850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3/12/19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3/12/19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3/12/19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3/12/19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3/12/19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3/12/19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BASIC CONCEPT OF CURRICULUM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SESSION 2</a:t>
            </a:r>
          </a:p>
          <a:p>
            <a:pPr algn="ctr"/>
            <a:endParaRPr lang="en-US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SRI LESTARI, </a:t>
            </a:r>
            <a:r>
              <a:rPr lang="en-US" sz="1200" b="1" dirty="0" err="1" smtClean="0">
                <a:solidFill>
                  <a:schemeClr val="bg1"/>
                </a:solidFill>
              </a:rPr>
              <a:t>S.Pd</a:t>
            </a:r>
            <a:r>
              <a:rPr lang="en-US" sz="1200" b="1" dirty="0" smtClean="0">
                <a:solidFill>
                  <a:schemeClr val="bg1"/>
                </a:solidFill>
              </a:rPr>
              <a:t>, M.A.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ENGLISH EDUCATION DEPT.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Arial" charset="0"/>
                <a:cs typeface="Arial" charset="0"/>
              </a:rPr>
              <a:t>WHAT IS CURRICULUM FOR?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to meet the needs of the national economy and ‘business’;</a:t>
            </a:r>
          </a:p>
          <a:p>
            <a:r>
              <a:rPr lang="en-US" sz="2400" dirty="0" smtClean="0"/>
              <a:t>to </a:t>
            </a:r>
            <a:r>
              <a:rPr lang="en-US" sz="2400" dirty="0"/>
              <a:t>promote the enrichment and </a:t>
            </a:r>
            <a:r>
              <a:rPr lang="en-US" sz="2400" dirty="0" err="1"/>
              <a:t>self-fulfilment</a:t>
            </a:r>
            <a:r>
              <a:rPr lang="en-US" sz="2400" dirty="0"/>
              <a:t> of the individual;</a:t>
            </a:r>
          </a:p>
          <a:p>
            <a:r>
              <a:rPr lang="en-US" sz="2400" dirty="0" smtClean="0"/>
              <a:t>preparation </a:t>
            </a:r>
            <a:r>
              <a:rPr lang="en-US" sz="2400" dirty="0"/>
              <a:t>for the world of work and for active, appropriate participation </a:t>
            </a:r>
            <a:r>
              <a:rPr lang="en-US" sz="2400" dirty="0" smtClean="0"/>
              <a:t>in society</a:t>
            </a:r>
            <a:r>
              <a:rPr lang="en-US" sz="2400" dirty="0"/>
              <a:t>.</a:t>
            </a:r>
          </a:p>
          <a:p>
            <a:endParaRPr lang="en-US" sz="2000" dirty="0" smtClean="0"/>
          </a:p>
          <a:p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6477000" y="5791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(Kelly, 2009: 3-8)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4879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algn="l"/>
            <a:r>
              <a:rPr lang="en-US" sz="3200" b="1" dirty="0" smtClean="0"/>
              <a:t>KEY ELEMENTS &amp; RELATIONSHIPS IN CURRICULUM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114415"/>
              </p:ext>
            </p:extLst>
          </p:nvPr>
        </p:nvGraphicFramePr>
        <p:xfrm>
          <a:off x="304800" y="1752600"/>
          <a:ext cx="7239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29200" y="3048000"/>
            <a:ext cx="2362200" cy="52322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What should be learned?</a:t>
            </a:r>
          </a:p>
          <a:p>
            <a:r>
              <a:rPr lang="en-US" sz="1400" b="1" dirty="0" smtClean="0"/>
              <a:t>What to learn?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3134380"/>
            <a:ext cx="23622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 smtClean="0"/>
              <a:t>How to promote learning?</a:t>
            </a:r>
          </a:p>
          <a:p>
            <a:r>
              <a:rPr lang="en-US" sz="1400" b="1" dirty="0" smtClean="0"/>
              <a:t>How to learn?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95600" y="5559623"/>
            <a:ext cx="2362200" cy="30777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How to show learning?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772400" y="4258270"/>
            <a:ext cx="1143000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smtClean="0"/>
              <a:t>Intended learning outcomes</a:t>
            </a:r>
            <a:endParaRPr lang="en-US" b="1"/>
          </a:p>
        </p:txBody>
      </p:sp>
      <p:sp>
        <p:nvSpPr>
          <p:cNvPr id="11" name="Striped Right Arrow 10"/>
          <p:cNvSpPr/>
          <p:nvPr/>
        </p:nvSpPr>
        <p:spPr>
          <a:xfrm>
            <a:off x="7010400" y="4572000"/>
            <a:ext cx="533400" cy="381000"/>
          </a:xfrm>
          <a:prstGeom prst="striped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675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3600" b="1" smtClean="0"/>
              <a:t>KEY CONCEPT OF CURRICULUM</a:t>
            </a:r>
            <a:endParaRPr lang="en-US" sz="3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conceptions of curriculum/models/approaches</a:t>
            </a:r>
            <a:r>
              <a:rPr lang="en-US" sz="2000" dirty="0"/>
              <a:t>;</a:t>
            </a:r>
          </a:p>
          <a:p>
            <a:r>
              <a:rPr lang="en-US" sz="2000" dirty="0" smtClean="0"/>
              <a:t>curriculum </a:t>
            </a:r>
            <a:r>
              <a:rPr lang="en-US" sz="2000" dirty="0"/>
              <a:t>history;</a:t>
            </a:r>
          </a:p>
          <a:p>
            <a:r>
              <a:rPr lang="en-US" sz="2000" dirty="0" smtClean="0"/>
              <a:t>curriculum </a:t>
            </a:r>
            <a:r>
              <a:rPr lang="en-US" sz="2000" dirty="0"/>
              <a:t>policy and policy makers, politics of curriculum;</a:t>
            </a:r>
          </a:p>
          <a:p>
            <a:r>
              <a:rPr lang="en-US" sz="2000" dirty="0" smtClean="0"/>
              <a:t>curriculum </a:t>
            </a:r>
            <a:r>
              <a:rPr lang="en-US" sz="2000" dirty="0"/>
              <a:t>development </a:t>
            </a:r>
            <a:r>
              <a:rPr lang="en-US" sz="2000" dirty="0" smtClean="0"/>
              <a:t>procedures/change/improvement/planning steps;</a:t>
            </a:r>
          </a:p>
          <a:p>
            <a:r>
              <a:rPr lang="en-US" sz="2000" dirty="0" smtClean="0"/>
              <a:t>issues </a:t>
            </a:r>
            <a:r>
              <a:rPr lang="en-US" sz="2000" dirty="0"/>
              <a:t>and trends/problems/future directions;</a:t>
            </a:r>
          </a:p>
          <a:p>
            <a:r>
              <a:rPr lang="en-US" sz="2000" dirty="0" smtClean="0"/>
              <a:t>discourses </a:t>
            </a:r>
            <a:r>
              <a:rPr lang="en-US" sz="2000" dirty="0"/>
              <a:t>of gender, race, postmodern, political, </a:t>
            </a:r>
            <a:r>
              <a:rPr lang="en-US" sz="2000" dirty="0" smtClean="0"/>
              <a:t>historical, phenomenological</a:t>
            </a:r>
            <a:r>
              <a:rPr lang="en-US" sz="2000" dirty="0"/>
              <a:t> </a:t>
            </a:r>
            <a:r>
              <a:rPr lang="en-US" sz="2000" dirty="0" smtClean="0"/>
              <a:t>(especially </a:t>
            </a:r>
            <a:r>
              <a:rPr lang="en-US" sz="2000" dirty="0"/>
              <a:t>Pinar et al. , 1995</a:t>
            </a:r>
            <a:r>
              <a:rPr lang="en-US" sz="2000" dirty="0" smtClean="0"/>
              <a:t>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75513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Arial" charset="0"/>
                <a:cs typeface="Arial" charset="0"/>
              </a:rPr>
              <a:t>REFERENCES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Kelly, A.V.(2009) The Curriculum: Theory and Practice. London: Sage</a:t>
            </a:r>
          </a:p>
          <a:p>
            <a:r>
              <a:rPr lang="en-US" sz="2800" dirty="0"/>
              <a:t>Marsh, CJ. (2004). Key Concepts for Understanding Curriculum 3</a:t>
            </a:r>
            <a:r>
              <a:rPr lang="en-US" sz="2800" baseline="30000" dirty="0"/>
              <a:t>rd</a:t>
            </a:r>
            <a:r>
              <a:rPr lang="en-US" sz="2800" dirty="0"/>
              <a:t> ed. London: </a:t>
            </a:r>
            <a:r>
              <a:rPr lang="en-US" sz="2800" dirty="0" err="1"/>
              <a:t>RoutledgeFalmer</a:t>
            </a:r>
            <a:endParaRPr lang="en-US" sz="2800" dirty="0"/>
          </a:p>
          <a:p>
            <a:r>
              <a:rPr lang="en-US" sz="2800" dirty="0" smtClean="0"/>
              <a:t>Moore, Alex (2014)Understanding the school Curriculum: Theory, Politics and principles. London: Routledge</a:t>
            </a:r>
          </a:p>
          <a:p>
            <a:endParaRPr lang="en-US" sz="2800" dirty="0" smtClean="0"/>
          </a:p>
          <a:p>
            <a:endParaRPr lang="id-ID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7576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Arial" charset="0"/>
                <a:cs typeface="Arial" charset="0"/>
              </a:rPr>
              <a:t>LEARNING OBJECTIVE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tabLst>
                <a:tab pos="4691063" algn="l"/>
              </a:tabLst>
            </a:pP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Students are able to understand the basic concept of curriculum: definition, purposes, function and role of curriculum in education. In addition, they learn types of curriculum including a </a:t>
            </a:r>
            <a:r>
              <a:rPr lang="en-GB" sz="2800" b="1" smtClean="0">
                <a:latin typeface="Arial" pitchFamily="34" charset="0"/>
                <a:cs typeface="Arial" pitchFamily="34" charset="0"/>
              </a:rPr>
              <a:t>hidden curriculum</a:t>
            </a:r>
            <a:endParaRPr lang="id-ID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57194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6" descr="SUB#LIST copy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124200" y="2622550"/>
            <a:ext cx="5105400" cy="46166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n w="18415" cmpd="sng">
                  <a:noFill/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What to cover?</a:t>
            </a:r>
            <a:endParaRPr lang="en-US" sz="2400" b="1" dirty="0">
              <a:ln w="18415" cmpd="sng">
                <a:noFill/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02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urposes of curriculum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962400" y="3657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962400" y="4038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4419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62400" y="4800600"/>
            <a:ext cx="47244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62400" y="5181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410200" y="54102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2057400" y="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038600" y="5562600"/>
            <a:ext cx="4648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36816" y="403860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03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Function and role of curriculum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647207" y="4402291"/>
            <a:ext cx="5105400" cy="338554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47207" y="4776367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+mn-lt"/>
              </a:rPr>
              <a:t>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01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Definition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733800" y="4419600"/>
            <a:ext cx="51054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04. Types of curriculum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88401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3200" b="1" dirty="0" smtClean="0">
                <a:latin typeface="Arial" charset="0"/>
                <a:cs typeface="Arial" charset="0"/>
              </a:rPr>
              <a:t>CURRICULUM</a:t>
            </a:r>
            <a:r>
              <a:rPr lang="mr-IN" sz="3200" b="1" dirty="0" smtClean="0">
                <a:latin typeface="Arial" charset="0"/>
                <a:cs typeface="Arial" charset="0"/>
              </a:rPr>
              <a:t>…</a:t>
            </a:r>
            <a:endParaRPr lang="en-US" sz="3200" b="1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As the ‘heart’ of learning </a:t>
            </a:r>
          </a:p>
          <a:p>
            <a:r>
              <a:rPr lang="id-ID" sz="2800" dirty="0" err="1" smtClean="0">
                <a:latin typeface="Arial" pitchFamily="34" charset="0"/>
                <a:cs typeface="Arial" pitchFamily="34" charset="0"/>
              </a:rPr>
              <a:t>Dynamic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as </a:t>
            </a:r>
            <a:r>
              <a:rPr lang="id-ID" sz="2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 err="1" smtClean="0">
                <a:latin typeface="Arial" pitchFamily="34" charset="0"/>
                <a:cs typeface="Arial" pitchFamily="34" charset="0"/>
              </a:rPr>
              <a:t>changes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id-ID" sz="2800" dirty="0" err="1" smtClean="0">
                <a:latin typeface="Arial" pitchFamily="34" charset="0"/>
                <a:cs typeface="Arial" pitchFamily="34" charset="0"/>
              </a:rPr>
              <a:t>society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id-ID" sz="2800" dirty="0" err="1" smtClean="0">
                <a:latin typeface="Arial" pitchFamily="34" charset="0"/>
                <a:cs typeface="Arial" pitchFamily="34" charset="0"/>
              </a:rPr>
              <a:t>ragmentary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d-ID" sz="2800" dirty="0" err="1" smtClean="0">
                <a:latin typeface="Arial" pitchFamily="34" charset="0"/>
                <a:cs typeface="Arial" pitchFamily="34" charset="0"/>
              </a:rPr>
              <a:t>elusive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 err="1" smtClean="0">
                <a:latin typeface="Arial" pitchFamily="34" charset="0"/>
                <a:cs typeface="Arial" pitchFamily="34" charset="0"/>
              </a:rPr>
              <a:t>confusing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id-ID" sz="2800" dirty="0" err="1" smtClean="0">
                <a:latin typeface="Arial" pitchFamily="34" charset="0"/>
                <a:cs typeface="Arial" pitchFamily="34" charset="0"/>
              </a:rPr>
              <a:t>ore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 err="1" smtClean="0">
                <a:latin typeface="Arial" pitchFamily="34" charset="0"/>
                <a:cs typeface="Arial" pitchFamily="34" charset="0"/>
              </a:rPr>
              <a:t>than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120 </a:t>
            </a:r>
            <a:r>
              <a:rPr lang="id-ID" sz="2800" dirty="0" err="1" smtClean="0">
                <a:latin typeface="Arial" pitchFamily="34" charset="0"/>
                <a:cs typeface="Arial" pitchFamily="34" charset="0"/>
              </a:rPr>
              <a:t>definitions</a:t>
            </a:r>
            <a:r>
              <a:rPr lang="id-ID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id-ID" sz="2800" dirty="0" err="1" smtClean="0">
                <a:latin typeface="Arial" pitchFamily="34" charset="0"/>
                <a:cs typeface="Arial" pitchFamily="34" charset="0"/>
              </a:rPr>
              <a:t>nfluenced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 err="1" smtClean="0">
                <a:latin typeface="Arial" pitchFamily="34" charset="0"/>
                <a:cs typeface="Arial" pitchFamily="34" charset="0"/>
              </a:rPr>
              <a:t>by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 err="1" smtClean="0">
                <a:latin typeface="Arial" pitchFamily="34" charset="0"/>
                <a:cs typeface="Arial" pitchFamily="34" charset="0"/>
              </a:rPr>
              <a:t>modes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 err="1" smtClean="0">
                <a:latin typeface="Arial" pitchFamily="34" charset="0"/>
                <a:cs typeface="Arial" pitchFamily="34" charset="0"/>
              </a:rPr>
              <a:t>taughts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d-ID" sz="2800" dirty="0" err="1" smtClean="0">
                <a:latin typeface="Arial" pitchFamily="34" charset="0"/>
                <a:cs typeface="Arial" pitchFamily="34" charset="0"/>
              </a:rPr>
              <a:t>pedagogies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d-ID" sz="2800" dirty="0" err="1" smtClean="0">
                <a:latin typeface="Arial" pitchFamily="34" charset="0"/>
                <a:cs typeface="Arial" pitchFamily="34" charset="0"/>
              </a:rPr>
              <a:t>politics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 err="1" smtClean="0">
                <a:latin typeface="Arial" pitchFamily="34" charset="0"/>
                <a:cs typeface="Arial" pitchFamily="34" charset="0"/>
              </a:rPr>
              <a:t>cultural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 err="1" smtClean="0">
                <a:latin typeface="Arial" pitchFamily="34" charset="0"/>
                <a:cs typeface="Arial" pitchFamily="34" charset="0"/>
              </a:rPr>
              <a:t>experiences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latin typeface="Arial" pitchFamily="34" charset="0"/>
                <a:cs typeface="Arial" pitchFamily="34" charset="0"/>
                <a:sym typeface="Wingdings"/>
              </a:rPr>
              <a:t>G</a:t>
            </a:r>
            <a:r>
              <a:rPr lang="id-ID" sz="2800" dirty="0" err="1">
                <a:latin typeface="Arial" pitchFamily="34" charset="0"/>
                <a:cs typeface="Arial" pitchFamily="34" charset="0"/>
                <a:sym typeface="Wingdings"/>
              </a:rPr>
              <a:t>eneral</a:t>
            </a:r>
            <a:r>
              <a:rPr lang="id-ID" sz="2800" dirty="0">
                <a:latin typeface="Arial" pitchFamily="34" charset="0"/>
                <a:cs typeface="Arial" pitchFamily="34" charset="0"/>
                <a:sym typeface="Wingdings"/>
              </a:rPr>
              <a:t>  </a:t>
            </a:r>
            <a:r>
              <a:rPr lang="id-ID" sz="2800" dirty="0" err="1" smtClean="0">
                <a:latin typeface="Arial" pitchFamily="34" charset="0"/>
                <a:cs typeface="Arial" pitchFamily="34" charset="0"/>
                <a:sym typeface="Wingdings"/>
              </a:rPr>
              <a:t>specific</a:t>
            </a:r>
            <a:endParaRPr lang="id-ID" sz="2800" dirty="0" smtClean="0">
              <a:latin typeface="Arial" pitchFamily="34" charset="0"/>
              <a:cs typeface="Arial" pitchFamily="34" charset="0"/>
              <a:sym typeface="Wingdings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  <a:sym typeface="Wingdings"/>
              </a:rPr>
              <a:t>T</a:t>
            </a:r>
            <a:r>
              <a:rPr lang="id-ID" sz="2800" dirty="0" err="1" smtClean="0">
                <a:latin typeface="Arial" pitchFamily="34" charset="0"/>
                <a:cs typeface="Arial" pitchFamily="34" charset="0"/>
                <a:sym typeface="Wingdings"/>
              </a:rPr>
              <a:t>raditional</a:t>
            </a:r>
            <a:r>
              <a:rPr lang="id-ID" sz="2800" dirty="0" smtClean="0">
                <a:latin typeface="Arial" pitchFamily="34" charset="0"/>
                <a:cs typeface="Arial" pitchFamily="34" charset="0"/>
                <a:sym typeface="Wingdings"/>
              </a:rPr>
              <a:t>  </a:t>
            </a:r>
            <a:r>
              <a:rPr lang="id-ID" sz="2800" dirty="0" err="1" smtClean="0">
                <a:latin typeface="Arial" pitchFamily="34" charset="0"/>
                <a:cs typeface="Arial" pitchFamily="34" charset="0"/>
                <a:sym typeface="Wingdings"/>
              </a:rPr>
              <a:t>progressive</a:t>
            </a:r>
            <a:endParaRPr lang="id-ID" sz="2800" dirty="0">
              <a:latin typeface="Arial" pitchFamily="34" charset="0"/>
              <a:cs typeface="Arial" pitchFamily="34" charset="0"/>
            </a:endParaRPr>
          </a:p>
          <a:p>
            <a:r>
              <a:rPr lang="id-ID" sz="2800" dirty="0" err="1" smtClean="0">
                <a:latin typeface="Arial" pitchFamily="34" charset="0"/>
                <a:cs typeface="Arial" pitchFamily="34" charset="0"/>
              </a:rPr>
              <a:t>Narrow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 err="1" smtClean="0">
                <a:latin typeface="Arial" pitchFamily="34" charset="0"/>
                <a:cs typeface="Arial" pitchFamily="34" charset="0"/>
              </a:rPr>
              <a:t>sense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800" dirty="0" smtClean="0">
                <a:latin typeface="Arial" pitchFamily="34" charset="0"/>
                <a:cs typeface="Arial" pitchFamily="34" charset="0"/>
                <a:sym typeface="Wingdings"/>
              </a:rPr>
              <a:t> </a:t>
            </a:r>
            <a:r>
              <a:rPr lang="id-ID" sz="2800" dirty="0" err="1" smtClean="0">
                <a:latin typeface="Arial" pitchFamily="34" charset="0"/>
                <a:cs typeface="Arial" pitchFamily="34" charset="0"/>
                <a:sym typeface="Wingdings"/>
              </a:rPr>
              <a:t>broader</a:t>
            </a:r>
            <a:r>
              <a:rPr lang="id-ID" sz="28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id-ID" sz="2800" dirty="0" err="1" smtClean="0">
                <a:latin typeface="Arial" pitchFamily="34" charset="0"/>
                <a:cs typeface="Arial" pitchFamily="34" charset="0"/>
                <a:sym typeface="Wingdings"/>
              </a:rPr>
              <a:t>sense</a:t>
            </a:r>
            <a:endParaRPr lang="id-ID" sz="2800" dirty="0" smtClean="0">
              <a:latin typeface="Arial" pitchFamily="34" charset="0"/>
              <a:cs typeface="Arial" pitchFamily="34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1115651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Arial" charset="0"/>
                <a:cs typeface="Arial" charset="0"/>
              </a:rPr>
              <a:t>WHAT IS CURRICULUM?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 smtClean="0"/>
              <a:t>Curriculum </a:t>
            </a:r>
            <a:r>
              <a:rPr lang="en-US" sz="2200" dirty="0"/>
              <a:t>is the ‘permanent’ subjects that embody essential knowledge.</a:t>
            </a:r>
          </a:p>
          <a:p>
            <a:r>
              <a:rPr lang="en-US" sz="2200" dirty="0" smtClean="0"/>
              <a:t>Curriculum </a:t>
            </a:r>
            <a:r>
              <a:rPr lang="en-US" sz="2200" dirty="0"/>
              <a:t>is those subjects that are most useful for </a:t>
            </a:r>
            <a:r>
              <a:rPr lang="en-US" sz="2200" dirty="0" smtClean="0"/>
              <a:t>contemporary living</a:t>
            </a:r>
            <a:r>
              <a:rPr lang="en-US" sz="2200" dirty="0"/>
              <a:t>.</a:t>
            </a:r>
          </a:p>
          <a:p>
            <a:r>
              <a:rPr lang="en-US" sz="2200" dirty="0" smtClean="0"/>
              <a:t>Curriculum </a:t>
            </a:r>
            <a:r>
              <a:rPr lang="en-US" sz="2200" dirty="0"/>
              <a:t>is all planned learnings for which the school is responsible.</a:t>
            </a:r>
          </a:p>
          <a:p>
            <a:r>
              <a:rPr lang="en-US" sz="2200" dirty="0" smtClean="0"/>
              <a:t>Curriculum </a:t>
            </a:r>
            <a:r>
              <a:rPr lang="en-US" sz="2200" dirty="0"/>
              <a:t>is the totality of learning experiences so that students </a:t>
            </a:r>
            <a:r>
              <a:rPr lang="en-US" sz="2200" dirty="0" smtClean="0"/>
              <a:t>can attain </a:t>
            </a:r>
            <a:r>
              <a:rPr lang="en-US" sz="2200" dirty="0"/>
              <a:t>general skills and knowledge at a variety of learning sites.</a:t>
            </a:r>
          </a:p>
          <a:p>
            <a:r>
              <a:rPr lang="en-US" sz="2200" dirty="0" smtClean="0"/>
              <a:t>Curriculum </a:t>
            </a:r>
            <a:r>
              <a:rPr lang="en-US" sz="2200" dirty="0"/>
              <a:t>is what the students construct from working with the </a:t>
            </a:r>
            <a:r>
              <a:rPr lang="en-US" sz="2200" dirty="0" smtClean="0"/>
              <a:t>computer and </a:t>
            </a:r>
            <a:r>
              <a:rPr lang="en-US" sz="2200" dirty="0"/>
              <a:t>its various networks, such as the Internet.</a:t>
            </a:r>
          </a:p>
          <a:p>
            <a:r>
              <a:rPr lang="en-US" sz="2200" dirty="0" smtClean="0"/>
              <a:t>Curriculum </a:t>
            </a:r>
            <a:r>
              <a:rPr lang="en-US" sz="2200" dirty="0"/>
              <a:t>is the questioning of authority and the searching for </a:t>
            </a:r>
            <a:r>
              <a:rPr lang="en-US" sz="2200" dirty="0" smtClean="0"/>
              <a:t>complex views </a:t>
            </a:r>
            <a:r>
              <a:rPr lang="en-US" sz="2200" dirty="0"/>
              <a:t>of human situations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2" name="TextBox 1"/>
          <p:cNvSpPr txBox="1"/>
          <p:nvPr/>
        </p:nvSpPr>
        <p:spPr>
          <a:xfrm>
            <a:off x="5867400" y="5943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(Marsh, 2004: 4)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40566994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Arial" charset="0"/>
                <a:cs typeface="Arial" charset="0"/>
              </a:rPr>
              <a:t>WHAT IS CURRICULUM?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  <a:sym typeface="Wingdings"/>
              </a:rPr>
              <a:t>T</a:t>
            </a:r>
            <a:r>
              <a:rPr lang="id-ID" sz="2400" dirty="0" err="1" smtClean="0">
                <a:latin typeface="Arial" pitchFamily="34" charset="0"/>
                <a:cs typeface="Arial" pitchFamily="34" charset="0"/>
                <a:sym typeface="Wingdings"/>
              </a:rPr>
              <a:t>raditional</a:t>
            </a:r>
            <a:r>
              <a:rPr lang="id-ID" sz="2400" dirty="0" smtClean="0">
                <a:latin typeface="Arial" pitchFamily="34" charset="0"/>
                <a:cs typeface="Arial" pitchFamily="34" charset="0"/>
                <a:sym typeface="Wingdings"/>
              </a:rPr>
              <a:t>  </a:t>
            </a:r>
            <a:r>
              <a:rPr lang="id-ID" sz="2400" dirty="0" err="1" smtClean="0">
                <a:latin typeface="Arial" pitchFamily="34" charset="0"/>
                <a:cs typeface="Arial" pitchFamily="34" charset="0"/>
                <a:sym typeface="Wingdings"/>
              </a:rPr>
              <a:t>progressive</a:t>
            </a:r>
            <a:endParaRPr lang="id-ID" sz="2400" dirty="0">
              <a:latin typeface="Arial" pitchFamily="34" charset="0"/>
              <a:cs typeface="Arial" pitchFamily="34" charset="0"/>
              <a:sym typeface="Wingdings"/>
            </a:endParaRP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  <a:sym typeface="Wingdings"/>
              </a:rPr>
              <a:t>Traditional : S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ubject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matter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prepared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by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the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teacher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for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the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students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to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learn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 (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course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of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 study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or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syllabus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) 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permanent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studies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 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basic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education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 (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math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,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science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,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history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,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and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foreign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language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)</a:t>
            </a:r>
          </a:p>
          <a:p>
            <a:pPr lvl="1"/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Progressive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: total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learning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experiences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individual</a:t>
            </a:r>
            <a:endParaRPr lang="id-ID" sz="1800" dirty="0">
              <a:latin typeface="Arial" pitchFamily="34" charset="0"/>
              <a:cs typeface="Arial" pitchFamily="34" charset="0"/>
            </a:endParaRPr>
          </a:p>
          <a:p>
            <a:r>
              <a:rPr lang="id-ID" sz="2400" dirty="0" err="1" smtClean="0">
                <a:latin typeface="Arial" pitchFamily="34" charset="0"/>
                <a:cs typeface="Arial" pitchFamily="34" charset="0"/>
              </a:rPr>
              <a:t>Narrow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err="1" smtClean="0">
                <a:latin typeface="Arial" pitchFamily="34" charset="0"/>
                <a:cs typeface="Arial" pitchFamily="34" charset="0"/>
              </a:rPr>
              <a:t>sense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  <a:cs typeface="Arial" pitchFamily="34" charset="0"/>
                <a:sym typeface="Wingdings"/>
              </a:rPr>
              <a:t> </a:t>
            </a:r>
            <a:r>
              <a:rPr lang="id-ID" sz="2400" dirty="0" err="1" smtClean="0">
                <a:latin typeface="Arial" pitchFamily="34" charset="0"/>
                <a:cs typeface="Arial" pitchFamily="34" charset="0"/>
                <a:sym typeface="Wingdings"/>
              </a:rPr>
              <a:t>broader</a:t>
            </a:r>
            <a:r>
              <a:rPr lang="id-ID" sz="24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id-ID" sz="2400" dirty="0" err="1" smtClean="0">
                <a:latin typeface="Arial" pitchFamily="34" charset="0"/>
                <a:cs typeface="Arial" pitchFamily="34" charset="0"/>
                <a:sym typeface="Wingdings"/>
              </a:rPr>
              <a:t>sense</a:t>
            </a:r>
            <a:endParaRPr lang="id-ID" sz="2400" dirty="0" smtClean="0">
              <a:latin typeface="Arial" pitchFamily="34" charset="0"/>
              <a:cs typeface="Arial" pitchFamily="34" charset="0"/>
              <a:sym typeface="Wingdings"/>
            </a:endParaRP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  <a:sym typeface="Wingdings"/>
              </a:rPr>
              <a:t>Narrow: a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listing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of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subject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to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be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taught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 in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school</a:t>
            </a:r>
            <a:endParaRPr lang="id-ID" sz="1800" dirty="0" smtClean="0">
              <a:latin typeface="Arial" pitchFamily="34" charset="0"/>
              <a:cs typeface="Arial" pitchFamily="34" charset="0"/>
              <a:sym typeface="Wingdings"/>
            </a:endParaRP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  <a:sym typeface="Wingdings"/>
              </a:rPr>
              <a:t>Broader: t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otal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learning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experiences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of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individuals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, not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only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 in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school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but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 in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a</a:t>
            </a:r>
            <a:r>
              <a:rPr lang="id-ID" sz="1800" dirty="0" smtClean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  <a:sym typeface="Wingdings"/>
              </a:rPr>
              <a:t>society</a:t>
            </a:r>
            <a:endParaRPr lang="id-ID" sz="1800" dirty="0" smtClean="0">
              <a:latin typeface="Arial" pitchFamily="34" charset="0"/>
              <a:cs typeface="Arial" pitchFamily="34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434469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Arial" charset="0"/>
                <a:cs typeface="Arial" charset="0"/>
              </a:rPr>
              <a:t>WHAT IS CURRICULUM?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800" dirty="0" smtClean="0">
                <a:latin typeface="Arial" pitchFamily="34" charset="0"/>
                <a:cs typeface="Arial" pitchFamily="34" charset="0"/>
              </a:rPr>
              <a:t>Lawrence </a:t>
            </a:r>
            <a:r>
              <a:rPr lang="id-ID" sz="2800" dirty="0" err="1" smtClean="0">
                <a:latin typeface="Arial" pitchFamily="34" charset="0"/>
                <a:cs typeface="Arial" pitchFamily="34" charset="0"/>
              </a:rPr>
              <a:t>Stenhouse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(1975) in </a:t>
            </a:r>
            <a:r>
              <a:rPr lang="id-ID" sz="2800" dirty="0" err="1" smtClean="0">
                <a:latin typeface="Arial" pitchFamily="34" charset="0"/>
                <a:cs typeface="Arial" pitchFamily="34" charset="0"/>
              </a:rPr>
              <a:t>Moore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(2010: 44)</a:t>
            </a:r>
          </a:p>
          <a:p>
            <a:pPr lvl="1"/>
            <a:r>
              <a:rPr lang="en-US" sz="2400" dirty="0">
                <a:latin typeface="Arial" pitchFamily="34" charset="0"/>
                <a:cs typeface="Arial" pitchFamily="34" charset="0"/>
              </a:rPr>
              <a:t>A</a:t>
            </a:r>
            <a:r>
              <a:rPr lang="id-ID" sz="2400" dirty="0" err="1">
                <a:latin typeface="Arial" pitchFamily="34" charset="0"/>
                <a:cs typeface="Arial" pitchFamily="34" charset="0"/>
              </a:rPr>
              <a:t>n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err="1">
                <a:latin typeface="Arial" pitchFamily="34" charset="0"/>
                <a:cs typeface="Arial" pitchFamily="34" charset="0"/>
              </a:rPr>
              <a:t>intention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, plan </a:t>
            </a:r>
            <a:r>
              <a:rPr lang="id-ID" sz="2400" dirty="0" err="1">
                <a:latin typeface="Arial" pitchFamily="34" charset="0"/>
                <a:cs typeface="Arial" pitchFamily="34" charset="0"/>
              </a:rPr>
              <a:t>or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err="1">
                <a:latin typeface="Arial" pitchFamily="34" charset="0"/>
                <a:cs typeface="Arial" pitchFamily="34" charset="0"/>
              </a:rPr>
              <a:t>prescription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id-ID" sz="2400" dirty="0" err="1">
                <a:latin typeface="Arial" pitchFamily="34" charset="0"/>
                <a:cs typeface="Arial" pitchFamily="34" charset="0"/>
              </a:rPr>
              <a:t>an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err="1">
                <a:latin typeface="Arial" pitchFamily="34" charset="0"/>
                <a:cs typeface="Arial" pitchFamily="34" charset="0"/>
              </a:rPr>
              <a:t>idea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err="1">
                <a:latin typeface="Arial" pitchFamily="34" charset="0"/>
                <a:cs typeface="Arial" pitchFamily="34" charset="0"/>
              </a:rPr>
              <a:t>about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err="1">
                <a:latin typeface="Arial" pitchFamily="34" charset="0"/>
                <a:cs typeface="Arial" pitchFamily="34" charset="0"/>
              </a:rPr>
              <a:t>what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err="1">
                <a:latin typeface="Arial" pitchFamily="34" charset="0"/>
                <a:cs typeface="Arial" pitchFamily="34" charset="0"/>
              </a:rPr>
              <a:t>one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err="1">
                <a:latin typeface="Arial" pitchFamily="34" charset="0"/>
                <a:cs typeface="Arial" pitchFamily="34" charset="0"/>
              </a:rPr>
              <a:t>would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err="1">
                <a:latin typeface="Arial" pitchFamily="34" charset="0"/>
                <a:cs typeface="Arial" pitchFamily="34" charset="0"/>
              </a:rPr>
              <a:t>like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err="1">
                <a:latin typeface="Arial" pitchFamily="34" charset="0"/>
                <a:cs typeface="Arial" pitchFamily="34" charset="0"/>
              </a:rPr>
              <a:t>to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err="1">
                <a:latin typeface="Arial" pitchFamily="34" charset="0"/>
                <a:cs typeface="Arial" pitchFamily="34" charset="0"/>
              </a:rPr>
              <a:t>happen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 in </a:t>
            </a:r>
            <a:r>
              <a:rPr lang="id-ID" sz="2400" dirty="0" err="1">
                <a:latin typeface="Arial" pitchFamily="34" charset="0"/>
                <a:cs typeface="Arial" pitchFamily="34" charset="0"/>
              </a:rPr>
              <a:t>schools</a:t>
            </a:r>
            <a:endParaRPr lang="id-ID" sz="2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>
                <a:latin typeface="Arial" pitchFamily="34" charset="0"/>
                <a:cs typeface="Arial" pitchFamily="34" charset="0"/>
              </a:rPr>
              <a:t>T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he </a:t>
            </a:r>
            <a:r>
              <a:rPr lang="id-ID" sz="2400" dirty="0" err="1">
                <a:latin typeface="Arial" pitchFamily="34" charset="0"/>
                <a:cs typeface="Arial" pitchFamily="34" charset="0"/>
              </a:rPr>
              <a:t>existing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err="1">
                <a:latin typeface="Arial" pitchFamily="34" charset="0"/>
                <a:cs typeface="Arial" pitchFamily="34" charset="0"/>
              </a:rPr>
              <a:t>state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err="1">
                <a:latin typeface="Arial" pitchFamily="34" charset="0"/>
                <a:cs typeface="Arial" pitchFamily="34" charset="0"/>
              </a:rPr>
              <a:t>affairs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 in </a:t>
            </a:r>
            <a:r>
              <a:rPr lang="id-ID" sz="2400" dirty="0" err="1">
                <a:latin typeface="Arial" pitchFamily="34" charset="0"/>
                <a:cs typeface="Arial" pitchFamily="34" charset="0"/>
              </a:rPr>
              <a:t>school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id-ID" sz="2400" dirty="0" err="1">
                <a:latin typeface="Arial" pitchFamily="34" charset="0"/>
                <a:cs typeface="Arial" pitchFamily="34" charset="0"/>
              </a:rPr>
              <a:t>what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err="1">
                <a:latin typeface="Arial" pitchFamily="34" charset="0"/>
                <a:cs typeface="Arial" pitchFamily="34" charset="0"/>
              </a:rPr>
              <a:t>does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 in </a:t>
            </a:r>
            <a:r>
              <a:rPr lang="id-ID" sz="2400" dirty="0" err="1">
                <a:latin typeface="Arial" pitchFamily="34" charset="0"/>
                <a:cs typeface="Arial" pitchFamily="34" charset="0"/>
              </a:rPr>
              <a:t>fact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 err="1" smtClean="0">
                <a:latin typeface="Arial" pitchFamily="34" charset="0"/>
                <a:cs typeface="Arial" pitchFamily="34" charset="0"/>
              </a:rPr>
              <a:t>happen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2800" dirty="0" err="1" smtClean="0">
                <a:latin typeface="Arial" pitchFamily="34" charset="0"/>
                <a:cs typeface="Arial" pitchFamily="34" charset="0"/>
              </a:rPr>
              <a:t>McMarmock&amp;Murphy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(2000) in </a:t>
            </a:r>
            <a:r>
              <a:rPr lang="id-ID" sz="2800" dirty="0" err="1" smtClean="0">
                <a:latin typeface="Arial" pitchFamily="34" charset="0"/>
                <a:cs typeface="Arial" pitchFamily="34" charset="0"/>
              </a:rPr>
              <a:t>Moore</a:t>
            </a:r>
            <a:r>
              <a:rPr lang="id-ID" sz="2800" dirty="0" smtClean="0">
                <a:latin typeface="Arial" pitchFamily="34" charset="0"/>
                <a:cs typeface="Arial" pitchFamily="34" charset="0"/>
              </a:rPr>
              <a:t> (2010:45)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specified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curriculum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national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curriculum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orders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examination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syllabuses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enacted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curriculum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what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teachers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schools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do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specified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curriculum</a:t>
            </a:r>
            <a:r>
              <a:rPr lang="id-ID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practice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how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undergoes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change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process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experienced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how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curriculum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experienced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by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sz="1800" dirty="0" err="1" smtClean="0">
                <a:latin typeface="Arial" pitchFamily="34" charset="0"/>
                <a:cs typeface="Arial" pitchFamily="34" charset="0"/>
              </a:rPr>
              <a:t>students</a:t>
            </a:r>
            <a:r>
              <a:rPr lang="id-ID" sz="1800" dirty="0" smtClean="0"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0027657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Arial" charset="0"/>
                <a:cs typeface="Arial" charset="0"/>
              </a:rPr>
              <a:t>TYPES OF CURRICULUM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000" i="1" dirty="0" smtClean="0"/>
              <a:t>Recommended </a:t>
            </a:r>
            <a:r>
              <a:rPr lang="en-US" sz="2000" i="1" dirty="0"/>
              <a:t>curriculum</a:t>
            </a:r>
            <a:r>
              <a:rPr lang="en-US" sz="2000" dirty="0"/>
              <a:t>- proposed by scholars and professional organizations. </a:t>
            </a:r>
            <a:endParaRPr lang="en-US" sz="2000" dirty="0" smtClean="0"/>
          </a:p>
          <a:p>
            <a:r>
              <a:rPr lang="en-US" sz="2000" i="1" dirty="0" smtClean="0"/>
              <a:t>Written </a:t>
            </a:r>
            <a:r>
              <a:rPr lang="en-US" sz="2000" i="1" dirty="0"/>
              <a:t>curriculum</a:t>
            </a:r>
            <a:r>
              <a:rPr lang="en-US" sz="2000" dirty="0"/>
              <a:t>- appears in school, district, division or country documents. </a:t>
            </a:r>
          </a:p>
          <a:p>
            <a:r>
              <a:rPr lang="en-US" sz="2000" i="1" dirty="0" smtClean="0"/>
              <a:t>Taught </a:t>
            </a:r>
            <a:r>
              <a:rPr lang="en-US" sz="2000" i="1" dirty="0"/>
              <a:t>curriculum</a:t>
            </a:r>
            <a:r>
              <a:rPr lang="en-US" sz="2000" dirty="0"/>
              <a:t>- what teachers implement or deliver in the classrooms and schools </a:t>
            </a:r>
          </a:p>
          <a:p>
            <a:r>
              <a:rPr lang="en-US" sz="2000" i="1" dirty="0"/>
              <a:t>Supported curriculum</a:t>
            </a:r>
            <a:r>
              <a:rPr lang="en-US" sz="2000" dirty="0"/>
              <a:t>- resources </a:t>
            </a:r>
            <a:r>
              <a:rPr lang="en-US" sz="2000" dirty="0" smtClean="0"/>
              <a:t>textbook, computers</a:t>
            </a:r>
            <a:r>
              <a:rPr lang="en-US" sz="2000" dirty="0"/>
              <a:t>, audio visual materials which </a:t>
            </a:r>
            <a:r>
              <a:rPr lang="en-US" sz="2000" dirty="0" smtClean="0"/>
              <a:t>support </a:t>
            </a:r>
            <a:r>
              <a:rPr lang="en-US" sz="2000" dirty="0"/>
              <a:t>and help in the implementation of the </a:t>
            </a:r>
            <a:r>
              <a:rPr lang="en-US" sz="2000" dirty="0" smtClean="0"/>
              <a:t>curriculum</a:t>
            </a:r>
            <a:r>
              <a:rPr lang="en-US" sz="2000" dirty="0"/>
              <a:t>. </a:t>
            </a:r>
          </a:p>
          <a:p>
            <a:r>
              <a:rPr lang="en-US" sz="2000" i="1" dirty="0" smtClean="0"/>
              <a:t>Assessed </a:t>
            </a:r>
            <a:r>
              <a:rPr lang="en-US" sz="2000" i="1" dirty="0"/>
              <a:t>curriculum</a:t>
            </a:r>
            <a:r>
              <a:rPr lang="en-US" sz="2000" dirty="0"/>
              <a:t>, that which is tested and </a:t>
            </a:r>
            <a:r>
              <a:rPr lang="en-US" sz="2000" dirty="0" smtClean="0"/>
              <a:t> evaluated</a:t>
            </a:r>
            <a:r>
              <a:rPr lang="en-US" sz="2000" dirty="0"/>
              <a:t>. </a:t>
            </a:r>
          </a:p>
          <a:p>
            <a:r>
              <a:rPr lang="en-US" sz="2000" i="1" dirty="0" smtClean="0"/>
              <a:t>Learned </a:t>
            </a:r>
            <a:r>
              <a:rPr lang="en-US" sz="2000" i="1" dirty="0"/>
              <a:t>curriculum</a:t>
            </a:r>
            <a:r>
              <a:rPr lang="en-US" sz="2000" dirty="0"/>
              <a:t>-what the students </a:t>
            </a:r>
            <a:r>
              <a:rPr lang="en-US" sz="2000" dirty="0" smtClean="0"/>
              <a:t>actually </a:t>
            </a:r>
            <a:r>
              <a:rPr lang="en-US" sz="2000" dirty="0"/>
              <a:t>learn and what is </a:t>
            </a:r>
            <a:r>
              <a:rPr lang="en-US" sz="2000" dirty="0" smtClean="0"/>
              <a:t>measured.</a:t>
            </a:r>
            <a:endParaRPr lang="en-US" sz="2000" dirty="0"/>
          </a:p>
          <a:p>
            <a:r>
              <a:rPr lang="en-US" sz="2000" i="1" dirty="0" smtClean="0"/>
              <a:t>Hidden </a:t>
            </a:r>
            <a:r>
              <a:rPr lang="en-US" sz="2000" i="1" dirty="0"/>
              <a:t>curriculum</a:t>
            </a:r>
            <a:r>
              <a:rPr lang="en-US" sz="2000" dirty="0"/>
              <a:t>- the unintended </a:t>
            </a:r>
            <a:r>
              <a:rPr lang="en-US" sz="2000" dirty="0" smtClean="0"/>
              <a:t>curriculum</a:t>
            </a:r>
            <a:r>
              <a:rPr lang="en-US" sz="2000" dirty="0"/>
              <a:t>. 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6705600" y="5943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(</a:t>
            </a:r>
            <a:r>
              <a:rPr lang="en-US" dirty="0" err="1" smtClean="0"/>
              <a:t>Glatthorn</a:t>
            </a:r>
            <a:r>
              <a:rPr lang="en-US" dirty="0" smtClean="0"/>
              <a:t>, 2000)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07618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Arial" charset="0"/>
                <a:cs typeface="Arial" charset="0"/>
              </a:rPr>
              <a:t>TYPE OF CURRICULUM (Kelly, 2009) 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000" b="1" dirty="0" smtClean="0"/>
              <a:t>The educational curriculum</a:t>
            </a:r>
            <a:r>
              <a:rPr lang="en-US" sz="2000" dirty="0" smtClean="0">
                <a:sym typeface="Wingdings"/>
              </a:rPr>
              <a:t> </a:t>
            </a:r>
            <a:r>
              <a:rPr lang="en-US" sz="2000" dirty="0" smtClean="0"/>
              <a:t>those which </a:t>
            </a:r>
            <a:r>
              <a:rPr lang="en-US" sz="2000" dirty="0"/>
              <a:t>are acceptable educationally, i.e. those which satisfy our educational </a:t>
            </a:r>
            <a:r>
              <a:rPr lang="en-US" sz="2000" dirty="0" smtClean="0"/>
              <a:t>criteria; related to moral principles</a:t>
            </a:r>
          </a:p>
          <a:p>
            <a:r>
              <a:rPr lang="en-US" sz="2000" b="1" dirty="0" smtClean="0"/>
              <a:t>The total curriculum</a:t>
            </a:r>
            <a:r>
              <a:rPr lang="en-US" sz="2000" dirty="0" smtClean="0"/>
              <a:t>: </a:t>
            </a:r>
            <a:r>
              <a:rPr lang="en-US" sz="2000" dirty="0"/>
              <a:t>the content of a particular subject or area of </a:t>
            </a:r>
            <a:r>
              <a:rPr lang="en-US" sz="2000" dirty="0" smtClean="0"/>
              <a:t>study</a:t>
            </a:r>
          </a:p>
          <a:p>
            <a:r>
              <a:rPr lang="en-US" sz="2000" b="1" dirty="0" smtClean="0"/>
              <a:t>The hidden curriculum</a:t>
            </a:r>
            <a:r>
              <a:rPr lang="en-US" sz="2000" dirty="0" smtClean="0"/>
              <a:t>: </a:t>
            </a:r>
            <a:r>
              <a:rPr lang="en-US" sz="2000" dirty="0"/>
              <a:t>those things which pupils learn </a:t>
            </a:r>
            <a:r>
              <a:rPr lang="en-US" sz="2000" dirty="0" smtClean="0"/>
              <a:t>which </a:t>
            </a:r>
            <a:r>
              <a:rPr lang="en-US" sz="2000" dirty="0"/>
              <a:t>are </a:t>
            </a:r>
            <a:r>
              <a:rPr lang="en-US" sz="2000" dirty="0" smtClean="0"/>
              <a:t>not included </a:t>
            </a:r>
            <a:r>
              <a:rPr lang="en-US" sz="2000" dirty="0"/>
              <a:t>in the </a:t>
            </a:r>
            <a:r>
              <a:rPr lang="en-US" sz="2000" dirty="0" smtClean="0"/>
              <a:t>planning or </a:t>
            </a:r>
            <a:r>
              <a:rPr lang="en-US" sz="2000" dirty="0"/>
              <a:t>even in the consciousness of those </a:t>
            </a:r>
            <a:r>
              <a:rPr lang="en-US" sz="2000" dirty="0" smtClean="0"/>
              <a:t>responsible for </a:t>
            </a:r>
            <a:r>
              <a:rPr lang="en-US" sz="2000" dirty="0"/>
              <a:t>the school </a:t>
            </a:r>
            <a:r>
              <a:rPr lang="en-US" sz="2000" dirty="0" smtClean="0"/>
              <a:t>arrangements</a:t>
            </a:r>
          </a:p>
          <a:p>
            <a:r>
              <a:rPr lang="en-US" sz="2000" b="1" dirty="0" smtClean="0"/>
              <a:t>The planned/official curriculum</a:t>
            </a:r>
            <a:r>
              <a:rPr lang="en-US" sz="2000" dirty="0" smtClean="0"/>
              <a:t>: </a:t>
            </a:r>
            <a:r>
              <a:rPr lang="en-US" sz="2000" dirty="0"/>
              <a:t>what is laid down in </a:t>
            </a:r>
            <a:r>
              <a:rPr lang="en-US" sz="2000" dirty="0" smtClean="0"/>
              <a:t>syllabuses, prospectuses </a:t>
            </a:r>
            <a:r>
              <a:rPr lang="en-US" sz="2000" dirty="0"/>
              <a:t>and so </a:t>
            </a:r>
            <a:r>
              <a:rPr lang="en-US" sz="2000" dirty="0" smtClean="0"/>
              <a:t>on</a:t>
            </a:r>
          </a:p>
          <a:p>
            <a:r>
              <a:rPr lang="en-US" sz="2000" b="1" dirty="0" smtClean="0"/>
              <a:t>The received/actual curriculum</a:t>
            </a:r>
            <a:r>
              <a:rPr lang="en-US" sz="2000" dirty="0" smtClean="0"/>
              <a:t>: </a:t>
            </a:r>
            <a:r>
              <a:rPr lang="en-US" sz="2000" dirty="0"/>
              <a:t>the reality of </a:t>
            </a:r>
            <a:r>
              <a:rPr lang="en-US" sz="2000" dirty="0" smtClean="0"/>
              <a:t>the pupils</a:t>
            </a:r>
            <a:r>
              <a:rPr lang="en-US" sz="2000" dirty="0"/>
              <a:t>’ </a:t>
            </a:r>
            <a:r>
              <a:rPr lang="en-US" sz="2000" dirty="0" smtClean="0"/>
              <a:t>experience</a:t>
            </a:r>
          </a:p>
          <a:p>
            <a:r>
              <a:rPr lang="en-US" sz="2000" b="1" dirty="0" smtClean="0"/>
              <a:t>The formal curriculum</a:t>
            </a:r>
            <a:r>
              <a:rPr lang="en-US" sz="2000" dirty="0" smtClean="0"/>
              <a:t>: </a:t>
            </a:r>
            <a:r>
              <a:rPr lang="en-US" sz="2000" dirty="0"/>
              <a:t>the formal </a:t>
            </a:r>
            <a:r>
              <a:rPr lang="en-US" sz="2000" dirty="0" smtClean="0"/>
              <a:t>activities for </a:t>
            </a:r>
            <a:r>
              <a:rPr lang="en-US" sz="2000" dirty="0"/>
              <a:t>which the timetable of the school allocates specific periods of </a:t>
            </a:r>
            <a:r>
              <a:rPr lang="en-US" sz="2000" dirty="0" smtClean="0"/>
              <a:t>teaching time</a:t>
            </a:r>
          </a:p>
          <a:p>
            <a:r>
              <a:rPr lang="en-US" sz="2000" b="1" dirty="0" smtClean="0"/>
              <a:t>The informal curriculum</a:t>
            </a:r>
            <a:r>
              <a:rPr lang="en-US" sz="2000" dirty="0" smtClean="0"/>
              <a:t> </a:t>
            </a:r>
            <a:r>
              <a:rPr lang="en-US" sz="2000" dirty="0">
                <a:sym typeface="Wingdings"/>
              </a:rPr>
              <a:t>(</a:t>
            </a:r>
            <a:r>
              <a:rPr lang="en-US" sz="2000" dirty="0" smtClean="0">
                <a:sym typeface="Wingdings"/>
              </a:rPr>
              <a:t>extracurricular):  t</a:t>
            </a:r>
            <a:r>
              <a:rPr lang="en-US" sz="2000" dirty="0" smtClean="0"/>
              <a:t>hose </a:t>
            </a:r>
            <a:r>
              <a:rPr lang="en-US" sz="2000" dirty="0"/>
              <a:t>many informal activities that go on, usually on a voluntary </a:t>
            </a:r>
            <a:r>
              <a:rPr lang="en-US" sz="2000" dirty="0" smtClean="0"/>
              <a:t>basis, at </a:t>
            </a:r>
            <a:r>
              <a:rPr lang="en-US" sz="2000" dirty="0"/>
              <a:t>lunch-times, after school hours, at weekends or during holidays</a:t>
            </a:r>
          </a:p>
          <a:p>
            <a:endParaRPr lang="en-US" sz="2000" dirty="0" smtClean="0"/>
          </a:p>
          <a:p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6477000" y="5791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(Kelly, 2009: 3-8)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463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2956</TotalTime>
  <Words>814</Words>
  <Application>Microsoft Macintosh PowerPoint</Application>
  <PresentationFormat>On-screen Show (4:3)</PresentationFormat>
  <Paragraphs>101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Wingdings</vt:lpstr>
      <vt:lpstr>Arial</vt:lpstr>
      <vt:lpstr>Office Theme</vt:lpstr>
      <vt:lpstr>PowerPoint Presentation</vt:lpstr>
      <vt:lpstr>LEARNING OBJECTIVE</vt:lpstr>
      <vt:lpstr>PowerPoint Presentation</vt:lpstr>
      <vt:lpstr>CURRICULUM…</vt:lpstr>
      <vt:lpstr>WHAT IS CURRICULUM?</vt:lpstr>
      <vt:lpstr>WHAT IS CURRICULUM?</vt:lpstr>
      <vt:lpstr>WHAT IS CURRICULUM?</vt:lpstr>
      <vt:lpstr>TYPES OF CURRICULUM</vt:lpstr>
      <vt:lpstr>TYPE OF CURRICULUM (Kelly, 2009) </vt:lpstr>
      <vt:lpstr>WHAT IS CURRICULUM FOR?</vt:lpstr>
      <vt:lpstr>KEY ELEMENTS &amp; RELATIONSHIPS IN CURRICULUM</vt:lpstr>
      <vt:lpstr>KEY CONCEPT OF CURRICULUM</vt:lpstr>
      <vt:lpstr>REFERENCES</vt:lpstr>
    </vt:vector>
  </TitlesOfParts>
  <Company>signDesign Communications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Lestari, Sri</cp:lastModifiedBy>
  <cp:revision>307</cp:revision>
  <dcterms:created xsi:type="dcterms:W3CDTF">2010-08-24T06:47:44Z</dcterms:created>
  <dcterms:modified xsi:type="dcterms:W3CDTF">2019-03-12T03:19:21Z</dcterms:modified>
</cp:coreProperties>
</file>